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7" r:id="rId3"/>
    <p:sldId id="297" r:id="rId4"/>
    <p:sldId id="276" r:id="rId5"/>
    <p:sldId id="278" r:id="rId6"/>
    <p:sldId id="279" r:id="rId7"/>
    <p:sldId id="293" r:id="rId8"/>
    <p:sldId id="294" r:id="rId9"/>
    <p:sldId id="295" r:id="rId10"/>
    <p:sldId id="29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507D7-0066-4EBF-80E4-39A84AF61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18AC6B-2134-43C8-9E54-056B4F65F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C5C03E-166D-486D-84FA-E5D7AD56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AB05-7E79-400F-9C54-3374A010B7E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291440-35FA-48ED-852E-C9CB8950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FBA864-22AD-43BE-A15B-C44D95413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CBCB-B0E3-4DB5-92DE-1878AC9554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6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8321A-2AFF-43B3-BDC0-AD3488F7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CD4952-134A-49A1-AC45-42499F904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E8F322-8CDB-4169-9FB9-D5F176C41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AB05-7E79-400F-9C54-3374A010B7E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4B6A56-BC8B-41CE-BC7B-B9B293D7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D49061-CE70-4C83-ACA7-D9D7D9E6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CBCB-B0E3-4DB5-92DE-1878AC9554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04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4C7D01-A8BC-44A2-9554-8B2726115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B81508-AFAF-4D93-9E78-B0BD7270D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010F1E-C8BC-4307-84EF-3932748A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AB05-7E79-400F-9C54-3374A010B7E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70F54B-B64C-4372-864B-32A8D78AB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807DA4-E275-4836-AEF1-2CB89D94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CBCB-B0E3-4DB5-92DE-1878AC9554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18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FB654-6A1D-47A6-A55B-CED08956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521ACE-BD62-43BF-9F0E-536DBF555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554C3F-338F-4996-904F-E48E083B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AB05-7E79-400F-9C54-3374A010B7E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B7E03A-AEDB-4E4F-9B75-878D2B760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FF756D-DDC3-4B01-B1F3-0ED5D06D8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CBCB-B0E3-4DB5-92DE-1878AC9554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22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142E9-C1A2-4F17-AC63-FC62E607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288F11-DEB3-4B3C-AB18-97024344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2A5DB9-0334-40FF-B7E0-41406CBF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AB05-7E79-400F-9C54-3374A010B7E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DADEA-83AB-4AA3-89E3-CFCF9B832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C3C3DF-A281-464E-8ED9-E6F75EEE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CBCB-B0E3-4DB5-92DE-1878AC9554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24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36D64-466A-4B78-BE30-19A23A93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61E309-DF94-4931-BF5A-EEB3EB278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AFF4DB-53EA-4C50-92A9-E7FB34A55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4E2BE7-99B1-4348-BCDF-0E2CF7B3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AB05-7E79-400F-9C54-3374A010B7E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856665-9FBB-41F6-A75F-00693CD1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11578A-0F5E-43FA-A7EF-C74A9BF1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CBCB-B0E3-4DB5-92DE-1878AC9554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33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0AF5E-0329-48CA-B2D6-0C78D7AF5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F70B38-4E65-4F4D-83D6-EF6C8EFB0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6D9BBF-969E-4C0E-81E5-C025AF6B4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1A922EC-CB6B-4C8F-A6D4-C45ED10E9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CA2B36B-341D-4FF4-AA31-204F94E1E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6B9AEB5-FDF0-4D85-89EA-3751FC60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AB05-7E79-400F-9C54-3374A010B7E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D2BC926-F682-4894-BC47-C5CBCB07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D8AAD3F-1070-423D-B2CD-16AF57C8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CBCB-B0E3-4DB5-92DE-1878AC9554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30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CCF48-C389-4445-84F4-D2E28CE5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A6CED6-58E4-42AD-ABC1-41A68AE0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AB05-7E79-400F-9C54-3374A010B7E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546EBB-6FB3-4C71-B37B-33947777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701104-8B0F-41D5-AF39-6049171F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CBCB-B0E3-4DB5-92DE-1878AC9554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0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281152-E58C-40A4-B309-C11C72396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AB05-7E79-400F-9C54-3374A010B7E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AF07A66-9A87-4F20-83DE-F17024D0A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F36B39-ABDF-4987-8E06-2EAC7B12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CBCB-B0E3-4DB5-92DE-1878AC9554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62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25F9E-5B2E-46DD-B14C-67D30B91A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59B4DF-86EB-4BB2-927F-0B92A48CB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DDE170-6D23-4559-9539-94C53C8C8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8D80BE-2B72-4750-B61E-601F1BE8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AB05-7E79-400F-9C54-3374A010B7E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87C51-CBF9-43DD-BF70-5596AE7F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2591A1-8808-499D-9DD6-B7942EE1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CBCB-B0E3-4DB5-92DE-1878AC9554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62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0A308-0779-44BD-8D4C-E6323055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78D2A4-251F-4ADF-A805-7066666D5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8E0871-37E6-46FC-952A-EA5986920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FED69C-8A5E-4755-BE78-E7903EB9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AB05-7E79-400F-9C54-3374A010B7E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874A43-9CB7-4E30-8501-B4D7433B0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DBD7E5-289E-4ABB-9008-6F7FCC42F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CBCB-B0E3-4DB5-92DE-1878AC9554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86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53944C4-DBC8-4F39-808B-C74EDA78C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8C50FF-D70F-4B25-B169-1289A6244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5E7747-34A1-453D-B145-F3B0B1A92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9AB05-7E79-400F-9C54-3374A010B7EE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E092C3-0355-4911-ABA5-63B325A65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7B74FA-3A04-4C17-A5B4-071C6252C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3CBCB-B0E3-4DB5-92DE-1878AC9554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25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0C6C9A48-AA48-4362-A56B-60F7007A568D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8422640" cy="2122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In this presentation:</a:t>
            </a:r>
          </a:p>
          <a:p>
            <a:r>
              <a:rPr lang="en-GB" dirty="0"/>
              <a:t>Darcy-scale experiments of steady air injection into water-saturated media, a dimensionless meta-analysis.</a:t>
            </a:r>
          </a:p>
          <a:p>
            <a:pPr marL="0" indent="0">
              <a:buNone/>
            </a:pPr>
            <a:endParaRPr lang="en-GB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15D7E22-E6B2-43A9-BF90-46271D466D54}"/>
              </a:ext>
            </a:extLst>
          </p:cNvPr>
          <p:cNvSpPr txBox="1">
            <a:spLocks/>
          </p:cNvSpPr>
          <p:nvPr/>
        </p:nvSpPr>
        <p:spPr>
          <a:xfrm>
            <a:off x="527901" y="4156"/>
            <a:ext cx="10330766" cy="1333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Forced Air and Water Flow in Porous Media – Dynamics, Saturation Degree, and Phase Distribution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04839A-2521-4F42-8521-D94F95F65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753" y="4735753"/>
            <a:ext cx="2122248" cy="2122248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D906FD9-7A93-4908-A227-ED34BE010C93}"/>
              </a:ext>
            </a:extLst>
          </p:cNvPr>
          <p:cNvSpPr txBox="1">
            <a:spLocks/>
          </p:cNvSpPr>
          <p:nvPr/>
        </p:nvSpPr>
        <p:spPr>
          <a:xfrm>
            <a:off x="-2" y="1438526"/>
            <a:ext cx="10652289" cy="1498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err="1"/>
              <a:t>Ilan</a:t>
            </a:r>
            <a:r>
              <a:rPr lang="en-GB" b="1" dirty="0"/>
              <a:t> Ben-Noah</a:t>
            </a:r>
          </a:p>
          <a:p>
            <a:pPr marL="0" indent="0">
              <a:buNone/>
            </a:pPr>
            <a:r>
              <a:rPr lang="en-GB" dirty="0"/>
              <a:t>Postdoc, Institute of Environmental Assessment and Water Research (IDAEA), Spanish National Research Council (CSIC), Barcelona, Spain.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F9539D-C6CF-4263-9310-C9C243D8022F}"/>
              </a:ext>
            </a:extLst>
          </p:cNvPr>
          <p:cNvSpPr txBox="1"/>
          <p:nvPr/>
        </p:nvSpPr>
        <p:spPr>
          <a:xfrm>
            <a:off x="-2" y="5050142"/>
            <a:ext cx="5905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Ben-Noah I., </a:t>
            </a:r>
            <a:r>
              <a:rPr lang="en-US" dirty="0"/>
              <a:t>B. Berkowitz, &amp; S.P. Friedman, </a:t>
            </a:r>
            <a:r>
              <a:rPr lang="en-GB" dirty="0"/>
              <a:t> submitted (</a:t>
            </a:r>
            <a:r>
              <a:rPr lang="en-GB" i="1" dirty="0"/>
              <a:t>WRR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2583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0AE82849-811A-498E-8528-46A87142D1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6" r="65116"/>
          <a:stretch/>
        </p:blipFill>
        <p:spPr bwMode="auto">
          <a:xfrm>
            <a:off x="668337" y="-1"/>
            <a:ext cx="6067743" cy="68592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286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35D03C4D-8AB8-418A-A294-A5C7D360B8D2}"/>
              </a:ext>
            </a:extLst>
          </p:cNvPr>
          <p:cNvSpPr txBox="1">
            <a:spLocks/>
          </p:cNvSpPr>
          <p:nvPr/>
        </p:nvSpPr>
        <p:spPr>
          <a:xfrm>
            <a:off x="92364" y="1203791"/>
            <a:ext cx="11688617" cy="2275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A26F95A-BA68-4994-A581-CF1CE5C50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722935"/>
              </p:ext>
            </p:extLst>
          </p:nvPr>
        </p:nvGraphicFramePr>
        <p:xfrm>
          <a:off x="0" y="753529"/>
          <a:ext cx="6687365" cy="2604898"/>
        </p:xfrm>
        <a:graphic>
          <a:graphicData uri="http://schemas.openxmlformats.org/drawingml/2006/table">
            <a:tbl>
              <a:tblPr firstRow="1" firstCol="1" bandRow="1"/>
              <a:tblGrid>
                <a:gridCol w="2139885">
                  <a:extLst>
                    <a:ext uri="{9D8B030D-6E8A-4147-A177-3AD203B41FA5}">
                      <a16:colId xmlns:a16="http://schemas.microsoft.com/office/drawing/2014/main" val="689568798"/>
                    </a:ext>
                  </a:extLst>
                </a:gridCol>
                <a:gridCol w="518474">
                  <a:extLst>
                    <a:ext uri="{9D8B030D-6E8A-4147-A177-3AD203B41FA5}">
                      <a16:colId xmlns:a16="http://schemas.microsoft.com/office/drawing/2014/main" val="1322426059"/>
                    </a:ext>
                  </a:extLst>
                </a:gridCol>
                <a:gridCol w="782425">
                  <a:extLst>
                    <a:ext uri="{9D8B030D-6E8A-4147-A177-3AD203B41FA5}">
                      <a16:colId xmlns:a16="http://schemas.microsoft.com/office/drawing/2014/main" val="2053585401"/>
                    </a:ext>
                  </a:extLst>
                </a:gridCol>
                <a:gridCol w="669303">
                  <a:extLst>
                    <a:ext uri="{9D8B030D-6E8A-4147-A177-3AD203B41FA5}">
                      <a16:colId xmlns:a16="http://schemas.microsoft.com/office/drawing/2014/main" val="4245965113"/>
                    </a:ext>
                  </a:extLst>
                </a:gridCol>
                <a:gridCol w="575035">
                  <a:extLst>
                    <a:ext uri="{9D8B030D-6E8A-4147-A177-3AD203B41FA5}">
                      <a16:colId xmlns:a16="http://schemas.microsoft.com/office/drawing/2014/main" val="2458814614"/>
                    </a:ext>
                  </a:extLst>
                </a:gridCol>
                <a:gridCol w="650449">
                  <a:extLst>
                    <a:ext uri="{9D8B030D-6E8A-4147-A177-3AD203B41FA5}">
                      <a16:colId xmlns:a16="http://schemas.microsoft.com/office/drawing/2014/main" val="1661096566"/>
                    </a:ext>
                  </a:extLst>
                </a:gridCol>
                <a:gridCol w="1351794">
                  <a:extLst>
                    <a:ext uri="{9D8B030D-6E8A-4147-A177-3AD203B41FA5}">
                      <a16:colId xmlns:a16="http://schemas.microsoft.com/office/drawing/2014/main" val="3017961445"/>
                    </a:ext>
                  </a:extLst>
                </a:gridCol>
              </a:tblGrid>
              <a:tr h="219075">
                <a:tc rowSpan="2">
                  <a:txBody>
                    <a:bodyPr/>
                    <a:lstStyle/>
                    <a:p>
                      <a:pPr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226695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11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(mm)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6695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</a:t>
                      </a:r>
                      <a:r>
                        <a:rPr lang="en-US" sz="11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1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(cm s</a:t>
                      </a:r>
                      <a:r>
                        <a:rPr lang="en-US" sz="1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Geometry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15383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Max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Max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13013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Brooks et al. (1999)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0.78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3.00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0.27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25.67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Column (1D)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27915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Chao et al. (2008)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0.40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1.71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25.94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39.15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2D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410374"/>
                  </a:ext>
                </a:extLst>
              </a:tr>
              <a:tr h="12086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Chen et al. (1996)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0.42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0.42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0.64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1.11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Cylinder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0837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Chikhi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et al. (2016)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4.00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8.00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49.61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Cylinder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72266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Chu et al. (1983), 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(from Fig. 5 in Tung &amp;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Dhir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1988)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9.90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9.90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10.25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101.29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Cylinder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6025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Geistlinger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et al. (2009)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0. 50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2.00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0.14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10.60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2D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47405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Ji et al. (1993)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0. 75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4.00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2D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91292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Lazik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et al. (2008)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0. 38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0.38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0.42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4.65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2D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5460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Peterson et al. (1999)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1.10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4.38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2D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917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Tung &amp;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Dhir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(1988)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5.80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19.00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1.19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79.93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Cylinder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2908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Van De Ven &amp; Mumford (2019)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0.071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0.071</a:t>
                      </a:r>
                      <a:endParaRPr lang="en-GB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2D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38080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D889F8CE-147A-4594-81CD-5890E4A44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74" t="36995" r="11623" b="26873"/>
          <a:stretch/>
        </p:blipFill>
        <p:spPr>
          <a:xfrm>
            <a:off x="7390615" y="529214"/>
            <a:ext cx="3157979" cy="2477936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016B7ED-7821-4277-A7E7-889CFB79D671}"/>
              </a:ext>
            </a:extLst>
          </p:cNvPr>
          <p:cNvCxnSpPr>
            <a:cxnSpLocks/>
          </p:cNvCxnSpPr>
          <p:nvPr/>
        </p:nvCxnSpPr>
        <p:spPr>
          <a:xfrm>
            <a:off x="6435675" y="1282743"/>
            <a:ext cx="813537" cy="1501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DB8D5173-D66A-475E-8942-9800DEB8255C}"/>
              </a:ext>
            </a:extLst>
          </p:cNvPr>
          <p:cNvSpPr/>
          <p:nvPr/>
        </p:nvSpPr>
        <p:spPr>
          <a:xfrm>
            <a:off x="7953941" y="2983912"/>
            <a:ext cx="2031325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Brooks et al. (1999)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B289E3C-EA85-4BD2-B31B-31CAD91AB1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33" t="36995" r="39382" b="24444"/>
          <a:stretch/>
        </p:blipFill>
        <p:spPr>
          <a:xfrm>
            <a:off x="8082502" y="3362046"/>
            <a:ext cx="4017134" cy="3379172"/>
          </a:xfrm>
          <a:prstGeom prst="rect">
            <a:avLst/>
          </a:prstGeom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A941B4D-C1E5-43B8-B884-782E8921A8CF}"/>
              </a:ext>
            </a:extLst>
          </p:cNvPr>
          <p:cNvCxnSpPr>
            <a:cxnSpLocks/>
          </p:cNvCxnSpPr>
          <p:nvPr/>
        </p:nvCxnSpPr>
        <p:spPr>
          <a:xfrm>
            <a:off x="6588075" y="1435143"/>
            <a:ext cx="2047925" cy="23771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34434E7-A065-470D-956F-B7E20EE269AF}"/>
              </a:ext>
            </a:extLst>
          </p:cNvPr>
          <p:cNvSpPr/>
          <p:nvPr/>
        </p:nvSpPr>
        <p:spPr>
          <a:xfrm>
            <a:off x="7818854" y="6136105"/>
            <a:ext cx="1851789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Chao et al. (2008)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34318ED-B5DC-4F4B-897F-2D06AC8902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710" t="27158" r="12721" b="23259"/>
          <a:stretch/>
        </p:blipFill>
        <p:spPr>
          <a:xfrm>
            <a:off x="4416117" y="3410062"/>
            <a:ext cx="3239346" cy="3400334"/>
          </a:xfrm>
          <a:prstGeom prst="rect">
            <a:avLst/>
          </a:prstGeom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44B1955E-FABB-446C-A0E6-423D50B4552F}"/>
              </a:ext>
            </a:extLst>
          </p:cNvPr>
          <p:cNvCxnSpPr>
            <a:cxnSpLocks/>
          </p:cNvCxnSpPr>
          <p:nvPr/>
        </p:nvCxnSpPr>
        <p:spPr>
          <a:xfrm flipH="1">
            <a:off x="6231900" y="1664226"/>
            <a:ext cx="106136" cy="19149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BEC21914-E6BE-484A-B46A-D108161A07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750" t="38222" r="20680" b="31714"/>
          <a:stretch/>
        </p:blipFill>
        <p:spPr>
          <a:xfrm>
            <a:off x="77346" y="3479240"/>
            <a:ext cx="4805288" cy="2222085"/>
          </a:xfrm>
          <a:prstGeom prst="rect">
            <a:avLst/>
          </a:prstGeom>
        </p:spPr>
      </p:pic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B956544-E1AF-42B5-AB6D-B72ACAEAE3DC}"/>
              </a:ext>
            </a:extLst>
          </p:cNvPr>
          <p:cNvCxnSpPr>
            <a:cxnSpLocks/>
          </p:cNvCxnSpPr>
          <p:nvPr/>
        </p:nvCxnSpPr>
        <p:spPr>
          <a:xfrm flipH="1">
            <a:off x="4106044" y="1770978"/>
            <a:ext cx="1439500" cy="18618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5EA514D-C4AD-4032-AB07-515B2F12C3E8}"/>
              </a:ext>
            </a:extLst>
          </p:cNvPr>
          <p:cNvSpPr/>
          <p:nvPr/>
        </p:nvSpPr>
        <p:spPr>
          <a:xfrm>
            <a:off x="253878" y="5577822"/>
            <a:ext cx="1992853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Chikhi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et al. (2016)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C8ADC88-483F-4C01-B621-D693C4132079}"/>
              </a:ext>
            </a:extLst>
          </p:cNvPr>
          <p:cNvSpPr/>
          <p:nvPr/>
        </p:nvSpPr>
        <p:spPr>
          <a:xfrm>
            <a:off x="3615625" y="6137598"/>
            <a:ext cx="1851789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Chen et al. (1996)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2127C35-1748-494F-82DC-84653229A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3529"/>
          </a:xfrm>
        </p:spPr>
        <p:txBody>
          <a:bodyPr/>
          <a:lstStyle/>
          <a:p>
            <a:pPr algn="ctr"/>
            <a:r>
              <a:rPr lang="en-GB" dirty="0"/>
              <a:t>Darcy-scale meta-analysis</a:t>
            </a:r>
          </a:p>
        </p:txBody>
      </p:sp>
    </p:spTree>
    <p:extLst>
      <p:ext uri="{BB962C8B-B14F-4D97-AF65-F5344CB8AC3E}">
        <p14:creationId xmlns:p14="http://schemas.microsoft.com/office/powerpoint/2010/main" val="259213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10C0B8D2-9F58-4A49-82FD-A377D63C60A4}"/>
              </a:ext>
            </a:extLst>
          </p:cNvPr>
          <p:cNvSpPr/>
          <p:nvPr/>
        </p:nvSpPr>
        <p:spPr>
          <a:xfrm>
            <a:off x="0" y="5079068"/>
            <a:ext cx="11983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mean air velocity [cm s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grain diameter [cm],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</a:t>
            </a: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 = 72.75</a:t>
            </a: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dyn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cm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surface tension,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981 cm s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gravitational acceleration constant,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1.85⸱10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-4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poise dynamic viscosity of air,</a:t>
            </a: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1.2⸱10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 cm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air density, and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 gr cm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water density.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</a:t>
            </a: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density difference.</a:t>
            </a:r>
            <a:endParaRPr lang="en-GB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35D03C4D-8AB8-418A-A294-A5C7D360B8D2}"/>
              </a:ext>
            </a:extLst>
          </p:cNvPr>
          <p:cNvSpPr txBox="1">
            <a:spLocks/>
          </p:cNvSpPr>
          <p:nvPr/>
        </p:nvSpPr>
        <p:spPr>
          <a:xfrm>
            <a:off x="92364" y="1203791"/>
            <a:ext cx="11688617" cy="2275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2127C35-1748-494F-82DC-84653229A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3529"/>
          </a:xfrm>
        </p:spPr>
        <p:txBody>
          <a:bodyPr/>
          <a:lstStyle/>
          <a:p>
            <a:pPr algn="ctr"/>
            <a:r>
              <a:rPr lang="en-GB" dirty="0"/>
              <a:t>Darcy-scale meta-analysis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346206B5-1F37-423D-8304-0FE1FA9D2B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9355836"/>
                  </p:ext>
                </p:extLst>
              </p:nvPr>
            </p:nvGraphicFramePr>
            <p:xfrm>
              <a:off x="79895" y="1621107"/>
              <a:ext cx="11273905" cy="345796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87869">
                      <a:extLst>
                        <a:ext uri="{9D8B030D-6E8A-4147-A177-3AD203B41FA5}">
                          <a16:colId xmlns:a16="http://schemas.microsoft.com/office/drawing/2014/main" val="3726227669"/>
                        </a:ext>
                      </a:extLst>
                    </a:gridCol>
                    <a:gridCol w="3114594">
                      <a:extLst>
                        <a:ext uri="{9D8B030D-6E8A-4147-A177-3AD203B41FA5}">
                          <a16:colId xmlns:a16="http://schemas.microsoft.com/office/drawing/2014/main" val="3477894701"/>
                        </a:ext>
                      </a:extLst>
                    </a:gridCol>
                    <a:gridCol w="3161623">
                      <a:extLst>
                        <a:ext uri="{9D8B030D-6E8A-4147-A177-3AD203B41FA5}">
                          <a16:colId xmlns:a16="http://schemas.microsoft.com/office/drawing/2014/main" val="3647590142"/>
                        </a:ext>
                      </a:extLst>
                    </a:gridCol>
                    <a:gridCol w="3409819">
                      <a:extLst>
                        <a:ext uri="{9D8B030D-6E8A-4147-A177-3AD203B41FA5}">
                          <a16:colId xmlns:a16="http://schemas.microsoft.com/office/drawing/2014/main" val="2122780263"/>
                        </a:ext>
                      </a:extLst>
                    </a:gridCol>
                  </a:tblGrid>
                  <a:tr h="498608"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Force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Buoyancy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Viscous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Inertial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09022979"/>
                      </a:ext>
                    </a:extLst>
                  </a:tr>
                  <a:tr h="981466"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Capillary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𝐵𝑜</m:t>
                                </m:r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𝐵𝑢𝑜𝑦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𝐶𝑎𝑝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GB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𝒅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𝐶𝑎</m:t>
                                </m:r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𝑉𝑖𝑠𝑐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𝐶𝑎𝑝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a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GB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𝑊𝑒</m:t>
                                </m:r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𝐼𝑛𝑒𝑟𝑡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𝐶𝑎𝑝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a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den>
                                </m:f>
                                <m: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𝒅</m:t>
                                </m:r>
                                <m:sSup>
                                  <m:sSupPr>
                                    <m:ctrlPr>
                                      <a:rPr lang="en-GB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16466092"/>
                      </a:ext>
                    </a:extLst>
                  </a:tr>
                  <a:tr h="1021916"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Buoyancy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𝐶𝑎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𝐵𝑜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𝑉𝑖𝑠𝑐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𝐵𝑢𝑜𝑦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a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GB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𝒅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𝐹𝑟</m:t>
                                </m:r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𝐼𝑛𝑒𝑟𝑡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𝐵𝑢𝑜𝑦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a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GB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GB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𝒗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𝒂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𝒅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0609159"/>
                      </a:ext>
                    </a:extLst>
                  </a:tr>
                  <a:tr h="955971"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Viscous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𝑅𝑒</m:t>
                                </m:r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𝐼𝑛𝑒𝑟𝑡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𝑉𝑖𝑠𝑐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a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a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𝒅</m:t>
                                </m:r>
                                <m:sSub>
                                  <m:sSubPr>
                                    <m:ctrlPr>
                                      <a:rPr lang="en-GB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8788478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346206B5-1F37-423D-8304-0FE1FA9D2B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9355836"/>
                  </p:ext>
                </p:extLst>
              </p:nvPr>
            </p:nvGraphicFramePr>
            <p:xfrm>
              <a:off x="79895" y="1621107"/>
              <a:ext cx="11273905" cy="345796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87869">
                      <a:extLst>
                        <a:ext uri="{9D8B030D-6E8A-4147-A177-3AD203B41FA5}">
                          <a16:colId xmlns:a16="http://schemas.microsoft.com/office/drawing/2014/main" val="3726227669"/>
                        </a:ext>
                      </a:extLst>
                    </a:gridCol>
                    <a:gridCol w="3114594">
                      <a:extLst>
                        <a:ext uri="{9D8B030D-6E8A-4147-A177-3AD203B41FA5}">
                          <a16:colId xmlns:a16="http://schemas.microsoft.com/office/drawing/2014/main" val="3477894701"/>
                        </a:ext>
                      </a:extLst>
                    </a:gridCol>
                    <a:gridCol w="3161623">
                      <a:extLst>
                        <a:ext uri="{9D8B030D-6E8A-4147-A177-3AD203B41FA5}">
                          <a16:colId xmlns:a16="http://schemas.microsoft.com/office/drawing/2014/main" val="3647590142"/>
                        </a:ext>
                      </a:extLst>
                    </a:gridCol>
                    <a:gridCol w="3409819">
                      <a:extLst>
                        <a:ext uri="{9D8B030D-6E8A-4147-A177-3AD203B41FA5}">
                          <a16:colId xmlns:a16="http://schemas.microsoft.com/office/drawing/2014/main" val="2122780263"/>
                        </a:ext>
                      </a:extLst>
                    </a:gridCol>
                  </a:tblGrid>
                  <a:tr h="498608"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Force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Buoyancy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Viscous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Inertial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09022979"/>
                      </a:ext>
                    </a:extLst>
                  </a:tr>
                  <a:tr h="981466"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Capillary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272" t="-56173" r="-211350" b="-2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9228" t="-56173" r="-108494" b="-2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0536" t="-56173" r="-357" b="-20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6466092"/>
                      </a:ext>
                    </a:extLst>
                  </a:tr>
                  <a:tr h="1021916"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Buoyancy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9228" t="-150595" r="-108494" b="-94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0536" t="-150595" r="-357" b="-94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0609159"/>
                      </a:ext>
                    </a:extLst>
                  </a:tr>
                  <a:tr h="955971"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Viscous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0536" t="-268153" r="-357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78847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E8F00A31-D8F8-4B9F-AF0A-DBF21DE23520}"/>
              </a:ext>
            </a:extLst>
          </p:cNvPr>
          <p:cNvSpPr txBox="1"/>
          <p:nvPr/>
        </p:nvSpPr>
        <p:spPr>
          <a:xfrm>
            <a:off x="0" y="666666"/>
            <a:ext cx="32959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Dimensional analysis </a:t>
            </a:r>
          </a:p>
          <a:p>
            <a:r>
              <a:rPr lang="en-GB" sz="2800" dirty="0">
                <a:latin typeface="Symbol" panose="05050102010706020507" pitchFamily="18" charset="2"/>
              </a:rPr>
              <a:t>p</a:t>
            </a:r>
            <a:r>
              <a:rPr lang="en-GB" sz="2800" dirty="0"/>
              <a:t> numbers:</a:t>
            </a:r>
          </a:p>
        </p:txBody>
      </p:sp>
    </p:spTree>
    <p:extLst>
      <p:ext uri="{BB962C8B-B14F-4D97-AF65-F5344CB8AC3E}">
        <p14:creationId xmlns:p14="http://schemas.microsoft.com/office/powerpoint/2010/main" val="51632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10C0B8D2-9F58-4A49-82FD-A377D63C60A4}"/>
              </a:ext>
            </a:extLst>
          </p:cNvPr>
          <p:cNvSpPr/>
          <p:nvPr/>
        </p:nvSpPr>
        <p:spPr>
          <a:xfrm>
            <a:off x="3294328" y="2504787"/>
            <a:ext cx="8059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mean air velocity [cm s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grain diameter [cm],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</a:t>
            </a: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 = 72.75</a:t>
            </a: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dyn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cm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surface tension,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981 cm s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gravitational acceleration constant,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1.85⸱10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-4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poise dynamic viscosity of air,</a:t>
            </a: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1.2⸱10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gr cm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air density, and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 gr cm</a:t>
            </a:r>
            <a:r>
              <a:rPr lang="en-U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water density.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</a:t>
            </a: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</a:t>
            </a: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density difference.</a:t>
            </a:r>
            <a:endParaRPr lang="en-GB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9610B1-09AE-450E-9563-0A3C06E11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025" y="2382789"/>
            <a:ext cx="8249409" cy="4475211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35D03C4D-8AB8-418A-A294-A5C7D360B8D2}"/>
              </a:ext>
            </a:extLst>
          </p:cNvPr>
          <p:cNvSpPr txBox="1">
            <a:spLocks/>
          </p:cNvSpPr>
          <p:nvPr/>
        </p:nvSpPr>
        <p:spPr>
          <a:xfrm>
            <a:off x="92364" y="1203791"/>
            <a:ext cx="11688617" cy="2275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2127C35-1748-494F-82DC-84653229A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3529"/>
          </a:xfrm>
        </p:spPr>
        <p:txBody>
          <a:bodyPr/>
          <a:lstStyle/>
          <a:p>
            <a:pPr algn="ctr"/>
            <a:r>
              <a:rPr lang="en-GB" dirty="0"/>
              <a:t>Darcy-scale meta-analysis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346206B5-1F37-423D-8304-0FE1FA9D2B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3181006"/>
                  </p:ext>
                </p:extLst>
              </p:nvPr>
            </p:nvGraphicFramePr>
            <p:xfrm>
              <a:off x="3211297" y="597235"/>
              <a:ext cx="7753588" cy="181136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92051">
                      <a:extLst>
                        <a:ext uri="{9D8B030D-6E8A-4147-A177-3AD203B41FA5}">
                          <a16:colId xmlns:a16="http://schemas.microsoft.com/office/drawing/2014/main" val="3726227669"/>
                        </a:ext>
                      </a:extLst>
                    </a:gridCol>
                    <a:gridCol w="2142051">
                      <a:extLst>
                        <a:ext uri="{9D8B030D-6E8A-4147-A177-3AD203B41FA5}">
                          <a16:colId xmlns:a16="http://schemas.microsoft.com/office/drawing/2014/main" val="3477894701"/>
                        </a:ext>
                      </a:extLst>
                    </a:gridCol>
                    <a:gridCol w="2174395">
                      <a:extLst>
                        <a:ext uri="{9D8B030D-6E8A-4147-A177-3AD203B41FA5}">
                          <a16:colId xmlns:a16="http://schemas.microsoft.com/office/drawing/2014/main" val="3647590142"/>
                        </a:ext>
                      </a:extLst>
                    </a:gridCol>
                    <a:gridCol w="2345091">
                      <a:extLst>
                        <a:ext uri="{9D8B030D-6E8A-4147-A177-3AD203B41FA5}">
                          <a16:colId xmlns:a16="http://schemas.microsoft.com/office/drawing/2014/main" val="2122780263"/>
                        </a:ext>
                      </a:extLst>
                    </a:gridCol>
                  </a:tblGrid>
                  <a:tr h="261183"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Force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Buoyancy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Viscous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Inertial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09022979"/>
                      </a:ext>
                    </a:extLst>
                  </a:tr>
                  <a:tr h="514116"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Capillary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𝐵𝑜</m:t>
                                </m:r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𝐵𝑢𝑜𝑦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num>
                                  <m:den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𝐶𝑎𝑝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den>
                                </m:f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num>
                                  <m:den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𝒅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𝐶𝑎</m:t>
                                </m:r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𝑉𝑖𝑠𝑐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num>
                                  <m:den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𝐶𝑎𝑝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den>
                                </m:f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a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GB" sz="1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𝑊𝑒</m:t>
                                </m:r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𝐼𝑛𝑒𝑟𝑡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num>
                                  <m:den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𝐶𝑎𝑝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den>
                                </m:f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a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den>
                                </m:f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𝒅</m:t>
                                </m:r>
                                <m:sSup>
                                  <m:sSup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GB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lang="en-US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16466092"/>
                      </a:ext>
                    </a:extLst>
                  </a:tr>
                  <a:tr h="476865"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Buoyancy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𝐶𝑎</m:t>
                                    </m:r>
                                  </m:num>
                                  <m:den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𝐵𝑜</m:t>
                                    </m:r>
                                  </m:den>
                                </m:f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𝑉𝑖𝑠𝑐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num>
                                  <m:den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𝐵𝑢𝑜𝑦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den>
                                </m:f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a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𝒗</m:t>
                                        </m:r>
                                      </m:e>
                                      <m:sub>
                                        <m:r>
                                          <a:rPr lang="en-US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𝒅</m:t>
                                        </m:r>
                                      </m:e>
                                      <m:sup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𝐹𝑟</m:t>
                                </m:r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𝐼𝑛𝑒𝑟𝑡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num>
                                  <m:den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𝐵𝑢𝑜𝑦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den>
                                </m:f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a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∆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GB" sz="1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𝒗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𝒂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𝒅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0609159"/>
                      </a:ext>
                    </a:extLst>
                  </a:tr>
                  <a:tr h="495758"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Viscous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𝑅𝑒</m:t>
                                </m:r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𝐼𝑛𝑒𝑟𝑡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num>
                                  <m:den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𝑉𝑖𝑠𝑐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</m:den>
                                </m:f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a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a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𝒅</m:t>
                                </m:r>
                                <m:sSub>
                                  <m:sSubPr>
                                    <m:ctrlPr>
                                      <a:rPr lang="en-GB" sz="1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8788478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346206B5-1F37-423D-8304-0FE1FA9D2B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3181006"/>
                  </p:ext>
                </p:extLst>
              </p:nvPr>
            </p:nvGraphicFramePr>
            <p:xfrm>
              <a:off x="3211297" y="597235"/>
              <a:ext cx="7753588" cy="181136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92051">
                      <a:extLst>
                        <a:ext uri="{9D8B030D-6E8A-4147-A177-3AD203B41FA5}">
                          <a16:colId xmlns:a16="http://schemas.microsoft.com/office/drawing/2014/main" val="3726227669"/>
                        </a:ext>
                      </a:extLst>
                    </a:gridCol>
                    <a:gridCol w="2142051">
                      <a:extLst>
                        <a:ext uri="{9D8B030D-6E8A-4147-A177-3AD203B41FA5}">
                          <a16:colId xmlns:a16="http://schemas.microsoft.com/office/drawing/2014/main" val="3477894701"/>
                        </a:ext>
                      </a:extLst>
                    </a:gridCol>
                    <a:gridCol w="2174395">
                      <a:extLst>
                        <a:ext uri="{9D8B030D-6E8A-4147-A177-3AD203B41FA5}">
                          <a16:colId xmlns:a16="http://schemas.microsoft.com/office/drawing/2014/main" val="3647590142"/>
                        </a:ext>
                      </a:extLst>
                    </a:gridCol>
                    <a:gridCol w="2345091">
                      <a:extLst>
                        <a:ext uri="{9D8B030D-6E8A-4147-A177-3AD203B41FA5}">
                          <a16:colId xmlns:a16="http://schemas.microsoft.com/office/drawing/2014/main" val="2122780263"/>
                        </a:ext>
                      </a:extLst>
                    </a:gridCol>
                  </a:tblGrid>
                  <a:tr h="261183"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Force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Buoyancy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Viscous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Inertial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09022979"/>
                      </a:ext>
                    </a:extLst>
                  </a:tr>
                  <a:tr h="514116"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Capillary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136" t="-57647" r="-211364" b="-2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9020" t="-57647" r="-108403" b="-2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0909" t="-57647" r="-519" b="-2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6466092"/>
                      </a:ext>
                    </a:extLst>
                  </a:tr>
                  <a:tr h="535305"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Buoyancy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9020" t="-152273" r="-108403" b="-965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0909" t="-152273" r="-519" b="-965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0609159"/>
                      </a:ext>
                    </a:extLst>
                  </a:tr>
                  <a:tr h="500761"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Viscous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226695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270510" algn="l"/>
                            </a:tabLs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0909" t="-267470" r="-519" b="-2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78847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E8F00A31-D8F8-4B9F-AF0A-DBF21DE23520}"/>
              </a:ext>
            </a:extLst>
          </p:cNvPr>
          <p:cNvSpPr txBox="1"/>
          <p:nvPr/>
        </p:nvSpPr>
        <p:spPr>
          <a:xfrm>
            <a:off x="0" y="666666"/>
            <a:ext cx="32959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Dimensional analysis </a:t>
            </a:r>
          </a:p>
          <a:p>
            <a:r>
              <a:rPr lang="en-GB" sz="2800" dirty="0">
                <a:latin typeface="Symbol" panose="05050102010706020507" pitchFamily="18" charset="2"/>
              </a:rPr>
              <a:t>p</a:t>
            </a:r>
            <a:r>
              <a:rPr lang="en-GB" sz="2800" dirty="0"/>
              <a:t> numbers: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751274AC-15B8-4534-AADA-0137950C9141}"/>
              </a:ext>
            </a:extLst>
          </p:cNvPr>
          <p:cNvSpPr/>
          <p:nvPr/>
        </p:nvSpPr>
        <p:spPr>
          <a:xfrm>
            <a:off x="2746057" y="4534995"/>
            <a:ext cx="2857265" cy="2366928"/>
          </a:xfrm>
          <a:prstGeom prst="ellipse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B5B8727D-CBF1-44F4-8631-BCB821B2218A}"/>
              </a:ext>
            </a:extLst>
          </p:cNvPr>
          <p:cNvSpPr/>
          <p:nvPr/>
        </p:nvSpPr>
        <p:spPr>
          <a:xfrm rot="19597383">
            <a:off x="5767439" y="2880054"/>
            <a:ext cx="5772513" cy="3765249"/>
          </a:xfrm>
          <a:prstGeom prst="ellipse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D94FB42B-ED97-4A02-AF0A-59C0C51F67C7}"/>
              </a:ext>
            </a:extLst>
          </p:cNvPr>
          <p:cNvSpPr txBox="1"/>
          <p:nvPr/>
        </p:nvSpPr>
        <p:spPr>
          <a:xfrm>
            <a:off x="32002" y="2447579"/>
            <a:ext cx="253659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Kruskal-Wallis </a:t>
            </a:r>
          </a:p>
          <a:p>
            <a:r>
              <a:rPr lang="en-GB" sz="2800" dirty="0"/>
              <a:t>non-parametric </a:t>
            </a:r>
          </a:p>
          <a:p>
            <a:r>
              <a:rPr lang="en-GB" sz="2800" dirty="0"/>
              <a:t>analysis of </a:t>
            </a:r>
          </a:p>
          <a:p>
            <a:r>
              <a:rPr lang="en-GB" sz="2800" dirty="0"/>
              <a:t>variances:</a:t>
            </a: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59AB507E-FD9D-494D-9E4F-BEC275DF3E7E}"/>
              </a:ext>
            </a:extLst>
          </p:cNvPr>
          <p:cNvSpPr/>
          <p:nvPr/>
        </p:nvSpPr>
        <p:spPr>
          <a:xfrm>
            <a:off x="2804025" y="2312525"/>
            <a:ext cx="2802449" cy="2366928"/>
          </a:xfrm>
          <a:prstGeom prst="ellipse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C1B6381F-8418-450A-A530-5FB25C2CA135}"/>
              </a:ext>
            </a:extLst>
          </p:cNvPr>
          <p:cNvSpPr/>
          <p:nvPr/>
        </p:nvSpPr>
        <p:spPr>
          <a:xfrm>
            <a:off x="5603322" y="2337827"/>
            <a:ext cx="2609445" cy="2366928"/>
          </a:xfrm>
          <a:prstGeom prst="ellipse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0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35D03C4D-8AB8-418A-A294-A5C7D360B8D2}"/>
              </a:ext>
            </a:extLst>
          </p:cNvPr>
          <p:cNvSpPr txBox="1">
            <a:spLocks/>
          </p:cNvSpPr>
          <p:nvPr/>
        </p:nvSpPr>
        <p:spPr>
          <a:xfrm>
            <a:off x="92364" y="1203791"/>
            <a:ext cx="11688617" cy="2275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2127C35-1748-494F-82DC-84653229A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3529"/>
          </a:xfrm>
        </p:spPr>
        <p:txBody>
          <a:bodyPr/>
          <a:lstStyle/>
          <a:p>
            <a:pPr algn="ctr"/>
            <a:r>
              <a:rPr lang="en-GB" dirty="0"/>
              <a:t>Darcy-scale meta-analysis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F00A31-D8F8-4B9F-AF0A-DBF21DE23520}"/>
              </a:ext>
            </a:extLst>
          </p:cNvPr>
          <p:cNvSpPr txBox="1"/>
          <p:nvPr/>
        </p:nvSpPr>
        <p:spPr>
          <a:xfrm>
            <a:off x="206184" y="666666"/>
            <a:ext cx="5642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air saturation degree (media’s mean):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186D405-E0C5-466C-9A79-2F826F999B6E}"/>
              </a:ext>
            </a:extLst>
          </p:cNvPr>
          <p:cNvSpPr txBox="1"/>
          <p:nvPr/>
        </p:nvSpPr>
        <p:spPr>
          <a:xfrm>
            <a:off x="6201754" y="2541486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D4DE19B-4F0D-46B8-A438-EE428E4EF3F2}"/>
              </a:ext>
            </a:extLst>
          </p:cNvPr>
          <p:cNvSpPr txBox="1"/>
          <p:nvPr/>
        </p:nvSpPr>
        <p:spPr>
          <a:xfrm>
            <a:off x="3373120" y="2542905"/>
            <a:ext cx="107578" cy="3198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3B2F32DD-F8D7-4339-8406-57DAB052CA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21721" r="36284" b="18080"/>
          <a:stretch/>
        </p:blipFill>
        <p:spPr bwMode="auto">
          <a:xfrm>
            <a:off x="171173" y="2054980"/>
            <a:ext cx="8871227" cy="47229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5DF9D51C-223E-4405-9172-6CBB92F3DF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r="80245" b="33215"/>
          <a:stretch/>
        </p:blipFill>
        <p:spPr bwMode="auto">
          <a:xfrm>
            <a:off x="5031986" y="1643348"/>
            <a:ext cx="2836566" cy="6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C06F24C-BB52-4684-B55D-161002A1A97C}"/>
              </a:ext>
            </a:extLst>
          </p:cNvPr>
          <p:cNvSpPr/>
          <p:nvPr/>
        </p:nvSpPr>
        <p:spPr>
          <a:xfrm>
            <a:off x="5642250" y="2183007"/>
            <a:ext cx="373449" cy="27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E16AD900-2AAE-4CE3-A536-AE8E88F1E8DC}"/>
              </a:ext>
            </a:extLst>
          </p:cNvPr>
          <p:cNvSpPr/>
          <p:nvPr/>
        </p:nvSpPr>
        <p:spPr>
          <a:xfrm>
            <a:off x="1178165" y="2206507"/>
            <a:ext cx="373449" cy="27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BF8C7E-8BA6-47DE-9406-28380B275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447" y="2186674"/>
            <a:ext cx="3358734" cy="249635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0013CED-666A-45EC-9DE6-B19B6928DC2E}"/>
              </a:ext>
            </a:extLst>
          </p:cNvPr>
          <p:cNvSpPr txBox="1"/>
          <p:nvPr/>
        </p:nvSpPr>
        <p:spPr>
          <a:xfrm>
            <a:off x="750345" y="1608882"/>
            <a:ext cx="4402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=13.86</a:t>
            </a:r>
            <a:r>
              <a:rPr lang="en-GB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GB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0.37</a:t>
            </a:r>
            <a:r>
              <a:rPr lang="en-GB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en-GB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0.08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89C4B75-DBD9-4F90-97E2-F79828D7A604}"/>
              </a:ext>
            </a:extLst>
          </p:cNvPr>
          <p:cNvSpPr/>
          <p:nvPr/>
        </p:nvSpPr>
        <p:spPr>
          <a:xfrm>
            <a:off x="4535381" y="2305666"/>
            <a:ext cx="4363065" cy="437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61626BC-9135-43AB-A95C-6526B1CB2544}"/>
              </a:ext>
            </a:extLst>
          </p:cNvPr>
          <p:cNvSpPr/>
          <p:nvPr/>
        </p:nvSpPr>
        <p:spPr>
          <a:xfrm>
            <a:off x="8975421" y="1992549"/>
            <a:ext cx="3216579" cy="2690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92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35D03C4D-8AB8-418A-A294-A5C7D360B8D2}"/>
              </a:ext>
            </a:extLst>
          </p:cNvPr>
          <p:cNvSpPr txBox="1">
            <a:spLocks/>
          </p:cNvSpPr>
          <p:nvPr/>
        </p:nvSpPr>
        <p:spPr>
          <a:xfrm>
            <a:off x="92364" y="1203791"/>
            <a:ext cx="11688617" cy="2275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2127C35-1748-494F-82DC-84653229A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3529"/>
          </a:xfrm>
        </p:spPr>
        <p:txBody>
          <a:bodyPr/>
          <a:lstStyle/>
          <a:p>
            <a:pPr algn="ctr"/>
            <a:r>
              <a:rPr lang="en-GB" dirty="0"/>
              <a:t>Darcy-scale meta-analysis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F00A31-D8F8-4B9F-AF0A-DBF21DE23520}"/>
              </a:ext>
            </a:extLst>
          </p:cNvPr>
          <p:cNvSpPr txBox="1"/>
          <p:nvPr/>
        </p:nvSpPr>
        <p:spPr>
          <a:xfrm>
            <a:off x="0" y="666666"/>
            <a:ext cx="3362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/>
              <a:t>Ca-Bo</a:t>
            </a:r>
            <a:r>
              <a:rPr lang="en-GB" sz="2800" dirty="0"/>
              <a:t> phase diagram: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186D405-E0C5-466C-9A79-2F826F999B6E}"/>
              </a:ext>
            </a:extLst>
          </p:cNvPr>
          <p:cNvSpPr txBox="1"/>
          <p:nvPr/>
        </p:nvSpPr>
        <p:spPr>
          <a:xfrm>
            <a:off x="6201754" y="2541486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D4DE19B-4F0D-46B8-A438-EE428E4EF3F2}"/>
              </a:ext>
            </a:extLst>
          </p:cNvPr>
          <p:cNvSpPr txBox="1"/>
          <p:nvPr/>
        </p:nvSpPr>
        <p:spPr>
          <a:xfrm>
            <a:off x="3373120" y="2542905"/>
            <a:ext cx="107578" cy="3198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C06F24C-BB52-4684-B55D-161002A1A97C}"/>
              </a:ext>
            </a:extLst>
          </p:cNvPr>
          <p:cNvSpPr/>
          <p:nvPr/>
        </p:nvSpPr>
        <p:spPr>
          <a:xfrm>
            <a:off x="5642250" y="2183007"/>
            <a:ext cx="373449" cy="27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E16AD900-2AAE-4CE3-A536-AE8E88F1E8DC}"/>
              </a:ext>
            </a:extLst>
          </p:cNvPr>
          <p:cNvSpPr/>
          <p:nvPr/>
        </p:nvSpPr>
        <p:spPr>
          <a:xfrm>
            <a:off x="1178165" y="2206507"/>
            <a:ext cx="373449" cy="27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2A91BC27-CDDD-4109-9E5D-9430C55D7A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360" y="666665"/>
            <a:ext cx="6927287" cy="6095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117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EC8716A-BDCF-41FD-9482-11EF573A3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3529"/>
          </a:xfrm>
        </p:spPr>
        <p:txBody>
          <a:bodyPr/>
          <a:lstStyle/>
          <a:p>
            <a:pPr algn="ctr"/>
            <a:r>
              <a:rPr lang="en-GB" dirty="0"/>
              <a:t>Conclusions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E14FDAB-E8B8-4A65-AC1C-3AFA2D865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667" y="0"/>
            <a:ext cx="1333333" cy="1333333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6976EBA-9820-4388-9081-1FCFD52DC1E4}"/>
              </a:ext>
            </a:extLst>
          </p:cNvPr>
          <p:cNvSpPr txBox="1">
            <a:spLocks/>
          </p:cNvSpPr>
          <p:nvPr/>
        </p:nvSpPr>
        <p:spPr>
          <a:xfrm>
            <a:off x="86208" y="641023"/>
            <a:ext cx="12105791" cy="6306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400" dirty="0"/>
              <a:t>We demonstrate the strong coupling between flow dynamics and phase saturation 	    during steady air injection into vertically oriented and background (initially)                  saturated granular media. 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We present a simple evaluation of the effects of the steady air flow velocity and of the media’s grain diameter on the air flow patterns</a:t>
            </a:r>
          </a:p>
          <a:p>
            <a:pPr lvl="1">
              <a:lnSpc>
                <a:spcPct val="110000"/>
              </a:lnSpc>
            </a:pPr>
            <a:r>
              <a:rPr lang="en-GB" sz="2000" dirty="0"/>
              <a:t>viscous and buoyancy forces increase air saturation while capillary forces decrease the saturation degree.</a:t>
            </a:r>
          </a:p>
          <a:p>
            <a:pPr lvl="1">
              <a:lnSpc>
                <a:spcPct val="110000"/>
              </a:lnSpc>
            </a:pPr>
            <a:r>
              <a:rPr lang="en-GB" sz="2000" dirty="0"/>
              <a:t> Our findings also suggest a significant effect of inertial forces in coarse granular media (glass beads). </a:t>
            </a:r>
          </a:p>
          <a:p>
            <a:pPr lvl="1">
              <a:lnSpc>
                <a:spcPct val="110000"/>
              </a:lnSpc>
            </a:pPr>
            <a:r>
              <a:rPr lang="en-GB" sz="2000" dirty="0"/>
              <a:t>However, the effects of the air saturation and flow dynamics cannot be easily evaluated as these are strongly correlated. 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highlight>
                  <a:srgbClr val="FFFF00"/>
                </a:highlight>
              </a:rPr>
              <a:t>Recent experimental studies of nearly simultaneous steady air and water injection into microfluidic devices allow a morphological analysis of the phase distribution </a:t>
            </a:r>
          </a:p>
          <a:p>
            <a:pPr lvl="1">
              <a:lnSpc>
                <a:spcPct val="110000"/>
              </a:lnSpc>
            </a:pPr>
            <a:r>
              <a:rPr lang="en-GB" sz="2000" dirty="0">
                <a:highlight>
                  <a:srgbClr val="FFFF00"/>
                </a:highlight>
              </a:rPr>
              <a:t>e.g., water-filled pore size distribution, coordination number distribution</a:t>
            </a:r>
          </a:p>
          <a:p>
            <a:pPr lvl="1">
              <a:lnSpc>
                <a:spcPct val="110000"/>
              </a:lnSpc>
            </a:pPr>
            <a:r>
              <a:rPr lang="en-GB" sz="2000" dirty="0">
                <a:highlight>
                  <a:srgbClr val="FFFF00"/>
                </a:highlight>
              </a:rPr>
              <a:t>decoupled from the flow dynamics, i.e., for different saturation degrees of the same capillary number and vice-versa.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0147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EC8716A-BDCF-41FD-9482-11EF573A3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3529"/>
          </a:xfrm>
        </p:spPr>
        <p:txBody>
          <a:bodyPr/>
          <a:lstStyle/>
          <a:p>
            <a:pPr algn="ctr"/>
            <a:r>
              <a:rPr lang="en-GB" dirty="0"/>
              <a:t>Collaborators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E14FDAB-E8B8-4A65-AC1C-3AFA2D865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667" y="0"/>
            <a:ext cx="1333333" cy="1333333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6976EBA-9820-4388-9081-1FCFD52DC1E4}"/>
              </a:ext>
            </a:extLst>
          </p:cNvPr>
          <p:cNvSpPr txBox="1">
            <a:spLocks/>
          </p:cNvSpPr>
          <p:nvPr/>
        </p:nvSpPr>
        <p:spPr>
          <a:xfrm>
            <a:off x="0" y="641023"/>
            <a:ext cx="10771465" cy="4251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Dr.</a:t>
            </a:r>
            <a:r>
              <a:rPr lang="en-GB" dirty="0"/>
              <a:t> </a:t>
            </a:r>
            <a:r>
              <a:rPr lang="en-GB" dirty="0" err="1"/>
              <a:t>Shmulik</a:t>
            </a:r>
            <a:r>
              <a:rPr lang="en-GB" dirty="0"/>
              <a:t> P. Friedman, </a:t>
            </a:r>
            <a:r>
              <a:rPr lang="en-US" dirty="0"/>
              <a:t>Institute of Soil, Water and Environmental Sciences, The </a:t>
            </a:r>
            <a:r>
              <a:rPr lang="en-US" dirty="0" err="1"/>
              <a:t>Volcani</a:t>
            </a:r>
            <a:r>
              <a:rPr lang="en-US" dirty="0"/>
              <a:t> Center, Agricultural Research Organization, Rishon </a:t>
            </a:r>
            <a:r>
              <a:rPr lang="en-US" dirty="0" err="1"/>
              <a:t>LeZion</a:t>
            </a:r>
            <a:r>
              <a:rPr lang="en-US" dirty="0"/>
              <a:t> 7505101, Israel.</a:t>
            </a:r>
          </a:p>
          <a:p>
            <a:r>
              <a:rPr lang="en-US" dirty="0"/>
              <a:t>Prof. Brian Berkowitz, Department of Earth and Planetary Sciences, Weizmann Institute of Science, Rehovot 7610001, Israel.</a:t>
            </a:r>
          </a:p>
          <a:p>
            <a:r>
              <a:rPr lang="en-US" dirty="0">
                <a:highlight>
                  <a:srgbClr val="FFFF00"/>
                </a:highlight>
              </a:rPr>
              <a:t>Prof. Marco </a:t>
            </a:r>
            <a:r>
              <a:rPr lang="en-US" dirty="0" err="1">
                <a:highlight>
                  <a:srgbClr val="FFFF00"/>
                </a:highlight>
              </a:rPr>
              <a:t>Dentz</a:t>
            </a:r>
            <a:r>
              <a:rPr lang="en-US" dirty="0">
                <a:highlight>
                  <a:srgbClr val="FFFF00"/>
                </a:highlight>
              </a:rPr>
              <a:t>, Institute of Environmental Assessment and Water Research (IDAEA), Spanish Council of Scientific Research (CSIC), Barcelona, Spain.</a:t>
            </a:r>
          </a:p>
          <a:p>
            <a:r>
              <a:rPr lang="en-US" dirty="0">
                <a:highlight>
                  <a:srgbClr val="FFFF00"/>
                </a:highlight>
              </a:rPr>
              <a:t>Dr. Juan J. Hidalgo, Institute of Environmental Assessment and Water Research (IDAEA), Spanish Council of Scientific Research (CSIC), Barcelona, Spain.</a:t>
            </a:r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7D029C9-B89D-459A-9C8F-18D920F1D068}"/>
              </a:ext>
            </a:extLst>
          </p:cNvPr>
          <p:cNvSpPr txBox="1"/>
          <p:nvPr/>
        </p:nvSpPr>
        <p:spPr>
          <a:xfrm>
            <a:off x="4462806" y="4524866"/>
            <a:ext cx="27581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78535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E6DFCF02-116E-410F-B82D-FA5C9ABFE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0778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2422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5848</TotalTime>
  <Words>851</Words>
  <Application>Microsoft Office PowerPoint</Application>
  <PresentationFormat>Panorámica</PresentationFormat>
  <Paragraphs>165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Symbol</vt:lpstr>
      <vt:lpstr>Times New Roman</vt:lpstr>
      <vt:lpstr>Tema de Office</vt:lpstr>
      <vt:lpstr>Presentación de PowerPoint</vt:lpstr>
      <vt:lpstr>Darcy-scale meta-analysis</vt:lpstr>
      <vt:lpstr>Darcy-scale meta-analysis</vt:lpstr>
      <vt:lpstr>Darcy-scale meta-analysis</vt:lpstr>
      <vt:lpstr>Darcy-scale meta-analysis</vt:lpstr>
      <vt:lpstr>Darcy-scale meta-analysis</vt:lpstr>
      <vt:lpstr>Conclusions</vt:lpstr>
      <vt:lpstr>Collaborators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</dc:creator>
  <cp:lastModifiedBy>usuari</cp:lastModifiedBy>
  <cp:revision>140</cp:revision>
  <dcterms:created xsi:type="dcterms:W3CDTF">2021-11-26T11:06:02Z</dcterms:created>
  <dcterms:modified xsi:type="dcterms:W3CDTF">2022-05-23T13:58:43Z</dcterms:modified>
</cp:coreProperties>
</file>