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2"/>
  </p:notesMasterIdLst>
  <p:sldIdLst>
    <p:sldId id="256" r:id="rId2"/>
    <p:sldId id="257" r:id="rId3"/>
    <p:sldId id="284" r:id="rId4"/>
    <p:sldId id="280" r:id="rId5"/>
    <p:sldId id="285" r:id="rId6"/>
    <p:sldId id="298" r:id="rId7"/>
    <p:sldId id="290" r:id="rId8"/>
    <p:sldId id="299" r:id="rId9"/>
    <p:sldId id="296" r:id="rId10"/>
    <p:sldId id="279" r:id="rId11"/>
  </p:sldIdLst>
  <p:sldSz cx="12192000" cy="6858000"/>
  <p:notesSz cx="6888163" cy="100203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74BB"/>
    <a:srgbClr val="FF0066"/>
    <a:srgbClr val="FFFFCC"/>
    <a:srgbClr val="000000"/>
    <a:srgbClr val="FEF4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419" autoAdjust="0"/>
  </p:normalViewPr>
  <p:slideViewPr>
    <p:cSldViewPr snapToGrid="0">
      <p:cViewPr varScale="1">
        <p:scale>
          <a:sx n="71" d="100"/>
          <a:sy n="71" d="100"/>
        </p:scale>
        <p:origin x="106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l&#225;udia%20Cruz\Desktop\Projeto%20UIDP_04683_2020\5.Granodiorito_Manteigas\KfD_ASM_O18_Manteigas_28fev.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Cl&#225;udia%20Cruz\Desktop\Projeto%20UIDP_04683_2020\5.Granodiorito_Manteigas\Resultados_IRM_tt_2022_28fev.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596548695698002"/>
          <c:y val="6.3727480873401465E-2"/>
          <c:w val="0.67681267223184882"/>
          <c:h val="0.55784234223029261"/>
        </c:manualLayout>
      </c:layout>
      <c:barChart>
        <c:barDir val="col"/>
        <c:grouping val="clustered"/>
        <c:varyColors val="0"/>
        <c:ser>
          <c:idx val="0"/>
          <c:order val="0"/>
          <c:tx>
            <c:strRef>
              <c:f>Folha1!$J$2</c:f>
              <c:strCache>
                <c:ptCount val="1"/>
                <c:pt idx="0">
                  <c:v>Manteigas granodiorite</c:v>
                </c:pt>
              </c:strCache>
            </c:strRef>
          </c:tx>
          <c:spPr>
            <a:solidFill>
              <a:schemeClr val="accent6"/>
            </a:solidFill>
            <a:ln>
              <a:solidFill>
                <a:schemeClr val="tx1"/>
              </a:solidFill>
            </a:ln>
            <a:effectLst/>
          </c:spPr>
          <c:invertIfNegative val="0"/>
          <c:dPt>
            <c:idx val="0"/>
            <c:invertIfNegative val="0"/>
            <c:bubble3D val="0"/>
            <c:spPr>
              <a:solidFill>
                <a:srgbClr val="2674BB"/>
              </a:solidFill>
              <a:ln>
                <a:solidFill>
                  <a:schemeClr val="tx1"/>
                </a:solidFill>
              </a:ln>
              <a:effectLst/>
            </c:spPr>
            <c:extLst>
              <c:ext xmlns:c16="http://schemas.microsoft.com/office/drawing/2014/chart" uri="{C3380CC4-5D6E-409C-BE32-E72D297353CC}">
                <c16:uniqueId val="{00000002-79E5-4D9A-804F-44CD72EBF606}"/>
              </c:ext>
            </c:extLst>
          </c:dPt>
          <c:dPt>
            <c:idx val="1"/>
            <c:invertIfNegative val="0"/>
            <c:bubble3D val="0"/>
            <c:spPr>
              <a:solidFill>
                <a:srgbClr val="FF0066"/>
              </a:solidFill>
              <a:ln>
                <a:solidFill>
                  <a:schemeClr val="tx1"/>
                </a:solidFill>
              </a:ln>
              <a:effectLst/>
            </c:spPr>
            <c:extLst>
              <c:ext xmlns:c16="http://schemas.microsoft.com/office/drawing/2014/chart" uri="{C3380CC4-5D6E-409C-BE32-E72D297353CC}">
                <c16:uniqueId val="{00000003-79E5-4D9A-804F-44CD72EBF606}"/>
              </c:ext>
            </c:extLst>
          </c:dPt>
          <c:cat>
            <c:strRef>
              <c:f>Folha1!$T$67:$T$68</c:f>
              <c:strCache>
                <c:ptCount val="2"/>
                <c:pt idx="0">
                  <c:v>&lt; 1000</c:v>
                </c:pt>
                <c:pt idx="1">
                  <c:v>&gt; 1000</c:v>
                </c:pt>
              </c:strCache>
            </c:strRef>
          </c:cat>
          <c:val>
            <c:numRef>
              <c:f>Folha1!$W$67:$W$68</c:f>
              <c:numCache>
                <c:formatCode>0</c:formatCode>
                <c:ptCount val="2"/>
                <c:pt idx="0">
                  <c:v>42.857142857142854</c:v>
                </c:pt>
                <c:pt idx="1">
                  <c:v>57.142857142857139</c:v>
                </c:pt>
              </c:numCache>
            </c:numRef>
          </c:val>
          <c:extLst>
            <c:ext xmlns:c16="http://schemas.microsoft.com/office/drawing/2014/chart" uri="{C3380CC4-5D6E-409C-BE32-E72D297353CC}">
              <c16:uniqueId val="{00000000-79E5-4D9A-804F-44CD72EBF606}"/>
            </c:ext>
          </c:extLst>
        </c:ser>
        <c:dLbls>
          <c:showLegendKey val="0"/>
          <c:showVal val="0"/>
          <c:showCatName val="0"/>
          <c:showSerName val="0"/>
          <c:showPercent val="0"/>
          <c:showBubbleSize val="0"/>
        </c:dLbls>
        <c:gapWidth val="150"/>
        <c:axId val="68084864"/>
        <c:axId val="68086400"/>
      </c:barChart>
      <c:catAx>
        <c:axId val="68084864"/>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solidFill>
                    <a:latin typeface="Arial Narrow" panose="020B0606020202030204" pitchFamily="34" charset="0"/>
                    <a:ea typeface="+mn-ea"/>
                    <a:cs typeface="Arial" panose="020B0604020202020204" pitchFamily="34" charset="0"/>
                  </a:defRPr>
                </a:pPr>
                <a:r>
                  <a:rPr lang="en-US" dirty="0"/>
                  <a:t>Magnetic Susceptibility (x 10</a:t>
                </a:r>
                <a:r>
                  <a:rPr lang="en-US" baseline="30000" dirty="0"/>
                  <a:t>-6</a:t>
                </a:r>
                <a:r>
                  <a:rPr lang="en-US" dirty="0"/>
                  <a:t> SI)</a:t>
                </a:r>
              </a:p>
            </c:rich>
          </c:tx>
          <c:layout>
            <c:manualLayout>
              <c:xMode val="edge"/>
              <c:yMode val="edge"/>
              <c:x val="0.28710620245144802"/>
              <c:y val="0.8422100773637049"/>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Narrow" panose="020B0606020202030204" pitchFamily="34" charset="0"/>
                  <a:ea typeface="+mn-ea"/>
                  <a:cs typeface="Arial" panose="020B0604020202020204" pitchFamily="34" charset="0"/>
                </a:defRPr>
              </a:pPr>
              <a:endParaRPr lang="en-US"/>
            </a:p>
          </c:txPr>
        </c:title>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2700000" spcFirstLastPara="1" vertOverflow="ellipsis" wrap="square" anchor="ctr" anchorCtr="1"/>
          <a:lstStyle/>
          <a:p>
            <a:pPr>
              <a:defRPr sz="1200" b="0" i="0" u="none" strike="noStrike" kern="1200" baseline="0">
                <a:solidFill>
                  <a:schemeClr val="tx1"/>
                </a:solidFill>
                <a:latin typeface="Arial Narrow" panose="020B0606020202030204" pitchFamily="34" charset="0"/>
                <a:ea typeface="+mn-ea"/>
                <a:cs typeface="Arial" panose="020B0604020202020204" pitchFamily="34" charset="0"/>
              </a:defRPr>
            </a:pPr>
            <a:endParaRPr lang="en-US"/>
          </a:p>
        </c:txPr>
        <c:crossAx val="68086400"/>
        <c:crosses val="autoZero"/>
        <c:auto val="1"/>
        <c:lblAlgn val="ctr"/>
        <c:lblOffset val="100"/>
        <c:tickLblSkip val="1"/>
        <c:noMultiLvlLbl val="0"/>
      </c:catAx>
      <c:valAx>
        <c:axId val="68086400"/>
        <c:scaling>
          <c:orientation val="minMax"/>
          <c:max val="100"/>
        </c:scaling>
        <c:delete val="0"/>
        <c:axPos val="l"/>
        <c:title>
          <c:tx>
            <c:rich>
              <a:bodyPr rot="-5400000" spcFirstLastPara="1" vertOverflow="ellipsis" vert="horz" wrap="square" anchor="ctr" anchorCtr="1"/>
              <a:lstStyle/>
              <a:p>
                <a:pPr algn="ctr">
                  <a:defRPr sz="1200" b="1" i="0" u="none" strike="noStrike" kern="1200" baseline="0">
                    <a:solidFill>
                      <a:schemeClr val="tx1"/>
                    </a:solidFill>
                    <a:latin typeface="Arial Narrow" panose="020B0606020202030204" pitchFamily="34" charset="0"/>
                    <a:ea typeface="+mn-ea"/>
                    <a:cs typeface="Arial" panose="020B0604020202020204" pitchFamily="34" charset="0"/>
                  </a:defRPr>
                </a:pPr>
                <a:r>
                  <a:rPr lang="en-US"/>
                  <a:t>Frequency (%)</a:t>
                </a:r>
              </a:p>
            </c:rich>
          </c:tx>
          <c:layout>
            <c:manualLayout>
              <c:xMode val="edge"/>
              <c:yMode val="edge"/>
              <c:x val="3.2410246129336004E-2"/>
              <c:y val="0.30737275925615681"/>
            </c:manualLayout>
          </c:layout>
          <c:overlay val="0"/>
          <c:spPr>
            <a:noFill/>
            <a:ln>
              <a:noFill/>
            </a:ln>
            <a:effectLst/>
          </c:spPr>
          <c:txPr>
            <a:bodyPr rot="-5400000" spcFirstLastPara="1" vertOverflow="ellipsis" vert="horz" wrap="square" anchor="ctr" anchorCtr="1"/>
            <a:lstStyle/>
            <a:p>
              <a:pPr algn="ctr">
                <a:defRPr sz="1200" b="1" i="0" u="none" strike="noStrike" kern="1200" baseline="0">
                  <a:solidFill>
                    <a:schemeClr val="tx1"/>
                  </a:solidFill>
                  <a:latin typeface="Arial Narrow" panose="020B0606020202030204" pitchFamily="34" charset="0"/>
                  <a:ea typeface="+mn-ea"/>
                  <a:cs typeface="Arial" panose="020B0604020202020204" pitchFamily="34" charset="0"/>
                </a:defRPr>
              </a:pPr>
              <a:endParaRPr lang="en-US"/>
            </a:p>
          </c:txPr>
        </c:title>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Arial Narrow" panose="020B0606020202030204" pitchFamily="34" charset="0"/>
                <a:ea typeface="+mn-ea"/>
                <a:cs typeface="Arial" panose="020B0604020202020204" pitchFamily="34" charset="0"/>
              </a:defRPr>
            </a:pPr>
            <a:endParaRPr lang="en-US"/>
          </a:p>
        </c:txPr>
        <c:crossAx val="68084864"/>
        <c:crosses val="autoZero"/>
        <c:crossBetween val="between"/>
        <c:majorUnit val="20"/>
        <c:minorUnit val="10"/>
      </c:valAx>
      <c:spPr>
        <a:noFill/>
        <a:ln w="25400">
          <a:noFill/>
        </a:ln>
        <a:effectLst/>
      </c:spPr>
    </c:plotArea>
    <c:legend>
      <c:legendPos val="r"/>
      <c:layout>
        <c:manualLayout>
          <c:xMode val="edge"/>
          <c:yMode val="edge"/>
          <c:x val="0.60530990749304892"/>
          <c:y val="4.2997935374741905E-2"/>
          <c:w val="0.36773772275110089"/>
          <c:h val="0.2316330439541305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Narrow" panose="020B0606020202030204" pitchFamily="34" charset="0"/>
              <a:ea typeface="+mn-ea"/>
              <a:cs typeface="Arial" panose="020B0604020202020204" pitchFamily="34" charset="0"/>
            </a:defRPr>
          </a:pPr>
          <a:endParaRPr lang="en-US"/>
        </a:p>
      </c:txPr>
    </c:legend>
    <c:plotVisOnly val="1"/>
    <c:dispBlanksAs val="gap"/>
    <c:showDLblsOverMax val="0"/>
  </c:chart>
  <c:spPr>
    <a:noFill/>
    <a:ln w="6350" cap="flat" cmpd="sng" algn="ctr">
      <a:noFill/>
      <a:prstDash val="solid"/>
      <a:round/>
    </a:ln>
    <a:effectLst/>
  </c:spPr>
  <c:txPr>
    <a:bodyPr/>
    <a:lstStyle/>
    <a:p>
      <a:pPr>
        <a:defRPr sz="1200">
          <a:latin typeface="Arial Narrow" panose="020B060602020203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590993056005156"/>
          <c:y val="0.13893935412988509"/>
          <c:w val="0.75409868766404198"/>
          <c:h val="0.70868173729663742"/>
        </c:manualLayout>
      </c:layout>
      <c:scatterChart>
        <c:scatterStyle val="lineMarker"/>
        <c:varyColors val="0"/>
        <c:ser>
          <c:idx val="1"/>
          <c:order val="0"/>
          <c:tx>
            <c:v>Component 1</c:v>
          </c:tx>
          <c:spPr>
            <a:ln w="28575">
              <a:noFill/>
            </a:ln>
          </c:spPr>
          <c:marker>
            <c:symbol val="diamond"/>
            <c:size val="10"/>
            <c:spPr>
              <a:solidFill>
                <a:srgbClr val="FF0066"/>
              </a:solidFill>
              <a:ln>
                <a:solidFill>
                  <a:sysClr val="windowText" lastClr="000000"/>
                </a:solidFill>
              </a:ln>
            </c:spPr>
          </c:marker>
          <c:xVal>
            <c:numRef>
              <c:f>('Tabela Kruiver x MaxUnMix'!$M$5,'Tabela Kruiver x MaxUnMix'!$M$7,'Tabela Kruiver x MaxUnMix'!$M$9,'Tabela Kruiver x MaxUnMix'!$M$11)</c:f>
              <c:numCache>
                <c:formatCode>0.00</c:formatCode>
                <c:ptCount val="4"/>
                <c:pt idx="0">
                  <c:v>40.738027780411301</c:v>
                </c:pt>
                <c:pt idx="1">
                  <c:v>39.810717055349755</c:v>
                </c:pt>
                <c:pt idx="2">
                  <c:v>60.255958607435822</c:v>
                </c:pt>
                <c:pt idx="3">
                  <c:v>28.183829312644548</c:v>
                </c:pt>
              </c:numCache>
            </c:numRef>
          </c:xVal>
          <c:yVal>
            <c:numRef>
              <c:f>('Tabela Kruiver x MaxUnMix'!$I$5,'Tabela Kruiver x MaxUnMix'!$I$7,'Tabela Kruiver x MaxUnMix'!$I$9,'Tabela Kruiver x MaxUnMix'!$I$11)</c:f>
              <c:numCache>
                <c:formatCode>0.00_ ;\-0.00\ </c:formatCode>
                <c:ptCount val="4"/>
                <c:pt idx="0">
                  <c:v>18</c:v>
                </c:pt>
                <c:pt idx="1">
                  <c:v>16.399999999999999</c:v>
                </c:pt>
                <c:pt idx="2">
                  <c:v>5.7</c:v>
                </c:pt>
                <c:pt idx="3">
                  <c:v>12.35</c:v>
                </c:pt>
              </c:numCache>
            </c:numRef>
          </c:yVal>
          <c:smooth val="0"/>
          <c:extLst>
            <c:ext xmlns:c16="http://schemas.microsoft.com/office/drawing/2014/chart" uri="{C3380CC4-5D6E-409C-BE32-E72D297353CC}">
              <c16:uniqueId val="{00000000-6E67-4AD7-BED1-0267A8BC3E84}"/>
            </c:ext>
          </c:extLst>
        </c:ser>
        <c:ser>
          <c:idx val="0"/>
          <c:order val="1"/>
          <c:tx>
            <c:v>Component 2</c:v>
          </c:tx>
          <c:spPr>
            <a:ln w="28575">
              <a:noFill/>
            </a:ln>
          </c:spPr>
          <c:marker>
            <c:symbol val="diamond"/>
            <c:size val="10"/>
            <c:spPr>
              <a:solidFill>
                <a:srgbClr val="2674BB"/>
              </a:solidFill>
              <a:ln>
                <a:solidFill>
                  <a:sysClr val="windowText" lastClr="000000"/>
                </a:solidFill>
              </a:ln>
            </c:spPr>
          </c:marker>
          <c:xVal>
            <c:numRef>
              <c:f>'Tabela Kruiver x MaxUnMix'!$V$9</c:f>
              <c:numCache>
                <c:formatCode>0.00</c:formatCode>
                <c:ptCount val="1"/>
                <c:pt idx="0">
                  <c:v>173.78008287493768</c:v>
                </c:pt>
              </c:numCache>
            </c:numRef>
          </c:xVal>
          <c:yVal>
            <c:numRef>
              <c:f>'Tabela Kruiver x MaxUnMix'!$R$9</c:f>
              <c:numCache>
                <c:formatCode>General</c:formatCode>
                <c:ptCount val="1"/>
                <c:pt idx="0">
                  <c:v>1</c:v>
                </c:pt>
              </c:numCache>
            </c:numRef>
          </c:yVal>
          <c:smooth val="0"/>
          <c:extLst>
            <c:ext xmlns:c16="http://schemas.microsoft.com/office/drawing/2014/chart" uri="{C3380CC4-5D6E-409C-BE32-E72D297353CC}">
              <c16:uniqueId val="{00000001-6E67-4AD7-BED1-0267A8BC3E84}"/>
            </c:ext>
          </c:extLst>
        </c:ser>
        <c:dLbls>
          <c:showLegendKey val="0"/>
          <c:showVal val="0"/>
          <c:showCatName val="0"/>
          <c:showSerName val="0"/>
          <c:showPercent val="0"/>
          <c:showBubbleSize val="0"/>
        </c:dLbls>
        <c:axId val="417552568"/>
        <c:axId val="1"/>
      </c:scatterChart>
      <c:valAx>
        <c:axId val="417552568"/>
        <c:scaling>
          <c:orientation val="minMax"/>
        </c:scaling>
        <c:delete val="0"/>
        <c:axPos val="b"/>
        <c:title>
          <c:tx>
            <c:rich>
              <a:bodyPr/>
              <a:lstStyle/>
              <a:p>
                <a:pPr>
                  <a:defRPr/>
                </a:pPr>
                <a:r>
                  <a:rPr lang="pt-PT" dirty="0"/>
                  <a:t>B</a:t>
                </a:r>
                <a:r>
                  <a:rPr lang="pt-PT" baseline="-25000" dirty="0"/>
                  <a:t>1/2</a:t>
                </a:r>
                <a:r>
                  <a:rPr lang="pt-PT" dirty="0"/>
                  <a:t> </a:t>
                </a:r>
                <a:r>
                  <a:rPr lang="pt-PT" dirty="0" err="1"/>
                  <a:t>mT</a:t>
                </a:r>
                <a:endParaRPr lang="pt-PT" dirty="0"/>
              </a:p>
            </c:rich>
          </c:tx>
          <c:overlay val="0"/>
        </c:title>
        <c:numFmt formatCode="#,##0" sourceLinked="0"/>
        <c:majorTickMark val="out"/>
        <c:minorTickMark val="out"/>
        <c:tickLblPos val="nextTo"/>
        <c:spPr>
          <a:ln/>
        </c:spPr>
        <c:txPr>
          <a:bodyPr rot="0" vert="horz"/>
          <a:lstStyle/>
          <a:p>
            <a:pPr>
              <a:defRPr/>
            </a:pPr>
            <a:endParaRPr lang="en-US"/>
          </a:p>
        </c:txPr>
        <c:crossAx val="1"/>
        <c:crossesAt val="1.0000000000000002E-3"/>
        <c:crossBetween val="midCat"/>
        <c:majorUnit val="20"/>
      </c:valAx>
      <c:valAx>
        <c:axId val="1"/>
        <c:scaling>
          <c:orientation val="minMax"/>
        </c:scaling>
        <c:delete val="0"/>
        <c:axPos val="l"/>
        <c:title>
          <c:tx>
            <c:rich>
              <a:bodyPr rot="-5400000" vert="horz"/>
              <a:lstStyle/>
              <a:p>
                <a:pPr>
                  <a:defRPr/>
                </a:pPr>
                <a:r>
                  <a:rPr lang="pt-PT"/>
                  <a:t>SIRM A/m</a:t>
                </a:r>
              </a:p>
            </c:rich>
          </c:tx>
          <c:overlay val="0"/>
        </c:title>
        <c:numFmt formatCode="0" sourceLinked="0"/>
        <c:majorTickMark val="out"/>
        <c:minorTickMark val="in"/>
        <c:tickLblPos val="nextTo"/>
        <c:spPr>
          <a:ln/>
        </c:spPr>
        <c:crossAx val="417552568"/>
        <c:crosses val="autoZero"/>
        <c:crossBetween val="midCat"/>
      </c:valAx>
    </c:plotArea>
    <c:legend>
      <c:legendPos val="tr"/>
      <c:layout>
        <c:manualLayout>
          <c:xMode val="edge"/>
          <c:yMode val="edge"/>
          <c:x val="0.78118664301485263"/>
          <c:y val="8.9514072504989061E-3"/>
          <c:w val="0.20953937673595036"/>
          <c:h val="0.15623894289753998"/>
        </c:manualLayout>
      </c:layout>
      <c:overlay val="1"/>
    </c:legend>
    <c:plotVisOnly val="1"/>
    <c:dispBlanksAs val="gap"/>
    <c:showDLblsOverMax val="0"/>
  </c:chart>
  <c:spPr>
    <a:ln>
      <a:noFill/>
    </a:ln>
  </c:spPr>
  <c:txPr>
    <a:bodyPr/>
    <a:lstStyle/>
    <a:p>
      <a:pPr>
        <a:defRPr sz="1800">
          <a:latin typeface="Arial Narrow" panose="020B0606020202030204" pitchFamily="34" charset="0"/>
          <a:cs typeface="Arial" panose="020B0604020202020204" pitchFamily="34" charset="0"/>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image" Target="../media/image12.jpg"/></Relationships>
</file>

<file path=ppt/diagrams/_rels/drawing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image" Target="../media/image13.jpg"/></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36F980-C023-418B-8847-480C2FC591FB}" type="doc">
      <dgm:prSet loTypeId="urn:microsoft.com/office/officeart/2008/layout/HexagonCluster" loCatId="relationship" qsTypeId="urn:microsoft.com/office/officeart/2005/8/quickstyle/simple1" qsCatId="simple" csTypeId="urn:microsoft.com/office/officeart/2005/8/colors/accent6_1" csCatId="accent6" phldr="1"/>
      <dgm:spPr/>
      <dgm:t>
        <a:bodyPr/>
        <a:lstStyle/>
        <a:p>
          <a:endParaRPr lang="en-US"/>
        </a:p>
      </dgm:t>
    </dgm:pt>
    <dgm:pt modelId="{1917C18C-9CB7-4B56-8EB2-A4786478B64A}">
      <dgm:prSet custT="1"/>
      <dgm:spPr>
        <a:solidFill>
          <a:schemeClr val="accent1"/>
        </a:solidFill>
        <a:ln>
          <a:solidFill>
            <a:srgbClr val="2674BB"/>
          </a:solidFill>
        </a:ln>
      </dgm:spPr>
      <dgm:t>
        <a:bodyPr/>
        <a:lstStyle/>
        <a:p>
          <a:r>
            <a:rPr lang="en-US" sz="1800" b="1" dirty="0">
              <a:latin typeface="Arial Narrow" panose="020B0606020202030204" pitchFamily="34" charset="0"/>
            </a:rPr>
            <a:t>Petrography</a:t>
          </a:r>
        </a:p>
      </dgm:t>
    </dgm:pt>
    <dgm:pt modelId="{A0F78BCD-2E8C-4580-8BD6-1113134FE885}" type="parTrans" cxnId="{71269708-5524-453D-9CFC-8FCF64122B2C}">
      <dgm:prSet/>
      <dgm:spPr/>
      <dgm:t>
        <a:bodyPr/>
        <a:lstStyle/>
        <a:p>
          <a:endParaRPr lang="en-US" sz="1600">
            <a:latin typeface="Arial Narrow" panose="020B0606020202030204" pitchFamily="34" charset="0"/>
          </a:endParaRPr>
        </a:p>
      </dgm:t>
    </dgm:pt>
    <dgm:pt modelId="{45EC1291-9E41-46D4-B8BA-1CEB9CD35489}" type="sibTrans" cxnId="{71269708-5524-453D-9CFC-8FCF64122B2C}">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27000" b="-27000"/>
          </a:stretch>
        </a:blipFill>
        <a:ln>
          <a:solidFill>
            <a:srgbClr val="2674BB"/>
          </a:solidFill>
        </a:ln>
      </dgm:spPr>
      <dgm:t>
        <a:bodyPr/>
        <a:lstStyle/>
        <a:p>
          <a:endParaRPr lang="en-US" sz="1600">
            <a:latin typeface="Arial Narrow" panose="020B0606020202030204" pitchFamily="34" charset="0"/>
          </a:endParaRPr>
        </a:p>
      </dgm:t>
    </dgm:pt>
    <dgm:pt modelId="{B9E1B063-C819-4743-89C7-6FBE18622B1B}">
      <dgm:prSet custT="1"/>
      <dgm:spPr>
        <a:solidFill>
          <a:schemeClr val="accent1"/>
        </a:solidFill>
        <a:ln>
          <a:solidFill>
            <a:srgbClr val="2674BB"/>
          </a:solidFill>
        </a:ln>
      </dgm:spPr>
      <dgm:t>
        <a:bodyPr/>
        <a:lstStyle/>
        <a:p>
          <a:r>
            <a:rPr lang="en-US" sz="1800" b="1" dirty="0">
              <a:latin typeface="Arial Narrow" panose="020B0606020202030204" pitchFamily="34" charset="0"/>
            </a:rPr>
            <a:t>Isothermal Remanent Magnetization</a:t>
          </a:r>
        </a:p>
      </dgm:t>
    </dgm:pt>
    <dgm:pt modelId="{3135D044-4988-46E9-9842-08D0CAC01E5C}" type="sibTrans" cxnId="{09A1FF21-8979-45AE-A641-948B79A31EB2}">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27000" b="-27000"/>
          </a:stretch>
        </a:blipFill>
        <a:ln>
          <a:solidFill>
            <a:srgbClr val="2674BB"/>
          </a:solidFill>
        </a:ln>
      </dgm:spPr>
      <dgm:t>
        <a:bodyPr/>
        <a:lstStyle/>
        <a:p>
          <a:endParaRPr lang="en-US" sz="1600">
            <a:latin typeface="Arial Narrow" panose="020B0606020202030204" pitchFamily="34" charset="0"/>
          </a:endParaRPr>
        </a:p>
      </dgm:t>
    </dgm:pt>
    <dgm:pt modelId="{BDC675C1-1E08-4416-A445-68ADE40BC8D6}" type="parTrans" cxnId="{09A1FF21-8979-45AE-A641-948B79A31EB2}">
      <dgm:prSet/>
      <dgm:spPr/>
      <dgm:t>
        <a:bodyPr/>
        <a:lstStyle/>
        <a:p>
          <a:endParaRPr lang="en-US" sz="1600">
            <a:latin typeface="Arial Narrow" panose="020B0606020202030204" pitchFamily="34" charset="0"/>
          </a:endParaRPr>
        </a:p>
      </dgm:t>
    </dgm:pt>
    <dgm:pt modelId="{FD704367-A384-41E8-AB71-577A48325131}" type="pres">
      <dgm:prSet presAssocID="{5836F980-C023-418B-8847-480C2FC591FB}" presName="Name0" presStyleCnt="0">
        <dgm:presLayoutVars>
          <dgm:chMax val="21"/>
          <dgm:chPref val="21"/>
        </dgm:presLayoutVars>
      </dgm:prSet>
      <dgm:spPr/>
    </dgm:pt>
    <dgm:pt modelId="{17EF6FD2-3D53-4C25-8F38-241400060C42}" type="pres">
      <dgm:prSet presAssocID="{B9E1B063-C819-4743-89C7-6FBE18622B1B}" presName="text1" presStyleCnt="0"/>
      <dgm:spPr/>
    </dgm:pt>
    <dgm:pt modelId="{61D10A51-20D3-4D16-AA05-C40AD9968CD4}" type="pres">
      <dgm:prSet presAssocID="{B9E1B063-C819-4743-89C7-6FBE18622B1B}" presName="textRepeatNode" presStyleLbl="alignNode1" presStyleIdx="0" presStyleCnt="2">
        <dgm:presLayoutVars>
          <dgm:chMax val="0"/>
          <dgm:chPref val="0"/>
          <dgm:bulletEnabled val="1"/>
        </dgm:presLayoutVars>
      </dgm:prSet>
      <dgm:spPr/>
    </dgm:pt>
    <dgm:pt modelId="{3116C092-3158-42A6-919C-1E6E9FA05F0E}" type="pres">
      <dgm:prSet presAssocID="{B9E1B063-C819-4743-89C7-6FBE18622B1B}" presName="textaccent1" presStyleCnt="0"/>
      <dgm:spPr/>
    </dgm:pt>
    <dgm:pt modelId="{F4102032-53B8-4341-B33A-C33C7379865C}" type="pres">
      <dgm:prSet presAssocID="{B9E1B063-C819-4743-89C7-6FBE18622B1B}" presName="accentRepeatNode" presStyleLbl="solidAlignAcc1" presStyleIdx="0" presStyleCnt="4"/>
      <dgm:spPr/>
    </dgm:pt>
    <dgm:pt modelId="{E4695106-CBE5-45F9-9976-910EF0DFC4A3}" type="pres">
      <dgm:prSet presAssocID="{3135D044-4988-46E9-9842-08D0CAC01E5C}" presName="image1" presStyleCnt="0"/>
      <dgm:spPr/>
    </dgm:pt>
    <dgm:pt modelId="{7CBCCDC1-16AD-4F0A-8DA2-5E86617E19F1}" type="pres">
      <dgm:prSet presAssocID="{3135D044-4988-46E9-9842-08D0CAC01E5C}" presName="imageRepeatNode" presStyleLbl="alignAcc1" presStyleIdx="0" presStyleCnt="2"/>
      <dgm:spPr/>
    </dgm:pt>
    <dgm:pt modelId="{725EB807-5EC0-4E88-8968-CC2BBDBA387F}" type="pres">
      <dgm:prSet presAssocID="{3135D044-4988-46E9-9842-08D0CAC01E5C}" presName="imageaccent1" presStyleCnt="0"/>
      <dgm:spPr/>
    </dgm:pt>
    <dgm:pt modelId="{DE463D95-AF12-4B44-BBC9-D52B71D74819}" type="pres">
      <dgm:prSet presAssocID="{3135D044-4988-46E9-9842-08D0CAC01E5C}" presName="accentRepeatNode" presStyleLbl="solidAlignAcc1" presStyleIdx="1" presStyleCnt="4"/>
      <dgm:spPr/>
    </dgm:pt>
    <dgm:pt modelId="{1753E692-4CCD-426A-B965-6C9854517026}" type="pres">
      <dgm:prSet presAssocID="{1917C18C-9CB7-4B56-8EB2-A4786478B64A}" presName="text2" presStyleCnt="0"/>
      <dgm:spPr/>
    </dgm:pt>
    <dgm:pt modelId="{C0CC8133-F5A2-4920-B29C-CBBEB40679A6}" type="pres">
      <dgm:prSet presAssocID="{1917C18C-9CB7-4B56-8EB2-A4786478B64A}" presName="textRepeatNode" presStyleLbl="alignNode1" presStyleIdx="1" presStyleCnt="2">
        <dgm:presLayoutVars>
          <dgm:chMax val="0"/>
          <dgm:chPref val="0"/>
          <dgm:bulletEnabled val="1"/>
        </dgm:presLayoutVars>
      </dgm:prSet>
      <dgm:spPr/>
    </dgm:pt>
    <dgm:pt modelId="{6305F8F1-96A0-4D9B-ABD2-1FA8BAF73F05}" type="pres">
      <dgm:prSet presAssocID="{1917C18C-9CB7-4B56-8EB2-A4786478B64A}" presName="textaccent2" presStyleCnt="0"/>
      <dgm:spPr/>
    </dgm:pt>
    <dgm:pt modelId="{BBE6898D-CBB2-4BB8-8A67-458B5528A077}" type="pres">
      <dgm:prSet presAssocID="{1917C18C-9CB7-4B56-8EB2-A4786478B64A}" presName="accentRepeatNode" presStyleLbl="solidAlignAcc1" presStyleIdx="2" presStyleCnt="4"/>
      <dgm:spPr/>
    </dgm:pt>
    <dgm:pt modelId="{DBEDF134-288E-4D07-9A8B-53E6E1679D0F}" type="pres">
      <dgm:prSet presAssocID="{45EC1291-9E41-46D4-B8BA-1CEB9CD35489}" presName="image2" presStyleCnt="0"/>
      <dgm:spPr/>
    </dgm:pt>
    <dgm:pt modelId="{E474A91E-FDD3-42AE-966E-4A95BAEF8FC5}" type="pres">
      <dgm:prSet presAssocID="{45EC1291-9E41-46D4-B8BA-1CEB9CD35489}" presName="imageRepeatNode" presStyleLbl="alignAcc1" presStyleIdx="1" presStyleCnt="2"/>
      <dgm:spPr/>
    </dgm:pt>
    <dgm:pt modelId="{455951EE-0F2E-4F21-9183-DDCCAD9E0FC1}" type="pres">
      <dgm:prSet presAssocID="{45EC1291-9E41-46D4-B8BA-1CEB9CD35489}" presName="imageaccent2" presStyleCnt="0"/>
      <dgm:spPr/>
    </dgm:pt>
    <dgm:pt modelId="{BDE9A464-3237-4353-BEF7-17BB62D0F63A}" type="pres">
      <dgm:prSet presAssocID="{45EC1291-9E41-46D4-B8BA-1CEB9CD35489}" presName="accentRepeatNode" presStyleLbl="solidAlignAcc1" presStyleIdx="3" presStyleCnt="4"/>
      <dgm:spPr/>
    </dgm:pt>
  </dgm:ptLst>
  <dgm:cxnLst>
    <dgm:cxn modelId="{71269708-5524-453D-9CFC-8FCF64122B2C}" srcId="{5836F980-C023-418B-8847-480C2FC591FB}" destId="{1917C18C-9CB7-4B56-8EB2-A4786478B64A}" srcOrd="1" destOrd="0" parTransId="{A0F78BCD-2E8C-4580-8BD6-1113134FE885}" sibTransId="{45EC1291-9E41-46D4-B8BA-1CEB9CD35489}"/>
    <dgm:cxn modelId="{09A1FF21-8979-45AE-A641-948B79A31EB2}" srcId="{5836F980-C023-418B-8847-480C2FC591FB}" destId="{B9E1B063-C819-4743-89C7-6FBE18622B1B}" srcOrd="0" destOrd="0" parTransId="{BDC675C1-1E08-4416-A445-68ADE40BC8D6}" sibTransId="{3135D044-4988-46E9-9842-08D0CAC01E5C}"/>
    <dgm:cxn modelId="{FA4C4F35-A762-4C2C-BA2F-085036A5515F}" type="presOf" srcId="{3135D044-4988-46E9-9842-08D0CAC01E5C}" destId="{7CBCCDC1-16AD-4F0A-8DA2-5E86617E19F1}" srcOrd="0" destOrd="0" presId="urn:microsoft.com/office/officeart/2008/layout/HexagonCluster"/>
    <dgm:cxn modelId="{CDB5233E-1954-4CA3-A830-6D022EAE765E}" type="presOf" srcId="{5836F980-C023-418B-8847-480C2FC591FB}" destId="{FD704367-A384-41E8-AB71-577A48325131}" srcOrd="0" destOrd="0" presId="urn:microsoft.com/office/officeart/2008/layout/HexagonCluster"/>
    <dgm:cxn modelId="{804AD476-E45A-4797-8D31-62CB73740671}" type="presOf" srcId="{1917C18C-9CB7-4B56-8EB2-A4786478B64A}" destId="{C0CC8133-F5A2-4920-B29C-CBBEB40679A6}" srcOrd="0" destOrd="0" presId="urn:microsoft.com/office/officeart/2008/layout/HexagonCluster"/>
    <dgm:cxn modelId="{6F43A057-377B-4BC5-814E-4F65D503B3ED}" type="presOf" srcId="{45EC1291-9E41-46D4-B8BA-1CEB9CD35489}" destId="{E474A91E-FDD3-42AE-966E-4A95BAEF8FC5}" srcOrd="0" destOrd="0" presId="urn:microsoft.com/office/officeart/2008/layout/HexagonCluster"/>
    <dgm:cxn modelId="{4F1A7C9B-D580-4F1C-BAD1-ADF871AD25A2}" type="presOf" srcId="{B9E1B063-C819-4743-89C7-6FBE18622B1B}" destId="{61D10A51-20D3-4D16-AA05-C40AD9968CD4}" srcOrd="0" destOrd="0" presId="urn:microsoft.com/office/officeart/2008/layout/HexagonCluster"/>
    <dgm:cxn modelId="{0693898F-8ADE-4022-BCC7-40E24C4B1144}" type="presParOf" srcId="{FD704367-A384-41E8-AB71-577A48325131}" destId="{17EF6FD2-3D53-4C25-8F38-241400060C42}" srcOrd="0" destOrd="0" presId="urn:microsoft.com/office/officeart/2008/layout/HexagonCluster"/>
    <dgm:cxn modelId="{B8005C69-97DE-49B9-B986-132AE99C1F14}" type="presParOf" srcId="{17EF6FD2-3D53-4C25-8F38-241400060C42}" destId="{61D10A51-20D3-4D16-AA05-C40AD9968CD4}" srcOrd="0" destOrd="0" presId="urn:microsoft.com/office/officeart/2008/layout/HexagonCluster"/>
    <dgm:cxn modelId="{749C57B1-888A-4933-819E-9637B2DF4C73}" type="presParOf" srcId="{FD704367-A384-41E8-AB71-577A48325131}" destId="{3116C092-3158-42A6-919C-1E6E9FA05F0E}" srcOrd="1" destOrd="0" presId="urn:microsoft.com/office/officeart/2008/layout/HexagonCluster"/>
    <dgm:cxn modelId="{28CF414C-7DC3-471D-A415-C6ECB68BA1BA}" type="presParOf" srcId="{3116C092-3158-42A6-919C-1E6E9FA05F0E}" destId="{F4102032-53B8-4341-B33A-C33C7379865C}" srcOrd="0" destOrd="0" presId="urn:microsoft.com/office/officeart/2008/layout/HexagonCluster"/>
    <dgm:cxn modelId="{4D2D8991-917E-4F88-8A6F-B1DFC738F2D1}" type="presParOf" srcId="{FD704367-A384-41E8-AB71-577A48325131}" destId="{E4695106-CBE5-45F9-9976-910EF0DFC4A3}" srcOrd="2" destOrd="0" presId="urn:microsoft.com/office/officeart/2008/layout/HexagonCluster"/>
    <dgm:cxn modelId="{A8BD32B3-670C-4DE9-9A2C-9CB65CFBAC1B}" type="presParOf" srcId="{E4695106-CBE5-45F9-9976-910EF0DFC4A3}" destId="{7CBCCDC1-16AD-4F0A-8DA2-5E86617E19F1}" srcOrd="0" destOrd="0" presId="urn:microsoft.com/office/officeart/2008/layout/HexagonCluster"/>
    <dgm:cxn modelId="{AACA8479-88D4-42CC-B455-9D902542F922}" type="presParOf" srcId="{FD704367-A384-41E8-AB71-577A48325131}" destId="{725EB807-5EC0-4E88-8968-CC2BBDBA387F}" srcOrd="3" destOrd="0" presId="urn:microsoft.com/office/officeart/2008/layout/HexagonCluster"/>
    <dgm:cxn modelId="{C1F24599-12EF-4536-B97A-135DDF3EE647}" type="presParOf" srcId="{725EB807-5EC0-4E88-8968-CC2BBDBA387F}" destId="{DE463D95-AF12-4B44-BBC9-D52B71D74819}" srcOrd="0" destOrd="0" presId="urn:microsoft.com/office/officeart/2008/layout/HexagonCluster"/>
    <dgm:cxn modelId="{DB79CBFB-BBD4-414B-BC60-AE46542C0F65}" type="presParOf" srcId="{FD704367-A384-41E8-AB71-577A48325131}" destId="{1753E692-4CCD-426A-B965-6C9854517026}" srcOrd="4" destOrd="0" presId="urn:microsoft.com/office/officeart/2008/layout/HexagonCluster"/>
    <dgm:cxn modelId="{D906B3B2-D35B-4C0E-AC69-4E1C8FAAC012}" type="presParOf" srcId="{1753E692-4CCD-426A-B965-6C9854517026}" destId="{C0CC8133-F5A2-4920-B29C-CBBEB40679A6}" srcOrd="0" destOrd="0" presId="urn:microsoft.com/office/officeart/2008/layout/HexagonCluster"/>
    <dgm:cxn modelId="{8E5CE029-9471-44FB-A29C-383BED43DECE}" type="presParOf" srcId="{FD704367-A384-41E8-AB71-577A48325131}" destId="{6305F8F1-96A0-4D9B-ABD2-1FA8BAF73F05}" srcOrd="5" destOrd="0" presId="urn:microsoft.com/office/officeart/2008/layout/HexagonCluster"/>
    <dgm:cxn modelId="{37E0FFF8-EFA9-456C-85BB-A866DF74F20C}" type="presParOf" srcId="{6305F8F1-96A0-4D9B-ABD2-1FA8BAF73F05}" destId="{BBE6898D-CBB2-4BB8-8A67-458B5528A077}" srcOrd="0" destOrd="0" presId="urn:microsoft.com/office/officeart/2008/layout/HexagonCluster"/>
    <dgm:cxn modelId="{1A4D9DCC-7514-484A-B0A5-BFAA47B8062B}" type="presParOf" srcId="{FD704367-A384-41E8-AB71-577A48325131}" destId="{DBEDF134-288E-4D07-9A8B-53E6E1679D0F}" srcOrd="6" destOrd="0" presId="urn:microsoft.com/office/officeart/2008/layout/HexagonCluster"/>
    <dgm:cxn modelId="{C248FF01-06CB-49FE-A249-6F76D8C690F8}" type="presParOf" srcId="{DBEDF134-288E-4D07-9A8B-53E6E1679D0F}" destId="{E474A91E-FDD3-42AE-966E-4A95BAEF8FC5}" srcOrd="0" destOrd="0" presId="urn:microsoft.com/office/officeart/2008/layout/HexagonCluster"/>
    <dgm:cxn modelId="{A09BE3BC-9AF6-4789-9D6C-3E3550E66F72}" type="presParOf" srcId="{FD704367-A384-41E8-AB71-577A48325131}" destId="{455951EE-0F2E-4F21-9183-DDCCAD9E0FC1}" srcOrd="7" destOrd="0" presId="urn:microsoft.com/office/officeart/2008/layout/HexagonCluster"/>
    <dgm:cxn modelId="{A2155F57-D8C9-45A9-AED6-B7C2934D5431}" type="presParOf" srcId="{455951EE-0F2E-4F21-9183-DDCCAD9E0FC1}" destId="{BDE9A464-3237-4353-BEF7-17BB62D0F63A}" srcOrd="0" destOrd="0" presId="urn:microsoft.com/office/officeart/2008/layout/HexagonCluster"/>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502F45-2614-4AFF-B787-FB2F6B93F3EE}" type="doc">
      <dgm:prSet loTypeId="urn:microsoft.com/office/officeart/2005/8/layout/vProcess5" loCatId="process" qsTypeId="urn:microsoft.com/office/officeart/2005/8/quickstyle/simple1" qsCatId="simple" csTypeId="urn:microsoft.com/office/officeart/2005/8/colors/accent1_4" csCatId="accent1" phldr="1"/>
      <dgm:spPr/>
      <dgm:t>
        <a:bodyPr/>
        <a:lstStyle/>
        <a:p>
          <a:endParaRPr lang="en-US"/>
        </a:p>
      </dgm:t>
    </dgm:pt>
    <dgm:pt modelId="{37D993A8-CBC0-4325-8F67-043256807756}">
      <dgm:prSet phldrT="[Texto]" custT="1"/>
      <dgm:spPr/>
      <dgm:t>
        <a:bodyPr/>
        <a:lstStyle/>
        <a:p>
          <a:r>
            <a:rPr lang="en-US" sz="2000" noProof="0" dirty="0" err="1">
              <a:solidFill>
                <a:schemeClr val="tx1"/>
              </a:solidFill>
              <a:latin typeface="Arial Narrow" panose="020B0606020202030204" pitchFamily="34" charset="0"/>
            </a:rPr>
            <a:t>Manteigas</a:t>
          </a:r>
          <a:r>
            <a:rPr lang="en-US" sz="2000" noProof="0" dirty="0">
              <a:solidFill>
                <a:schemeClr val="tx1"/>
              </a:solidFill>
              <a:latin typeface="Arial Narrow" panose="020B0606020202030204" pitchFamily="34" charset="0"/>
            </a:rPr>
            <a:t> granodiorite has areas with </a:t>
          </a:r>
          <a:r>
            <a:rPr lang="en-US" sz="2000" b="1" noProof="0" dirty="0">
              <a:solidFill>
                <a:schemeClr val="tx1"/>
              </a:solidFill>
              <a:latin typeface="Arial Narrow" panose="020B0606020202030204" pitchFamily="34" charset="0"/>
            </a:rPr>
            <a:t>high</a:t>
          </a:r>
          <a:r>
            <a:rPr lang="en-US" sz="2000" noProof="0" dirty="0">
              <a:solidFill>
                <a:schemeClr val="tx1"/>
              </a:solidFill>
              <a:latin typeface="Arial Narrow" panose="020B0606020202030204" pitchFamily="34" charset="0"/>
            </a:rPr>
            <a:t> and areas with </a:t>
          </a:r>
          <a:r>
            <a:rPr lang="en-US" sz="2000" b="1" noProof="0" dirty="0">
              <a:solidFill>
                <a:schemeClr val="tx1"/>
              </a:solidFill>
              <a:latin typeface="Arial Narrow" panose="020B0606020202030204" pitchFamily="34" charset="0"/>
            </a:rPr>
            <a:t>low K</a:t>
          </a:r>
          <a:r>
            <a:rPr lang="en-US" sz="2000" b="1" baseline="-25000" noProof="0" dirty="0">
              <a:solidFill>
                <a:schemeClr val="tx1"/>
              </a:solidFill>
              <a:latin typeface="Arial Narrow" panose="020B0606020202030204" pitchFamily="34" charset="0"/>
            </a:rPr>
            <a:t>m</a:t>
          </a:r>
          <a:r>
            <a:rPr lang="en-US" sz="2000" b="1" noProof="0" dirty="0">
              <a:solidFill>
                <a:schemeClr val="tx1"/>
              </a:solidFill>
              <a:latin typeface="Arial Narrow" panose="020B0606020202030204" pitchFamily="34" charset="0"/>
            </a:rPr>
            <a:t> </a:t>
          </a:r>
          <a:r>
            <a:rPr lang="en-US" sz="2000" noProof="0" dirty="0">
              <a:solidFill>
                <a:schemeClr val="tx1"/>
              </a:solidFill>
              <a:latin typeface="Arial Narrow" panose="020B0606020202030204" pitchFamily="34" charset="0"/>
            </a:rPr>
            <a:t>values</a:t>
          </a:r>
          <a:endParaRPr lang="en-US" sz="2000" noProof="0" dirty="0">
            <a:solidFill>
              <a:schemeClr val="tx1"/>
            </a:solidFill>
          </a:endParaRPr>
        </a:p>
      </dgm:t>
    </dgm:pt>
    <dgm:pt modelId="{1BCE1FEB-5F8A-4031-853D-E3EC1AB50A89}" type="parTrans" cxnId="{345773BF-5017-47F1-AA76-9F81D2C0F296}">
      <dgm:prSet/>
      <dgm:spPr/>
      <dgm:t>
        <a:bodyPr/>
        <a:lstStyle/>
        <a:p>
          <a:endParaRPr lang="en-US" sz="2000">
            <a:solidFill>
              <a:schemeClr val="tx1"/>
            </a:solidFill>
          </a:endParaRPr>
        </a:p>
      </dgm:t>
    </dgm:pt>
    <dgm:pt modelId="{1B7233BD-7BE9-4A7D-9A36-CA5B2BC08BDA}" type="sibTrans" cxnId="{345773BF-5017-47F1-AA76-9F81D2C0F296}">
      <dgm:prSet custT="1"/>
      <dgm:spPr/>
      <dgm:t>
        <a:bodyPr/>
        <a:lstStyle/>
        <a:p>
          <a:endParaRPr lang="en-US" sz="2000">
            <a:solidFill>
              <a:schemeClr val="tx1"/>
            </a:solidFill>
          </a:endParaRPr>
        </a:p>
      </dgm:t>
    </dgm:pt>
    <dgm:pt modelId="{50E2EE72-9C68-47F7-8FF8-FF95107F0F20}">
      <dgm:prSet phldrT="[Texto]" custT="1"/>
      <dgm:spPr/>
      <dgm:t>
        <a:bodyPr/>
        <a:lstStyle/>
        <a:p>
          <a:r>
            <a:rPr lang="en-US" sz="2000" noProof="0" dirty="0">
              <a:solidFill>
                <a:schemeClr val="tx1"/>
              </a:solidFill>
              <a:latin typeface="Arial Narrow" panose="020B0606020202030204" pitchFamily="34" charset="0"/>
            </a:rPr>
            <a:t>In areas with </a:t>
          </a:r>
          <a:r>
            <a:rPr lang="en-US" sz="2000" b="1" noProof="0" dirty="0">
              <a:solidFill>
                <a:schemeClr val="tx1"/>
              </a:solidFill>
              <a:latin typeface="Arial Narrow" panose="020B0606020202030204" pitchFamily="34" charset="0"/>
            </a:rPr>
            <a:t>high K</a:t>
          </a:r>
          <a:r>
            <a:rPr lang="en-US" sz="2000" b="1" baseline="-25000" noProof="0" dirty="0">
              <a:solidFill>
                <a:schemeClr val="tx1"/>
              </a:solidFill>
              <a:latin typeface="Arial Narrow" panose="020B0606020202030204" pitchFamily="34" charset="0"/>
            </a:rPr>
            <a:t>m </a:t>
          </a:r>
          <a:r>
            <a:rPr lang="en-US" sz="2000" b="1" noProof="0" dirty="0">
              <a:solidFill>
                <a:schemeClr val="tx1"/>
              </a:solidFill>
              <a:latin typeface="Arial Narrow" panose="020B0606020202030204" pitchFamily="34" charset="0"/>
            </a:rPr>
            <a:t>values </a:t>
          </a:r>
          <a:r>
            <a:rPr lang="en-US" sz="2000" noProof="0" dirty="0">
              <a:solidFill>
                <a:schemeClr val="tx1"/>
              </a:solidFill>
              <a:latin typeface="Arial Narrow" panose="020B0606020202030204" pitchFamily="34" charset="0"/>
            </a:rPr>
            <a:t>only </a:t>
          </a:r>
          <a:r>
            <a:rPr lang="en-US" sz="2000" b="1" noProof="0" dirty="0">
              <a:solidFill>
                <a:srgbClr val="FF0066"/>
              </a:solidFill>
              <a:latin typeface="Arial Narrow" panose="020B0606020202030204" pitchFamily="34" charset="0"/>
            </a:rPr>
            <a:t>magnetite</a:t>
          </a:r>
          <a:r>
            <a:rPr lang="en-US" sz="2000" noProof="0" dirty="0">
              <a:solidFill>
                <a:schemeClr val="tx1"/>
              </a:solidFill>
              <a:latin typeface="Arial Narrow" panose="020B0606020202030204" pitchFamily="34" charset="0"/>
            </a:rPr>
            <a:t> was detected</a:t>
          </a:r>
          <a:endParaRPr lang="en-US" sz="2000" noProof="0" dirty="0">
            <a:solidFill>
              <a:schemeClr val="tx1"/>
            </a:solidFill>
          </a:endParaRPr>
        </a:p>
      </dgm:t>
    </dgm:pt>
    <dgm:pt modelId="{A9665794-1110-4A07-A632-C8337D75D274}" type="parTrans" cxnId="{075A7DF4-32EF-4183-B2C2-0E28CC8BC20E}">
      <dgm:prSet/>
      <dgm:spPr/>
      <dgm:t>
        <a:bodyPr/>
        <a:lstStyle/>
        <a:p>
          <a:endParaRPr lang="en-US" sz="2000">
            <a:solidFill>
              <a:schemeClr val="tx1"/>
            </a:solidFill>
          </a:endParaRPr>
        </a:p>
      </dgm:t>
    </dgm:pt>
    <dgm:pt modelId="{0E476E77-67B6-4455-B6A2-CB99FBEFAC9C}" type="sibTrans" cxnId="{075A7DF4-32EF-4183-B2C2-0E28CC8BC20E}">
      <dgm:prSet custT="1"/>
      <dgm:spPr/>
      <dgm:t>
        <a:bodyPr/>
        <a:lstStyle/>
        <a:p>
          <a:endParaRPr lang="en-US" sz="2000">
            <a:solidFill>
              <a:schemeClr val="tx1"/>
            </a:solidFill>
          </a:endParaRPr>
        </a:p>
      </dgm:t>
    </dgm:pt>
    <dgm:pt modelId="{C036E3D0-4D22-43EE-9F27-1E677DDF022E}">
      <dgm:prSet phldrT="[Texto]" custT="1"/>
      <dgm:spPr/>
    </dgm:pt>
    <dgm:pt modelId="{814D3AD3-4B78-4A41-98F5-08DD1EFF1B04}" type="parTrans" cxnId="{BB5922AD-D5EF-473E-AD7E-58FA16515231}">
      <dgm:prSet/>
      <dgm:spPr/>
      <dgm:t>
        <a:bodyPr/>
        <a:lstStyle/>
        <a:p>
          <a:endParaRPr lang="en-US" sz="2000">
            <a:solidFill>
              <a:schemeClr val="tx1"/>
            </a:solidFill>
          </a:endParaRPr>
        </a:p>
      </dgm:t>
    </dgm:pt>
    <dgm:pt modelId="{BF834785-1FCB-46DB-B00D-789F0D261D4F}" type="sibTrans" cxnId="{BB5922AD-D5EF-473E-AD7E-58FA16515231}">
      <dgm:prSet/>
      <dgm:spPr/>
      <dgm:t>
        <a:bodyPr/>
        <a:lstStyle/>
        <a:p>
          <a:endParaRPr lang="en-US" sz="2000">
            <a:solidFill>
              <a:schemeClr val="tx1"/>
            </a:solidFill>
          </a:endParaRPr>
        </a:p>
      </dgm:t>
    </dgm:pt>
    <dgm:pt modelId="{481239F3-619D-4BFA-A1E6-6333C20C6A72}">
      <dgm:prSet custT="1"/>
      <dgm:spPr/>
      <dgm:t>
        <a:bodyPr/>
        <a:lstStyle/>
        <a:p>
          <a:r>
            <a:rPr lang="en-US" sz="2000" noProof="0" dirty="0">
              <a:solidFill>
                <a:schemeClr val="tx1"/>
              </a:solidFill>
              <a:latin typeface="Arial Narrow" panose="020B0606020202030204" pitchFamily="34" charset="0"/>
            </a:rPr>
            <a:t>In areas with </a:t>
          </a:r>
          <a:r>
            <a:rPr lang="en-US" sz="2000" b="1" noProof="0" dirty="0">
              <a:solidFill>
                <a:schemeClr val="tx1"/>
              </a:solidFill>
              <a:latin typeface="Arial Narrow" panose="020B0606020202030204" pitchFamily="34" charset="0"/>
            </a:rPr>
            <a:t>low K</a:t>
          </a:r>
          <a:r>
            <a:rPr lang="en-US" sz="2000" b="1" baseline="-25000" noProof="0" dirty="0">
              <a:solidFill>
                <a:schemeClr val="tx1"/>
              </a:solidFill>
              <a:latin typeface="Arial Narrow" panose="020B0606020202030204" pitchFamily="34" charset="0"/>
            </a:rPr>
            <a:t>m</a:t>
          </a:r>
          <a:r>
            <a:rPr lang="en-US" sz="2000" b="1" noProof="0" dirty="0">
              <a:solidFill>
                <a:schemeClr val="tx1"/>
              </a:solidFill>
              <a:latin typeface="Arial Narrow" panose="020B0606020202030204" pitchFamily="34" charset="0"/>
            </a:rPr>
            <a:t> values </a:t>
          </a:r>
          <a:r>
            <a:rPr lang="en-US" sz="2000" noProof="0" dirty="0">
              <a:solidFill>
                <a:schemeClr val="tx1"/>
              </a:solidFill>
              <a:latin typeface="Arial Narrow" panose="020B0606020202030204" pitchFamily="34" charset="0"/>
            </a:rPr>
            <a:t>both </a:t>
          </a:r>
          <a:r>
            <a:rPr lang="en-US" sz="2000" b="1" noProof="0" dirty="0">
              <a:solidFill>
                <a:srgbClr val="2674BB"/>
              </a:solidFill>
              <a:latin typeface="Arial Narrow" panose="020B0606020202030204" pitchFamily="34" charset="0"/>
            </a:rPr>
            <a:t>magnetite ± hematite </a:t>
          </a:r>
          <a:r>
            <a:rPr lang="en-US" sz="2000" noProof="0" dirty="0">
              <a:solidFill>
                <a:schemeClr val="tx1"/>
              </a:solidFill>
              <a:latin typeface="Arial Narrow" panose="020B0606020202030204" pitchFamily="34" charset="0"/>
            </a:rPr>
            <a:t>are present, and the hematite results from oxidation of primary magnetite </a:t>
          </a:r>
          <a:endParaRPr lang="en-US" sz="2000" noProof="0" dirty="0">
            <a:solidFill>
              <a:schemeClr val="tx1"/>
            </a:solidFill>
          </a:endParaRPr>
        </a:p>
      </dgm:t>
    </dgm:pt>
    <dgm:pt modelId="{F0FB800B-CC3E-480B-B439-87B34803AC27}" type="parTrans" cxnId="{C10CC236-3362-4479-94C5-8267FF94E4DD}">
      <dgm:prSet/>
      <dgm:spPr/>
      <dgm:t>
        <a:bodyPr/>
        <a:lstStyle/>
        <a:p>
          <a:endParaRPr lang="en-US" sz="2000">
            <a:solidFill>
              <a:schemeClr val="tx1"/>
            </a:solidFill>
          </a:endParaRPr>
        </a:p>
      </dgm:t>
    </dgm:pt>
    <dgm:pt modelId="{D0B62A18-EC16-40D4-A2B9-7101B3B67C52}" type="sibTrans" cxnId="{C10CC236-3362-4479-94C5-8267FF94E4DD}">
      <dgm:prSet custT="1"/>
      <dgm:spPr/>
      <dgm:t>
        <a:bodyPr/>
        <a:lstStyle/>
        <a:p>
          <a:endParaRPr lang="en-US" sz="2000">
            <a:solidFill>
              <a:schemeClr val="tx1"/>
            </a:solidFill>
          </a:endParaRPr>
        </a:p>
      </dgm:t>
    </dgm:pt>
    <dgm:pt modelId="{1DA7D793-FB0A-4AE8-819C-317BB015C211}">
      <dgm:prSet phldrT="[Texto]" custT="1"/>
      <dgm:spPr/>
      <dgm:t>
        <a:bodyPr/>
        <a:lstStyle/>
        <a:p>
          <a:r>
            <a:rPr lang="en-US" sz="2000" noProof="0" dirty="0" err="1">
              <a:solidFill>
                <a:schemeClr val="tx1"/>
              </a:solidFill>
              <a:latin typeface="Arial Narrow" panose="020B0606020202030204" pitchFamily="34" charset="0"/>
            </a:rPr>
            <a:t>Manteigas</a:t>
          </a:r>
          <a:r>
            <a:rPr lang="en-US" sz="2000" noProof="0" dirty="0">
              <a:solidFill>
                <a:schemeClr val="tx1"/>
              </a:solidFill>
              <a:latin typeface="Arial Narrow" panose="020B0606020202030204" pitchFamily="34" charset="0"/>
            </a:rPr>
            <a:t> belongs to a </a:t>
          </a:r>
          <a:r>
            <a:rPr lang="en-US" sz="2000" b="1" noProof="0" dirty="0">
              <a:solidFill>
                <a:schemeClr val="tx1"/>
              </a:solidFill>
              <a:latin typeface="Arial Narrow" panose="020B0606020202030204" pitchFamily="34" charset="0"/>
            </a:rPr>
            <a:t>magnetite-series rocks</a:t>
          </a:r>
          <a:endParaRPr lang="en-US" sz="2000" noProof="0" dirty="0">
            <a:solidFill>
              <a:schemeClr val="tx1"/>
            </a:solidFill>
          </a:endParaRPr>
        </a:p>
      </dgm:t>
    </dgm:pt>
    <dgm:pt modelId="{9D951310-FAB9-4184-94CB-F6A92D8B0027}" type="parTrans" cxnId="{16F65D5B-2628-46E5-8AD6-D1744D385FAF}">
      <dgm:prSet/>
      <dgm:spPr/>
      <dgm:t>
        <a:bodyPr/>
        <a:lstStyle/>
        <a:p>
          <a:endParaRPr lang="en-US" sz="1800"/>
        </a:p>
      </dgm:t>
    </dgm:pt>
    <dgm:pt modelId="{7E0CFDA8-7E78-4252-B470-96646B0ECF84}" type="sibTrans" cxnId="{16F65D5B-2628-46E5-8AD6-D1744D385FAF}">
      <dgm:prSet custT="1"/>
      <dgm:spPr/>
      <dgm:t>
        <a:bodyPr/>
        <a:lstStyle/>
        <a:p>
          <a:endParaRPr lang="en-US" sz="2400"/>
        </a:p>
      </dgm:t>
    </dgm:pt>
    <dgm:pt modelId="{F8D83217-D950-45E7-AD0F-D75313CE6247}">
      <dgm:prSet phldrT="[Texto]" custT="1"/>
      <dgm:spPr/>
      <dgm:t>
        <a:bodyPr/>
        <a:lstStyle/>
        <a:p>
          <a:r>
            <a:rPr lang="en-US" sz="2000" noProof="0" dirty="0">
              <a:solidFill>
                <a:schemeClr val="tx1"/>
              </a:solidFill>
              <a:latin typeface="Arial Narrow" panose="020B0606020202030204" pitchFamily="34" charset="0"/>
            </a:rPr>
            <a:t>The </a:t>
          </a:r>
          <a:r>
            <a:rPr lang="en-US" sz="2000" b="1" noProof="0" dirty="0">
              <a:solidFill>
                <a:schemeClr val="tx1"/>
              </a:solidFill>
              <a:latin typeface="Arial Narrow" panose="020B0606020202030204" pitchFamily="34" charset="0"/>
            </a:rPr>
            <a:t>magma </a:t>
          </a:r>
          <a:r>
            <a:rPr lang="en-US" sz="2000" noProof="0" dirty="0">
              <a:solidFill>
                <a:schemeClr val="tx1"/>
              </a:solidFill>
              <a:latin typeface="Arial Narrow" panose="020B0606020202030204" pitchFamily="34" charset="0"/>
            </a:rPr>
            <a:t>was crystalized under </a:t>
          </a:r>
          <a:r>
            <a:rPr lang="en-US" sz="2000" b="1" noProof="0" dirty="0">
              <a:solidFill>
                <a:schemeClr val="tx1"/>
              </a:solidFill>
              <a:latin typeface="Arial Narrow" panose="020B0606020202030204" pitchFamily="34" charset="0"/>
            </a:rPr>
            <a:t>oxidizing</a:t>
          </a:r>
          <a:r>
            <a:rPr lang="en-US" sz="2000" noProof="0" dirty="0">
              <a:solidFill>
                <a:schemeClr val="tx1"/>
              </a:solidFill>
              <a:latin typeface="Arial Narrow" panose="020B0606020202030204" pitchFamily="34" charset="0"/>
            </a:rPr>
            <a:t> </a:t>
          </a:r>
          <a:r>
            <a:rPr lang="en-US" sz="2000" b="1" noProof="0" dirty="0">
              <a:solidFill>
                <a:schemeClr val="tx1"/>
              </a:solidFill>
              <a:latin typeface="Arial Narrow" panose="020B0606020202030204" pitchFamily="34" charset="0"/>
            </a:rPr>
            <a:t>conditions</a:t>
          </a:r>
          <a:r>
            <a:rPr lang="en-US" sz="2000" noProof="0" dirty="0">
              <a:solidFill>
                <a:schemeClr val="tx1"/>
              </a:solidFill>
              <a:latin typeface="Arial Narrow" panose="020B0606020202030204" pitchFamily="34" charset="0"/>
            </a:rPr>
            <a:t> </a:t>
          </a:r>
          <a:endParaRPr lang="en-US" sz="2000" noProof="0" dirty="0">
            <a:solidFill>
              <a:schemeClr val="tx1"/>
            </a:solidFill>
          </a:endParaRPr>
        </a:p>
      </dgm:t>
    </dgm:pt>
    <dgm:pt modelId="{97B8B71B-D0BD-407C-BC84-F3170684CC5C}" type="parTrans" cxnId="{729BA23D-3798-4C7B-B6AD-24A1FD5DA12D}">
      <dgm:prSet/>
      <dgm:spPr/>
      <dgm:t>
        <a:bodyPr/>
        <a:lstStyle/>
        <a:p>
          <a:endParaRPr lang="en-US" sz="1800"/>
        </a:p>
      </dgm:t>
    </dgm:pt>
    <dgm:pt modelId="{214CB8F8-A444-4C22-9B07-A122A4E81BB7}" type="sibTrans" cxnId="{729BA23D-3798-4C7B-B6AD-24A1FD5DA12D}">
      <dgm:prSet custT="1"/>
      <dgm:spPr/>
      <dgm:t>
        <a:bodyPr/>
        <a:lstStyle/>
        <a:p>
          <a:endParaRPr lang="en-US" sz="2400"/>
        </a:p>
      </dgm:t>
    </dgm:pt>
    <dgm:pt modelId="{ACA5C7E5-A2F7-4E69-8483-68E9D332F02E}" type="pres">
      <dgm:prSet presAssocID="{51502F45-2614-4AFF-B787-FB2F6B93F3EE}" presName="outerComposite" presStyleCnt="0">
        <dgm:presLayoutVars>
          <dgm:chMax val="5"/>
          <dgm:dir/>
          <dgm:resizeHandles val="exact"/>
        </dgm:presLayoutVars>
      </dgm:prSet>
      <dgm:spPr/>
    </dgm:pt>
    <dgm:pt modelId="{A04A2EAB-FB58-4C7A-9A2A-6B1B2AECE215}" type="pres">
      <dgm:prSet presAssocID="{51502F45-2614-4AFF-B787-FB2F6B93F3EE}" presName="dummyMaxCanvas" presStyleCnt="0">
        <dgm:presLayoutVars/>
      </dgm:prSet>
      <dgm:spPr/>
    </dgm:pt>
    <dgm:pt modelId="{8F3010E0-DC0E-45C7-A112-16FE399F5151}" type="pres">
      <dgm:prSet presAssocID="{51502F45-2614-4AFF-B787-FB2F6B93F3EE}" presName="FiveNodes_1" presStyleLbl="node1" presStyleIdx="0" presStyleCnt="5">
        <dgm:presLayoutVars>
          <dgm:bulletEnabled val="1"/>
        </dgm:presLayoutVars>
      </dgm:prSet>
      <dgm:spPr/>
    </dgm:pt>
    <dgm:pt modelId="{854FB0B3-9361-4183-AB06-A07A4745356E}" type="pres">
      <dgm:prSet presAssocID="{51502F45-2614-4AFF-B787-FB2F6B93F3EE}" presName="FiveNodes_2" presStyleLbl="node1" presStyleIdx="1" presStyleCnt="5">
        <dgm:presLayoutVars>
          <dgm:bulletEnabled val="1"/>
        </dgm:presLayoutVars>
      </dgm:prSet>
      <dgm:spPr/>
    </dgm:pt>
    <dgm:pt modelId="{858D56B7-2A11-4D92-8E77-67026B760F23}" type="pres">
      <dgm:prSet presAssocID="{51502F45-2614-4AFF-B787-FB2F6B93F3EE}" presName="FiveNodes_3" presStyleLbl="node1" presStyleIdx="2" presStyleCnt="5">
        <dgm:presLayoutVars>
          <dgm:bulletEnabled val="1"/>
        </dgm:presLayoutVars>
      </dgm:prSet>
      <dgm:spPr/>
    </dgm:pt>
    <dgm:pt modelId="{BE99C365-0149-4C18-9378-ADEA8F7946E0}" type="pres">
      <dgm:prSet presAssocID="{51502F45-2614-4AFF-B787-FB2F6B93F3EE}" presName="FiveNodes_4" presStyleLbl="node1" presStyleIdx="3" presStyleCnt="5">
        <dgm:presLayoutVars>
          <dgm:bulletEnabled val="1"/>
        </dgm:presLayoutVars>
      </dgm:prSet>
      <dgm:spPr/>
    </dgm:pt>
    <dgm:pt modelId="{875D87A7-9C54-4BD5-A750-A2AF68B95037}" type="pres">
      <dgm:prSet presAssocID="{51502F45-2614-4AFF-B787-FB2F6B93F3EE}" presName="FiveNodes_5" presStyleLbl="node1" presStyleIdx="4" presStyleCnt="5">
        <dgm:presLayoutVars>
          <dgm:bulletEnabled val="1"/>
        </dgm:presLayoutVars>
      </dgm:prSet>
      <dgm:spPr/>
    </dgm:pt>
    <dgm:pt modelId="{EC2C6B21-8E00-472B-B641-6F1825F4DAFF}" type="pres">
      <dgm:prSet presAssocID="{51502F45-2614-4AFF-B787-FB2F6B93F3EE}" presName="FiveConn_1-2" presStyleLbl="fgAccFollowNode1" presStyleIdx="0" presStyleCnt="4">
        <dgm:presLayoutVars>
          <dgm:bulletEnabled val="1"/>
        </dgm:presLayoutVars>
      </dgm:prSet>
      <dgm:spPr/>
    </dgm:pt>
    <dgm:pt modelId="{C286145C-789C-40B8-91DE-9CFEFA58EBF0}" type="pres">
      <dgm:prSet presAssocID="{51502F45-2614-4AFF-B787-FB2F6B93F3EE}" presName="FiveConn_2-3" presStyleLbl="fgAccFollowNode1" presStyleIdx="1" presStyleCnt="4">
        <dgm:presLayoutVars>
          <dgm:bulletEnabled val="1"/>
        </dgm:presLayoutVars>
      </dgm:prSet>
      <dgm:spPr/>
    </dgm:pt>
    <dgm:pt modelId="{6909F89F-639B-4ADD-99B7-12C40BF6F4DD}" type="pres">
      <dgm:prSet presAssocID="{51502F45-2614-4AFF-B787-FB2F6B93F3EE}" presName="FiveConn_3-4" presStyleLbl="fgAccFollowNode1" presStyleIdx="2" presStyleCnt="4">
        <dgm:presLayoutVars>
          <dgm:bulletEnabled val="1"/>
        </dgm:presLayoutVars>
      </dgm:prSet>
      <dgm:spPr/>
    </dgm:pt>
    <dgm:pt modelId="{F90B9666-C6E4-4071-8E63-B241D40312D7}" type="pres">
      <dgm:prSet presAssocID="{51502F45-2614-4AFF-B787-FB2F6B93F3EE}" presName="FiveConn_4-5" presStyleLbl="fgAccFollowNode1" presStyleIdx="3" presStyleCnt="4">
        <dgm:presLayoutVars>
          <dgm:bulletEnabled val="1"/>
        </dgm:presLayoutVars>
      </dgm:prSet>
      <dgm:spPr/>
    </dgm:pt>
    <dgm:pt modelId="{51489F8F-13E5-4AD4-8E8C-A77A543CABB7}" type="pres">
      <dgm:prSet presAssocID="{51502F45-2614-4AFF-B787-FB2F6B93F3EE}" presName="FiveNodes_1_text" presStyleLbl="node1" presStyleIdx="4" presStyleCnt="5">
        <dgm:presLayoutVars>
          <dgm:bulletEnabled val="1"/>
        </dgm:presLayoutVars>
      </dgm:prSet>
      <dgm:spPr/>
    </dgm:pt>
    <dgm:pt modelId="{8371CA3C-2D3A-4B3D-9167-DC06DF5B8A53}" type="pres">
      <dgm:prSet presAssocID="{51502F45-2614-4AFF-B787-FB2F6B93F3EE}" presName="FiveNodes_2_text" presStyleLbl="node1" presStyleIdx="4" presStyleCnt="5">
        <dgm:presLayoutVars>
          <dgm:bulletEnabled val="1"/>
        </dgm:presLayoutVars>
      </dgm:prSet>
      <dgm:spPr/>
    </dgm:pt>
    <dgm:pt modelId="{BC0EE5D5-A066-4427-90B8-63ED7904908B}" type="pres">
      <dgm:prSet presAssocID="{51502F45-2614-4AFF-B787-FB2F6B93F3EE}" presName="FiveNodes_3_text" presStyleLbl="node1" presStyleIdx="4" presStyleCnt="5">
        <dgm:presLayoutVars>
          <dgm:bulletEnabled val="1"/>
        </dgm:presLayoutVars>
      </dgm:prSet>
      <dgm:spPr/>
    </dgm:pt>
    <dgm:pt modelId="{3ADC90B2-1D92-4FA9-ACB4-6AA12D54F8AC}" type="pres">
      <dgm:prSet presAssocID="{51502F45-2614-4AFF-B787-FB2F6B93F3EE}" presName="FiveNodes_4_text" presStyleLbl="node1" presStyleIdx="4" presStyleCnt="5">
        <dgm:presLayoutVars>
          <dgm:bulletEnabled val="1"/>
        </dgm:presLayoutVars>
      </dgm:prSet>
      <dgm:spPr/>
    </dgm:pt>
    <dgm:pt modelId="{7EEF0DB9-DB91-408D-A022-94E818AA2F94}" type="pres">
      <dgm:prSet presAssocID="{51502F45-2614-4AFF-B787-FB2F6B93F3EE}" presName="FiveNodes_5_text" presStyleLbl="node1" presStyleIdx="4" presStyleCnt="5">
        <dgm:presLayoutVars>
          <dgm:bulletEnabled val="1"/>
        </dgm:presLayoutVars>
      </dgm:prSet>
      <dgm:spPr/>
    </dgm:pt>
  </dgm:ptLst>
  <dgm:cxnLst>
    <dgm:cxn modelId="{0424CD02-2F7E-46B7-9857-12DFFFE2A73A}" type="presOf" srcId="{481239F3-619D-4BFA-A1E6-6333C20C6A72}" destId="{7EEF0DB9-DB91-408D-A022-94E818AA2F94}" srcOrd="1" destOrd="0" presId="urn:microsoft.com/office/officeart/2005/8/layout/vProcess5"/>
    <dgm:cxn modelId="{32F1CE08-2458-4E81-922D-FB7AAC0FA29B}" type="presOf" srcId="{0E476E77-67B6-4455-B6A2-CB99FBEFAC9C}" destId="{C286145C-789C-40B8-91DE-9CFEFA58EBF0}" srcOrd="0" destOrd="0" presId="urn:microsoft.com/office/officeart/2005/8/layout/vProcess5"/>
    <dgm:cxn modelId="{65B02F27-3169-4CC7-BD2F-517D581B2BA1}" type="presOf" srcId="{1B7233BD-7BE9-4A7D-9A36-CA5B2BC08BDA}" destId="{EC2C6B21-8E00-472B-B641-6F1825F4DAFF}" srcOrd="0" destOrd="0" presId="urn:microsoft.com/office/officeart/2005/8/layout/vProcess5"/>
    <dgm:cxn modelId="{C10CC236-3362-4479-94C5-8267FF94E4DD}" srcId="{51502F45-2614-4AFF-B787-FB2F6B93F3EE}" destId="{481239F3-619D-4BFA-A1E6-6333C20C6A72}" srcOrd="4" destOrd="0" parTransId="{F0FB800B-CC3E-480B-B439-87B34803AC27}" sibTransId="{D0B62A18-EC16-40D4-A2B9-7101B3B67C52}"/>
    <dgm:cxn modelId="{867A3638-1E8D-4EA5-9FEA-150188FF9087}" type="presOf" srcId="{F8D83217-D950-45E7-AD0F-D75313CE6247}" destId="{3ADC90B2-1D92-4FA9-ACB4-6AA12D54F8AC}" srcOrd="1" destOrd="0" presId="urn:microsoft.com/office/officeart/2005/8/layout/vProcess5"/>
    <dgm:cxn modelId="{729BA23D-3798-4C7B-B6AD-24A1FD5DA12D}" srcId="{51502F45-2614-4AFF-B787-FB2F6B93F3EE}" destId="{F8D83217-D950-45E7-AD0F-D75313CE6247}" srcOrd="3" destOrd="0" parTransId="{97B8B71B-D0BD-407C-BC84-F3170684CC5C}" sibTransId="{214CB8F8-A444-4C22-9B07-A122A4E81BB7}"/>
    <dgm:cxn modelId="{640D3840-4808-4222-90B8-EE47B84E4BF2}" type="presOf" srcId="{214CB8F8-A444-4C22-9B07-A122A4E81BB7}" destId="{F90B9666-C6E4-4071-8E63-B241D40312D7}" srcOrd="0" destOrd="0" presId="urn:microsoft.com/office/officeart/2005/8/layout/vProcess5"/>
    <dgm:cxn modelId="{16F65D5B-2628-46E5-8AD6-D1744D385FAF}" srcId="{51502F45-2614-4AFF-B787-FB2F6B93F3EE}" destId="{1DA7D793-FB0A-4AE8-819C-317BB015C211}" srcOrd="2" destOrd="0" parTransId="{9D951310-FAB9-4184-94CB-F6A92D8B0027}" sibTransId="{7E0CFDA8-7E78-4252-B470-96646B0ECF84}"/>
    <dgm:cxn modelId="{DD711661-5E25-44FB-AEE0-4EF6CF17B8C1}" type="presOf" srcId="{50E2EE72-9C68-47F7-8FF8-FF95107F0F20}" destId="{854FB0B3-9361-4183-AB06-A07A4745356E}" srcOrd="0" destOrd="0" presId="urn:microsoft.com/office/officeart/2005/8/layout/vProcess5"/>
    <dgm:cxn modelId="{63AB1E66-8B7A-4107-AE66-FF230C68743C}" type="presOf" srcId="{37D993A8-CBC0-4325-8F67-043256807756}" destId="{8F3010E0-DC0E-45C7-A112-16FE399F5151}" srcOrd="0" destOrd="0" presId="urn:microsoft.com/office/officeart/2005/8/layout/vProcess5"/>
    <dgm:cxn modelId="{C0F1B76C-9482-49AC-89A8-BA9F63990E2B}" type="presOf" srcId="{50E2EE72-9C68-47F7-8FF8-FF95107F0F20}" destId="{8371CA3C-2D3A-4B3D-9167-DC06DF5B8A53}" srcOrd="1" destOrd="0" presId="urn:microsoft.com/office/officeart/2005/8/layout/vProcess5"/>
    <dgm:cxn modelId="{86510E72-FB02-4339-8985-52D18BC94664}" type="presOf" srcId="{1DA7D793-FB0A-4AE8-819C-317BB015C211}" destId="{BC0EE5D5-A066-4427-90B8-63ED7904908B}" srcOrd="1" destOrd="0" presId="urn:microsoft.com/office/officeart/2005/8/layout/vProcess5"/>
    <dgm:cxn modelId="{7D42937E-B709-4A12-A5DD-A87CA5F378F9}" type="presOf" srcId="{7E0CFDA8-7E78-4252-B470-96646B0ECF84}" destId="{6909F89F-639B-4ADD-99B7-12C40BF6F4DD}" srcOrd="0" destOrd="0" presId="urn:microsoft.com/office/officeart/2005/8/layout/vProcess5"/>
    <dgm:cxn modelId="{80D55AA3-8EBA-4711-B7F2-0FF5C9F809B8}" type="presOf" srcId="{1DA7D793-FB0A-4AE8-819C-317BB015C211}" destId="{858D56B7-2A11-4D92-8E77-67026B760F23}" srcOrd="0" destOrd="0" presId="urn:microsoft.com/office/officeart/2005/8/layout/vProcess5"/>
    <dgm:cxn modelId="{BB5922AD-D5EF-473E-AD7E-58FA16515231}" srcId="{51502F45-2614-4AFF-B787-FB2F6B93F3EE}" destId="{C036E3D0-4D22-43EE-9F27-1E677DDF022E}" srcOrd="5" destOrd="0" parTransId="{814D3AD3-4B78-4A41-98F5-08DD1EFF1B04}" sibTransId="{BF834785-1FCB-46DB-B00D-789F0D261D4F}"/>
    <dgm:cxn modelId="{11BDC4B4-AE3D-407D-BF51-8F5BAF3756E4}" type="presOf" srcId="{F8D83217-D950-45E7-AD0F-D75313CE6247}" destId="{BE99C365-0149-4C18-9378-ADEA8F7946E0}" srcOrd="0" destOrd="0" presId="urn:microsoft.com/office/officeart/2005/8/layout/vProcess5"/>
    <dgm:cxn modelId="{345773BF-5017-47F1-AA76-9F81D2C0F296}" srcId="{51502F45-2614-4AFF-B787-FB2F6B93F3EE}" destId="{37D993A8-CBC0-4325-8F67-043256807756}" srcOrd="0" destOrd="0" parTransId="{1BCE1FEB-5F8A-4031-853D-E3EC1AB50A89}" sibTransId="{1B7233BD-7BE9-4A7D-9A36-CA5B2BC08BDA}"/>
    <dgm:cxn modelId="{C7171DD0-2550-44FB-AFE1-B580AEC11341}" type="presOf" srcId="{481239F3-619D-4BFA-A1E6-6333C20C6A72}" destId="{875D87A7-9C54-4BD5-A750-A2AF68B95037}" srcOrd="0" destOrd="0" presId="urn:microsoft.com/office/officeart/2005/8/layout/vProcess5"/>
    <dgm:cxn modelId="{BC9152D9-90FD-4C89-9BAA-DB1DB251E88C}" type="presOf" srcId="{51502F45-2614-4AFF-B787-FB2F6B93F3EE}" destId="{ACA5C7E5-A2F7-4E69-8483-68E9D332F02E}" srcOrd="0" destOrd="0" presId="urn:microsoft.com/office/officeart/2005/8/layout/vProcess5"/>
    <dgm:cxn modelId="{5C372CE0-69B4-407C-9FB0-2BF9D61AC6FC}" type="presOf" srcId="{37D993A8-CBC0-4325-8F67-043256807756}" destId="{51489F8F-13E5-4AD4-8E8C-A77A543CABB7}" srcOrd="1" destOrd="0" presId="urn:microsoft.com/office/officeart/2005/8/layout/vProcess5"/>
    <dgm:cxn modelId="{075A7DF4-32EF-4183-B2C2-0E28CC8BC20E}" srcId="{51502F45-2614-4AFF-B787-FB2F6B93F3EE}" destId="{50E2EE72-9C68-47F7-8FF8-FF95107F0F20}" srcOrd="1" destOrd="0" parTransId="{A9665794-1110-4A07-A632-C8337D75D274}" sibTransId="{0E476E77-67B6-4455-B6A2-CB99FBEFAC9C}"/>
    <dgm:cxn modelId="{0F27FAC8-ACCB-46A3-8B68-F85F8ACD4B66}" type="presParOf" srcId="{ACA5C7E5-A2F7-4E69-8483-68E9D332F02E}" destId="{A04A2EAB-FB58-4C7A-9A2A-6B1B2AECE215}" srcOrd="0" destOrd="0" presId="urn:microsoft.com/office/officeart/2005/8/layout/vProcess5"/>
    <dgm:cxn modelId="{7852AF04-ED9C-493B-A7DF-D14AD2E2C823}" type="presParOf" srcId="{ACA5C7E5-A2F7-4E69-8483-68E9D332F02E}" destId="{8F3010E0-DC0E-45C7-A112-16FE399F5151}" srcOrd="1" destOrd="0" presId="urn:microsoft.com/office/officeart/2005/8/layout/vProcess5"/>
    <dgm:cxn modelId="{60218DEE-5D1B-4DE7-A3D0-930B27D921F9}" type="presParOf" srcId="{ACA5C7E5-A2F7-4E69-8483-68E9D332F02E}" destId="{854FB0B3-9361-4183-AB06-A07A4745356E}" srcOrd="2" destOrd="0" presId="urn:microsoft.com/office/officeart/2005/8/layout/vProcess5"/>
    <dgm:cxn modelId="{913435F9-C6DD-4040-992F-66CDF4A8F9AD}" type="presParOf" srcId="{ACA5C7E5-A2F7-4E69-8483-68E9D332F02E}" destId="{858D56B7-2A11-4D92-8E77-67026B760F23}" srcOrd="3" destOrd="0" presId="urn:microsoft.com/office/officeart/2005/8/layout/vProcess5"/>
    <dgm:cxn modelId="{01DF5E2D-ACC7-404D-8BEB-92C18A7C92D3}" type="presParOf" srcId="{ACA5C7E5-A2F7-4E69-8483-68E9D332F02E}" destId="{BE99C365-0149-4C18-9378-ADEA8F7946E0}" srcOrd="4" destOrd="0" presId="urn:microsoft.com/office/officeart/2005/8/layout/vProcess5"/>
    <dgm:cxn modelId="{C098C841-C40A-4B7D-A6BB-60C4B8DFB1A1}" type="presParOf" srcId="{ACA5C7E5-A2F7-4E69-8483-68E9D332F02E}" destId="{875D87A7-9C54-4BD5-A750-A2AF68B95037}" srcOrd="5" destOrd="0" presId="urn:microsoft.com/office/officeart/2005/8/layout/vProcess5"/>
    <dgm:cxn modelId="{FB448B4A-F5DB-4A9E-A37B-82715B1ACE14}" type="presParOf" srcId="{ACA5C7E5-A2F7-4E69-8483-68E9D332F02E}" destId="{EC2C6B21-8E00-472B-B641-6F1825F4DAFF}" srcOrd="6" destOrd="0" presId="urn:microsoft.com/office/officeart/2005/8/layout/vProcess5"/>
    <dgm:cxn modelId="{ADB4B356-33FC-4F0A-A935-540E1C4ACF69}" type="presParOf" srcId="{ACA5C7E5-A2F7-4E69-8483-68E9D332F02E}" destId="{C286145C-789C-40B8-91DE-9CFEFA58EBF0}" srcOrd="7" destOrd="0" presId="urn:microsoft.com/office/officeart/2005/8/layout/vProcess5"/>
    <dgm:cxn modelId="{5D39028A-8A95-4273-B957-ED89868059E1}" type="presParOf" srcId="{ACA5C7E5-A2F7-4E69-8483-68E9D332F02E}" destId="{6909F89F-639B-4ADD-99B7-12C40BF6F4DD}" srcOrd="8" destOrd="0" presId="urn:microsoft.com/office/officeart/2005/8/layout/vProcess5"/>
    <dgm:cxn modelId="{44D0ED59-002D-40BE-AE79-96B58CE45832}" type="presParOf" srcId="{ACA5C7E5-A2F7-4E69-8483-68E9D332F02E}" destId="{F90B9666-C6E4-4071-8E63-B241D40312D7}" srcOrd="9" destOrd="0" presId="urn:microsoft.com/office/officeart/2005/8/layout/vProcess5"/>
    <dgm:cxn modelId="{9FDD8F3C-ABF4-4540-84BF-CCF9F2A4E4B4}" type="presParOf" srcId="{ACA5C7E5-A2F7-4E69-8483-68E9D332F02E}" destId="{51489F8F-13E5-4AD4-8E8C-A77A543CABB7}" srcOrd="10" destOrd="0" presId="urn:microsoft.com/office/officeart/2005/8/layout/vProcess5"/>
    <dgm:cxn modelId="{E9DBAB21-4480-462E-B3F3-9E2565FDFA71}" type="presParOf" srcId="{ACA5C7E5-A2F7-4E69-8483-68E9D332F02E}" destId="{8371CA3C-2D3A-4B3D-9167-DC06DF5B8A53}" srcOrd="11" destOrd="0" presId="urn:microsoft.com/office/officeart/2005/8/layout/vProcess5"/>
    <dgm:cxn modelId="{44B1A65A-7AD5-49F1-AADA-979A965276F6}" type="presParOf" srcId="{ACA5C7E5-A2F7-4E69-8483-68E9D332F02E}" destId="{BC0EE5D5-A066-4427-90B8-63ED7904908B}" srcOrd="12" destOrd="0" presId="urn:microsoft.com/office/officeart/2005/8/layout/vProcess5"/>
    <dgm:cxn modelId="{B2C1F4B1-CC0D-4F83-9D77-AE64A03F5173}" type="presParOf" srcId="{ACA5C7E5-A2F7-4E69-8483-68E9D332F02E}" destId="{3ADC90B2-1D92-4FA9-ACB4-6AA12D54F8AC}" srcOrd="13" destOrd="0" presId="urn:microsoft.com/office/officeart/2005/8/layout/vProcess5"/>
    <dgm:cxn modelId="{0840D56D-EC2C-481F-93C6-C82D368FB57A}" type="presParOf" srcId="{ACA5C7E5-A2F7-4E69-8483-68E9D332F02E}" destId="{7EEF0DB9-DB91-408D-A022-94E818AA2F94}" srcOrd="14"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D10A51-20D3-4D16-AA05-C40AD9968CD4}">
      <dsp:nvSpPr>
        <dsp:cNvPr id="0" name=""/>
        <dsp:cNvSpPr/>
      </dsp:nvSpPr>
      <dsp:spPr>
        <a:xfrm>
          <a:off x="2395683" y="946828"/>
          <a:ext cx="2038143" cy="1757623"/>
        </a:xfrm>
        <a:prstGeom prst="hexagon">
          <a:avLst>
            <a:gd name="adj" fmla="val 25000"/>
            <a:gd name="vf" fmla="val 115470"/>
          </a:avLst>
        </a:prstGeom>
        <a:solidFill>
          <a:schemeClr val="accent1"/>
        </a:solidFill>
        <a:ln w="25400" cap="flat" cmpd="sng" algn="ctr">
          <a:solidFill>
            <a:srgbClr val="2674B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Narrow" panose="020B0606020202030204" pitchFamily="34" charset="0"/>
            </a:rPr>
            <a:t>Isothermal Remanent Magnetization</a:t>
          </a:r>
        </a:p>
      </dsp:txBody>
      <dsp:txXfrm>
        <a:off x="2711997" y="1219606"/>
        <a:ext cx="1405515" cy="1212067"/>
      </dsp:txXfrm>
    </dsp:sp>
    <dsp:sp modelId="{F4102032-53B8-4341-B33A-C33C7379865C}">
      <dsp:nvSpPr>
        <dsp:cNvPr id="0" name=""/>
        <dsp:cNvSpPr/>
      </dsp:nvSpPr>
      <dsp:spPr>
        <a:xfrm>
          <a:off x="2459330" y="1723006"/>
          <a:ext cx="238141" cy="205538"/>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BCCDC1-16AD-4F0A-8DA2-5E86617E19F1}">
      <dsp:nvSpPr>
        <dsp:cNvPr id="0" name=""/>
        <dsp:cNvSpPr/>
      </dsp:nvSpPr>
      <dsp:spPr>
        <a:xfrm>
          <a:off x="691508" y="0"/>
          <a:ext cx="2038143" cy="1757623"/>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7000" b="-27000"/>
          </a:stretch>
        </a:blipFill>
        <a:ln w="25400" cap="flat" cmpd="sng" algn="ctr">
          <a:solidFill>
            <a:srgbClr val="2674BB"/>
          </a:solidFill>
          <a:prstDash val="solid"/>
        </a:ln>
        <a:effectLst/>
      </dsp:spPr>
      <dsp:style>
        <a:lnRef idx="2">
          <a:scrgbClr r="0" g="0" b="0"/>
        </a:lnRef>
        <a:fillRef idx="1">
          <a:scrgbClr r="0" g="0" b="0"/>
        </a:fillRef>
        <a:effectRef idx="0">
          <a:scrgbClr r="0" g="0" b="0"/>
        </a:effectRef>
        <a:fontRef idx="minor"/>
      </dsp:style>
    </dsp:sp>
    <dsp:sp modelId="{DE463D95-AF12-4B44-BBC9-D52B71D74819}">
      <dsp:nvSpPr>
        <dsp:cNvPr id="0" name=""/>
        <dsp:cNvSpPr/>
      </dsp:nvSpPr>
      <dsp:spPr>
        <a:xfrm>
          <a:off x="2080307" y="1515034"/>
          <a:ext cx="238141" cy="205538"/>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CC8133-F5A2-4920-B29C-CBBEB40679A6}">
      <dsp:nvSpPr>
        <dsp:cNvPr id="0" name=""/>
        <dsp:cNvSpPr/>
      </dsp:nvSpPr>
      <dsp:spPr>
        <a:xfrm>
          <a:off x="4100572" y="0"/>
          <a:ext cx="2038143" cy="1757623"/>
        </a:xfrm>
        <a:prstGeom prst="hexagon">
          <a:avLst>
            <a:gd name="adj" fmla="val 25000"/>
            <a:gd name="vf" fmla="val 115470"/>
          </a:avLst>
        </a:prstGeom>
        <a:solidFill>
          <a:schemeClr val="accent1"/>
        </a:solidFill>
        <a:ln w="25400" cap="flat" cmpd="sng" algn="ctr">
          <a:solidFill>
            <a:srgbClr val="2674B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Narrow" panose="020B0606020202030204" pitchFamily="34" charset="0"/>
            </a:rPr>
            <a:t>Petrography</a:t>
          </a:r>
        </a:p>
      </dsp:txBody>
      <dsp:txXfrm>
        <a:off x="4416886" y="272778"/>
        <a:ext cx="1405515" cy="1212067"/>
      </dsp:txXfrm>
    </dsp:sp>
    <dsp:sp modelId="{BBE6898D-CBB2-4BB8-8A67-458B5528A077}">
      <dsp:nvSpPr>
        <dsp:cNvPr id="0" name=""/>
        <dsp:cNvSpPr/>
      </dsp:nvSpPr>
      <dsp:spPr>
        <a:xfrm>
          <a:off x="5489371" y="1515034"/>
          <a:ext cx="238141" cy="205538"/>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74A91E-FDD3-42AE-966E-4A95BAEF8FC5}">
      <dsp:nvSpPr>
        <dsp:cNvPr id="0" name=""/>
        <dsp:cNvSpPr/>
      </dsp:nvSpPr>
      <dsp:spPr>
        <a:xfrm>
          <a:off x="5804747" y="946828"/>
          <a:ext cx="2038143" cy="1757623"/>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7000" b="-27000"/>
          </a:stretch>
        </a:blipFill>
        <a:ln w="25400" cap="flat" cmpd="sng" algn="ctr">
          <a:solidFill>
            <a:srgbClr val="2674BB"/>
          </a:solidFill>
          <a:prstDash val="solid"/>
        </a:ln>
        <a:effectLst/>
      </dsp:spPr>
      <dsp:style>
        <a:lnRef idx="2">
          <a:scrgbClr r="0" g="0" b="0"/>
        </a:lnRef>
        <a:fillRef idx="1">
          <a:scrgbClr r="0" g="0" b="0"/>
        </a:fillRef>
        <a:effectRef idx="0">
          <a:scrgbClr r="0" g="0" b="0"/>
        </a:effectRef>
        <a:fontRef idx="minor"/>
      </dsp:style>
    </dsp:sp>
    <dsp:sp modelId="{BDE9A464-3237-4353-BEF7-17BB62D0F63A}">
      <dsp:nvSpPr>
        <dsp:cNvPr id="0" name=""/>
        <dsp:cNvSpPr/>
      </dsp:nvSpPr>
      <dsp:spPr>
        <a:xfrm>
          <a:off x="5868394" y="1723006"/>
          <a:ext cx="238141" cy="205538"/>
        </a:xfrm>
        <a:prstGeom prst="hexagon">
          <a:avLst>
            <a:gd name="adj" fmla="val 25000"/>
            <a:gd name="vf" fmla="val 115470"/>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3010E0-DC0E-45C7-A112-16FE399F5151}">
      <dsp:nvSpPr>
        <dsp:cNvPr id="0" name=""/>
        <dsp:cNvSpPr/>
      </dsp:nvSpPr>
      <dsp:spPr>
        <a:xfrm>
          <a:off x="0" y="0"/>
          <a:ext cx="8198993" cy="618285"/>
        </a:xfrm>
        <a:prstGeom prst="roundRect">
          <a:avLst>
            <a:gd name="adj" fmla="val 10000"/>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noProof="0" dirty="0" err="1">
              <a:solidFill>
                <a:schemeClr val="tx1"/>
              </a:solidFill>
              <a:latin typeface="Arial Narrow" panose="020B0606020202030204" pitchFamily="34" charset="0"/>
            </a:rPr>
            <a:t>Manteigas</a:t>
          </a:r>
          <a:r>
            <a:rPr lang="en-US" sz="2000" kern="1200" noProof="0" dirty="0">
              <a:solidFill>
                <a:schemeClr val="tx1"/>
              </a:solidFill>
              <a:latin typeface="Arial Narrow" panose="020B0606020202030204" pitchFamily="34" charset="0"/>
            </a:rPr>
            <a:t> granodiorite has areas with </a:t>
          </a:r>
          <a:r>
            <a:rPr lang="en-US" sz="2000" b="1" kern="1200" noProof="0" dirty="0">
              <a:solidFill>
                <a:schemeClr val="tx1"/>
              </a:solidFill>
              <a:latin typeface="Arial Narrow" panose="020B0606020202030204" pitchFamily="34" charset="0"/>
            </a:rPr>
            <a:t>high</a:t>
          </a:r>
          <a:r>
            <a:rPr lang="en-US" sz="2000" kern="1200" noProof="0" dirty="0">
              <a:solidFill>
                <a:schemeClr val="tx1"/>
              </a:solidFill>
              <a:latin typeface="Arial Narrow" panose="020B0606020202030204" pitchFamily="34" charset="0"/>
            </a:rPr>
            <a:t> and areas with </a:t>
          </a:r>
          <a:r>
            <a:rPr lang="en-US" sz="2000" b="1" kern="1200" noProof="0" dirty="0">
              <a:solidFill>
                <a:schemeClr val="tx1"/>
              </a:solidFill>
              <a:latin typeface="Arial Narrow" panose="020B0606020202030204" pitchFamily="34" charset="0"/>
            </a:rPr>
            <a:t>low K</a:t>
          </a:r>
          <a:r>
            <a:rPr lang="en-US" sz="2000" b="1" kern="1200" baseline="-25000" noProof="0" dirty="0">
              <a:solidFill>
                <a:schemeClr val="tx1"/>
              </a:solidFill>
              <a:latin typeface="Arial Narrow" panose="020B0606020202030204" pitchFamily="34" charset="0"/>
            </a:rPr>
            <a:t>m</a:t>
          </a:r>
          <a:r>
            <a:rPr lang="en-US" sz="2000" b="1" kern="1200" noProof="0" dirty="0">
              <a:solidFill>
                <a:schemeClr val="tx1"/>
              </a:solidFill>
              <a:latin typeface="Arial Narrow" panose="020B0606020202030204" pitchFamily="34" charset="0"/>
            </a:rPr>
            <a:t> </a:t>
          </a:r>
          <a:r>
            <a:rPr lang="en-US" sz="2000" kern="1200" noProof="0" dirty="0">
              <a:solidFill>
                <a:schemeClr val="tx1"/>
              </a:solidFill>
              <a:latin typeface="Arial Narrow" panose="020B0606020202030204" pitchFamily="34" charset="0"/>
            </a:rPr>
            <a:t>values</a:t>
          </a:r>
          <a:endParaRPr lang="en-US" sz="2000" kern="1200" noProof="0" dirty="0">
            <a:solidFill>
              <a:schemeClr val="tx1"/>
            </a:solidFill>
          </a:endParaRPr>
        </a:p>
      </dsp:txBody>
      <dsp:txXfrm>
        <a:off x="18109" y="18109"/>
        <a:ext cx="7459475" cy="582067"/>
      </dsp:txXfrm>
    </dsp:sp>
    <dsp:sp modelId="{854FB0B3-9361-4183-AB06-A07A4745356E}">
      <dsp:nvSpPr>
        <dsp:cNvPr id="0" name=""/>
        <dsp:cNvSpPr/>
      </dsp:nvSpPr>
      <dsp:spPr>
        <a:xfrm>
          <a:off x="612262" y="704158"/>
          <a:ext cx="8198993" cy="618285"/>
        </a:xfrm>
        <a:prstGeom prst="roundRect">
          <a:avLst>
            <a:gd name="adj" fmla="val 10000"/>
          </a:avLst>
        </a:prstGeom>
        <a:solidFill>
          <a:schemeClr val="accent1">
            <a:shade val="50000"/>
            <a:hueOff val="-16393"/>
            <a:satOff val="29849"/>
            <a:lumOff val="1152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noProof="0" dirty="0">
              <a:solidFill>
                <a:schemeClr val="tx1"/>
              </a:solidFill>
              <a:latin typeface="Arial Narrow" panose="020B0606020202030204" pitchFamily="34" charset="0"/>
            </a:rPr>
            <a:t>In areas with </a:t>
          </a:r>
          <a:r>
            <a:rPr lang="en-US" sz="2000" b="1" kern="1200" noProof="0" dirty="0">
              <a:solidFill>
                <a:schemeClr val="tx1"/>
              </a:solidFill>
              <a:latin typeface="Arial Narrow" panose="020B0606020202030204" pitchFamily="34" charset="0"/>
            </a:rPr>
            <a:t>high K</a:t>
          </a:r>
          <a:r>
            <a:rPr lang="en-US" sz="2000" b="1" kern="1200" baseline="-25000" noProof="0" dirty="0">
              <a:solidFill>
                <a:schemeClr val="tx1"/>
              </a:solidFill>
              <a:latin typeface="Arial Narrow" panose="020B0606020202030204" pitchFamily="34" charset="0"/>
            </a:rPr>
            <a:t>m </a:t>
          </a:r>
          <a:r>
            <a:rPr lang="en-US" sz="2000" b="1" kern="1200" noProof="0" dirty="0">
              <a:solidFill>
                <a:schemeClr val="tx1"/>
              </a:solidFill>
              <a:latin typeface="Arial Narrow" panose="020B0606020202030204" pitchFamily="34" charset="0"/>
            </a:rPr>
            <a:t>values </a:t>
          </a:r>
          <a:r>
            <a:rPr lang="en-US" sz="2000" kern="1200" noProof="0" dirty="0">
              <a:solidFill>
                <a:schemeClr val="tx1"/>
              </a:solidFill>
              <a:latin typeface="Arial Narrow" panose="020B0606020202030204" pitchFamily="34" charset="0"/>
            </a:rPr>
            <a:t>only </a:t>
          </a:r>
          <a:r>
            <a:rPr lang="en-US" sz="2000" b="1" kern="1200" noProof="0" dirty="0">
              <a:solidFill>
                <a:srgbClr val="FF0066"/>
              </a:solidFill>
              <a:latin typeface="Arial Narrow" panose="020B0606020202030204" pitchFamily="34" charset="0"/>
            </a:rPr>
            <a:t>magnetite</a:t>
          </a:r>
          <a:r>
            <a:rPr lang="en-US" sz="2000" kern="1200" noProof="0" dirty="0">
              <a:solidFill>
                <a:schemeClr val="tx1"/>
              </a:solidFill>
              <a:latin typeface="Arial Narrow" panose="020B0606020202030204" pitchFamily="34" charset="0"/>
            </a:rPr>
            <a:t> was detected</a:t>
          </a:r>
          <a:endParaRPr lang="en-US" sz="2000" kern="1200" noProof="0" dirty="0">
            <a:solidFill>
              <a:schemeClr val="tx1"/>
            </a:solidFill>
          </a:endParaRPr>
        </a:p>
      </dsp:txBody>
      <dsp:txXfrm>
        <a:off x="630371" y="722267"/>
        <a:ext cx="7148626" cy="582067"/>
      </dsp:txXfrm>
    </dsp:sp>
    <dsp:sp modelId="{858D56B7-2A11-4D92-8E77-67026B760F23}">
      <dsp:nvSpPr>
        <dsp:cNvPr id="0" name=""/>
        <dsp:cNvSpPr/>
      </dsp:nvSpPr>
      <dsp:spPr>
        <a:xfrm>
          <a:off x="1224524" y="1408317"/>
          <a:ext cx="8198993" cy="618285"/>
        </a:xfrm>
        <a:prstGeom prst="roundRect">
          <a:avLst>
            <a:gd name="adj" fmla="val 10000"/>
          </a:avLst>
        </a:prstGeom>
        <a:solidFill>
          <a:schemeClr val="accent1">
            <a:shade val="50000"/>
            <a:hueOff val="-32786"/>
            <a:satOff val="59698"/>
            <a:lumOff val="230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noProof="0" dirty="0" err="1">
              <a:solidFill>
                <a:schemeClr val="tx1"/>
              </a:solidFill>
              <a:latin typeface="Arial Narrow" panose="020B0606020202030204" pitchFamily="34" charset="0"/>
            </a:rPr>
            <a:t>Manteigas</a:t>
          </a:r>
          <a:r>
            <a:rPr lang="en-US" sz="2000" kern="1200" noProof="0" dirty="0">
              <a:solidFill>
                <a:schemeClr val="tx1"/>
              </a:solidFill>
              <a:latin typeface="Arial Narrow" panose="020B0606020202030204" pitchFamily="34" charset="0"/>
            </a:rPr>
            <a:t> belongs to a </a:t>
          </a:r>
          <a:r>
            <a:rPr lang="en-US" sz="2000" b="1" kern="1200" noProof="0" dirty="0">
              <a:solidFill>
                <a:schemeClr val="tx1"/>
              </a:solidFill>
              <a:latin typeface="Arial Narrow" panose="020B0606020202030204" pitchFamily="34" charset="0"/>
            </a:rPr>
            <a:t>magnetite-series rocks</a:t>
          </a:r>
          <a:endParaRPr lang="en-US" sz="2000" kern="1200" noProof="0" dirty="0">
            <a:solidFill>
              <a:schemeClr val="tx1"/>
            </a:solidFill>
          </a:endParaRPr>
        </a:p>
      </dsp:txBody>
      <dsp:txXfrm>
        <a:off x="1242633" y="1426426"/>
        <a:ext cx="7148626" cy="582067"/>
      </dsp:txXfrm>
    </dsp:sp>
    <dsp:sp modelId="{BE99C365-0149-4C18-9378-ADEA8F7946E0}">
      <dsp:nvSpPr>
        <dsp:cNvPr id="0" name=""/>
        <dsp:cNvSpPr/>
      </dsp:nvSpPr>
      <dsp:spPr>
        <a:xfrm>
          <a:off x="1836787" y="2112476"/>
          <a:ext cx="8198993" cy="618285"/>
        </a:xfrm>
        <a:prstGeom prst="roundRect">
          <a:avLst>
            <a:gd name="adj" fmla="val 10000"/>
          </a:avLst>
        </a:prstGeom>
        <a:solidFill>
          <a:schemeClr val="accent1">
            <a:shade val="50000"/>
            <a:hueOff val="-32786"/>
            <a:satOff val="59698"/>
            <a:lumOff val="230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noProof="0" dirty="0">
              <a:solidFill>
                <a:schemeClr val="tx1"/>
              </a:solidFill>
              <a:latin typeface="Arial Narrow" panose="020B0606020202030204" pitchFamily="34" charset="0"/>
            </a:rPr>
            <a:t>The </a:t>
          </a:r>
          <a:r>
            <a:rPr lang="en-US" sz="2000" b="1" kern="1200" noProof="0" dirty="0">
              <a:solidFill>
                <a:schemeClr val="tx1"/>
              </a:solidFill>
              <a:latin typeface="Arial Narrow" panose="020B0606020202030204" pitchFamily="34" charset="0"/>
            </a:rPr>
            <a:t>magma </a:t>
          </a:r>
          <a:r>
            <a:rPr lang="en-US" sz="2000" kern="1200" noProof="0" dirty="0">
              <a:solidFill>
                <a:schemeClr val="tx1"/>
              </a:solidFill>
              <a:latin typeface="Arial Narrow" panose="020B0606020202030204" pitchFamily="34" charset="0"/>
            </a:rPr>
            <a:t>was crystalized under </a:t>
          </a:r>
          <a:r>
            <a:rPr lang="en-US" sz="2000" b="1" kern="1200" noProof="0" dirty="0">
              <a:solidFill>
                <a:schemeClr val="tx1"/>
              </a:solidFill>
              <a:latin typeface="Arial Narrow" panose="020B0606020202030204" pitchFamily="34" charset="0"/>
            </a:rPr>
            <a:t>oxidizing</a:t>
          </a:r>
          <a:r>
            <a:rPr lang="en-US" sz="2000" kern="1200" noProof="0" dirty="0">
              <a:solidFill>
                <a:schemeClr val="tx1"/>
              </a:solidFill>
              <a:latin typeface="Arial Narrow" panose="020B0606020202030204" pitchFamily="34" charset="0"/>
            </a:rPr>
            <a:t> </a:t>
          </a:r>
          <a:r>
            <a:rPr lang="en-US" sz="2000" b="1" kern="1200" noProof="0" dirty="0">
              <a:solidFill>
                <a:schemeClr val="tx1"/>
              </a:solidFill>
              <a:latin typeface="Arial Narrow" panose="020B0606020202030204" pitchFamily="34" charset="0"/>
            </a:rPr>
            <a:t>conditions</a:t>
          </a:r>
          <a:r>
            <a:rPr lang="en-US" sz="2000" kern="1200" noProof="0" dirty="0">
              <a:solidFill>
                <a:schemeClr val="tx1"/>
              </a:solidFill>
              <a:latin typeface="Arial Narrow" panose="020B0606020202030204" pitchFamily="34" charset="0"/>
            </a:rPr>
            <a:t> </a:t>
          </a:r>
          <a:endParaRPr lang="en-US" sz="2000" kern="1200" noProof="0" dirty="0">
            <a:solidFill>
              <a:schemeClr val="tx1"/>
            </a:solidFill>
          </a:endParaRPr>
        </a:p>
      </dsp:txBody>
      <dsp:txXfrm>
        <a:off x="1854896" y="2130585"/>
        <a:ext cx="7148626" cy="582067"/>
      </dsp:txXfrm>
    </dsp:sp>
    <dsp:sp modelId="{875D87A7-9C54-4BD5-A750-A2AF68B95037}">
      <dsp:nvSpPr>
        <dsp:cNvPr id="0" name=""/>
        <dsp:cNvSpPr/>
      </dsp:nvSpPr>
      <dsp:spPr>
        <a:xfrm>
          <a:off x="2449049" y="2816635"/>
          <a:ext cx="8198993" cy="618285"/>
        </a:xfrm>
        <a:prstGeom prst="roundRect">
          <a:avLst>
            <a:gd name="adj" fmla="val 10000"/>
          </a:avLst>
        </a:prstGeom>
        <a:solidFill>
          <a:schemeClr val="accent1">
            <a:shade val="50000"/>
            <a:hueOff val="-16393"/>
            <a:satOff val="29849"/>
            <a:lumOff val="1152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noProof="0" dirty="0">
              <a:solidFill>
                <a:schemeClr val="tx1"/>
              </a:solidFill>
              <a:latin typeface="Arial Narrow" panose="020B0606020202030204" pitchFamily="34" charset="0"/>
            </a:rPr>
            <a:t>In areas with </a:t>
          </a:r>
          <a:r>
            <a:rPr lang="en-US" sz="2000" b="1" kern="1200" noProof="0" dirty="0">
              <a:solidFill>
                <a:schemeClr val="tx1"/>
              </a:solidFill>
              <a:latin typeface="Arial Narrow" panose="020B0606020202030204" pitchFamily="34" charset="0"/>
            </a:rPr>
            <a:t>low K</a:t>
          </a:r>
          <a:r>
            <a:rPr lang="en-US" sz="2000" b="1" kern="1200" baseline="-25000" noProof="0" dirty="0">
              <a:solidFill>
                <a:schemeClr val="tx1"/>
              </a:solidFill>
              <a:latin typeface="Arial Narrow" panose="020B0606020202030204" pitchFamily="34" charset="0"/>
            </a:rPr>
            <a:t>m</a:t>
          </a:r>
          <a:r>
            <a:rPr lang="en-US" sz="2000" b="1" kern="1200" noProof="0" dirty="0">
              <a:solidFill>
                <a:schemeClr val="tx1"/>
              </a:solidFill>
              <a:latin typeface="Arial Narrow" panose="020B0606020202030204" pitchFamily="34" charset="0"/>
            </a:rPr>
            <a:t> values </a:t>
          </a:r>
          <a:r>
            <a:rPr lang="en-US" sz="2000" kern="1200" noProof="0" dirty="0">
              <a:solidFill>
                <a:schemeClr val="tx1"/>
              </a:solidFill>
              <a:latin typeface="Arial Narrow" panose="020B0606020202030204" pitchFamily="34" charset="0"/>
            </a:rPr>
            <a:t>both </a:t>
          </a:r>
          <a:r>
            <a:rPr lang="en-US" sz="2000" b="1" kern="1200" noProof="0" dirty="0">
              <a:solidFill>
                <a:srgbClr val="2674BB"/>
              </a:solidFill>
              <a:latin typeface="Arial Narrow" panose="020B0606020202030204" pitchFamily="34" charset="0"/>
            </a:rPr>
            <a:t>magnetite ± hematite </a:t>
          </a:r>
          <a:r>
            <a:rPr lang="en-US" sz="2000" kern="1200" noProof="0" dirty="0">
              <a:solidFill>
                <a:schemeClr val="tx1"/>
              </a:solidFill>
              <a:latin typeface="Arial Narrow" panose="020B0606020202030204" pitchFamily="34" charset="0"/>
            </a:rPr>
            <a:t>are present, and the hematite results from oxidation of primary magnetite </a:t>
          </a:r>
          <a:endParaRPr lang="en-US" sz="2000" kern="1200" noProof="0" dirty="0">
            <a:solidFill>
              <a:schemeClr val="tx1"/>
            </a:solidFill>
          </a:endParaRPr>
        </a:p>
      </dsp:txBody>
      <dsp:txXfrm>
        <a:off x="2467158" y="2834744"/>
        <a:ext cx="7148626" cy="582067"/>
      </dsp:txXfrm>
    </dsp:sp>
    <dsp:sp modelId="{EC2C6B21-8E00-472B-B641-6F1825F4DAFF}">
      <dsp:nvSpPr>
        <dsp:cNvPr id="0" name=""/>
        <dsp:cNvSpPr/>
      </dsp:nvSpPr>
      <dsp:spPr>
        <a:xfrm>
          <a:off x="7797107" y="451692"/>
          <a:ext cx="401885" cy="401885"/>
        </a:xfrm>
        <a:prstGeom prst="downArrow">
          <a:avLst>
            <a:gd name="adj1" fmla="val 55000"/>
            <a:gd name="adj2" fmla="val 45000"/>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tx1"/>
            </a:solidFill>
          </a:endParaRPr>
        </a:p>
      </dsp:txBody>
      <dsp:txXfrm>
        <a:off x="7887531" y="451692"/>
        <a:ext cx="221037" cy="302418"/>
      </dsp:txXfrm>
    </dsp:sp>
    <dsp:sp modelId="{C286145C-789C-40B8-91DE-9CFEFA58EBF0}">
      <dsp:nvSpPr>
        <dsp:cNvPr id="0" name=""/>
        <dsp:cNvSpPr/>
      </dsp:nvSpPr>
      <dsp:spPr>
        <a:xfrm>
          <a:off x="8409369" y="1155850"/>
          <a:ext cx="401885" cy="401885"/>
        </a:xfrm>
        <a:prstGeom prst="downArrow">
          <a:avLst>
            <a:gd name="adj1" fmla="val 55000"/>
            <a:gd name="adj2" fmla="val 45000"/>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tx1"/>
            </a:solidFill>
          </a:endParaRPr>
        </a:p>
      </dsp:txBody>
      <dsp:txXfrm>
        <a:off x="8499793" y="1155850"/>
        <a:ext cx="221037" cy="302418"/>
      </dsp:txXfrm>
    </dsp:sp>
    <dsp:sp modelId="{6909F89F-639B-4ADD-99B7-12C40BF6F4DD}">
      <dsp:nvSpPr>
        <dsp:cNvPr id="0" name=""/>
        <dsp:cNvSpPr/>
      </dsp:nvSpPr>
      <dsp:spPr>
        <a:xfrm>
          <a:off x="9021632" y="1849704"/>
          <a:ext cx="401885" cy="401885"/>
        </a:xfrm>
        <a:prstGeom prst="downArrow">
          <a:avLst>
            <a:gd name="adj1" fmla="val 55000"/>
            <a:gd name="adj2" fmla="val 45000"/>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112056" y="1849704"/>
        <a:ext cx="221037" cy="302418"/>
      </dsp:txXfrm>
    </dsp:sp>
    <dsp:sp modelId="{F90B9666-C6E4-4071-8E63-B241D40312D7}">
      <dsp:nvSpPr>
        <dsp:cNvPr id="0" name=""/>
        <dsp:cNvSpPr/>
      </dsp:nvSpPr>
      <dsp:spPr>
        <a:xfrm>
          <a:off x="9633894" y="2560733"/>
          <a:ext cx="401885" cy="401885"/>
        </a:xfrm>
        <a:prstGeom prst="downArrow">
          <a:avLst>
            <a:gd name="adj1" fmla="val 55000"/>
            <a:gd name="adj2" fmla="val 45000"/>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724318" y="2560733"/>
        <a:ext cx="221037" cy="302418"/>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1" y="0"/>
            <a:ext cx="2984871" cy="502755"/>
          </a:xfrm>
          <a:prstGeom prst="rect">
            <a:avLst/>
          </a:prstGeom>
        </p:spPr>
        <p:txBody>
          <a:bodyPr vert="horz" lIns="92291" tIns="46146" rIns="92291" bIns="46146" rtlCol="0"/>
          <a:lstStyle>
            <a:lvl1pPr algn="l">
              <a:defRPr sz="1200"/>
            </a:lvl1pPr>
          </a:lstStyle>
          <a:p>
            <a:endParaRPr lang="en-US"/>
          </a:p>
        </p:txBody>
      </p:sp>
      <p:sp>
        <p:nvSpPr>
          <p:cNvPr id="3" name="Marcador de Posição da Data 2"/>
          <p:cNvSpPr>
            <a:spLocks noGrp="1"/>
          </p:cNvSpPr>
          <p:nvPr>
            <p:ph type="dt" idx="1"/>
          </p:nvPr>
        </p:nvSpPr>
        <p:spPr>
          <a:xfrm>
            <a:off x="3901700" y="0"/>
            <a:ext cx="2984871" cy="502755"/>
          </a:xfrm>
          <a:prstGeom prst="rect">
            <a:avLst/>
          </a:prstGeom>
        </p:spPr>
        <p:txBody>
          <a:bodyPr vert="horz" lIns="92291" tIns="46146" rIns="92291" bIns="46146" rtlCol="0"/>
          <a:lstStyle>
            <a:lvl1pPr algn="r">
              <a:defRPr sz="1200"/>
            </a:lvl1pPr>
          </a:lstStyle>
          <a:p>
            <a:fld id="{521B610E-AE10-42E2-AE16-7BE2961D9398}" type="datetimeFigureOut">
              <a:rPr lang="en-US" smtClean="0"/>
              <a:t>5/23/2022</a:t>
            </a:fld>
            <a:endParaRPr lang="en-US"/>
          </a:p>
        </p:txBody>
      </p:sp>
      <p:sp>
        <p:nvSpPr>
          <p:cNvPr id="4" name="Marcador de Posição da Imagem do Diapositivo 3"/>
          <p:cNvSpPr>
            <a:spLocks noGrp="1" noRot="1" noChangeAspect="1"/>
          </p:cNvSpPr>
          <p:nvPr>
            <p:ph type="sldImg" idx="2"/>
          </p:nvPr>
        </p:nvSpPr>
        <p:spPr>
          <a:xfrm>
            <a:off x="438150" y="1252538"/>
            <a:ext cx="6011863" cy="3381375"/>
          </a:xfrm>
          <a:prstGeom prst="rect">
            <a:avLst/>
          </a:prstGeom>
          <a:noFill/>
          <a:ln w="12700">
            <a:solidFill>
              <a:prstClr val="black"/>
            </a:solidFill>
          </a:ln>
        </p:spPr>
        <p:txBody>
          <a:bodyPr vert="horz" lIns="92291" tIns="46146" rIns="92291" bIns="46146" rtlCol="0" anchor="ctr"/>
          <a:lstStyle/>
          <a:p>
            <a:endParaRPr lang="en-US"/>
          </a:p>
        </p:txBody>
      </p:sp>
      <p:sp>
        <p:nvSpPr>
          <p:cNvPr id="5" name="Marcador de Posição de Notas 4"/>
          <p:cNvSpPr>
            <a:spLocks noGrp="1"/>
          </p:cNvSpPr>
          <p:nvPr>
            <p:ph type="body" sz="quarter" idx="3"/>
          </p:nvPr>
        </p:nvSpPr>
        <p:spPr>
          <a:xfrm>
            <a:off x="688817" y="4822271"/>
            <a:ext cx="5510530" cy="3945493"/>
          </a:xfrm>
          <a:prstGeom prst="rect">
            <a:avLst/>
          </a:prstGeom>
        </p:spPr>
        <p:txBody>
          <a:bodyPr vert="horz" lIns="92291" tIns="46146" rIns="92291" bIns="46146"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6" name="Marcador de Posição do Rodapé 5"/>
          <p:cNvSpPr>
            <a:spLocks noGrp="1"/>
          </p:cNvSpPr>
          <p:nvPr>
            <p:ph type="ftr" sz="quarter" idx="4"/>
          </p:nvPr>
        </p:nvSpPr>
        <p:spPr>
          <a:xfrm>
            <a:off x="1" y="9517547"/>
            <a:ext cx="2984871" cy="502754"/>
          </a:xfrm>
          <a:prstGeom prst="rect">
            <a:avLst/>
          </a:prstGeom>
        </p:spPr>
        <p:txBody>
          <a:bodyPr vert="horz" lIns="92291" tIns="46146" rIns="92291" bIns="46146" rtlCol="0" anchor="b"/>
          <a:lstStyle>
            <a:lvl1pPr algn="l">
              <a:defRPr sz="1200"/>
            </a:lvl1pPr>
          </a:lstStyle>
          <a:p>
            <a:endParaRPr lang="en-US"/>
          </a:p>
        </p:txBody>
      </p:sp>
      <p:sp>
        <p:nvSpPr>
          <p:cNvPr id="7" name="Marcador de Posição do Número do Diapositivo 6"/>
          <p:cNvSpPr>
            <a:spLocks noGrp="1"/>
          </p:cNvSpPr>
          <p:nvPr>
            <p:ph type="sldNum" sz="quarter" idx="5"/>
          </p:nvPr>
        </p:nvSpPr>
        <p:spPr>
          <a:xfrm>
            <a:off x="3901700" y="9517547"/>
            <a:ext cx="2984871" cy="502754"/>
          </a:xfrm>
          <a:prstGeom prst="rect">
            <a:avLst/>
          </a:prstGeom>
        </p:spPr>
        <p:txBody>
          <a:bodyPr vert="horz" lIns="92291" tIns="46146" rIns="92291" bIns="46146" rtlCol="0" anchor="b"/>
          <a:lstStyle>
            <a:lvl1pPr algn="r">
              <a:defRPr sz="1200"/>
            </a:lvl1pPr>
          </a:lstStyle>
          <a:p>
            <a:fld id="{ECCFB435-0FDE-45EA-B773-9D0E3BD2ADD3}" type="slidenum">
              <a:rPr lang="en-US" smtClean="0"/>
              <a:t>‹nº›</a:t>
            </a:fld>
            <a:endParaRPr lang="en-US"/>
          </a:p>
        </p:txBody>
      </p:sp>
    </p:spTree>
    <p:extLst>
      <p:ext uri="{BB962C8B-B14F-4D97-AF65-F5344CB8AC3E}">
        <p14:creationId xmlns:p14="http://schemas.microsoft.com/office/powerpoint/2010/main" val="610416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288411" indent="-288411">
              <a:lnSpc>
                <a:spcPct val="107000"/>
              </a:lnSpc>
              <a:spcAft>
                <a:spcPts val="808"/>
              </a:spcAft>
              <a:buFont typeface="Arial" panose="020B0604020202020204" pitchFamily="34" charset="0"/>
              <a:buChar char="•"/>
            </a:pPr>
            <a:r>
              <a:rPr lang="en-US" sz="1800" dirty="0">
                <a:latin typeface="Arial Narrow" panose="020B0606020202030204" pitchFamily="34" charset="0"/>
                <a:ea typeface="Calibri" panose="020F0502020204030204" pitchFamily="34" charset="0"/>
                <a:cs typeface="Arial" panose="020B0604020202020204" pitchFamily="34" charset="0"/>
              </a:rPr>
              <a:t>Hello,</a:t>
            </a:r>
            <a:endParaRPr lang="en-US" sz="1800" dirty="0">
              <a:latin typeface="Calibri" panose="020F0502020204030204" pitchFamily="34" charset="0"/>
              <a:ea typeface="Calibri" panose="020F0502020204030204" pitchFamily="34" charset="0"/>
              <a:cs typeface="Arial" panose="020B0604020202020204" pitchFamily="34" charset="0"/>
            </a:endParaRPr>
          </a:p>
          <a:p>
            <a:pPr marL="288411" indent="-288411">
              <a:lnSpc>
                <a:spcPct val="107000"/>
              </a:lnSpc>
              <a:spcAft>
                <a:spcPts val="808"/>
              </a:spcAft>
              <a:buFont typeface="Arial" panose="020B0604020202020204" pitchFamily="34" charset="0"/>
              <a:buChar char="•"/>
            </a:pPr>
            <a:r>
              <a:rPr lang="en-US" sz="1800" dirty="0">
                <a:latin typeface="Arial Narrow" panose="020B0606020202030204" pitchFamily="34" charset="0"/>
                <a:ea typeface="Calibri" panose="020F0502020204030204" pitchFamily="34" charset="0"/>
                <a:cs typeface="Arial" panose="020B0604020202020204" pitchFamily="34" charset="0"/>
              </a:rPr>
              <a:t>My name is Claudia and my presentation is about “Disclosing the redox conditions in Central Portugal magmatism: the </a:t>
            </a:r>
            <a:r>
              <a:rPr lang="en-US" sz="1800" dirty="0" err="1">
                <a:latin typeface="Arial Narrow" panose="020B0606020202030204" pitchFamily="34" charset="0"/>
                <a:ea typeface="Calibri" panose="020F0502020204030204" pitchFamily="34" charset="0"/>
                <a:cs typeface="Arial" panose="020B0604020202020204" pitchFamily="34" charset="0"/>
              </a:rPr>
              <a:t>Manteigas</a:t>
            </a:r>
            <a:r>
              <a:rPr lang="en-US" sz="1800" dirty="0">
                <a:latin typeface="Arial Narrow" panose="020B0606020202030204" pitchFamily="34" charset="0"/>
                <a:ea typeface="Calibri" panose="020F0502020204030204" pitchFamily="34" charset="0"/>
                <a:cs typeface="Arial" panose="020B0604020202020204" pitchFamily="34" charset="0"/>
              </a:rPr>
              <a:t> granodiorite case study.</a:t>
            </a:r>
          </a:p>
          <a:p>
            <a:pPr marL="288411" indent="-288411">
              <a:lnSpc>
                <a:spcPct val="107000"/>
              </a:lnSpc>
              <a:spcAft>
                <a:spcPts val="808"/>
              </a:spcAft>
              <a:buFont typeface="Arial" panose="020B0604020202020204" pitchFamily="34" charset="0"/>
              <a:buChar char="•"/>
            </a:pPr>
            <a:endParaRPr lang="en-US" sz="1800" dirty="0">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Marcador de Posição do Número do Diapositivo 3"/>
          <p:cNvSpPr>
            <a:spLocks noGrp="1"/>
          </p:cNvSpPr>
          <p:nvPr>
            <p:ph type="sldNum" sz="quarter" idx="5"/>
          </p:nvPr>
        </p:nvSpPr>
        <p:spPr/>
        <p:txBody>
          <a:bodyPr/>
          <a:lstStyle/>
          <a:p>
            <a:fld id="{ECCFB435-0FDE-45EA-B773-9D0E3BD2ADD3}" type="slidenum">
              <a:rPr lang="en-US" smtClean="0"/>
              <a:t>1</a:t>
            </a:fld>
            <a:endParaRPr lang="en-US"/>
          </a:p>
        </p:txBody>
      </p:sp>
    </p:spTree>
    <p:extLst>
      <p:ext uri="{BB962C8B-B14F-4D97-AF65-F5344CB8AC3E}">
        <p14:creationId xmlns:p14="http://schemas.microsoft.com/office/powerpoint/2010/main" val="3122737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35ed75ccf_022:notes"/>
          <p:cNvSpPr>
            <a:spLocks noGrp="1" noRot="1" noChangeAspect="1"/>
          </p:cNvSpPr>
          <p:nvPr>
            <p:ph type="sldImg" idx="2"/>
          </p:nvPr>
        </p:nvSpPr>
        <p:spPr>
          <a:xfrm>
            <a:off x="-103188" y="798513"/>
            <a:ext cx="7094538" cy="3990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35ed75ccf_022:notes"/>
          <p:cNvSpPr txBox="1">
            <a:spLocks noGrp="1"/>
          </p:cNvSpPr>
          <p:nvPr>
            <p:ph type="body" idx="1"/>
          </p:nvPr>
        </p:nvSpPr>
        <p:spPr>
          <a:xfrm>
            <a:off x="688817" y="5054643"/>
            <a:ext cx="5510530" cy="4788607"/>
          </a:xfrm>
          <a:prstGeom prst="rect">
            <a:avLst/>
          </a:prstGeom>
        </p:spPr>
        <p:txBody>
          <a:bodyPr spcFirstLastPara="1" wrap="square" lIns="92276" tIns="92276" rIns="92276" bIns="92276" anchor="t" anchorCtr="0">
            <a:noAutofit/>
          </a:bodyPr>
          <a:lstStyle/>
          <a:p>
            <a:endParaRPr dirty="0"/>
          </a:p>
        </p:txBody>
      </p:sp>
    </p:spTree>
    <p:extLst>
      <p:ext uri="{BB962C8B-B14F-4D97-AF65-F5344CB8AC3E}">
        <p14:creationId xmlns:p14="http://schemas.microsoft.com/office/powerpoint/2010/main" val="99962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288411" indent="-288411">
              <a:lnSpc>
                <a:spcPct val="107000"/>
              </a:lnSpc>
              <a:spcAft>
                <a:spcPts val="808"/>
              </a:spcAft>
              <a:buFont typeface="Arial" panose="020B0604020202020204" pitchFamily="34" charset="0"/>
              <a:buChar char="•"/>
            </a:pPr>
            <a:r>
              <a:rPr lang="en-US" sz="1800" dirty="0">
                <a:latin typeface="Arial Narrow" panose="020B0606020202030204" pitchFamily="34" charset="0"/>
                <a:ea typeface="Calibri" panose="020F0502020204030204" pitchFamily="34" charset="0"/>
                <a:cs typeface="Arial" panose="020B0604020202020204" pitchFamily="34" charset="0"/>
              </a:rPr>
              <a:t>The main goal of this work is to characterize the ferromagnetic minerals present in the </a:t>
            </a:r>
            <a:r>
              <a:rPr lang="en-US" sz="1800" dirty="0" err="1">
                <a:latin typeface="Arial Narrow" panose="020B0606020202030204" pitchFamily="34" charset="0"/>
                <a:ea typeface="Calibri" panose="020F0502020204030204" pitchFamily="34" charset="0"/>
                <a:cs typeface="Arial" panose="020B0604020202020204" pitchFamily="34" charset="0"/>
              </a:rPr>
              <a:t>Manteigas</a:t>
            </a:r>
            <a:r>
              <a:rPr lang="en-US" sz="1800" dirty="0">
                <a:latin typeface="Arial Narrow" panose="020B0606020202030204" pitchFamily="34" charset="0"/>
                <a:ea typeface="Calibri" panose="020F0502020204030204" pitchFamily="34" charset="0"/>
                <a:cs typeface="Arial" panose="020B0604020202020204" pitchFamily="34" charset="0"/>
              </a:rPr>
              <a:t> granodiorite</a:t>
            </a:r>
            <a:endParaRPr lang="en-US" sz="1800" dirty="0">
              <a:latin typeface="Calibri" panose="020F0502020204030204" pitchFamily="34" charset="0"/>
              <a:ea typeface="Calibri" panose="020F0502020204030204" pitchFamily="34" charset="0"/>
              <a:cs typeface="Arial" panose="020B0604020202020204" pitchFamily="34" charset="0"/>
            </a:endParaRPr>
          </a:p>
          <a:p>
            <a:pPr marL="288411" indent="-288411" defTabSz="922914">
              <a:lnSpc>
                <a:spcPct val="107000"/>
              </a:lnSpc>
              <a:spcAft>
                <a:spcPts val="808"/>
              </a:spcAft>
              <a:buFont typeface="Arial" panose="020B0604020202020204" pitchFamily="34" charset="0"/>
              <a:buChar char="•"/>
              <a:defRPr/>
            </a:pPr>
            <a:r>
              <a:rPr lang="en-US" sz="1800" dirty="0">
                <a:latin typeface="Arial Narrow" panose="020B0606020202030204" pitchFamily="34" charset="0"/>
                <a:ea typeface="Calibri" panose="020F0502020204030204" pitchFamily="34" charset="0"/>
                <a:cs typeface="Arial" panose="020B0604020202020204" pitchFamily="34" charset="0"/>
              </a:rPr>
              <a:t>It should be noted that the presence of magnetite in granitoids is rare in the Iberian Peninsula and </a:t>
            </a:r>
            <a:r>
              <a:rPr lang="en-US" sz="1800" dirty="0">
                <a:latin typeface="Arial Narrow" panose="020B0606020202030204" pitchFamily="34" charset="0"/>
                <a:ea typeface="Calibri" panose="020F0502020204030204" pitchFamily="34" charset="0"/>
                <a:cs typeface="Segoe UI" panose="020B0502040204020203" pitchFamily="34" charset="0"/>
              </a:rPr>
              <a:t>suggests a deep magma origin and </a:t>
            </a:r>
            <a:r>
              <a:rPr lang="en-US" sz="1800" dirty="0">
                <a:latin typeface="Arial Narrow" panose="020B0606020202030204" pitchFamily="34" charset="0"/>
                <a:cs typeface="Segoe UI" panose="020B0502040204020203" pitchFamily="34" charset="0"/>
              </a:rPr>
              <a:t>the presence of melt-oxidized conditions.</a:t>
            </a:r>
          </a:p>
          <a:p>
            <a:pPr marL="288411" indent="-288411" defTabSz="922914">
              <a:lnSpc>
                <a:spcPct val="107000"/>
              </a:lnSpc>
              <a:spcAft>
                <a:spcPts val="808"/>
              </a:spcAft>
              <a:buFont typeface="Arial" panose="020B0604020202020204" pitchFamily="34" charset="0"/>
              <a:buChar char="•"/>
              <a:defRPr/>
            </a:pPr>
            <a:endParaRPr lang="en-US" sz="1800" dirty="0">
              <a:highlight>
                <a:srgbClr val="FFFF00"/>
              </a:highlight>
              <a:latin typeface="Arial Narrow" panose="020B0606020202030204" pitchFamily="34" charset="0"/>
              <a:ea typeface="Calibri" panose="020F0502020204030204" pitchFamily="34" charset="0"/>
              <a:cs typeface="Segoe UI" panose="020B0502040204020203" pitchFamily="34" charset="0"/>
            </a:endParaRPr>
          </a:p>
          <a:p>
            <a:pPr marL="288411" indent="-288411" defTabSz="922914">
              <a:lnSpc>
                <a:spcPct val="107000"/>
              </a:lnSpc>
              <a:spcAft>
                <a:spcPts val="808"/>
              </a:spcAft>
              <a:buFont typeface="Arial" panose="020B0604020202020204" pitchFamily="34" charset="0"/>
              <a:buChar char="•"/>
              <a:defRPr/>
            </a:pPr>
            <a:r>
              <a:rPr lang="en-US" sz="1800" dirty="0">
                <a:highlight>
                  <a:srgbClr val="FFFF00"/>
                </a:highlight>
                <a:latin typeface="Arial Narrow" panose="020B0606020202030204" pitchFamily="34" charset="0"/>
                <a:ea typeface="Calibri" panose="020F0502020204030204" pitchFamily="34" charset="0"/>
                <a:cs typeface="Segoe UI" panose="020B0502040204020203" pitchFamily="34" charset="0"/>
              </a:rPr>
              <a:t>Its occurrence depends on the redox conditions of the magma at the time of crystallization (oxidizing conditions)</a:t>
            </a:r>
          </a:p>
          <a:p>
            <a:pPr marL="288411" indent="-288411" defTabSz="922914">
              <a:lnSpc>
                <a:spcPct val="107000"/>
              </a:lnSpc>
              <a:spcAft>
                <a:spcPts val="808"/>
              </a:spcAft>
              <a:buFont typeface="Arial" panose="020B0604020202020204" pitchFamily="34" charset="0"/>
              <a:buChar char="•"/>
              <a:defRPr/>
            </a:pPr>
            <a:endParaRPr lang="en-US" sz="1800" dirty="0">
              <a:latin typeface="Arial Narrow" panose="020B0606020202030204" pitchFamily="34" charset="0"/>
              <a:cs typeface="Segoe UI" panose="020B0502040204020203" pitchFamily="34" charset="0"/>
            </a:endParaRPr>
          </a:p>
          <a:p>
            <a:pPr marL="288411" indent="-288411">
              <a:lnSpc>
                <a:spcPct val="107000"/>
              </a:lnSpc>
              <a:spcAft>
                <a:spcPts val="808"/>
              </a:spcAft>
              <a:buFont typeface="Arial" panose="020B0604020202020204" pitchFamily="34" charset="0"/>
              <a:buChar char="•"/>
            </a:pPr>
            <a:endParaRPr lang="en-US" sz="1800" dirty="0">
              <a:latin typeface="Calibri" panose="020F0502020204030204" pitchFamily="34" charset="0"/>
              <a:ea typeface="Calibri" panose="020F0502020204030204" pitchFamily="34" charset="0"/>
              <a:cs typeface="Arial" panose="020B0604020202020204" pitchFamily="34" charset="0"/>
            </a:endParaRPr>
          </a:p>
        </p:txBody>
      </p:sp>
      <p:sp>
        <p:nvSpPr>
          <p:cNvPr id="4" name="Marcador de Posição do Número do Diapositivo 3"/>
          <p:cNvSpPr>
            <a:spLocks noGrp="1"/>
          </p:cNvSpPr>
          <p:nvPr>
            <p:ph type="sldNum" sz="quarter" idx="5"/>
          </p:nvPr>
        </p:nvSpPr>
        <p:spPr/>
        <p:txBody>
          <a:bodyPr/>
          <a:lstStyle/>
          <a:p>
            <a:fld id="{ECCFB435-0FDE-45EA-B773-9D0E3BD2ADD3}" type="slidenum">
              <a:rPr lang="en-US" smtClean="0"/>
              <a:t>2</a:t>
            </a:fld>
            <a:endParaRPr lang="en-US"/>
          </a:p>
        </p:txBody>
      </p:sp>
    </p:spTree>
    <p:extLst>
      <p:ext uri="{BB962C8B-B14F-4D97-AF65-F5344CB8AC3E}">
        <p14:creationId xmlns:p14="http://schemas.microsoft.com/office/powerpoint/2010/main" val="3025064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07000"/>
              </a:lnSpc>
              <a:spcAft>
                <a:spcPts val="808"/>
              </a:spcAft>
            </a:pPr>
            <a:r>
              <a:rPr lang="en-US" sz="1800" dirty="0">
                <a:latin typeface="Arial Narrow" panose="020B0606020202030204" pitchFamily="34" charset="0"/>
                <a:ea typeface="Calibri" panose="020F0502020204030204" pitchFamily="34" charset="0"/>
                <a:cs typeface="Arial" panose="020B0604020202020204" pitchFamily="34" charset="0"/>
              </a:rPr>
              <a:t>Regarding the geological setting, </a:t>
            </a:r>
          </a:p>
          <a:p>
            <a:pPr marL="288411" indent="-288411">
              <a:lnSpc>
                <a:spcPct val="107000"/>
              </a:lnSpc>
              <a:spcAft>
                <a:spcPts val="808"/>
              </a:spcAft>
              <a:buFont typeface="Arial" panose="020B0604020202020204" pitchFamily="34" charset="0"/>
              <a:buChar char="•"/>
            </a:pPr>
            <a:r>
              <a:rPr lang="en-US" sz="1800" dirty="0">
                <a:latin typeface="Arial Narrow" panose="020B0606020202030204" pitchFamily="34" charset="0"/>
                <a:ea typeface="Calibri" panose="020F0502020204030204" pitchFamily="34" charset="0"/>
                <a:cs typeface="Arial" panose="020B0604020202020204" pitchFamily="34" charset="0"/>
              </a:rPr>
              <a:t>The </a:t>
            </a:r>
            <a:r>
              <a:rPr lang="en-US" sz="1800" dirty="0" err="1">
                <a:latin typeface="Arial Narrow" panose="020B0606020202030204" pitchFamily="34" charset="0"/>
                <a:ea typeface="Calibri" panose="020F0502020204030204" pitchFamily="34" charset="0"/>
                <a:cs typeface="Arial" panose="020B0604020202020204" pitchFamily="34" charset="0"/>
              </a:rPr>
              <a:t>Manteigas</a:t>
            </a:r>
            <a:r>
              <a:rPr lang="en-US" sz="1800" dirty="0">
                <a:latin typeface="Arial Narrow" panose="020B0606020202030204" pitchFamily="34" charset="0"/>
                <a:ea typeface="Calibri" panose="020F0502020204030204" pitchFamily="34" charset="0"/>
                <a:cs typeface="Arial" panose="020B0604020202020204" pitchFamily="34" charset="0"/>
              </a:rPr>
              <a:t> granodiorite is located “here” in the Central Iberian Zone, in the Serra da Estrela region (Central Portugal)</a:t>
            </a:r>
            <a:endParaRPr lang="en-US" sz="1800" dirty="0">
              <a:latin typeface="Calibri" panose="020F0502020204030204" pitchFamily="34" charset="0"/>
              <a:ea typeface="Calibri" panose="020F0502020204030204" pitchFamily="34" charset="0"/>
              <a:cs typeface="Arial" panose="020B0604020202020204" pitchFamily="34" charset="0"/>
            </a:endParaRPr>
          </a:p>
          <a:p>
            <a:pPr marL="288411" indent="-288411">
              <a:lnSpc>
                <a:spcPct val="107000"/>
              </a:lnSpc>
              <a:spcAft>
                <a:spcPts val="808"/>
              </a:spcAft>
              <a:buFont typeface="Arial" panose="020B0604020202020204" pitchFamily="34" charset="0"/>
              <a:buChar char="•"/>
            </a:pPr>
            <a:r>
              <a:rPr lang="en-US" sz="1800" dirty="0">
                <a:latin typeface="Arial Narrow" panose="020B0606020202030204" pitchFamily="34" charset="0"/>
                <a:ea typeface="Calibri" panose="020F0502020204030204" pitchFamily="34" charset="0"/>
                <a:cs typeface="Arial" panose="020B0604020202020204" pitchFamily="34" charset="0"/>
              </a:rPr>
              <a:t>And it is characterized by a medium- to coarse-grained slightly porphyritic biotite rock and is dated as Ordovician. </a:t>
            </a:r>
          </a:p>
          <a:p>
            <a:pPr marL="288411" indent="-288411">
              <a:lnSpc>
                <a:spcPct val="107000"/>
              </a:lnSpc>
              <a:spcAft>
                <a:spcPts val="808"/>
              </a:spcAft>
              <a:buFont typeface="Arial" panose="020B0604020202020204" pitchFamily="34" charset="0"/>
              <a:buChar char="•"/>
            </a:pPr>
            <a:endParaRPr lang="en-US" sz="1800" dirty="0">
              <a:latin typeface="Calibri" panose="020F0502020204030204" pitchFamily="34" charset="0"/>
              <a:ea typeface="Calibri" panose="020F0502020204030204" pitchFamily="34" charset="0"/>
              <a:cs typeface="Arial" panose="020B0604020202020204" pitchFamily="34" charset="0"/>
            </a:endParaRPr>
          </a:p>
          <a:p>
            <a:pPr defTabSz="922914">
              <a:defRPr/>
            </a:pPr>
            <a:r>
              <a:rPr lang="en-US" dirty="0">
                <a:latin typeface="Calibri" panose="020F0502020204030204" pitchFamily="34" charset="0"/>
                <a:ea typeface="Calibri" panose="020F0502020204030204" pitchFamily="34" charset="0"/>
                <a:cs typeface="Arial" panose="020B0604020202020204" pitchFamily="34" charset="0"/>
              </a:rPr>
              <a:t>Uranium-lead dating gives an age of: four hundred and eighty-one plus or minus five point nine million years.</a:t>
            </a:r>
          </a:p>
        </p:txBody>
      </p:sp>
      <p:sp>
        <p:nvSpPr>
          <p:cNvPr id="4" name="Marcador de Posição do Número do Diapositivo 3"/>
          <p:cNvSpPr>
            <a:spLocks noGrp="1"/>
          </p:cNvSpPr>
          <p:nvPr>
            <p:ph type="sldNum" sz="quarter" idx="5"/>
          </p:nvPr>
        </p:nvSpPr>
        <p:spPr/>
        <p:txBody>
          <a:bodyPr/>
          <a:lstStyle/>
          <a:p>
            <a:fld id="{ECCFB435-0FDE-45EA-B773-9D0E3BD2ADD3}" type="slidenum">
              <a:rPr lang="en-US" smtClean="0"/>
              <a:t>3</a:t>
            </a:fld>
            <a:endParaRPr lang="en-US"/>
          </a:p>
        </p:txBody>
      </p:sp>
    </p:spTree>
    <p:extLst>
      <p:ext uri="{BB962C8B-B14F-4D97-AF65-F5344CB8AC3E}">
        <p14:creationId xmlns:p14="http://schemas.microsoft.com/office/powerpoint/2010/main" val="570711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07000"/>
              </a:lnSpc>
              <a:spcAft>
                <a:spcPts val="808"/>
              </a:spcAft>
            </a:pPr>
            <a:r>
              <a:rPr lang="en-US" sz="1800" dirty="0">
                <a:latin typeface="Arial Narrow" panose="020B0606020202030204" pitchFamily="34" charset="0"/>
                <a:ea typeface="Calibri" panose="020F0502020204030204" pitchFamily="34" charset="0"/>
                <a:cs typeface="Arial" panose="020B0604020202020204" pitchFamily="34" charset="0"/>
              </a:rPr>
              <a:t>The methodologies used in this study were: petrography, and isothermal remanent magnetization.</a:t>
            </a:r>
            <a:endParaRPr lang="en-US" sz="1800" dirty="0">
              <a:latin typeface="Calibri" panose="020F0502020204030204" pitchFamily="34" charset="0"/>
              <a:ea typeface="Calibri" panose="020F0502020204030204" pitchFamily="34" charset="0"/>
              <a:cs typeface="Arial" panose="020B0604020202020204" pitchFamily="34" charset="0"/>
            </a:endParaRPr>
          </a:p>
          <a:p>
            <a:pPr defTabSz="922914">
              <a:defRPr/>
            </a:pPr>
            <a:endParaRPr lang="en-US" i="1" dirty="0"/>
          </a:p>
          <a:p>
            <a:pPr marL="173046" indent="-173046">
              <a:buFont typeface="Arial" panose="020B0604020202020204" pitchFamily="34" charset="0"/>
              <a:buChar char="•"/>
            </a:pPr>
            <a:r>
              <a:rPr lang="en-US" i="1" dirty="0"/>
              <a:t>IRM – The samples are first demagnetized. Thus, the samples were exposed to an alternating field comparable to a sinusoid, whose magnitude decreased over time. Then, the magnetic field (H) was applied to the sample, always in the same direction and at room temperature. The resulting remanent magnetization was measured at each induction step until saturation was reached.</a:t>
            </a:r>
          </a:p>
          <a:p>
            <a:pPr marL="173046" indent="-173046">
              <a:buFont typeface="Arial" panose="020B0604020202020204" pitchFamily="34" charset="0"/>
              <a:buChar char="•"/>
            </a:pPr>
            <a:endParaRPr lang="en-US" i="1" dirty="0"/>
          </a:p>
          <a:p>
            <a:pPr marL="173046" indent="-173046">
              <a:buFont typeface="Arial" panose="020B0604020202020204" pitchFamily="34" charset="0"/>
              <a:buChar char="•"/>
            </a:pPr>
            <a:r>
              <a:rPr lang="en-US" i="1" dirty="0"/>
              <a:t>Frequency-Dependent Susceptibility (</a:t>
            </a:r>
            <a:r>
              <a:rPr lang="en-US" i="1" dirty="0" err="1"/>
              <a:t>KfD</a:t>
            </a:r>
            <a:r>
              <a:rPr lang="en-US" i="1" dirty="0"/>
              <a:t>%) - </a:t>
            </a:r>
            <a:r>
              <a:rPr lang="en-US" i="1" dirty="0" err="1"/>
              <a:t>KfD</a:t>
            </a:r>
            <a:r>
              <a:rPr lang="en-US" i="1" dirty="0"/>
              <a:t>% = ((</a:t>
            </a:r>
            <a:r>
              <a:rPr lang="en-US" i="1" dirty="0" err="1"/>
              <a:t>Klf</a:t>
            </a:r>
            <a:r>
              <a:rPr lang="en-US" i="1" dirty="0"/>
              <a:t> − </a:t>
            </a:r>
            <a:r>
              <a:rPr lang="en-US" i="1" dirty="0" err="1"/>
              <a:t>Khf</a:t>
            </a:r>
            <a:r>
              <a:rPr lang="en-US" i="1" dirty="0"/>
              <a:t>) / </a:t>
            </a:r>
            <a:r>
              <a:rPr lang="en-US" i="1" dirty="0" err="1"/>
              <a:t>Klf</a:t>
            </a:r>
            <a:r>
              <a:rPr lang="en-US" i="1" dirty="0"/>
              <a:t>) × 100% - Two field frequencies with 0.46 kHz and 46 kHz were applied for the measurements of the low-field magnetic susceptibility, at low frequency, </a:t>
            </a:r>
            <a:r>
              <a:rPr lang="en-US" i="1" dirty="0" err="1"/>
              <a:t>Klf</a:t>
            </a:r>
            <a:r>
              <a:rPr lang="en-US" i="1" dirty="0"/>
              <a:t>, and at high frequency, </a:t>
            </a:r>
            <a:r>
              <a:rPr lang="en-US" i="1" dirty="0" err="1"/>
              <a:t>Khf</a:t>
            </a:r>
            <a:r>
              <a:rPr lang="en-US" i="1" dirty="0"/>
              <a:t>. </a:t>
            </a:r>
          </a:p>
          <a:p>
            <a:pPr marL="173046" indent="-173046" defTabSz="922995">
              <a:buFont typeface="Arial" panose="020B0604020202020204" pitchFamily="34" charset="0"/>
              <a:buChar char="•"/>
            </a:pPr>
            <a:r>
              <a:rPr lang="en-US" i="1" dirty="0"/>
              <a:t>AMS - </a:t>
            </a:r>
            <a:r>
              <a:rPr lang="en-US" i="1" dirty="0">
                <a:latin typeface="Arial Narrow" panose="020B0606020202030204" pitchFamily="34" charset="0"/>
              </a:rPr>
              <a:t>A low magnetic field (0.3 </a:t>
            </a:r>
            <a:r>
              <a:rPr lang="en-US" i="1" dirty="0" err="1">
                <a:latin typeface="Arial Narrow" panose="020B0606020202030204" pitchFamily="34" charset="0"/>
              </a:rPr>
              <a:t>mT</a:t>
            </a:r>
            <a:r>
              <a:rPr lang="en-US" i="1" dirty="0">
                <a:latin typeface="Arial Narrow" panose="020B0606020202030204" pitchFamily="34" charset="0"/>
              </a:rPr>
              <a:t>) is applied to the samples in different directions and at room temperature</a:t>
            </a:r>
          </a:p>
          <a:p>
            <a:pPr marL="173046" indent="-173046">
              <a:buFont typeface="Arial" panose="020B0604020202020204" pitchFamily="34" charset="0"/>
              <a:buChar char="•"/>
            </a:pPr>
            <a:endParaRPr lang="en-US" i="1" dirty="0"/>
          </a:p>
          <a:p>
            <a:endParaRPr lang="en-US" dirty="0"/>
          </a:p>
        </p:txBody>
      </p:sp>
      <p:sp>
        <p:nvSpPr>
          <p:cNvPr id="4" name="Marcador de Posição do Número do Diapositivo 3"/>
          <p:cNvSpPr>
            <a:spLocks noGrp="1"/>
          </p:cNvSpPr>
          <p:nvPr>
            <p:ph type="sldNum" sz="quarter" idx="5"/>
          </p:nvPr>
        </p:nvSpPr>
        <p:spPr/>
        <p:txBody>
          <a:bodyPr/>
          <a:lstStyle/>
          <a:p>
            <a:fld id="{ECCFB435-0FDE-45EA-B773-9D0E3BD2ADD3}" type="slidenum">
              <a:rPr lang="en-US" smtClean="0"/>
              <a:t>4</a:t>
            </a:fld>
            <a:endParaRPr lang="en-US"/>
          </a:p>
        </p:txBody>
      </p:sp>
    </p:spTree>
    <p:extLst>
      <p:ext uri="{BB962C8B-B14F-4D97-AF65-F5344CB8AC3E}">
        <p14:creationId xmlns:p14="http://schemas.microsoft.com/office/powerpoint/2010/main" val="2233478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285725" indent="-285725">
              <a:lnSpc>
                <a:spcPct val="107000"/>
              </a:lnSpc>
              <a:spcAft>
                <a:spcPts val="808"/>
              </a:spcAft>
              <a:buFont typeface="Arial" panose="020B0604020202020204" pitchFamily="34" charset="0"/>
              <a:buChar char="•"/>
            </a:pPr>
            <a:r>
              <a:rPr lang="en-US" sz="1800" dirty="0">
                <a:latin typeface="Arial Narrow" panose="020B0606020202030204" pitchFamily="34" charset="0"/>
                <a:ea typeface="Calibri" panose="020F0502020204030204" pitchFamily="34" charset="0"/>
                <a:cs typeface="Arial" panose="020B0604020202020204" pitchFamily="34" charset="0"/>
              </a:rPr>
              <a:t>Previous studies of AMS show that the </a:t>
            </a:r>
            <a:r>
              <a:rPr lang="en-US" sz="1800" dirty="0" err="1">
                <a:latin typeface="Arial Narrow" panose="020B0606020202030204" pitchFamily="34" charset="0"/>
                <a:ea typeface="Calibri" panose="020F0502020204030204" pitchFamily="34" charset="0"/>
                <a:cs typeface="Arial" panose="020B0604020202020204" pitchFamily="34" charset="0"/>
              </a:rPr>
              <a:t>Manteigas</a:t>
            </a:r>
            <a:r>
              <a:rPr lang="en-US" sz="1800" dirty="0">
                <a:latin typeface="Arial Narrow" panose="020B0606020202030204" pitchFamily="34" charset="0"/>
                <a:ea typeface="Calibri" panose="020F0502020204030204" pitchFamily="34" charset="0"/>
                <a:cs typeface="Arial" panose="020B0604020202020204" pitchFamily="34" charset="0"/>
              </a:rPr>
              <a:t> granodiorite has areas with high and areas with low Km values. </a:t>
            </a:r>
            <a:endParaRPr lang="en-US" sz="1800" dirty="0">
              <a:latin typeface="Calibri" panose="020F0502020204030204" pitchFamily="34" charset="0"/>
              <a:ea typeface="Calibri" panose="020F0502020204030204" pitchFamily="34" charset="0"/>
              <a:cs typeface="Arial" panose="020B0604020202020204" pitchFamily="34" charset="0"/>
            </a:endParaRPr>
          </a:p>
          <a:p>
            <a:pPr marL="742884" lvl="1" indent="-285725">
              <a:lnSpc>
                <a:spcPct val="107000"/>
              </a:lnSpc>
              <a:spcAft>
                <a:spcPts val="808"/>
              </a:spcAft>
              <a:buFont typeface="Arial" panose="020B0604020202020204" pitchFamily="34" charset="0"/>
              <a:buChar char="•"/>
            </a:pPr>
            <a:r>
              <a:rPr lang="en-US" sz="1800" dirty="0">
                <a:latin typeface="Arial Narrow" panose="020B0606020202030204" pitchFamily="34" charset="0"/>
                <a:ea typeface="Calibri" panose="020F0502020204030204" pitchFamily="34" charset="0"/>
                <a:cs typeface="Arial" panose="020B0604020202020204" pitchFamily="34" charset="0"/>
              </a:rPr>
              <a:t>In this figure, the pink stars represent the sites with high Km values, and on the other hand, the blue stars, indicate the areas with low values.</a:t>
            </a:r>
            <a:endParaRPr lang="en-US" sz="1800" dirty="0">
              <a:latin typeface="Calibri" panose="020F0502020204030204" pitchFamily="34" charset="0"/>
              <a:ea typeface="Calibri" panose="020F0502020204030204" pitchFamily="34" charset="0"/>
              <a:cs typeface="Arial" panose="020B0604020202020204" pitchFamily="34" charset="0"/>
            </a:endParaRPr>
          </a:p>
          <a:p>
            <a:pPr marL="742884" lvl="1" indent="-285725">
              <a:lnSpc>
                <a:spcPct val="107000"/>
              </a:lnSpc>
              <a:spcAft>
                <a:spcPts val="808"/>
              </a:spcAft>
              <a:buFont typeface="Arial" panose="020B0604020202020204" pitchFamily="34" charset="0"/>
              <a:buChar char="•"/>
            </a:pPr>
            <a:r>
              <a:rPr lang="en-US" sz="1800" dirty="0">
                <a:latin typeface="Arial Narrow" panose="020B0606020202030204" pitchFamily="34" charset="0"/>
                <a:ea typeface="Calibri" panose="020F0502020204030204" pitchFamily="34" charset="0"/>
                <a:cs typeface="Arial" panose="020B0604020202020204" pitchFamily="34" charset="0"/>
              </a:rPr>
              <a:t>The presence of high values points out that </a:t>
            </a:r>
            <a:r>
              <a:rPr lang="en-US" sz="1800" dirty="0" err="1">
                <a:latin typeface="Arial Narrow" panose="020B0606020202030204" pitchFamily="34" charset="0"/>
                <a:ea typeface="Calibri" panose="020F0502020204030204" pitchFamily="34" charset="0"/>
                <a:cs typeface="Arial" panose="020B0604020202020204" pitchFamily="34" charset="0"/>
              </a:rPr>
              <a:t>Manteigas</a:t>
            </a:r>
            <a:r>
              <a:rPr lang="en-US" sz="1800" dirty="0">
                <a:latin typeface="Arial Narrow" panose="020B0606020202030204" pitchFamily="34" charset="0"/>
                <a:ea typeface="Calibri" panose="020F0502020204030204" pitchFamily="34" charset="0"/>
                <a:cs typeface="Arial" panose="020B0604020202020204" pitchFamily="34" charset="0"/>
              </a:rPr>
              <a:t> is a magnetite-type granitoid</a:t>
            </a:r>
            <a:endParaRPr lang="en-US" sz="1800" dirty="0">
              <a:latin typeface="Calibri" panose="020F0502020204030204" pitchFamily="34" charset="0"/>
              <a:ea typeface="Calibri" panose="020F0502020204030204" pitchFamily="34" charset="0"/>
              <a:cs typeface="Arial" panose="020B0604020202020204" pitchFamily="34" charset="0"/>
            </a:endParaRPr>
          </a:p>
          <a:p>
            <a:endParaRPr lang="en-US" dirty="0"/>
          </a:p>
          <a:p>
            <a:endParaRPr lang="en-US" dirty="0"/>
          </a:p>
        </p:txBody>
      </p:sp>
      <p:sp>
        <p:nvSpPr>
          <p:cNvPr id="4" name="Marcador de Posição do Número do Diapositivo 3"/>
          <p:cNvSpPr>
            <a:spLocks noGrp="1"/>
          </p:cNvSpPr>
          <p:nvPr>
            <p:ph type="sldNum" sz="quarter" idx="5"/>
          </p:nvPr>
        </p:nvSpPr>
        <p:spPr/>
        <p:txBody>
          <a:bodyPr/>
          <a:lstStyle/>
          <a:p>
            <a:fld id="{ECCFB435-0FDE-45EA-B773-9D0E3BD2ADD3}" type="slidenum">
              <a:rPr lang="en-US" smtClean="0"/>
              <a:t>5</a:t>
            </a:fld>
            <a:endParaRPr lang="en-US"/>
          </a:p>
        </p:txBody>
      </p:sp>
    </p:spTree>
    <p:extLst>
      <p:ext uri="{BB962C8B-B14F-4D97-AF65-F5344CB8AC3E}">
        <p14:creationId xmlns:p14="http://schemas.microsoft.com/office/powerpoint/2010/main" val="2376452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285725" indent="-285725">
              <a:lnSpc>
                <a:spcPct val="107000"/>
              </a:lnSpc>
              <a:spcAft>
                <a:spcPts val="808"/>
              </a:spcAft>
              <a:buFont typeface="Arial" panose="020B0604020202020204" pitchFamily="34" charset="0"/>
              <a:buChar char="•"/>
            </a:pPr>
            <a:r>
              <a:rPr lang="en-US" sz="1800" dirty="0">
                <a:latin typeface="Arial Narrow" panose="020B0606020202030204" pitchFamily="34" charset="0"/>
                <a:ea typeface="Calibri" panose="020F0502020204030204" pitchFamily="34" charset="0"/>
                <a:cs typeface="Arial" panose="020B0604020202020204" pitchFamily="34" charset="0"/>
              </a:rPr>
              <a:t>Petrographic studies point out that </a:t>
            </a:r>
            <a:r>
              <a:rPr lang="en-US" sz="1800" dirty="0" err="1">
                <a:latin typeface="Arial Narrow" panose="020B0606020202030204" pitchFamily="34" charset="0"/>
                <a:ea typeface="Calibri" panose="020F0502020204030204" pitchFamily="34" charset="0"/>
                <a:cs typeface="Arial" panose="020B0604020202020204" pitchFamily="34" charset="0"/>
              </a:rPr>
              <a:t>Manteigas</a:t>
            </a:r>
            <a:r>
              <a:rPr lang="en-US" sz="1800" dirty="0">
                <a:latin typeface="Arial Narrow" panose="020B0606020202030204" pitchFamily="34" charset="0"/>
                <a:ea typeface="Calibri" panose="020F0502020204030204" pitchFamily="34" charset="0"/>
                <a:cs typeface="Arial" panose="020B0604020202020204" pitchFamily="34" charset="0"/>
              </a:rPr>
              <a:t> has both magnetite “as you can see here”, and hematite “represented here”. </a:t>
            </a:r>
          </a:p>
          <a:p>
            <a:pPr marL="285725" indent="-285725">
              <a:lnSpc>
                <a:spcPct val="107000"/>
              </a:lnSpc>
              <a:spcAft>
                <a:spcPts val="808"/>
              </a:spcAft>
              <a:buFont typeface="Arial" panose="020B0604020202020204" pitchFamily="34" charset="0"/>
              <a:buChar char="•"/>
            </a:pPr>
            <a:r>
              <a:rPr lang="en-US" sz="1800" dirty="0">
                <a:latin typeface="Arial Narrow" panose="020B0606020202030204" pitchFamily="34" charset="0"/>
                <a:ea typeface="Calibri" panose="020F0502020204030204" pitchFamily="34" charset="0"/>
                <a:cs typeface="Arial" panose="020B0604020202020204" pitchFamily="34" charset="0"/>
              </a:rPr>
              <a:t>Sometimes, and “as you can see here”, the magnetite is partially or completely oxidized to hematite.</a:t>
            </a:r>
            <a:endParaRPr lang="en-US" sz="1800" dirty="0">
              <a:latin typeface="Calibri" panose="020F0502020204030204" pitchFamily="34" charset="0"/>
              <a:ea typeface="Calibri" panose="020F0502020204030204" pitchFamily="34" charset="0"/>
              <a:cs typeface="Arial" panose="020B0604020202020204" pitchFamily="34" charset="0"/>
            </a:endParaRPr>
          </a:p>
        </p:txBody>
      </p:sp>
      <p:sp>
        <p:nvSpPr>
          <p:cNvPr id="4" name="Marcador de Posição do Número do Diapositivo 3"/>
          <p:cNvSpPr>
            <a:spLocks noGrp="1"/>
          </p:cNvSpPr>
          <p:nvPr>
            <p:ph type="sldNum" sz="quarter" idx="5"/>
          </p:nvPr>
        </p:nvSpPr>
        <p:spPr/>
        <p:txBody>
          <a:bodyPr/>
          <a:lstStyle/>
          <a:p>
            <a:fld id="{ECCFB435-0FDE-45EA-B773-9D0E3BD2ADD3}" type="slidenum">
              <a:rPr lang="en-US" smtClean="0"/>
              <a:t>6</a:t>
            </a:fld>
            <a:endParaRPr lang="en-US"/>
          </a:p>
        </p:txBody>
      </p:sp>
    </p:spTree>
    <p:extLst>
      <p:ext uri="{BB962C8B-B14F-4D97-AF65-F5344CB8AC3E}">
        <p14:creationId xmlns:p14="http://schemas.microsoft.com/office/powerpoint/2010/main" val="3680408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285725" indent="-285725">
              <a:lnSpc>
                <a:spcPct val="107000"/>
              </a:lnSpc>
              <a:spcAft>
                <a:spcPts val="808"/>
              </a:spcAft>
              <a:buFont typeface="Arial" panose="020B0604020202020204" pitchFamily="34" charset="0"/>
              <a:buChar char="•"/>
            </a:pPr>
            <a:r>
              <a:rPr lang="en-US" sz="1800" dirty="0">
                <a:latin typeface="Arial Narrow" panose="020B0606020202030204" pitchFamily="34" charset="0"/>
                <a:ea typeface="Calibri" panose="020F0502020204030204" pitchFamily="34" charset="0"/>
                <a:cs typeface="Arial" panose="020B0604020202020204" pitchFamily="34" charset="0"/>
              </a:rPr>
              <a:t>Through the analyses of the IRM curves, we concluded that in samples with high Km values only one magnetic component is observed, namely magnetite. </a:t>
            </a:r>
            <a:endParaRPr lang="en-US" sz="1800" dirty="0">
              <a:latin typeface="Calibri" panose="020F0502020204030204" pitchFamily="34" charset="0"/>
              <a:ea typeface="Calibri" panose="020F0502020204030204" pitchFamily="34" charset="0"/>
              <a:cs typeface="Arial" panose="020B0604020202020204" pitchFamily="34" charset="0"/>
            </a:endParaRPr>
          </a:p>
          <a:p>
            <a:pPr marL="285725" indent="-285725">
              <a:lnSpc>
                <a:spcPct val="107000"/>
              </a:lnSpc>
              <a:spcAft>
                <a:spcPts val="808"/>
              </a:spcAft>
              <a:buFont typeface="Arial" panose="020B0604020202020204" pitchFamily="34" charset="0"/>
              <a:buChar char="•"/>
            </a:pPr>
            <a:r>
              <a:rPr lang="en-US" sz="1800" dirty="0">
                <a:latin typeface="Arial Narrow" panose="020B0606020202030204" pitchFamily="34" charset="0"/>
                <a:ea typeface="Calibri" panose="020F0502020204030204" pitchFamily="34" charset="0"/>
                <a:cs typeface="Arial" panose="020B0604020202020204" pitchFamily="34" charset="0"/>
              </a:rPr>
              <a:t>On the other hand, in samples with low Km, both magnetite and hematite are observed. </a:t>
            </a:r>
            <a:endParaRPr lang="en-US" sz="1800" dirty="0">
              <a:latin typeface="Calibri" panose="020F0502020204030204" pitchFamily="34" charset="0"/>
              <a:ea typeface="Calibri" panose="020F0502020204030204" pitchFamily="34" charset="0"/>
              <a:cs typeface="Arial" panose="020B0604020202020204" pitchFamily="34" charset="0"/>
            </a:endParaRPr>
          </a:p>
          <a:p>
            <a:pPr defTabSz="922914">
              <a:defRPr/>
            </a:pPr>
            <a:endParaRPr lang="en-US" sz="1800" baseline="-25000"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pPr defTabSz="922914">
              <a:defRPr/>
            </a:pPr>
            <a:r>
              <a:rPr lang="en-US" sz="1800"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Coercivity is the ability of a mineral to resist an external magnetic field without becoming demagnetized. For example, a material with high coercivity has a higher resistance to demagnetization.</a:t>
            </a:r>
            <a:endParaRPr lang="en-US" baseline="0" dirty="0"/>
          </a:p>
        </p:txBody>
      </p:sp>
      <p:sp>
        <p:nvSpPr>
          <p:cNvPr id="4" name="Marcador de Posição do Número do Diapositivo 3"/>
          <p:cNvSpPr>
            <a:spLocks noGrp="1"/>
          </p:cNvSpPr>
          <p:nvPr>
            <p:ph type="sldNum" sz="quarter" idx="5"/>
          </p:nvPr>
        </p:nvSpPr>
        <p:spPr/>
        <p:txBody>
          <a:bodyPr/>
          <a:lstStyle/>
          <a:p>
            <a:fld id="{ECCFB435-0FDE-45EA-B773-9D0E3BD2ADD3}" type="slidenum">
              <a:rPr lang="en-US" smtClean="0"/>
              <a:t>7</a:t>
            </a:fld>
            <a:endParaRPr lang="en-US"/>
          </a:p>
        </p:txBody>
      </p:sp>
    </p:spTree>
    <p:extLst>
      <p:ext uri="{BB962C8B-B14F-4D97-AF65-F5344CB8AC3E}">
        <p14:creationId xmlns:p14="http://schemas.microsoft.com/office/powerpoint/2010/main" val="3647545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288436" indent="-288436" defTabSz="922914">
              <a:buFont typeface="Arial" panose="020B0604020202020204" pitchFamily="34" charset="0"/>
              <a:buChar char="•"/>
              <a:defRPr/>
            </a:pPr>
            <a:r>
              <a:rPr lang="en-US" sz="1800"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The presence of magnetite and hematite were identified by the SIRM and Coercivity values; </a:t>
            </a:r>
          </a:p>
          <a:p>
            <a:pPr marL="288436" indent="-288436" defTabSz="922914">
              <a:buFont typeface="Arial" panose="020B0604020202020204" pitchFamily="34" charset="0"/>
              <a:buChar char="•"/>
              <a:defRPr/>
            </a:pPr>
            <a:r>
              <a:rPr lang="en-US" sz="1800"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Observing this chart, we notice that the , component 1 has high SIRM values and a coercivity between twenty-eight and sixty, which is characteristic of magnetite.</a:t>
            </a:r>
          </a:p>
          <a:p>
            <a:pPr marL="288436" indent="-288436" defTabSz="922914">
              <a:buFont typeface="Arial" panose="020B0604020202020204" pitchFamily="34" charset="0"/>
              <a:buChar char="•"/>
              <a:defRPr/>
            </a:pPr>
            <a:r>
              <a:rPr lang="en-US" sz="1800"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On the other hand, component 2 has low SIRM values and a much higher Coercivity equal to one hundred and seventy-four.</a:t>
            </a:r>
          </a:p>
          <a:p>
            <a:pPr marL="288436" indent="-288436" defTabSz="922914">
              <a:buFont typeface="Arial" panose="020B0604020202020204" pitchFamily="34" charset="0"/>
              <a:buChar char="•"/>
              <a:defRPr/>
            </a:pPr>
            <a:endParaRPr lang="en-US" sz="1800"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endParaRPr>
          </a:p>
          <a:p>
            <a:pPr defTabSz="922914">
              <a:defRPr/>
            </a:pPr>
            <a:r>
              <a:rPr lang="en-US" sz="1800" dirty="0">
                <a:solidFill>
                  <a:srgbClr val="000000"/>
                </a:solidFill>
                <a:latin typeface="Palatino Linotype" panose="02040502050505030304" pitchFamily="18" charset="0"/>
                <a:ea typeface="SimSun" panose="02010600030101010101" pitchFamily="2" charset="-122"/>
                <a:cs typeface="Times New Roman" panose="02020603050405020304" pitchFamily="18" charset="0"/>
              </a:rPr>
              <a:t>Coercivity is the ability of a mineral to resist an external magnetic field without becoming demagnetized. For example, a material with high coercivity has a higher resistance to demagnetization.</a:t>
            </a:r>
            <a:endParaRPr lang="en-US" baseline="0" dirty="0"/>
          </a:p>
        </p:txBody>
      </p:sp>
      <p:sp>
        <p:nvSpPr>
          <p:cNvPr id="4" name="Marcador de Posição do Número do Diapositivo 3"/>
          <p:cNvSpPr>
            <a:spLocks noGrp="1"/>
          </p:cNvSpPr>
          <p:nvPr>
            <p:ph type="sldNum" sz="quarter" idx="5"/>
          </p:nvPr>
        </p:nvSpPr>
        <p:spPr/>
        <p:txBody>
          <a:bodyPr/>
          <a:lstStyle/>
          <a:p>
            <a:fld id="{ECCFB435-0FDE-45EA-B773-9D0E3BD2ADD3}" type="slidenum">
              <a:rPr lang="en-US" smtClean="0"/>
              <a:t>8</a:t>
            </a:fld>
            <a:endParaRPr lang="en-US"/>
          </a:p>
        </p:txBody>
      </p:sp>
    </p:spTree>
    <p:extLst>
      <p:ext uri="{BB962C8B-B14F-4D97-AF65-F5344CB8AC3E}">
        <p14:creationId xmlns:p14="http://schemas.microsoft.com/office/powerpoint/2010/main" val="1682613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As </a:t>
            </a:r>
            <a:r>
              <a:rPr lang="pt-PT" dirty="0" err="1"/>
              <a:t>conclusion</a:t>
            </a:r>
            <a:r>
              <a:rPr lang="pt-PT" dirty="0"/>
              <a:t>, </a:t>
            </a:r>
            <a:r>
              <a:rPr lang="pt-PT" dirty="0" err="1"/>
              <a:t>this</a:t>
            </a:r>
            <a:r>
              <a:rPr lang="pt-PT" dirty="0"/>
              <a:t> </a:t>
            </a:r>
            <a:r>
              <a:rPr lang="pt-PT" dirty="0" err="1"/>
              <a:t>study</a:t>
            </a:r>
            <a:r>
              <a:rPr lang="pt-PT" dirty="0"/>
              <a:t> </a:t>
            </a:r>
            <a:r>
              <a:rPr lang="pt-PT" dirty="0" err="1"/>
              <a:t>indicates</a:t>
            </a:r>
            <a:r>
              <a:rPr lang="pt-PT" dirty="0"/>
              <a:t> </a:t>
            </a:r>
            <a:r>
              <a:rPr lang="pt-PT" dirty="0" err="1"/>
              <a:t>that</a:t>
            </a:r>
            <a:r>
              <a:rPr lang="pt-PT" dirty="0"/>
              <a:t>:</a:t>
            </a:r>
          </a:p>
          <a:p>
            <a:pPr marL="171450" indent="-171450">
              <a:buFont typeface="Arial" panose="020B0604020202020204" pitchFamily="34" charset="0"/>
              <a:buChar char="•"/>
            </a:pPr>
            <a:r>
              <a:rPr lang="pt-PT" dirty="0"/>
              <a:t> Manteigas </a:t>
            </a:r>
            <a:r>
              <a:rPr lang="pt-PT" dirty="0" err="1"/>
              <a:t>has</a:t>
            </a:r>
            <a:r>
              <a:rPr lang="pt-PT" dirty="0"/>
              <a:t> </a:t>
            </a:r>
            <a:r>
              <a:rPr lang="pt-PT" dirty="0" err="1"/>
              <a:t>areas</a:t>
            </a:r>
            <a:r>
              <a:rPr lang="pt-PT" dirty="0"/>
              <a:t> </a:t>
            </a:r>
            <a:r>
              <a:rPr lang="pt-PT" dirty="0" err="1"/>
              <a:t>with</a:t>
            </a:r>
            <a:r>
              <a:rPr lang="pt-PT" dirty="0"/>
              <a:t> </a:t>
            </a:r>
            <a:r>
              <a:rPr lang="pt-PT" dirty="0" err="1"/>
              <a:t>high</a:t>
            </a:r>
            <a:r>
              <a:rPr lang="pt-PT" dirty="0"/>
              <a:t> </a:t>
            </a:r>
            <a:r>
              <a:rPr lang="pt-PT" dirty="0" err="1"/>
              <a:t>and</a:t>
            </a:r>
            <a:r>
              <a:rPr lang="pt-PT" dirty="0"/>
              <a:t> áreas </a:t>
            </a:r>
            <a:r>
              <a:rPr lang="pt-PT" dirty="0" err="1"/>
              <a:t>with</a:t>
            </a:r>
            <a:r>
              <a:rPr lang="pt-PT" dirty="0"/>
              <a:t> </a:t>
            </a:r>
            <a:r>
              <a:rPr lang="pt-PT" dirty="0" err="1"/>
              <a:t>low</a:t>
            </a:r>
            <a:r>
              <a:rPr lang="pt-PT" dirty="0"/>
              <a:t> Km </a:t>
            </a:r>
            <a:r>
              <a:rPr lang="pt-PT" dirty="0" err="1"/>
              <a:t>values</a:t>
            </a:r>
            <a:endParaRPr lang="pt-PT" dirty="0"/>
          </a:p>
          <a:p>
            <a:pPr marL="171450" indent="-171450">
              <a:buFont typeface="Arial" panose="020B0604020202020204" pitchFamily="34" charset="0"/>
              <a:buChar char="•"/>
            </a:pPr>
            <a:r>
              <a:rPr lang="pt-PT" dirty="0"/>
              <a:t>In áreas </a:t>
            </a:r>
            <a:r>
              <a:rPr lang="pt-PT" dirty="0" err="1"/>
              <a:t>with</a:t>
            </a:r>
            <a:r>
              <a:rPr lang="pt-PT" dirty="0"/>
              <a:t> </a:t>
            </a:r>
            <a:r>
              <a:rPr lang="pt-PT" dirty="0" err="1"/>
              <a:t>high</a:t>
            </a:r>
            <a:r>
              <a:rPr lang="pt-PT" dirty="0"/>
              <a:t> Km </a:t>
            </a:r>
            <a:r>
              <a:rPr lang="pt-PT" dirty="0" err="1"/>
              <a:t>values</a:t>
            </a:r>
            <a:r>
              <a:rPr lang="pt-PT" dirty="0"/>
              <a:t> </a:t>
            </a:r>
            <a:r>
              <a:rPr lang="pt-PT" dirty="0" err="1"/>
              <a:t>only</a:t>
            </a:r>
            <a:r>
              <a:rPr lang="pt-PT" dirty="0"/>
              <a:t> magnetite </a:t>
            </a:r>
            <a:r>
              <a:rPr lang="pt-PT" dirty="0" err="1"/>
              <a:t>was</a:t>
            </a:r>
            <a:r>
              <a:rPr lang="pt-PT" dirty="0"/>
              <a:t> </a:t>
            </a:r>
            <a:r>
              <a:rPr lang="pt-PT" dirty="0" err="1"/>
              <a:t>detected</a:t>
            </a:r>
            <a:endParaRPr lang="pt-PT" dirty="0"/>
          </a:p>
          <a:p>
            <a:pPr marL="171450" indent="-171450">
              <a:buFont typeface="Arial" panose="020B0604020202020204" pitchFamily="34" charset="0"/>
              <a:buChar char="•"/>
            </a:pPr>
            <a:r>
              <a:rPr lang="pt-PT" dirty="0"/>
              <a:t>Manteigas </a:t>
            </a:r>
            <a:r>
              <a:rPr lang="pt-PT" dirty="0" err="1"/>
              <a:t>is</a:t>
            </a:r>
            <a:r>
              <a:rPr lang="pt-PT" dirty="0"/>
              <a:t> a magnetite-</a:t>
            </a:r>
            <a:r>
              <a:rPr lang="pt-PT" dirty="0" err="1"/>
              <a:t>type</a:t>
            </a:r>
            <a:r>
              <a:rPr lang="pt-PT" dirty="0"/>
              <a:t> </a:t>
            </a:r>
            <a:r>
              <a:rPr lang="pt-PT" dirty="0" err="1"/>
              <a:t>granitoid</a:t>
            </a:r>
            <a:r>
              <a:rPr lang="pt-PT" dirty="0"/>
              <a:t> </a:t>
            </a:r>
            <a:r>
              <a:rPr lang="pt-PT" dirty="0" err="1"/>
              <a:t>which</a:t>
            </a:r>
            <a:r>
              <a:rPr lang="pt-PT" dirty="0"/>
              <a:t> </a:t>
            </a:r>
            <a:r>
              <a:rPr lang="pt-PT" dirty="0" err="1"/>
              <a:t>means</a:t>
            </a:r>
            <a:r>
              <a:rPr lang="pt-PT" dirty="0"/>
              <a:t> </a:t>
            </a:r>
            <a:r>
              <a:rPr lang="pt-PT" dirty="0" err="1"/>
              <a:t>that</a:t>
            </a:r>
            <a:r>
              <a:rPr lang="pt-PT" dirty="0"/>
              <a:t> </a:t>
            </a:r>
            <a:r>
              <a:rPr lang="pt-PT" dirty="0" err="1"/>
              <a:t>the</a:t>
            </a:r>
            <a:r>
              <a:rPr lang="pt-PT" dirty="0"/>
              <a:t> magma </a:t>
            </a:r>
            <a:r>
              <a:rPr lang="pt-PT" dirty="0" err="1"/>
              <a:t>was</a:t>
            </a:r>
            <a:r>
              <a:rPr lang="pt-PT" dirty="0"/>
              <a:t> </a:t>
            </a:r>
            <a:r>
              <a:rPr lang="pt-PT" dirty="0" err="1"/>
              <a:t>crystalized</a:t>
            </a:r>
            <a:r>
              <a:rPr lang="pt-PT" dirty="0"/>
              <a:t> </a:t>
            </a:r>
            <a:r>
              <a:rPr lang="pt-PT" dirty="0" err="1"/>
              <a:t>under</a:t>
            </a:r>
            <a:r>
              <a:rPr lang="pt-PT" dirty="0"/>
              <a:t> </a:t>
            </a:r>
            <a:r>
              <a:rPr lang="pt-PT" dirty="0" err="1"/>
              <a:t>oxidizing</a:t>
            </a:r>
            <a:r>
              <a:rPr lang="pt-PT" dirty="0"/>
              <a:t> </a:t>
            </a:r>
            <a:r>
              <a:rPr lang="pt-PT" dirty="0" err="1"/>
              <a:t>condictions</a:t>
            </a:r>
            <a:endParaRPr lang="pt-PT" dirty="0"/>
          </a:p>
          <a:p>
            <a:pPr marL="171450" indent="-171450">
              <a:buFont typeface="Arial" panose="020B0604020202020204" pitchFamily="34" charset="0"/>
              <a:buChar char="•"/>
            </a:pPr>
            <a:r>
              <a:rPr lang="pt-PT" dirty="0" err="1"/>
              <a:t>And</a:t>
            </a:r>
            <a:r>
              <a:rPr lang="pt-PT" dirty="0"/>
              <a:t> </a:t>
            </a:r>
            <a:r>
              <a:rPr lang="pt-PT" dirty="0" err="1"/>
              <a:t>that</a:t>
            </a:r>
            <a:r>
              <a:rPr lang="pt-PT" dirty="0"/>
              <a:t> in áreas </a:t>
            </a:r>
            <a:r>
              <a:rPr lang="pt-PT" dirty="0" err="1"/>
              <a:t>with</a:t>
            </a:r>
            <a:r>
              <a:rPr lang="pt-PT" dirty="0"/>
              <a:t> </a:t>
            </a:r>
            <a:r>
              <a:rPr lang="pt-PT" dirty="0" err="1"/>
              <a:t>low</a:t>
            </a:r>
            <a:r>
              <a:rPr lang="pt-PT" dirty="0"/>
              <a:t> Km </a:t>
            </a:r>
            <a:r>
              <a:rPr lang="pt-PT" dirty="0" err="1"/>
              <a:t>values</a:t>
            </a:r>
            <a:r>
              <a:rPr lang="pt-PT" dirty="0"/>
              <a:t>, </a:t>
            </a:r>
            <a:r>
              <a:rPr lang="pt-PT" dirty="0" err="1"/>
              <a:t>both</a:t>
            </a:r>
            <a:r>
              <a:rPr lang="pt-PT" dirty="0"/>
              <a:t> magnetite </a:t>
            </a:r>
            <a:r>
              <a:rPr lang="pt-PT" dirty="0" err="1"/>
              <a:t>and</a:t>
            </a:r>
            <a:r>
              <a:rPr lang="pt-PT" dirty="0"/>
              <a:t> hematite are </a:t>
            </a:r>
            <a:r>
              <a:rPr lang="pt-PT" dirty="0" err="1"/>
              <a:t>present</a:t>
            </a:r>
            <a:r>
              <a:rPr lang="pt-PT" dirty="0"/>
              <a:t>, </a:t>
            </a:r>
            <a:r>
              <a:rPr lang="pt-PT" dirty="0" err="1"/>
              <a:t>and</a:t>
            </a:r>
            <a:r>
              <a:rPr lang="pt-PT" dirty="0"/>
              <a:t> </a:t>
            </a:r>
            <a:r>
              <a:rPr lang="pt-PT" dirty="0" err="1"/>
              <a:t>the</a:t>
            </a:r>
            <a:r>
              <a:rPr lang="pt-PT" dirty="0"/>
              <a:t> hematite </a:t>
            </a:r>
            <a:r>
              <a:rPr lang="pt-PT" dirty="0" err="1"/>
              <a:t>results</a:t>
            </a:r>
            <a:r>
              <a:rPr lang="pt-PT" dirty="0"/>
              <a:t> </a:t>
            </a:r>
            <a:r>
              <a:rPr lang="pt-PT" dirty="0" err="1"/>
              <a:t>from</a:t>
            </a:r>
            <a:r>
              <a:rPr lang="pt-PT" dirty="0"/>
              <a:t> </a:t>
            </a:r>
            <a:r>
              <a:rPr lang="pt-PT" dirty="0" err="1"/>
              <a:t>oxidation</a:t>
            </a:r>
            <a:r>
              <a:rPr lang="pt-PT" dirty="0"/>
              <a:t> </a:t>
            </a:r>
            <a:r>
              <a:rPr lang="pt-PT" dirty="0" err="1"/>
              <a:t>of</a:t>
            </a:r>
            <a:r>
              <a:rPr lang="pt-PT" dirty="0"/>
              <a:t> </a:t>
            </a:r>
            <a:r>
              <a:rPr lang="pt-PT" dirty="0" err="1"/>
              <a:t>primary</a:t>
            </a:r>
            <a:r>
              <a:rPr lang="pt-PT" dirty="0"/>
              <a:t> magnetite</a:t>
            </a:r>
          </a:p>
          <a:p>
            <a:pPr marL="171450" indent="-171450">
              <a:buFont typeface="Arial" panose="020B0604020202020204" pitchFamily="34" charset="0"/>
              <a:buChar char="•"/>
            </a:pPr>
            <a:endParaRPr lang="pt-PT" dirty="0"/>
          </a:p>
          <a:p>
            <a:pPr marL="171450" indent="-171450">
              <a:buFont typeface="Arial" panose="020B0604020202020204" pitchFamily="34" charset="0"/>
              <a:buChar char="•"/>
            </a:pPr>
            <a:r>
              <a:rPr lang="pt-PT" dirty="0"/>
              <a:t>In </a:t>
            </a:r>
            <a:r>
              <a:rPr lang="pt-PT" dirty="0" err="1"/>
              <a:t>summary</a:t>
            </a:r>
            <a:r>
              <a:rPr lang="pt-PT" dirty="0"/>
              <a:t>, </a:t>
            </a:r>
            <a:r>
              <a:rPr lang="en-US" dirty="0"/>
              <a:t>this study shows that even in samples where magnetic susceptibility values preclude the presence of magnetite, this mineral may be present in small grains and at low concentrations, when it is partially oxidized to hematite </a:t>
            </a:r>
            <a:endParaRPr lang="pt-PT" dirty="0"/>
          </a:p>
          <a:p>
            <a:pPr marL="171450" indent="-171450">
              <a:buFont typeface="Arial" panose="020B0604020202020204" pitchFamily="34" charset="0"/>
              <a:buChar char="•"/>
            </a:pPr>
            <a:endParaRPr lang="en-US" dirty="0"/>
          </a:p>
        </p:txBody>
      </p:sp>
      <p:sp>
        <p:nvSpPr>
          <p:cNvPr id="4" name="Marcador de Posição do Número do Diapositivo 3"/>
          <p:cNvSpPr>
            <a:spLocks noGrp="1"/>
          </p:cNvSpPr>
          <p:nvPr>
            <p:ph type="sldNum" sz="quarter" idx="5"/>
          </p:nvPr>
        </p:nvSpPr>
        <p:spPr/>
        <p:txBody>
          <a:bodyPr/>
          <a:lstStyle/>
          <a:p>
            <a:fld id="{ECCFB435-0FDE-45EA-B773-9D0E3BD2ADD3}" type="slidenum">
              <a:rPr lang="en-US" smtClean="0"/>
              <a:t>9</a:t>
            </a:fld>
            <a:endParaRPr lang="en-US"/>
          </a:p>
        </p:txBody>
      </p:sp>
    </p:spTree>
    <p:extLst>
      <p:ext uri="{BB962C8B-B14F-4D97-AF65-F5344CB8AC3E}">
        <p14:creationId xmlns:p14="http://schemas.microsoft.com/office/powerpoint/2010/main" val="280213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298" y="0"/>
            <a:ext cx="12192299" cy="6858016"/>
            <a:chOff x="-225" y="0"/>
            <a:chExt cx="9144224" cy="5143512"/>
          </a:xfrm>
        </p:grpSpPr>
        <p:sp>
          <p:nvSpPr>
            <p:cNvPr id="11" name="Google Shape;11;p2"/>
            <p:cNvSpPr/>
            <p:nvPr/>
          </p:nvSpPr>
          <p:spPr>
            <a:xfrm>
              <a:off x="0" y="0"/>
              <a:ext cx="61002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12" name="Google Shape;12;p2"/>
            <p:cNvSpPr/>
            <p:nvPr/>
          </p:nvSpPr>
          <p:spPr>
            <a:xfrm>
              <a:off x="-175" y="1541675"/>
              <a:ext cx="6870000" cy="2060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grpSp>
          <p:nvGrpSpPr>
            <p:cNvPr id="13" name="Google Shape;13;p2"/>
            <p:cNvGrpSpPr/>
            <p:nvPr/>
          </p:nvGrpSpPr>
          <p:grpSpPr>
            <a:xfrm>
              <a:off x="8477595" y="4477088"/>
              <a:ext cx="666403" cy="666424"/>
              <a:chOff x="7996345" y="980275"/>
              <a:chExt cx="666403" cy="666424"/>
            </a:xfrm>
          </p:grpSpPr>
          <p:sp>
            <p:nvSpPr>
              <p:cNvPr id="14" name="Google Shape;14;p2"/>
              <p:cNvSpPr/>
              <p:nvPr/>
            </p:nvSpPr>
            <p:spPr>
              <a:xfrm>
                <a:off x="7996345" y="980275"/>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15" name="Google Shape;15;p2"/>
              <p:cNvSpPr/>
              <p:nvPr/>
            </p:nvSpPr>
            <p:spPr>
              <a:xfrm>
                <a:off x="8198672" y="980275"/>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16" name="Google Shape;16;p2"/>
              <p:cNvSpPr/>
              <p:nvPr/>
            </p:nvSpPr>
            <p:spPr>
              <a:xfrm>
                <a:off x="8400998" y="980275"/>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17" name="Google Shape;17;p2"/>
              <p:cNvSpPr/>
              <p:nvPr/>
            </p:nvSpPr>
            <p:spPr>
              <a:xfrm>
                <a:off x="7996345" y="1182617"/>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18" name="Google Shape;18;p2"/>
              <p:cNvSpPr/>
              <p:nvPr/>
            </p:nvSpPr>
            <p:spPr>
              <a:xfrm>
                <a:off x="8198672" y="1182617"/>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19" name="Google Shape;19;p2"/>
              <p:cNvSpPr/>
              <p:nvPr/>
            </p:nvSpPr>
            <p:spPr>
              <a:xfrm>
                <a:off x="8400998" y="1182617"/>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0" name="Google Shape;20;p2"/>
              <p:cNvSpPr/>
              <p:nvPr/>
            </p:nvSpPr>
            <p:spPr>
              <a:xfrm>
                <a:off x="7996345" y="1384958"/>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1" name="Google Shape;21;p2"/>
              <p:cNvSpPr/>
              <p:nvPr/>
            </p:nvSpPr>
            <p:spPr>
              <a:xfrm>
                <a:off x="8198672" y="1384958"/>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2" name="Google Shape;22;p2"/>
              <p:cNvSpPr/>
              <p:nvPr/>
            </p:nvSpPr>
            <p:spPr>
              <a:xfrm>
                <a:off x="8400998" y="1384958"/>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3" name="Google Shape;23;p2"/>
              <p:cNvSpPr/>
              <p:nvPr/>
            </p:nvSpPr>
            <p:spPr>
              <a:xfrm>
                <a:off x="7996345" y="1587299"/>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4" name="Google Shape;24;p2"/>
              <p:cNvSpPr/>
              <p:nvPr/>
            </p:nvSpPr>
            <p:spPr>
              <a:xfrm>
                <a:off x="8198672" y="1587299"/>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5" name="Google Shape;25;p2"/>
              <p:cNvSpPr/>
              <p:nvPr/>
            </p:nvSpPr>
            <p:spPr>
              <a:xfrm>
                <a:off x="8400998" y="1587299"/>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6" name="Google Shape;26;p2"/>
              <p:cNvSpPr/>
              <p:nvPr/>
            </p:nvSpPr>
            <p:spPr>
              <a:xfrm>
                <a:off x="8603324" y="980275"/>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7" name="Google Shape;27;p2"/>
              <p:cNvSpPr/>
              <p:nvPr/>
            </p:nvSpPr>
            <p:spPr>
              <a:xfrm>
                <a:off x="8603324" y="1182617"/>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8" name="Google Shape;28;p2"/>
              <p:cNvSpPr/>
              <p:nvPr/>
            </p:nvSpPr>
            <p:spPr>
              <a:xfrm>
                <a:off x="8603324" y="1384958"/>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9" name="Google Shape;29;p2"/>
              <p:cNvSpPr/>
              <p:nvPr/>
            </p:nvSpPr>
            <p:spPr>
              <a:xfrm>
                <a:off x="8603349" y="1587299"/>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grpSp>
        <p:grpSp>
          <p:nvGrpSpPr>
            <p:cNvPr id="30" name="Google Shape;30;p2"/>
            <p:cNvGrpSpPr/>
            <p:nvPr/>
          </p:nvGrpSpPr>
          <p:grpSpPr>
            <a:xfrm>
              <a:off x="7042555" y="1541664"/>
              <a:ext cx="730045" cy="2060087"/>
              <a:chOff x="7022220" y="1541675"/>
              <a:chExt cx="666403" cy="1880499"/>
            </a:xfrm>
          </p:grpSpPr>
          <p:sp>
            <p:nvSpPr>
              <p:cNvPr id="31" name="Google Shape;31;p2"/>
              <p:cNvSpPr/>
              <p:nvPr/>
            </p:nvSpPr>
            <p:spPr>
              <a:xfrm>
                <a:off x="7022220" y="1541675"/>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32" name="Google Shape;32;p2"/>
              <p:cNvSpPr/>
              <p:nvPr/>
            </p:nvSpPr>
            <p:spPr>
              <a:xfrm>
                <a:off x="7224547" y="1541675"/>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33" name="Google Shape;33;p2"/>
              <p:cNvSpPr/>
              <p:nvPr/>
            </p:nvSpPr>
            <p:spPr>
              <a:xfrm>
                <a:off x="7426873" y="1541675"/>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34" name="Google Shape;34;p2"/>
              <p:cNvSpPr/>
              <p:nvPr/>
            </p:nvSpPr>
            <p:spPr>
              <a:xfrm>
                <a:off x="7022220" y="1744017"/>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35" name="Google Shape;35;p2"/>
              <p:cNvSpPr/>
              <p:nvPr/>
            </p:nvSpPr>
            <p:spPr>
              <a:xfrm>
                <a:off x="7224547" y="1744017"/>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36" name="Google Shape;36;p2"/>
              <p:cNvSpPr/>
              <p:nvPr/>
            </p:nvSpPr>
            <p:spPr>
              <a:xfrm>
                <a:off x="7426873" y="1744017"/>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37" name="Google Shape;37;p2"/>
              <p:cNvSpPr/>
              <p:nvPr/>
            </p:nvSpPr>
            <p:spPr>
              <a:xfrm>
                <a:off x="7022220" y="1946358"/>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38" name="Google Shape;38;p2"/>
              <p:cNvSpPr/>
              <p:nvPr/>
            </p:nvSpPr>
            <p:spPr>
              <a:xfrm>
                <a:off x="7224547" y="1946358"/>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39" name="Google Shape;39;p2"/>
              <p:cNvSpPr/>
              <p:nvPr/>
            </p:nvSpPr>
            <p:spPr>
              <a:xfrm>
                <a:off x="7426873" y="1946358"/>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0" name="Google Shape;40;p2"/>
              <p:cNvSpPr/>
              <p:nvPr/>
            </p:nvSpPr>
            <p:spPr>
              <a:xfrm>
                <a:off x="7022220" y="2148699"/>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1" name="Google Shape;41;p2"/>
              <p:cNvSpPr/>
              <p:nvPr/>
            </p:nvSpPr>
            <p:spPr>
              <a:xfrm>
                <a:off x="7224547" y="2148699"/>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2" name="Google Shape;42;p2"/>
              <p:cNvSpPr/>
              <p:nvPr/>
            </p:nvSpPr>
            <p:spPr>
              <a:xfrm>
                <a:off x="7426873" y="2148699"/>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3" name="Google Shape;43;p2"/>
              <p:cNvSpPr/>
              <p:nvPr/>
            </p:nvSpPr>
            <p:spPr>
              <a:xfrm>
                <a:off x="7629199" y="1541675"/>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4" name="Google Shape;44;p2"/>
              <p:cNvSpPr/>
              <p:nvPr/>
            </p:nvSpPr>
            <p:spPr>
              <a:xfrm>
                <a:off x="7629199" y="1744017"/>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5" name="Google Shape;45;p2"/>
              <p:cNvSpPr/>
              <p:nvPr/>
            </p:nvSpPr>
            <p:spPr>
              <a:xfrm>
                <a:off x="7629199" y="1946358"/>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6" name="Google Shape;46;p2"/>
              <p:cNvSpPr/>
              <p:nvPr/>
            </p:nvSpPr>
            <p:spPr>
              <a:xfrm>
                <a:off x="7629224" y="2148699"/>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7" name="Google Shape;47;p2"/>
              <p:cNvSpPr/>
              <p:nvPr/>
            </p:nvSpPr>
            <p:spPr>
              <a:xfrm>
                <a:off x="7022220" y="2351050"/>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8" name="Google Shape;48;p2"/>
              <p:cNvSpPr/>
              <p:nvPr/>
            </p:nvSpPr>
            <p:spPr>
              <a:xfrm>
                <a:off x="7224547" y="2351050"/>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9" name="Google Shape;49;p2"/>
              <p:cNvSpPr/>
              <p:nvPr/>
            </p:nvSpPr>
            <p:spPr>
              <a:xfrm>
                <a:off x="7426873" y="2351050"/>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50" name="Google Shape;50;p2"/>
              <p:cNvSpPr/>
              <p:nvPr/>
            </p:nvSpPr>
            <p:spPr>
              <a:xfrm>
                <a:off x="7022220" y="2553392"/>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51" name="Google Shape;51;p2"/>
              <p:cNvSpPr/>
              <p:nvPr/>
            </p:nvSpPr>
            <p:spPr>
              <a:xfrm>
                <a:off x="7224547" y="2553392"/>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52" name="Google Shape;52;p2"/>
              <p:cNvSpPr/>
              <p:nvPr/>
            </p:nvSpPr>
            <p:spPr>
              <a:xfrm>
                <a:off x="7426873" y="2553392"/>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53" name="Google Shape;53;p2"/>
              <p:cNvSpPr/>
              <p:nvPr/>
            </p:nvSpPr>
            <p:spPr>
              <a:xfrm>
                <a:off x="7022220" y="2755733"/>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54" name="Google Shape;54;p2"/>
              <p:cNvSpPr/>
              <p:nvPr/>
            </p:nvSpPr>
            <p:spPr>
              <a:xfrm>
                <a:off x="7224547" y="2755733"/>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55" name="Google Shape;55;p2"/>
              <p:cNvSpPr/>
              <p:nvPr/>
            </p:nvSpPr>
            <p:spPr>
              <a:xfrm>
                <a:off x="7426873" y="2755733"/>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56" name="Google Shape;56;p2"/>
              <p:cNvSpPr/>
              <p:nvPr/>
            </p:nvSpPr>
            <p:spPr>
              <a:xfrm>
                <a:off x="7022220" y="2958074"/>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57" name="Google Shape;57;p2"/>
              <p:cNvSpPr/>
              <p:nvPr/>
            </p:nvSpPr>
            <p:spPr>
              <a:xfrm>
                <a:off x="7224547" y="2958074"/>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58" name="Google Shape;58;p2"/>
              <p:cNvSpPr/>
              <p:nvPr/>
            </p:nvSpPr>
            <p:spPr>
              <a:xfrm>
                <a:off x="7426873" y="2958074"/>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59" name="Google Shape;59;p2"/>
              <p:cNvSpPr/>
              <p:nvPr/>
            </p:nvSpPr>
            <p:spPr>
              <a:xfrm>
                <a:off x="7629199" y="2351050"/>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60" name="Google Shape;60;p2"/>
              <p:cNvSpPr/>
              <p:nvPr/>
            </p:nvSpPr>
            <p:spPr>
              <a:xfrm>
                <a:off x="7629199" y="2553392"/>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61" name="Google Shape;61;p2"/>
              <p:cNvSpPr/>
              <p:nvPr/>
            </p:nvSpPr>
            <p:spPr>
              <a:xfrm>
                <a:off x="7629199" y="2755733"/>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62" name="Google Shape;62;p2"/>
              <p:cNvSpPr/>
              <p:nvPr/>
            </p:nvSpPr>
            <p:spPr>
              <a:xfrm>
                <a:off x="7629224" y="2958074"/>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63" name="Google Shape;63;p2"/>
              <p:cNvSpPr/>
              <p:nvPr/>
            </p:nvSpPr>
            <p:spPr>
              <a:xfrm>
                <a:off x="7022220" y="3160433"/>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64" name="Google Shape;64;p2"/>
              <p:cNvSpPr/>
              <p:nvPr/>
            </p:nvSpPr>
            <p:spPr>
              <a:xfrm>
                <a:off x="7224547" y="3160433"/>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65" name="Google Shape;65;p2"/>
              <p:cNvSpPr/>
              <p:nvPr/>
            </p:nvSpPr>
            <p:spPr>
              <a:xfrm>
                <a:off x="7426873" y="3160433"/>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66" name="Google Shape;66;p2"/>
              <p:cNvSpPr/>
              <p:nvPr/>
            </p:nvSpPr>
            <p:spPr>
              <a:xfrm>
                <a:off x="7022220" y="3362774"/>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67" name="Google Shape;67;p2"/>
              <p:cNvSpPr/>
              <p:nvPr/>
            </p:nvSpPr>
            <p:spPr>
              <a:xfrm>
                <a:off x="7224547" y="3362774"/>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68" name="Google Shape;68;p2"/>
              <p:cNvSpPr/>
              <p:nvPr/>
            </p:nvSpPr>
            <p:spPr>
              <a:xfrm>
                <a:off x="7426873" y="3362774"/>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69" name="Google Shape;69;p2"/>
              <p:cNvSpPr/>
              <p:nvPr/>
            </p:nvSpPr>
            <p:spPr>
              <a:xfrm>
                <a:off x="7629199" y="3160433"/>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70" name="Google Shape;70;p2"/>
              <p:cNvSpPr/>
              <p:nvPr/>
            </p:nvSpPr>
            <p:spPr>
              <a:xfrm>
                <a:off x="7629224" y="3362774"/>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grpSp>
        <p:grpSp>
          <p:nvGrpSpPr>
            <p:cNvPr id="71" name="Google Shape;71;p2"/>
            <p:cNvGrpSpPr/>
            <p:nvPr/>
          </p:nvGrpSpPr>
          <p:grpSpPr>
            <a:xfrm>
              <a:off x="-225" y="2008293"/>
              <a:ext cx="301775" cy="1126923"/>
              <a:chOff x="-225" y="1987280"/>
              <a:chExt cx="318900" cy="1190873"/>
            </a:xfrm>
          </p:grpSpPr>
          <p:sp>
            <p:nvSpPr>
              <p:cNvPr id="72" name="Google Shape;72;p2"/>
              <p:cNvSpPr/>
              <p:nvPr/>
            </p:nvSpPr>
            <p:spPr>
              <a:xfrm>
                <a:off x="-175" y="1987280"/>
                <a:ext cx="318794" cy="116648"/>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73" name="Google Shape;73;p2"/>
              <p:cNvSpPr/>
              <p:nvPr/>
            </p:nvSpPr>
            <p:spPr>
              <a:xfrm>
                <a:off x="-175" y="2255817"/>
                <a:ext cx="318794" cy="116648"/>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74" name="Google Shape;74;p2"/>
              <p:cNvSpPr/>
              <p:nvPr/>
            </p:nvSpPr>
            <p:spPr>
              <a:xfrm>
                <a:off x="-175" y="2524353"/>
                <a:ext cx="318794" cy="116648"/>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75" name="Google Shape;75;p2"/>
              <p:cNvSpPr/>
              <p:nvPr/>
            </p:nvSpPr>
            <p:spPr>
              <a:xfrm>
                <a:off x="-225" y="2792878"/>
                <a:ext cx="318900" cy="11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76" name="Google Shape;76;p2"/>
              <p:cNvSpPr/>
              <p:nvPr/>
            </p:nvSpPr>
            <p:spPr>
              <a:xfrm>
                <a:off x="-225" y="3061453"/>
                <a:ext cx="318900" cy="11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grpSp>
        <p:grpSp>
          <p:nvGrpSpPr>
            <p:cNvPr id="77" name="Google Shape;77;p2"/>
            <p:cNvGrpSpPr/>
            <p:nvPr/>
          </p:nvGrpSpPr>
          <p:grpSpPr>
            <a:xfrm>
              <a:off x="8842175" y="668859"/>
              <a:ext cx="301822" cy="872807"/>
              <a:chOff x="-225" y="2255817"/>
              <a:chExt cx="318950" cy="922336"/>
            </a:xfrm>
          </p:grpSpPr>
          <p:sp>
            <p:nvSpPr>
              <p:cNvPr id="78" name="Google Shape;78;p2"/>
              <p:cNvSpPr/>
              <p:nvPr/>
            </p:nvSpPr>
            <p:spPr>
              <a:xfrm>
                <a:off x="-175" y="2255817"/>
                <a:ext cx="318900" cy="11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79" name="Google Shape;79;p2"/>
              <p:cNvSpPr/>
              <p:nvPr/>
            </p:nvSpPr>
            <p:spPr>
              <a:xfrm>
                <a:off x="-175" y="2524353"/>
                <a:ext cx="318900" cy="11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80" name="Google Shape;80;p2"/>
              <p:cNvSpPr/>
              <p:nvPr/>
            </p:nvSpPr>
            <p:spPr>
              <a:xfrm>
                <a:off x="-225" y="2792878"/>
                <a:ext cx="318900" cy="11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81" name="Google Shape;81;p2"/>
              <p:cNvSpPr/>
              <p:nvPr/>
            </p:nvSpPr>
            <p:spPr>
              <a:xfrm>
                <a:off x="-225" y="3061453"/>
                <a:ext cx="318900" cy="11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grpSp>
        <p:grpSp>
          <p:nvGrpSpPr>
            <p:cNvPr id="82" name="Google Shape;82;p2"/>
            <p:cNvGrpSpPr/>
            <p:nvPr/>
          </p:nvGrpSpPr>
          <p:grpSpPr>
            <a:xfrm>
              <a:off x="5798375" y="4270684"/>
              <a:ext cx="301822" cy="872807"/>
              <a:chOff x="1611209" y="2255817"/>
              <a:chExt cx="318950" cy="922336"/>
            </a:xfrm>
          </p:grpSpPr>
          <p:sp>
            <p:nvSpPr>
              <p:cNvPr id="83" name="Google Shape;83;p2"/>
              <p:cNvSpPr/>
              <p:nvPr/>
            </p:nvSpPr>
            <p:spPr>
              <a:xfrm>
                <a:off x="1611259" y="2255817"/>
                <a:ext cx="318900" cy="11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84" name="Google Shape;84;p2"/>
              <p:cNvSpPr/>
              <p:nvPr/>
            </p:nvSpPr>
            <p:spPr>
              <a:xfrm>
                <a:off x="1611259" y="2524353"/>
                <a:ext cx="318900" cy="11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85" name="Google Shape;85;p2"/>
              <p:cNvSpPr/>
              <p:nvPr/>
            </p:nvSpPr>
            <p:spPr>
              <a:xfrm>
                <a:off x="1611209" y="2792878"/>
                <a:ext cx="318900" cy="11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86" name="Google Shape;86;p2"/>
              <p:cNvSpPr/>
              <p:nvPr/>
            </p:nvSpPr>
            <p:spPr>
              <a:xfrm>
                <a:off x="1611209" y="3061453"/>
                <a:ext cx="318900" cy="11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grpSp>
        <p:grpSp>
          <p:nvGrpSpPr>
            <p:cNvPr id="87" name="Google Shape;87;p2"/>
            <p:cNvGrpSpPr/>
            <p:nvPr/>
          </p:nvGrpSpPr>
          <p:grpSpPr>
            <a:xfrm>
              <a:off x="685795" y="0"/>
              <a:ext cx="666403" cy="666424"/>
              <a:chOff x="7996345" y="980275"/>
              <a:chExt cx="666403" cy="666424"/>
            </a:xfrm>
          </p:grpSpPr>
          <p:sp>
            <p:nvSpPr>
              <p:cNvPr id="88" name="Google Shape;88;p2"/>
              <p:cNvSpPr/>
              <p:nvPr/>
            </p:nvSpPr>
            <p:spPr>
              <a:xfrm>
                <a:off x="7996345"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89" name="Google Shape;89;p2"/>
              <p:cNvSpPr/>
              <p:nvPr/>
            </p:nvSpPr>
            <p:spPr>
              <a:xfrm>
                <a:off x="8198672"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90" name="Google Shape;90;p2"/>
              <p:cNvSpPr/>
              <p:nvPr/>
            </p:nvSpPr>
            <p:spPr>
              <a:xfrm>
                <a:off x="8400998"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91" name="Google Shape;91;p2"/>
              <p:cNvSpPr/>
              <p:nvPr/>
            </p:nvSpPr>
            <p:spPr>
              <a:xfrm>
                <a:off x="7996345"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92" name="Google Shape;92;p2"/>
              <p:cNvSpPr/>
              <p:nvPr/>
            </p:nvSpPr>
            <p:spPr>
              <a:xfrm>
                <a:off x="8198672"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93" name="Google Shape;93;p2"/>
              <p:cNvSpPr/>
              <p:nvPr/>
            </p:nvSpPr>
            <p:spPr>
              <a:xfrm>
                <a:off x="8400998"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94" name="Google Shape;94;p2"/>
              <p:cNvSpPr/>
              <p:nvPr/>
            </p:nvSpPr>
            <p:spPr>
              <a:xfrm>
                <a:off x="7996345"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95" name="Google Shape;95;p2"/>
              <p:cNvSpPr/>
              <p:nvPr/>
            </p:nvSpPr>
            <p:spPr>
              <a:xfrm>
                <a:off x="8198672"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96" name="Google Shape;96;p2"/>
              <p:cNvSpPr/>
              <p:nvPr/>
            </p:nvSpPr>
            <p:spPr>
              <a:xfrm>
                <a:off x="8400998"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97" name="Google Shape;97;p2"/>
              <p:cNvSpPr/>
              <p:nvPr/>
            </p:nvSpPr>
            <p:spPr>
              <a:xfrm>
                <a:off x="7996345"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98" name="Google Shape;98;p2"/>
              <p:cNvSpPr/>
              <p:nvPr/>
            </p:nvSpPr>
            <p:spPr>
              <a:xfrm>
                <a:off x="8198672"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99" name="Google Shape;99;p2"/>
              <p:cNvSpPr/>
              <p:nvPr/>
            </p:nvSpPr>
            <p:spPr>
              <a:xfrm>
                <a:off x="8400998"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100" name="Google Shape;100;p2"/>
              <p:cNvSpPr/>
              <p:nvPr/>
            </p:nvSpPr>
            <p:spPr>
              <a:xfrm>
                <a:off x="8603324"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101" name="Google Shape;101;p2"/>
              <p:cNvSpPr/>
              <p:nvPr/>
            </p:nvSpPr>
            <p:spPr>
              <a:xfrm>
                <a:off x="8603324"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102" name="Google Shape;102;p2"/>
              <p:cNvSpPr/>
              <p:nvPr/>
            </p:nvSpPr>
            <p:spPr>
              <a:xfrm>
                <a:off x="8603324"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103" name="Google Shape;103;p2"/>
              <p:cNvSpPr/>
              <p:nvPr/>
            </p:nvSpPr>
            <p:spPr>
              <a:xfrm>
                <a:off x="8603349"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grpSp>
      </p:grpSp>
      <p:sp>
        <p:nvSpPr>
          <p:cNvPr id="104" name="Google Shape;104;p2"/>
          <p:cNvSpPr txBox="1">
            <a:spLocks noGrp="1"/>
          </p:cNvSpPr>
          <p:nvPr>
            <p:ph type="ctrTitle"/>
          </p:nvPr>
        </p:nvSpPr>
        <p:spPr>
          <a:xfrm>
            <a:off x="914400" y="2055567"/>
            <a:ext cx="7653600" cy="2746800"/>
          </a:xfrm>
          <a:prstGeom prst="rect">
            <a:avLst/>
          </a:prstGeom>
        </p:spPr>
        <p:txBody>
          <a:bodyPr spcFirstLastPara="1" wrap="square" lIns="0" tIns="0" rIns="0" bIns="0"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r>
              <a:rPr lang="pt-PT"/>
              <a:t>Clique para editar o estilo de título do Modelo Global</a:t>
            </a:r>
            <a:endParaRPr/>
          </a:p>
        </p:txBody>
      </p:sp>
    </p:spTree>
    <p:extLst>
      <p:ext uri="{BB962C8B-B14F-4D97-AF65-F5344CB8AC3E}">
        <p14:creationId xmlns:p14="http://schemas.microsoft.com/office/powerpoint/2010/main" val="226098117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56"/>
        <p:cNvGrpSpPr/>
        <p:nvPr/>
      </p:nvGrpSpPr>
      <p:grpSpPr>
        <a:xfrm>
          <a:off x="0" y="0"/>
          <a:ext cx="0" cy="0"/>
          <a:chOff x="0" y="0"/>
          <a:chExt cx="0" cy="0"/>
        </a:xfrm>
      </p:grpSpPr>
      <p:grpSp>
        <p:nvGrpSpPr>
          <p:cNvPr id="257" name="Google Shape;257;p5"/>
          <p:cNvGrpSpPr/>
          <p:nvPr/>
        </p:nvGrpSpPr>
        <p:grpSpPr>
          <a:xfrm>
            <a:off x="-274" y="2"/>
            <a:ext cx="12210876" cy="6866447"/>
            <a:chOff x="-207" y="0"/>
            <a:chExt cx="9158157" cy="5149835"/>
          </a:xfrm>
        </p:grpSpPr>
        <p:sp>
          <p:nvSpPr>
            <p:cNvPr id="258" name="Google Shape;258;p5"/>
            <p:cNvSpPr/>
            <p:nvPr/>
          </p:nvSpPr>
          <p:spPr>
            <a:xfrm>
              <a:off x="8504250" y="4489800"/>
              <a:ext cx="6537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59" name="Google Shape;259;p5"/>
            <p:cNvSpPr/>
            <p:nvPr/>
          </p:nvSpPr>
          <p:spPr>
            <a:xfrm>
              <a:off x="0" y="0"/>
              <a:ext cx="653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60" name="Google Shape;260;p5"/>
            <p:cNvSpPr/>
            <p:nvPr/>
          </p:nvSpPr>
          <p:spPr>
            <a:xfrm>
              <a:off x="322375" y="664300"/>
              <a:ext cx="81819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grpSp>
          <p:nvGrpSpPr>
            <p:cNvPr id="261" name="Google Shape;261;p5"/>
            <p:cNvGrpSpPr/>
            <p:nvPr/>
          </p:nvGrpSpPr>
          <p:grpSpPr>
            <a:xfrm>
              <a:off x="-207" y="664293"/>
              <a:ext cx="155867" cy="653721"/>
              <a:chOff x="5385375" y="498300"/>
              <a:chExt cx="802200" cy="556500"/>
            </a:xfrm>
          </p:grpSpPr>
          <p:sp>
            <p:nvSpPr>
              <p:cNvPr id="262" name="Google Shape;262;p5"/>
              <p:cNvSpPr/>
              <p:nvPr/>
            </p:nvSpPr>
            <p:spPr>
              <a:xfrm>
                <a:off x="5385375" y="4983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63" name="Google Shape;263;p5"/>
              <p:cNvSpPr/>
              <p:nvPr/>
            </p:nvSpPr>
            <p:spPr>
              <a:xfrm>
                <a:off x="5385375" y="7269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64" name="Google Shape;264;p5"/>
              <p:cNvSpPr/>
              <p:nvPr/>
            </p:nvSpPr>
            <p:spPr>
              <a:xfrm>
                <a:off x="5385375" y="9555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grpSp>
        <p:grpSp>
          <p:nvGrpSpPr>
            <p:cNvPr id="265" name="Google Shape;265;p5"/>
            <p:cNvGrpSpPr/>
            <p:nvPr/>
          </p:nvGrpSpPr>
          <p:grpSpPr>
            <a:xfrm>
              <a:off x="322384" y="4483463"/>
              <a:ext cx="666347" cy="666373"/>
              <a:chOff x="7134700" y="414375"/>
              <a:chExt cx="501919" cy="501900"/>
            </a:xfrm>
          </p:grpSpPr>
          <p:sp>
            <p:nvSpPr>
              <p:cNvPr id="266" name="Google Shape;266;p5"/>
              <p:cNvSpPr/>
              <p:nvPr/>
            </p:nvSpPr>
            <p:spPr>
              <a:xfrm>
                <a:off x="71347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67" name="Google Shape;267;p5"/>
              <p:cNvSpPr/>
              <p:nvPr/>
            </p:nvSpPr>
            <p:spPr>
              <a:xfrm>
                <a:off x="72871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68" name="Google Shape;268;p5"/>
              <p:cNvSpPr/>
              <p:nvPr/>
            </p:nvSpPr>
            <p:spPr>
              <a:xfrm>
                <a:off x="74395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69" name="Google Shape;269;p5"/>
              <p:cNvSpPr/>
              <p:nvPr/>
            </p:nvSpPr>
            <p:spPr>
              <a:xfrm>
                <a:off x="71347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70" name="Google Shape;270;p5"/>
              <p:cNvSpPr/>
              <p:nvPr/>
            </p:nvSpPr>
            <p:spPr>
              <a:xfrm>
                <a:off x="72871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71" name="Google Shape;271;p5"/>
              <p:cNvSpPr/>
              <p:nvPr/>
            </p:nvSpPr>
            <p:spPr>
              <a:xfrm>
                <a:off x="74395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72" name="Google Shape;272;p5"/>
              <p:cNvSpPr/>
              <p:nvPr/>
            </p:nvSpPr>
            <p:spPr>
              <a:xfrm>
                <a:off x="71347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73" name="Google Shape;273;p5"/>
              <p:cNvSpPr/>
              <p:nvPr/>
            </p:nvSpPr>
            <p:spPr>
              <a:xfrm>
                <a:off x="72871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74" name="Google Shape;274;p5"/>
              <p:cNvSpPr/>
              <p:nvPr/>
            </p:nvSpPr>
            <p:spPr>
              <a:xfrm>
                <a:off x="74395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75" name="Google Shape;275;p5"/>
              <p:cNvSpPr/>
              <p:nvPr/>
            </p:nvSpPr>
            <p:spPr>
              <a:xfrm>
                <a:off x="71347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76" name="Google Shape;276;p5"/>
              <p:cNvSpPr/>
              <p:nvPr/>
            </p:nvSpPr>
            <p:spPr>
              <a:xfrm>
                <a:off x="72871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77" name="Google Shape;277;p5"/>
              <p:cNvSpPr/>
              <p:nvPr/>
            </p:nvSpPr>
            <p:spPr>
              <a:xfrm>
                <a:off x="74395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78" name="Google Shape;278;p5"/>
              <p:cNvSpPr/>
              <p:nvPr/>
            </p:nvSpPr>
            <p:spPr>
              <a:xfrm>
                <a:off x="75919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79" name="Google Shape;279;p5"/>
              <p:cNvSpPr/>
              <p:nvPr/>
            </p:nvSpPr>
            <p:spPr>
              <a:xfrm>
                <a:off x="75919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80" name="Google Shape;280;p5"/>
              <p:cNvSpPr/>
              <p:nvPr/>
            </p:nvSpPr>
            <p:spPr>
              <a:xfrm>
                <a:off x="75919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81" name="Google Shape;281;p5"/>
              <p:cNvSpPr/>
              <p:nvPr/>
            </p:nvSpPr>
            <p:spPr>
              <a:xfrm>
                <a:off x="7591919"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grpSp>
        <p:grpSp>
          <p:nvGrpSpPr>
            <p:cNvPr id="282" name="Google Shape;282;p5"/>
            <p:cNvGrpSpPr/>
            <p:nvPr/>
          </p:nvGrpSpPr>
          <p:grpSpPr>
            <a:xfrm>
              <a:off x="8832384" y="670955"/>
              <a:ext cx="311815" cy="653721"/>
              <a:chOff x="5385375" y="498300"/>
              <a:chExt cx="802200" cy="556500"/>
            </a:xfrm>
          </p:grpSpPr>
          <p:sp>
            <p:nvSpPr>
              <p:cNvPr id="283" name="Google Shape;283;p5"/>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84" name="Google Shape;284;p5"/>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285" name="Google Shape;285;p5"/>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grpSp>
      </p:grpSp>
      <p:sp>
        <p:nvSpPr>
          <p:cNvPr id="286" name="Google Shape;286;p5"/>
          <p:cNvSpPr txBox="1">
            <a:spLocks noGrp="1"/>
          </p:cNvSpPr>
          <p:nvPr>
            <p:ph type="title"/>
          </p:nvPr>
        </p:nvSpPr>
        <p:spPr>
          <a:xfrm>
            <a:off x="881467" y="885733"/>
            <a:ext cx="10457600" cy="871600"/>
          </a:xfrm>
          <a:prstGeom prst="rect">
            <a:avLst/>
          </a:prstGeom>
        </p:spPr>
        <p:txBody>
          <a:bodyPr spcFirstLastPara="1" wrap="square" lIns="0" tIns="0" rIns="0" bIns="0" anchor="ctr"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r>
              <a:rPr lang="pt-PT"/>
              <a:t>Clique para editar o estilo de título do Modelo Global</a:t>
            </a:r>
            <a:endParaRPr/>
          </a:p>
        </p:txBody>
      </p:sp>
      <p:sp>
        <p:nvSpPr>
          <p:cNvPr id="287" name="Google Shape;287;p5"/>
          <p:cNvSpPr txBox="1">
            <a:spLocks noGrp="1"/>
          </p:cNvSpPr>
          <p:nvPr>
            <p:ph type="body" idx="1"/>
          </p:nvPr>
        </p:nvSpPr>
        <p:spPr>
          <a:xfrm>
            <a:off x="1599700" y="2132933"/>
            <a:ext cx="8867600" cy="3848000"/>
          </a:xfrm>
          <a:prstGeom prst="rect">
            <a:avLst/>
          </a:prstGeom>
        </p:spPr>
        <p:txBody>
          <a:bodyPr spcFirstLastPara="1" wrap="square" lIns="0" tIns="0" rIns="0" bIns="0" anchor="t" anchorCtr="0">
            <a:noAutofit/>
          </a:bodyPr>
          <a:lstStyle>
            <a:lvl1pPr marL="609582" lvl="0" indent="-507985" rtl="0">
              <a:spcBef>
                <a:spcPts val="800"/>
              </a:spcBef>
              <a:spcAft>
                <a:spcPts val="0"/>
              </a:spcAft>
              <a:buSzPts val="2400"/>
              <a:buChar char="▪"/>
              <a:defRPr/>
            </a:lvl1pPr>
            <a:lvl2pPr marL="1219163" lvl="1" indent="-507985" rtl="0">
              <a:spcBef>
                <a:spcPts val="0"/>
              </a:spcBef>
              <a:spcAft>
                <a:spcPts val="0"/>
              </a:spcAft>
              <a:buSzPts val="2400"/>
              <a:buChar char="▫"/>
              <a:defRPr/>
            </a:lvl2pPr>
            <a:lvl3pPr marL="1828744" lvl="2" indent="-507985" rtl="0">
              <a:spcBef>
                <a:spcPts val="0"/>
              </a:spcBef>
              <a:spcAft>
                <a:spcPts val="0"/>
              </a:spcAft>
              <a:buSzPts val="2400"/>
              <a:buChar char="▫"/>
              <a:defRPr/>
            </a:lvl3pPr>
            <a:lvl4pPr marL="2438324" lvl="3" indent="-507985" rtl="0">
              <a:spcBef>
                <a:spcPts val="0"/>
              </a:spcBef>
              <a:spcAft>
                <a:spcPts val="0"/>
              </a:spcAft>
              <a:buSzPts val="2400"/>
              <a:buChar char="▫"/>
              <a:defRPr/>
            </a:lvl4pPr>
            <a:lvl5pPr marL="3047906" lvl="4" indent="-507985" rtl="0">
              <a:spcBef>
                <a:spcPts val="0"/>
              </a:spcBef>
              <a:spcAft>
                <a:spcPts val="0"/>
              </a:spcAft>
              <a:buSzPts val="2400"/>
              <a:buChar char="▫"/>
              <a:defRPr/>
            </a:lvl5pPr>
            <a:lvl6pPr marL="3657489" lvl="5" indent="-507985" rtl="0">
              <a:spcBef>
                <a:spcPts val="0"/>
              </a:spcBef>
              <a:spcAft>
                <a:spcPts val="0"/>
              </a:spcAft>
              <a:buSzPts val="2400"/>
              <a:buChar char="▫"/>
              <a:defRPr/>
            </a:lvl6pPr>
            <a:lvl7pPr marL="4267068" lvl="6" indent="-507985" rtl="0">
              <a:spcBef>
                <a:spcPts val="0"/>
              </a:spcBef>
              <a:spcAft>
                <a:spcPts val="0"/>
              </a:spcAft>
              <a:buSzPts val="2400"/>
              <a:buChar char="▫"/>
              <a:defRPr/>
            </a:lvl7pPr>
            <a:lvl8pPr marL="4876650" lvl="7" indent="-507985" rtl="0">
              <a:spcBef>
                <a:spcPts val="0"/>
              </a:spcBef>
              <a:spcAft>
                <a:spcPts val="0"/>
              </a:spcAft>
              <a:buSzPts val="2400"/>
              <a:buChar char="▫"/>
              <a:defRPr/>
            </a:lvl8pPr>
            <a:lvl9pPr marL="5486231" lvl="8" indent="-507985" rtl="0">
              <a:spcBef>
                <a:spcPts val="0"/>
              </a:spcBef>
              <a:spcAft>
                <a:spcPts val="0"/>
              </a:spcAft>
              <a:buSzPts val="2400"/>
              <a:buChar char="▫"/>
              <a:defRPr/>
            </a:lvl9pPr>
          </a:lstStyle>
          <a:p>
            <a:pPr lvl="0"/>
            <a:r>
              <a:rPr lang="pt-PT"/>
              <a:t>Clique para editar os estilos do texto de Modelo Global</a:t>
            </a:r>
          </a:p>
        </p:txBody>
      </p:sp>
      <p:sp>
        <p:nvSpPr>
          <p:cNvPr id="288" name="Google Shape;288;p5"/>
          <p:cNvSpPr txBox="1">
            <a:spLocks noGrp="1"/>
          </p:cNvSpPr>
          <p:nvPr>
            <p:ph type="sldNum" idx="12"/>
          </p:nvPr>
        </p:nvSpPr>
        <p:spPr>
          <a:xfrm>
            <a:off x="11339007" y="5986400"/>
            <a:ext cx="871600" cy="871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DEF0E5C1-E96C-494E-B25F-F3FD1605C33C}" type="slidenum">
              <a:rPr lang="en-US" smtClean="0"/>
              <a:t>‹nº›</a:t>
            </a:fld>
            <a:endParaRPr lang="en-US"/>
          </a:p>
        </p:txBody>
      </p:sp>
    </p:spTree>
    <p:extLst>
      <p:ext uri="{BB962C8B-B14F-4D97-AF65-F5344CB8AC3E}">
        <p14:creationId xmlns:p14="http://schemas.microsoft.com/office/powerpoint/2010/main" val="358221075"/>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2"/>
        <p:cNvGrpSpPr/>
        <p:nvPr/>
      </p:nvGrpSpPr>
      <p:grpSpPr>
        <a:xfrm>
          <a:off x="0" y="0"/>
          <a:ext cx="0" cy="0"/>
          <a:chOff x="0" y="0"/>
          <a:chExt cx="0" cy="0"/>
        </a:xfrm>
      </p:grpSpPr>
      <p:sp>
        <p:nvSpPr>
          <p:cNvPr id="423" name="Google Shape;423;p10"/>
          <p:cNvSpPr/>
          <p:nvPr/>
        </p:nvSpPr>
        <p:spPr>
          <a:xfrm>
            <a:off x="11339001" y="5986400"/>
            <a:ext cx="871600" cy="8716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191"/>
          </a:p>
        </p:txBody>
      </p:sp>
      <p:sp>
        <p:nvSpPr>
          <p:cNvPr id="424" name="Google Shape;424;p10"/>
          <p:cNvSpPr/>
          <p:nvPr/>
        </p:nvSpPr>
        <p:spPr>
          <a:xfrm>
            <a:off x="1" y="0"/>
            <a:ext cx="8716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191"/>
          </a:p>
        </p:txBody>
      </p:sp>
      <p:sp>
        <p:nvSpPr>
          <p:cNvPr id="425" name="Google Shape;425;p10"/>
          <p:cNvSpPr/>
          <p:nvPr/>
        </p:nvSpPr>
        <p:spPr>
          <a:xfrm>
            <a:off x="429833" y="5986399"/>
            <a:ext cx="10032000" cy="441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191"/>
          </a:p>
        </p:txBody>
      </p:sp>
      <p:grpSp>
        <p:nvGrpSpPr>
          <p:cNvPr id="426" name="Google Shape;426;p10"/>
          <p:cNvGrpSpPr/>
          <p:nvPr/>
        </p:nvGrpSpPr>
        <p:grpSpPr>
          <a:xfrm>
            <a:off x="-276" y="885726"/>
            <a:ext cx="207823" cy="871628"/>
            <a:chOff x="5385375" y="498300"/>
            <a:chExt cx="802200" cy="556500"/>
          </a:xfrm>
        </p:grpSpPr>
        <p:sp>
          <p:nvSpPr>
            <p:cNvPr id="427" name="Google Shape;427;p10"/>
            <p:cNvSpPr/>
            <p:nvPr/>
          </p:nvSpPr>
          <p:spPr>
            <a:xfrm>
              <a:off x="5385375" y="498300"/>
              <a:ext cx="802200" cy="9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28" name="Google Shape;428;p10"/>
            <p:cNvSpPr/>
            <p:nvPr/>
          </p:nvSpPr>
          <p:spPr>
            <a:xfrm>
              <a:off x="5385375" y="726900"/>
              <a:ext cx="802200" cy="9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29" name="Google Shape;429;p10"/>
            <p:cNvSpPr/>
            <p:nvPr/>
          </p:nvSpPr>
          <p:spPr>
            <a:xfrm>
              <a:off x="5385375" y="955500"/>
              <a:ext cx="802200" cy="9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grpSp>
      <p:grpSp>
        <p:nvGrpSpPr>
          <p:cNvPr id="430" name="Google Shape;430;p10"/>
          <p:cNvGrpSpPr/>
          <p:nvPr/>
        </p:nvGrpSpPr>
        <p:grpSpPr>
          <a:xfrm>
            <a:off x="429847" y="877304"/>
            <a:ext cx="888463" cy="888497"/>
            <a:chOff x="7134700" y="414375"/>
            <a:chExt cx="501919" cy="501900"/>
          </a:xfrm>
        </p:grpSpPr>
        <p:sp>
          <p:nvSpPr>
            <p:cNvPr id="431" name="Google Shape;431;p10"/>
            <p:cNvSpPr/>
            <p:nvPr/>
          </p:nvSpPr>
          <p:spPr>
            <a:xfrm>
              <a:off x="7134700" y="4143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32" name="Google Shape;432;p10"/>
            <p:cNvSpPr/>
            <p:nvPr/>
          </p:nvSpPr>
          <p:spPr>
            <a:xfrm>
              <a:off x="7287100" y="4143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33" name="Google Shape;433;p10"/>
            <p:cNvSpPr/>
            <p:nvPr/>
          </p:nvSpPr>
          <p:spPr>
            <a:xfrm>
              <a:off x="7439500" y="4143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34" name="Google Shape;434;p10"/>
            <p:cNvSpPr/>
            <p:nvPr/>
          </p:nvSpPr>
          <p:spPr>
            <a:xfrm>
              <a:off x="7134700" y="5667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35" name="Google Shape;435;p10"/>
            <p:cNvSpPr/>
            <p:nvPr/>
          </p:nvSpPr>
          <p:spPr>
            <a:xfrm>
              <a:off x="7287100" y="5667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36" name="Google Shape;436;p10"/>
            <p:cNvSpPr/>
            <p:nvPr/>
          </p:nvSpPr>
          <p:spPr>
            <a:xfrm>
              <a:off x="7439500" y="5667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37" name="Google Shape;437;p10"/>
            <p:cNvSpPr/>
            <p:nvPr/>
          </p:nvSpPr>
          <p:spPr>
            <a:xfrm>
              <a:off x="7134700" y="7191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38" name="Google Shape;438;p10"/>
            <p:cNvSpPr/>
            <p:nvPr/>
          </p:nvSpPr>
          <p:spPr>
            <a:xfrm>
              <a:off x="7287100" y="7191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39" name="Google Shape;439;p10"/>
            <p:cNvSpPr/>
            <p:nvPr/>
          </p:nvSpPr>
          <p:spPr>
            <a:xfrm>
              <a:off x="7439500" y="7191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40" name="Google Shape;440;p10"/>
            <p:cNvSpPr/>
            <p:nvPr/>
          </p:nvSpPr>
          <p:spPr>
            <a:xfrm>
              <a:off x="7134700" y="8715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41" name="Google Shape;441;p10"/>
            <p:cNvSpPr/>
            <p:nvPr/>
          </p:nvSpPr>
          <p:spPr>
            <a:xfrm>
              <a:off x="7287100" y="8715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42" name="Google Shape;442;p10"/>
            <p:cNvSpPr/>
            <p:nvPr/>
          </p:nvSpPr>
          <p:spPr>
            <a:xfrm>
              <a:off x="7439500" y="8715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43" name="Google Shape;443;p10"/>
            <p:cNvSpPr/>
            <p:nvPr/>
          </p:nvSpPr>
          <p:spPr>
            <a:xfrm>
              <a:off x="7591900" y="4143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44" name="Google Shape;444;p10"/>
            <p:cNvSpPr/>
            <p:nvPr/>
          </p:nvSpPr>
          <p:spPr>
            <a:xfrm>
              <a:off x="7591900" y="5667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45" name="Google Shape;445;p10"/>
            <p:cNvSpPr/>
            <p:nvPr/>
          </p:nvSpPr>
          <p:spPr>
            <a:xfrm>
              <a:off x="7591900" y="7191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46" name="Google Shape;446;p10"/>
            <p:cNvSpPr/>
            <p:nvPr/>
          </p:nvSpPr>
          <p:spPr>
            <a:xfrm>
              <a:off x="7591919" y="8715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grpSp>
      <p:grpSp>
        <p:nvGrpSpPr>
          <p:cNvPr id="447" name="Google Shape;447;p10"/>
          <p:cNvGrpSpPr/>
          <p:nvPr/>
        </p:nvGrpSpPr>
        <p:grpSpPr>
          <a:xfrm>
            <a:off x="11776514" y="894607"/>
            <a:ext cx="415753" cy="871628"/>
            <a:chOff x="5385375" y="498300"/>
            <a:chExt cx="802200" cy="556500"/>
          </a:xfrm>
        </p:grpSpPr>
        <p:sp>
          <p:nvSpPr>
            <p:cNvPr id="448" name="Google Shape;448;p10"/>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49" name="Google Shape;449;p10"/>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50" name="Google Shape;450;p10"/>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grpSp>
      <p:sp>
        <p:nvSpPr>
          <p:cNvPr id="451" name="Google Shape;451;p10"/>
          <p:cNvSpPr txBox="1">
            <a:spLocks noGrp="1"/>
          </p:cNvSpPr>
          <p:nvPr>
            <p:ph type="body" idx="1"/>
          </p:nvPr>
        </p:nvSpPr>
        <p:spPr>
          <a:xfrm>
            <a:off x="867633" y="5986400"/>
            <a:ext cx="9594400" cy="441600"/>
          </a:xfrm>
          <a:prstGeom prst="rect">
            <a:avLst/>
          </a:prstGeom>
        </p:spPr>
        <p:txBody>
          <a:bodyPr spcFirstLastPara="1" wrap="square" lIns="0" tIns="0" rIns="0" bIns="0" anchor="ctr" anchorCtr="0">
            <a:noAutofit/>
          </a:bodyPr>
          <a:lstStyle>
            <a:lvl1pPr marL="609582" lvl="0" indent="-304790" rtl="0">
              <a:spcBef>
                <a:spcPts val="480"/>
              </a:spcBef>
              <a:spcAft>
                <a:spcPts val="0"/>
              </a:spcAft>
              <a:buSzPts val="1400"/>
              <a:buNone/>
              <a:defRPr sz="1867"/>
            </a:lvl1pPr>
          </a:lstStyle>
          <a:p>
            <a:pPr lvl="0"/>
            <a:r>
              <a:rPr lang="pt-PT"/>
              <a:t>Clique para editar os estilos do texto de Modelo Global</a:t>
            </a:r>
          </a:p>
        </p:txBody>
      </p:sp>
      <p:sp>
        <p:nvSpPr>
          <p:cNvPr id="452" name="Google Shape;452;p10"/>
          <p:cNvSpPr txBox="1">
            <a:spLocks noGrp="1"/>
          </p:cNvSpPr>
          <p:nvPr>
            <p:ph type="sldNum" idx="12"/>
          </p:nvPr>
        </p:nvSpPr>
        <p:spPr>
          <a:xfrm>
            <a:off x="11339007" y="5986400"/>
            <a:ext cx="871600" cy="871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DEF0E5C1-E96C-494E-B25F-F3FD1605C33C}" type="slidenum">
              <a:rPr lang="en-US" smtClean="0"/>
              <a:t>‹nº›</a:t>
            </a:fld>
            <a:endParaRPr lang="en-US"/>
          </a:p>
        </p:txBody>
      </p:sp>
    </p:spTree>
    <p:extLst>
      <p:ext uri="{BB962C8B-B14F-4D97-AF65-F5344CB8AC3E}">
        <p14:creationId xmlns:p14="http://schemas.microsoft.com/office/powerpoint/2010/main" val="74136887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variant 1" type="blank">
  <p:cSld name="Blank variant 1">
    <p:spTree>
      <p:nvGrpSpPr>
        <p:cNvPr id="1" name="Shape 453"/>
        <p:cNvGrpSpPr/>
        <p:nvPr/>
      </p:nvGrpSpPr>
      <p:grpSpPr>
        <a:xfrm>
          <a:off x="0" y="0"/>
          <a:ext cx="0" cy="0"/>
          <a:chOff x="0" y="0"/>
          <a:chExt cx="0" cy="0"/>
        </a:xfrm>
      </p:grpSpPr>
      <p:grpSp>
        <p:nvGrpSpPr>
          <p:cNvPr id="454" name="Google Shape;454;p11"/>
          <p:cNvGrpSpPr/>
          <p:nvPr/>
        </p:nvGrpSpPr>
        <p:grpSpPr>
          <a:xfrm>
            <a:off x="-274" y="2"/>
            <a:ext cx="12210876" cy="6866447"/>
            <a:chOff x="-207" y="0"/>
            <a:chExt cx="9158157" cy="5149835"/>
          </a:xfrm>
        </p:grpSpPr>
        <p:sp>
          <p:nvSpPr>
            <p:cNvPr id="455" name="Google Shape;455;p11"/>
            <p:cNvSpPr/>
            <p:nvPr/>
          </p:nvSpPr>
          <p:spPr>
            <a:xfrm>
              <a:off x="8504250" y="4489800"/>
              <a:ext cx="6537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56" name="Google Shape;456;p11"/>
            <p:cNvSpPr/>
            <p:nvPr/>
          </p:nvSpPr>
          <p:spPr>
            <a:xfrm>
              <a:off x="0" y="0"/>
              <a:ext cx="653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grpSp>
          <p:nvGrpSpPr>
            <p:cNvPr id="457" name="Google Shape;457;p11"/>
            <p:cNvGrpSpPr/>
            <p:nvPr/>
          </p:nvGrpSpPr>
          <p:grpSpPr>
            <a:xfrm>
              <a:off x="-207" y="664293"/>
              <a:ext cx="155867" cy="653721"/>
              <a:chOff x="5385375" y="498300"/>
              <a:chExt cx="802200" cy="556500"/>
            </a:xfrm>
          </p:grpSpPr>
          <p:sp>
            <p:nvSpPr>
              <p:cNvPr id="458" name="Google Shape;458;p11"/>
              <p:cNvSpPr/>
              <p:nvPr/>
            </p:nvSpPr>
            <p:spPr>
              <a:xfrm>
                <a:off x="5385375" y="4983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59" name="Google Shape;459;p11"/>
              <p:cNvSpPr/>
              <p:nvPr/>
            </p:nvSpPr>
            <p:spPr>
              <a:xfrm>
                <a:off x="5385375" y="7269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60" name="Google Shape;460;p11"/>
              <p:cNvSpPr/>
              <p:nvPr/>
            </p:nvSpPr>
            <p:spPr>
              <a:xfrm>
                <a:off x="5385375" y="9555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grpSp>
        <p:grpSp>
          <p:nvGrpSpPr>
            <p:cNvPr id="461" name="Google Shape;461;p11"/>
            <p:cNvGrpSpPr/>
            <p:nvPr/>
          </p:nvGrpSpPr>
          <p:grpSpPr>
            <a:xfrm>
              <a:off x="322384" y="4483463"/>
              <a:ext cx="666347" cy="666373"/>
              <a:chOff x="7134700" y="414375"/>
              <a:chExt cx="501919" cy="501900"/>
            </a:xfrm>
          </p:grpSpPr>
          <p:sp>
            <p:nvSpPr>
              <p:cNvPr id="462" name="Google Shape;462;p11"/>
              <p:cNvSpPr/>
              <p:nvPr/>
            </p:nvSpPr>
            <p:spPr>
              <a:xfrm>
                <a:off x="71347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63" name="Google Shape;463;p11"/>
              <p:cNvSpPr/>
              <p:nvPr/>
            </p:nvSpPr>
            <p:spPr>
              <a:xfrm>
                <a:off x="72871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64" name="Google Shape;464;p11"/>
              <p:cNvSpPr/>
              <p:nvPr/>
            </p:nvSpPr>
            <p:spPr>
              <a:xfrm>
                <a:off x="74395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65" name="Google Shape;465;p11"/>
              <p:cNvSpPr/>
              <p:nvPr/>
            </p:nvSpPr>
            <p:spPr>
              <a:xfrm>
                <a:off x="71347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66" name="Google Shape;466;p11"/>
              <p:cNvSpPr/>
              <p:nvPr/>
            </p:nvSpPr>
            <p:spPr>
              <a:xfrm>
                <a:off x="72871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67" name="Google Shape;467;p11"/>
              <p:cNvSpPr/>
              <p:nvPr/>
            </p:nvSpPr>
            <p:spPr>
              <a:xfrm>
                <a:off x="74395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68" name="Google Shape;468;p11"/>
              <p:cNvSpPr/>
              <p:nvPr/>
            </p:nvSpPr>
            <p:spPr>
              <a:xfrm>
                <a:off x="71347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69" name="Google Shape;469;p11"/>
              <p:cNvSpPr/>
              <p:nvPr/>
            </p:nvSpPr>
            <p:spPr>
              <a:xfrm>
                <a:off x="72871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70" name="Google Shape;470;p11"/>
              <p:cNvSpPr/>
              <p:nvPr/>
            </p:nvSpPr>
            <p:spPr>
              <a:xfrm>
                <a:off x="74395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71" name="Google Shape;471;p11"/>
              <p:cNvSpPr/>
              <p:nvPr/>
            </p:nvSpPr>
            <p:spPr>
              <a:xfrm>
                <a:off x="71347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72" name="Google Shape;472;p11"/>
              <p:cNvSpPr/>
              <p:nvPr/>
            </p:nvSpPr>
            <p:spPr>
              <a:xfrm>
                <a:off x="72871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73" name="Google Shape;473;p11"/>
              <p:cNvSpPr/>
              <p:nvPr/>
            </p:nvSpPr>
            <p:spPr>
              <a:xfrm>
                <a:off x="74395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74" name="Google Shape;474;p11"/>
              <p:cNvSpPr/>
              <p:nvPr/>
            </p:nvSpPr>
            <p:spPr>
              <a:xfrm>
                <a:off x="75919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75" name="Google Shape;475;p11"/>
              <p:cNvSpPr/>
              <p:nvPr/>
            </p:nvSpPr>
            <p:spPr>
              <a:xfrm>
                <a:off x="75919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76" name="Google Shape;476;p11"/>
              <p:cNvSpPr/>
              <p:nvPr/>
            </p:nvSpPr>
            <p:spPr>
              <a:xfrm>
                <a:off x="75919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77" name="Google Shape;477;p11"/>
              <p:cNvSpPr/>
              <p:nvPr/>
            </p:nvSpPr>
            <p:spPr>
              <a:xfrm>
                <a:off x="7591919"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grpSp>
        <p:grpSp>
          <p:nvGrpSpPr>
            <p:cNvPr id="478" name="Google Shape;478;p11"/>
            <p:cNvGrpSpPr/>
            <p:nvPr/>
          </p:nvGrpSpPr>
          <p:grpSpPr>
            <a:xfrm>
              <a:off x="8832384" y="670955"/>
              <a:ext cx="311815" cy="653721"/>
              <a:chOff x="5385375" y="498300"/>
              <a:chExt cx="802200" cy="556500"/>
            </a:xfrm>
          </p:grpSpPr>
          <p:sp>
            <p:nvSpPr>
              <p:cNvPr id="479" name="Google Shape;479;p11"/>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80" name="Google Shape;480;p11"/>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sp>
            <p:nvSpPr>
              <p:cNvPr id="481" name="Google Shape;481;p11"/>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191"/>
              </a:p>
            </p:txBody>
          </p:sp>
        </p:grpSp>
      </p:grpSp>
      <p:sp>
        <p:nvSpPr>
          <p:cNvPr id="482" name="Google Shape;482;p11"/>
          <p:cNvSpPr txBox="1">
            <a:spLocks noGrp="1"/>
          </p:cNvSpPr>
          <p:nvPr>
            <p:ph type="sldNum" idx="12"/>
          </p:nvPr>
        </p:nvSpPr>
        <p:spPr>
          <a:xfrm>
            <a:off x="11339007" y="5986400"/>
            <a:ext cx="871600" cy="871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DEF0E5C1-E96C-494E-B25F-F3FD1605C33C}" type="slidenum">
              <a:rPr lang="en-US" smtClean="0"/>
              <a:t>‹nº›</a:t>
            </a:fld>
            <a:endParaRPr lang="en-US"/>
          </a:p>
        </p:txBody>
      </p:sp>
    </p:spTree>
    <p:extLst>
      <p:ext uri="{BB962C8B-B14F-4D97-AF65-F5344CB8AC3E}">
        <p14:creationId xmlns:p14="http://schemas.microsoft.com/office/powerpoint/2010/main" val="95293278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50CFAD-9C74-2B11-AB8D-25A590122A05}"/>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endParaRPr lang="en-US"/>
          </a:p>
        </p:txBody>
      </p:sp>
      <p:sp>
        <p:nvSpPr>
          <p:cNvPr id="3" name="Subtítulo 2">
            <a:extLst>
              <a:ext uri="{FF2B5EF4-FFF2-40B4-BE49-F238E27FC236}">
                <a16:creationId xmlns:a16="http://schemas.microsoft.com/office/drawing/2014/main" id="{C7AF87CD-661D-F025-DEB7-DF443C0772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endParaRPr lang="en-US"/>
          </a:p>
        </p:txBody>
      </p:sp>
      <p:sp>
        <p:nvSpPr>
          <p:cNvPr id="4" name="Marcador de Posição da Data 3">
            <a:extLst>
              <a:ext uri="{FF2B5EF4-FFF2-40B4-BE49-F238E27FC236}">
                <a16:creationId xmlns:a16="http://schemas.microsoft.com/office/drawing/2014/main" id="{F848BBD7-72C4-5D57-17A3-D2AE5A8A18C3}"/>
              </a:ext>
            </a:extLst>
          </p:cNvPr>
          <p:cNvSpPr>
            <a:spLocks noGrp="1"/>
          </p:cNvSpPr>
          <p:nvPr>
            <p:ph type="dt" sz="half" idx="10"/>
          </p:nvPr>
        </p:nvSpPr>
        <p:spPr/>
        <p:txBody>
          <a:bodyPr/>
          <a:lstStyle/>
          <a:p>
            <a:endParaRPr lang="en-US"/>
          </a:p>
        </p:txBody>
      </p:sp>
      <p:sp>
        <p:nvSpPr>
          <p:cNvPr id="5" name="Marcador de Posição do Rodapé 4">
            <a:extLst>
              <a:ext uri="{FF2B5EF4-FFF2-40B4-BE49-F238E27FC236}">
                <a16:creationId xmlns:a16="http://schemas.microsoft.com/office/drawing/2014/main" id="{90BA7D54-BDC7-4939-0632-FFF0A5ED3B51}"/>
              </a:ext>
            </a:extLst>
          </p:cNvPr>
          <p:cNvSpPr>
            <a:spLocks noGrp="1"/>
          </p:cNvSpPr>
          <p:nvPr>
            <p:ph type="ftr" sz="quarter" idx="11"/>
          </p:nvPr>
        </p:nvSpPr>
        <p:spPr/>
        <p:txBody>
          <a:bodyPr/>
          <a:lstStyle/>
          <a:p>
            <a:endParaRPr lang="en-US"/>
          </a:p>
        </p:txBody>
      </p:sp>
      <p:sp>
        <p:nvSpPr>
          <p:cNvPr id="6" name="Marcador de Posição do Número do Diapositivo 5">
            <a:extLst>
              <a:ext uri="{FF2B5EF4-FFF2-40B4-BE49-F238E27FC236}">
                <a16:creationId xmlns:a16="http://schemas.microsoft.com/office/drawing/2014/main" id="{4EE7E816-08D0-80D7-427E-C5594C0DF28E}"/>
              </a:ext>
            </a:extLst>
          </p:cNvPr>
          <p:cNvSpPr>
            <a:spLocks noGrp="1"/>
          </p:cNvSpPr>
          <p:nvPr>
            <p:ph type="sldNum" sz="quarter" idx="12"/>
          </p:nvPr>
        </p:nvSpPr>
        <p:spPr/>
        <p:txBody>
          <a:bodyPr/>
          <a:lstStyle/>
          <a:p>
            <a:fld id="{DEF0E5C1-E96C-494E-B25F-F3FD1605C33C}" type="slidenum">
              <a:rPr lang="en-US" smtClean="0"/>
              <a:t>‹nº›</a:t>
            </a:fld>
            <a:endParaRPr lang="en-US"/>
          </a:p>
        </p:txBody>
      </p:sp>
    </p:spTree>
    <p:extLst>
      <p:ext uri="{BB962C8B-B14F-4D97-AF65-F5344CB8AC3E}">
        <p14:creationId xmlns:p14="http://schemas.microsoft.com/office/powerpoint/2010/main" val="92246853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81467" y="885733"/>
            <a:ext cx="10457600" cy="8716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1pPr>
            <a:lvl2pPr lvl="1"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2pPr>
            <a:lvl3pPr lvl="2"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3pPr>
            <a:lvl4pPr lvl="3"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4pPr>
            <a:lvl5pPr lvl="4"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5pPr>
            <a:lvl6pPr lvl="5"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6pPr>
            <a:lvl7pPr lvl="6"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7pPr>
            <a:lvl8pPr lvl="7"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8pPr>
            <a:lvl9pPr lvl="8"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9pPr>
          </a:lstStyle>
          <a:p>
            <a:endParaRPr/>
          </a:p>
        </p:txBody>
      </p:sp>
      <p:sp>
        <p:nvSpPr>
          <p:cNvPr id="7" name="Google Shape;7;p1"/>
          <p:cNvSpPr txBox="1">
            <a:spLocks noGrp="1"/>
          </p:cNvSpPr>
          <p:nvPr>
            <p:ph type="body" idx="1"/>
          </p:nvPr>
        </p:nvSpPr>
        <p:spPr>
          <a:xfrm>
            <a:off x="1753069" y="2132933"/>
            <a:ext cx="9586000" cy="38480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600"/>
              </a:spcBef>
              <a:spcAft>
                <a:spcPts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1pPr>
            <a:lvl2pPr marL="914400" lvl="1" indent="-381000" rtl="0">
              <a:lnSpc>
                <a:spcPct val="115000"/>
              </a:lnSpc>
              <a:spcBef>
                <a:spcPts val="0"/>
              </a:spcBef>
              <a:spcAft>
                <a:spcPts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2pPr>
            <a:lvl3pPr marL="1371600" lvl="2" indent="-381000" rtl="0">
              <a:lnSpc>
                <a:spcPct val="115000"/>
              </a:lnSpc>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3pPr>
            <a:lvl4pPr marL="1828800" lvl="3" indent="-381000" rtl="0">
              <a:lnSpc>
                <a:spcPct val="115000"/>
              </a:lnSpc>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4pPr>
            <a:lvl5pPr marL="2286000" lvl="4" indent="-381000" rtl="0">
              <a:lnSpc>
                <a:spcPct val="115000"/>
              </a:lnSpc>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5pPr>
            <a:lvl6pPr marL="2743200" lvl="5" indent="-381000" rtl="0">
              <a:lnSpc>
                <a:spcPct val="115000"/>
              </a:lnSpc>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6pPr>
            <a:lvl7pPr marL="3200400" lvl="6" indent="-381000" rtl="0">
              <a:lnSpc>
                <a:spcPct val="115000"/>
              </a:lnSpc>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7pPr>
            <a:lvl8pPr marL="3657600" lvl="7" indent="-381000" rtl="0">
              <a:lnSpc>
                <a:spcPct val="115000"/>
              </a:lnSpc>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8pPr>
            <a:lvl9pPr marL="4114800" lvl="8" indent="-381000" rtl="0">
              <a:lnSpc>
                <a:spcPct val="115000"/>
              </a:lnSpc>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9pPr>
          </a:lstStyle>
          <a:p>
            <a:endParaRPr/>
          </a:p>
        </p:txBody>
      </p:sp>
      <p:sp>
        <p:nvSpPr>
          <p:cNvPr id="8" name="Google Shape;8;p1"/>
          <p:cNvSpPr txBox="1">
            <a:spLocks noGrp="1"/>
          </p:cNvSpPr>
          <p:nvPr>
            <p:ph type="sldNum" idx="12"/>
          </p:nvPr>
        </p:nvSpPr>
        <p:spPr>
          <a:xfrm>
            <a:off x="11339007" y="5986400"/>
            <a:ext cx="871600" cy="871600"/>
          </a:xfrm>
          <a:prstGeom prst="rect">
            <a:avLst/>
          </a:prstGeom>
          <a:noFill/>
          <a:ln>
            <a:noFill/>
          </a:ln>
        </p:spPr>
        <p:txBody>
          <a:bodyPr spcFirstLastPara="1" wrap="square" lIns="0" tIns="0" rIns="0" bIns="0" anchor="ctr" anchorCtr="0">
            <a:noAutofit/>
          </a:bodyPr>
          <a:lstStyle>
            <a:lvl1pPr lvl="0" algn="ctr" rtl="0">
              <a:buNone/>
              <a:defRPr sz="1733">
                <a:solidFill>
                  <a:schemeClr val="accent1"/>
                </a:solidFill>
                <a:latin typeface="Barlow Light"/>
                <a:ea typeface="Barlow Light"/>
                <a:cs typeface="Barlow Light"/>
                <a:sym typeface="Barlow Light"/>
              </a:defRPr>
            </a:lvl1pPr>
            <a:lvl2pPr lvl="1" algn="ctr" rtl="0">
              <a:buNone/>
              <a:defRPr sz="1733">
                <a:solidFill>
                  <a:schemeClr val="accent1"/>
                </a:solidFill>
                <a:latin typeface="Barlow Light"/>
                <a:ea typeface="Barlow Light"/>
                <a:cs typeface="Barlow Light"/>
                <a:sym typeface="Barlow Light"/>
              </a:defRPr>
            </a:lvl2pPr>
            <a:lvl3pPr lvl="2" algn="ctr" rtl="0">
              <a:buNone/>
              <a:defRPr sz="1733">
                <a:solidFill>
                  <a:schemeClr val="accent1"/>
                </a:solidFill>
                <a:latin typeface="Barlow Light"/>
                <a:ea typeface="Barlow Light"/>
                <a:cs typeface="Barlow Light"/>
                <a:sym typeface="Barlow Light"/>
              </a:defRPr>
            </a:lvl3pPr>
            <a:lvl4pPr lvl="3" algn="ctr" rtl="0">
              <a:buNone/>
              <a:defRPr sz="1733">
                <a:solidFill>
                  <a:schemeClr val="accent1"/>
                </a:solidFill>
                <a:latin typeface="Barlow Light"/>
                <a:ea typeface="Barlow Light"/>
                <a:cs typeface="Barlow Light"/>
                <a:sym typeface="Barlow Light"/>
              </a:defRPr>
            </a:lvl4pPr>
            <a:lvl5pPr lvl="4" algn="ctr" rtl="0">
              <a:buNone/>
              <a:defRPr sz="1733">
                <a:solidFill>
                  <a:schemeClr val="accent1"/>
                </a:solidFill>
                <a:latin typeface="Barlow Light"/>
                <a:ea typeface="Barlow Light"/>
                <a:cs typeface="Barlow Light"/>
                <a:sym typeface="Barlow Light"/>
              </a:defRPr>
            </a:lvl5pPr>
            <a:lvl6pPr lvl="5" algn="ctr" rtl="0">
              <a:buNone/>
              <a:defRPr sz="1733">
                <a:solidFill>
                  <a:schemeClr val="accent1"/>
                </a:solidFill>
                <a:latin typeface="Barlow Light"/>
                <a:ea typeface="Barlow Light"/>
                <a:cs typeface="Barlow Light"/>
                <a:sym typeface="Barlow Light"/>
              </a:defRPr>
            </a:lvl6pPr>
            <a:lvl7pPr lvl="6" algn="ctr" rtl="0">
              <a:buNone/>
              <a:defRPr sz="1733">
                <a:solidFill>
                  <a:schemeClr val="accent1"/>
                </a:solidFill>
                <a:latin typeface="Barlow Light"/>
                <a:ea typeface="Barlow Light"/>
                <a:cs typeface="Barlow Light"/>
                <a:sym typeface="Barlow Light"/>
              </a:defRPr>
            </a:lvl7pPr>
            <a:lvl8pPr lvl="7" algn="ctr" rtl="0">
              <a:buNone/>
              <a:defRPr sz="1733">
                <a:solidFill>
                  <a:schemeClr val="accent1"/>
                </a:solidFill>
                <a:latin typeface="Barlow Light"/>
                <a:ea typeface="Barlow Light"/>
                <a:cs typeface="Barlow Light"/>
                <a:sym typeface="Barlow Light"/>
              </a:defRPr>
            </a:lvl8pPr>
            <a:lvl9pPr lvl="8" algn="ctr" rtl="0">
              <a:buNone/>
              <a:defRPr sz="1733">
                <a:solidFill>
                  <a:schemeClr val="accent1"/>
                </a:solidFill>
                <a:latin typeface="Barlow Light"/>
                <a:ea typeface="Barlow Light"/>
                <a:cs typeface="Barlow Light"/>
                <a:sym typeface="Barlow Light"/>
              </a:defRPr>
            </a:lvl9pPr>
          </a:lstStyle>
          <a:p>
            <a:fld id="{DEF0E5C1-E96C-494E-B25F-F3FD1605C33C}" type="slidenum">
              <a:rPr lang="en-US" smtClean="0"/>
              <a:t>‹nº›</a:t>
            </a:fld>
            <a:endParaRPr lang="en-US"/>
          </a:p>
        </p:txBody>
      </p:sp>
    </p:spTree>
    <p:extLst>
      <p:ext uri="{BB962C8B-B14F-4D97-AF65-F5344CB8AC3E}">
        <p14:creationId xmlns:p14="http://schemas.microsoft.com/office/powerpoint/2010/main" val="78520811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Lst>
  <p:transition spd="slow">
    <p:fade/>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Relationship Id="rId5" Type="http://schemas.openxmlformats.org/officeDocument/2006/relationships/image" Target="../media/image3.t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jp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4.tif"/><Relationship Id="rId4" Type="http://schemas.openxmlformats.org/officeDocument/2006/relationships/image" Target="../media/image3.ti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jpg"/><Relationship Id="rId7" Type="http://schemas.openxmlformats.org/officeDocument/2006/relationships/diagramQuickStyle" Target="../diagrams/quickStyle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2.png"/><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40744D8-D4BB-3765-56D6-72FEE0318664}"/>
              </a:ext>
            </a:extLst>
          </p:cNvPr>
          <p:cNvSpPr>
            <a:spLocks noGrp="1"/>
          </p:cNvSpPr>
          <p:nvPr>
            <p:ph type="ctrTitle"/>
          </p:nvPr>
        </p:nvSpPr>
        <p:spPr>
          <a:xfrm>
            <a:off x="914400" y="2055567"/>
            <a:ext cx="7653600" cy="1456560"/>
          </a:xfrm>
        </p:spPr>
        <p:txBody>
          <a:bodyPr/>
          <a:lstStyle/>
          <a:p>
            <a:pPr algn="ctr"/>
            <a:r>
              <a:rPr lang="en-US" sz="2400" b="1" dirty="0">
                <a:latin typeface="Arial Narrow" panose="020B0606020202030204" pitchFamily="34" charset="0"/>
              </a:rPr>
              <a:t>Disclosing the redox conditions in Central Portugal magmatism: the </a:t>
            </a:r>
            <a:r>
              <a:rPr lang="en-US" sz="2400" b="1" dirty="0" err="1">
                <a:latin typeface="Arial Narrow" panose="020B0606020202030204" pitchFamily="34" charset="0"/>
              </a:rPr>
              <a:t>Manteigas</a:t>
            </a:r>
            <a:r>
              <a:rPr lang="en-US" sz="2400" b="1" dirty="0">
                <a:latin typeface="Arial Narrow" panose="020B0606020202030204" pitchFamily="34" charset="0"/>
              </a:rPr>
              <a:t> granodiorite case study</a:t>
            </a:r>
          </a:p>
        </p:txBody>
      </p:sp>
      <p:pic>
        <p:nvPicPr>
          <p:cNvPr id="5" name="Imagem 4">
            <a:extLst>
              <a:ext uri="{FF2B5EF4-FFF2-40B4-BE49-F238E27FC236}">
                <a16:creationId xmlns:a16="http://schemas.microsoft.com/office/drawing/2014/main" id="{93CDB108-7192-44F6-7AA2-DE1D12C2FBCB}"/>
              </a:ext>
            </a:extLst>
          </p:cNvPr>
          <p:cNvPicPr>
            <a:picLocks noChangeAspect="1"/>
          </p:cNvPicPr>
          <p:nvPr/>
        </p:nvPicPr>
        <p:blipFill>
          <a:blip r:embed="rId4"/>
          <a:stretch>
            <a:fillRect/>
          </a:stretch>
        </p:blipFill>
        <p:spPr>
          <a:xfrm>
            <a:off x="257968" y="0"/>
            <a:ext cx="3596853" cy="1215736"/>
          </a:xfrm>
          <a:prstGeom prst="rect">
            <a:avLst/>
          </a:prstGeom>
        </p:spPr>
      </p:pic>
      <p:pic>
        <p:nvPicPr>
          <p:cNvPr id="7" name="Imagem 6">
            <a:extLst>
              <a:ext uri="{FF2B5EF4-FFF2-40B4-BE49-F238E27FC236}">
                <a16:creationId xmlns:a16="http://schemas.microsoft.com/office/drawing/2014/main" id="{231BB06F-6E8D-F3E9-A039-66DF4964CE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7566" y="6155971"/>
            <a:ext cx="2676466" cy="538262"/>
          </a:xfrm>
          <a:prstGeom prst="rect">
            <a:avLst/>
          </a:prstGeom>
        </p:spPr>
      </p:pic>
      <p:pic>
        <p:nvPicPr>
          <p:cNvPr id="9" name="Imagem 8">
            <a:extLst>
              <a:ext uri="{FF2B5EF4-FFF2-40B4-BE49-F238E27FC236}">
                <a16:creationId xmlns:a16="http://schemas.microsoft.com/office/drawing/2014/main" id="{B08E6E3B-F524-350E-1221-2C6C333220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968" y="6155971"/>
            <a:ext cx="1169382" cy="538262"/>
          </a:xfrm>
          <a:prstGeom prst="rect">
            <a:avLst/>
          </a:prstGeom>
        </p:spPr>
      </p:pic>
      <p:pic>
        <p:nvPicPr>
          <p:cNvPr id="10" name="Imagem 9" descr="Uma imagem com desenho&#10;&#10;Descrição gerada automaticamente">
            <a:extLst>
              <a:ext uri="{FF2B5EF4-FFF2-40B4-BE49-F238E27FC236}">
                <a16:creationId xmlns:a16="http://schemas.microsoft.com/office/drawing/2014/main" id="{F45A3E21-866D-5EBF-8FE1-0518AC68C1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4247" y="6245102"/>
            <a:ext cx="1028572" cy="360000"/>
          </a:xfrm>
          <a:prstGeom prst="rect">
            <a:avLst/>
          </a:prstGeom>
        </p:spPr>
      </p:pic>
      <p:sp>
        <p:nvSpPr>
          <p:cNvPr id="11" name="CaixaDeTexto 10">
            <a:extLst>
              <a:ext uri="{FF2B5EF4-FFF2-40B4-BE49-F238E27FC236}">
                <a16:creationId xmlns:a16="http://schemas.microsoft.com/office/drawing/2014/main" id="{C2639306-DF19-8CAA-4CFA-5CE07002B37D}"/>
              </a:ext>
            </a:extLst>
          </p:cNvPr>
          <p:cNvSpPr txBox="1"/>
          <p:nvPr/>
        </p:nvSpPr>
        <p:spPr>
          <a:xfrm>
            <a:off x="914399" y="3512127"/>
            <a:ext cx="7653599" cy="830997"/>
          </a:xfrm>
          <a:prstGeom prst="rect">
            <a:avLst/>
          </a:prstGeom>
          <a:noFill/>
        </p:spPr>
        <p:txBody>
          <a:bodyPr wrap="square" rtlCol="0">
            <a:spAutoFit/>
          </a:bodyPr>
          <a:lstStyle/>
          <a:p>
            <a:pPr algn="ctr"/>
            <a:r>
              <a:rPr lang="en-US" sz="1600" dirty="0">
                <a:solidFill>
                  <a:schemeClr val="bg1"/>
                </a:solidFill>
                <a:latin typeface="Arial Narrow" panose="020B0606020202030204" pitchFamily="34" charset="0"/>
              </a:rPr>
              <a:t>Cláudia Cruz . Joana M. Dias . Eric Font . Fernando Noronha . Helena </a:t>
            </a:r>
            <a:r>
              <a:rPr lang="en-US" sz="1600" dirty="0" err="1">
                <a:solidFill>
                  <a:schemeClr val="bg1"/>
                </a:solidFill>
                <a:latin typeface="Arial Narrow" panose="020B0606020202030204" pitchFamily="34" charset="0"/>
              </a:rPr>
              <a:t>Sant’Ovaia</a:t>
            </a:r>
            <a:r>
              <a:rPr lang="en-US" sz="1600" dirty="0">
                <a:solidFill>
                  <a:schemeClr val="bg1"/>
                </a:solidFill>
                <a:latin typeface="Arial Narrow" panose="020B0606020202030204" pitchFamily="34" charset="0"/>
              </a:rPr>
              <a:t> </a:t>
            </a:r>
          </a:p>
          <a:p>
            <a:pPr algn="ctr"/>
            <a:endParaRPr lang="en-US" sz="1600" dirty="0">
              <a:solidFill>
                <a:schemeClr val="bg1"/>
              </a:solidFill>
              <a:latin typeface="Arial Narrow" panose="020B0606020202030204" pitchFamily="34" charset="0"/>
            </a:endParaRPr>
          </a:p>
          <a:p>
            <a:pPr algn="ctr"/>
            <a:r>
              <a:rPr lang="en-US" sz="1600" dirty="0">
                <a:solidFill>
                  <a:schemeClr val="bg1"/>
                </a:solidFill>
                <a:latin typeface="Arial Narrow" panose="020B0606020202030204" pitchFamily="34" charset="0"/>
              </a:rPr>
              <a:t>26 . May . 2022</a:t>
            </a:r>
          </a:p>
        </p:txBody>
      </p:sp>
      <p:sp>
        <p:nvSpPr>
          <p:cNvPr id="12" name="CaixaDeTexto 11">
            <a:extLst>
              <a:ext uri="{FF2B5EF4-FFF2-40B4-BE49-F238E27FC236}">
                <a16:creationId xmlns:a16="http://schemas.microsoft.com/office/drawing/2014/main" id="{16999A61-0495-DB9E-259A-2120E2FDE60C}"/>
              </a:ext>
            </a:extLst>
          </p:cNvPr>
          <p:cNvSpPr txBox="1"/>
          <p:nvPr/>
        </p:nvSpPr>
        <p:spPr>
          <a:xfrm>
            <a:off x="-1" y="4879406"/>
            <a:ext cx="8102601" cy="307777"/>
          </a:xfrm>
          <a:prstGeom prst="rect">
            <a:avLst/>
          </a:prstGeom>
          <a:noFill/>
        </p:spPr>
        <p:txBody>
          <a:bodyPr wrap="square">
            <a:spAutoFit/>
          </a:bodyPr>
          <a:lstStyle/>
          <a:p>
            <a:pPr algn="ctr"/>
            <a:r>
              <a:rPr lang="en-US" i="1" dirty="0">
                <a:solidFill>
                  <a:schemeClr val="tx1"/>
                </a:solidFill>
              </a:rPr>
              <a:t> &gt; This presentation contains new data acquired after the abstract submission &lt;</a:t>
            </a:r>
          </a:p>
        </p:txBody>
      </p:sp>
    </p:spTree>
    <p:extLst>
      <p:ext uri="{BB962C8B-B14F-4D97-AF65-F5344CB8AC3E}">
        <p14:creationId xmlns:p14="http://schemas.microsoft.com/office/powerpoint/2010/main" val="26729566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751"/>
        <p:cNvGrpSpPr/>
        <p:nvPr/>
      </p:nvGrpSpPr>
      <p:grpSpPr>
        <a:xfrm>
          <a:off x="0" y="0"/>
          <a:ext cx="0" cy="0"/>
          <a:chOff x="0" y="0"/>
          <a:chExt cx="0" cy="0"/>
        </a:xfrm>
      </p:grpSpPr>
      <p:sp>
        <p:nvSpPr>
          <p:cNvPr id="753" name="Google Shape;753;p35"/>
          <p:cNvSpPr txBox="1">
            <a:spLocks noGrp="1"/>
          </p:cNvSpPr>
          <p:nvPr>
            <p:ph type="ctrTitle" idx="4294967295"/>
          </p:nvPr>
        </p:nvSpPr>
        <p:spPr>
          <a:xfrm>
            <a:off x="5145013" y="1350256"/>
            <a:ext cx="5717116" cy="1109133"/>
          </a:xfrm>
          <a:prstGeom prst="rect">
            <a:avLst/>
          </a:prstGeom>
        </p:spPr>
        <p:txBody>
          <a:bodyPr spcFirstLastPara="1" wrap="square" lIns="0" tIns="0" rIns="0" bIns="0" anchor="ctr" anchorCtr="0">
            <a:noAutofit/>
          </a:bodyPr>
          <a:lstStyle/>
          <a:p>
            <a:pPr algn="r"/>
            <a:r>
              <a:rPr lang="en" sz="8000" b="1" dirty="0">
                <a:solidFill>
                  <a:schemeClr val="accent1"/>
                </a:solidFill>
                <a:latin typeface="Arial Narrow" panose="020B0606020202030204" pitchFamily="34" charset="0"/>
              </a:rPr>
              <a:t>Thank you!</a:t>
            </a:r>
            <a:endParaRPr sz="8000" b="1" dirty="0">
              <a:solidFill>
                <a:schemeClr val="accent1"/>
              </a:solidFill>
              <a:latin typeface="Arial Narrow" panose="020B0606020202030204" pitchFamily="34" charset="0"/>
            </a:endParaRPr>
          </a:p>
        </p:txBody>
      </p:sp>
      <p:grpSp>
        <p:nvGrpSpPr>
          <p:cNvPr id="8" name="Google Shape;851;p38">
            <a:extLst>
              <a:ext uri="{FF2B5EF4-FFF2-40B4-BE49-F238E27FC236}">
                <a16:creationId xmlns:a16="http://schemas.microsoft.com/office/drawing/2014/main" id="{7514CC1F-26BC-4D3A-A882-6F2AB96275A3}"/>
              </a:ext>
            </a:extLst>
          </p:cNvPr>
          <p:cNvGrpSpPr/>
          <p:nvPr/>
        </p:nvGrpSpPr>
        <p:grpSpPr>
          <a:xfrm>
            <a:off x="6580629" y="2569163"/>
            <a:ext cx="343771" cy="230448"/>
            <a:chOff x="559275" y="1683950"/>
            <a:chExt cx="466500" cy="327300"/>
          </a:xfrm>
        </p:grpSpPr>
        <p:sp>
          <p:nvSpPr>
            <p:cNvPr id="9" name="Google Shape;852;p38">
              <a:extLst>
                <a:ext uri="{FF2B5EF4-FFF2-40B4-BE49-F238E27FC236}">
                  <a16:creationId xmlns:a16="http://schemas.microsoft.com/office/drawing/2014/main" id="{BD352B77-8694-4063-9B58-C307E777E852}"/>
                </a:ext>
              </a:extLst>
            </p:cNvPr>
            <p:cNvSpPr/>
            <p:nvPr/>
          </p:nvSpPr>
          <p:spPr>
            <a:xfrm>
              <a:off x="559275" y="1683950"/>
              <a:ext cx="466500" cy="197850"/>
            </a:xfrm>
            <a:custGeom>
              <a:avLst/>
              <a:gdLst/>
              <a:ahLst/>
              <a:cxnLst/>
              <a:rect l="l" t="t" r="r" b="b"/>
              <a:pathLst>
                <a:path w="18660" h="7914" extrusionOk="0">
                  <a:moveTo>
                    <a:pt x="391" y="1"/>
                  </a:moveTo>
                  <a:lnTo>
                    <a:pt x="293" y="50"/>
                  </a:lnTo>
                  <a:lnTo>
                    <a:pt x="220" y="74"/>
                  </a:lnTo>
                  <a:lnTo>
                    <a:pt x="147" y="147"/>
                  </a:lnTo>
                  <a:lnTo>
                    <a:pt x="74" y="221"/>
                  </a:lnTo>
                  <a:lnTo>
                    <a:pt x="49" y="294"/>
                  </a:lnTo>
                  <a:lnTo>
                    <a:pt x="0" y="392"/>
                  </a:lnTo>
                  <a:lnTo>
                    <a:pt x="0" y="489"/>
                  </a:lnTo>
                  <a:lnTo>
                    <a:pt x="0" y="1173"/>
                  </a:lnTo>
                  <a:lnTo>
                    <a:pt x="9330" y="7914"/>
                  </a:lnTo>
                  <a:lnTo>
                    <a:pt x="18659" y="1173"/>
                  </a:lnTo>
                  <a:lnTo>
                    <a:pt x="18659" y="489"/>
                  </a:lnTo>
                  <a:lnTo>
                    <a:pt x="18659" y="392"/>
                  </a:lnTo>
                  <a:lnTo>
                    <a:pt x="18611" y="294"/>
                  </a:lnTo>
                  <a:lnTo>
                    <a:pt x="18586" y="221"/>
                  </a:lnTo>
                  <a:lnTo>
                    <a:pt x="18513" y="147"/>
                  </a:lnTo>
                  <a:lnTo>
                    <a:pt x="18440" y="74"/>
                  </a:lnTo>
                  <a:lnTo>
                    <a:pt x="18366" y="50"/>
                  </a:lnTo>
                  <a:lnTo>
                    <a:pt x="18269" y="1"/>
                  </a:lnTo>
                  <a:close/>
                </a:path>
              </a:pathLst>
            </a:custGeom>
            <a:solidFill>
              <a:schemeClr val="dk1"/>
            </a:solidFill>
            <a:ln>
              <a:noFill/>
            </a:ln>
          </p:spPr>
          <p:txBody>
            <a:bodyPr spcFirstLastPara="1" wrap="square" lIns="121900" tIns="121900" rIns="121900" bIns="121900" anchor="ctr" anchorCtr="0">
              <a:noAutofit/>
            </a:bodyPr>
            <a:lstStyle/>
            <a:p>
              <a:endParaRPr sz="2191">
                <a:solidFill>
                  <a:schemeClr val="dk1"/>
                </a:solidFill>
                <a:latin typeface="Arial Narrow" panose="020B0606020202030204" pitchFamily="34" charset="0"/>
              </a:endParaRPr>
            </a:p>
          </p:txBody>
        </p:sp>
        <p:sp>
          <p:nvSpPr>
            <p:cNvPr id="10" name="Google Shape;853;p38">
              <a:extLst>
                <a:ext uri="{FF2B5EF4-FFF2-40B4-BE49-F238E27FC236}">
                  <a16:creationId xmlns:a16="http://schemas.microsoft.com/office/drawing/2014/main" id="{E980919C-3233-4D4E-B0DA-FCD889D8CE7F}"/>
                </a:ext>
              </a:extLst>
            </p:cNvPr>
            <p:cNvSpPr/>
            <p:nvPr/>
          </p:nvSpPr>
          <p:spPr>
            <a:xfrm>
              <a:off x="559275" y="1727925"/>
              <a:ext cx="466500" cy="283325"/>
            </a:xfrm>
            <a:custGeom>
              <a:avLst/>
              <a:gdLst/>
              <a:ahLst/>
              <a:cxnLst/>
              <a:rect l="l" t="t" r="r" b="b"/>
              <a:pathLst>
                <a:path w="18660" h="11333" extrusionOk="0">
                  <a:moveTo>
                    <a:pt x="0" y="0"/>
                  </a:moveTo>
                  <a:lnTo>
                    <a:pt x="0" y="10844"/>
                  </a:lnTo>
                  <a:lnTo>
                    <a:pt x="0" y="10917"/>
                  </a:lnTo>
                  <a:lnTo>
                    <a:pt x="5129" y="7230"/>
                  </a:lnTo>
                  <a:lnTo>
                    <a:pt x="5227" y="7181"/>
                  </a:lnTo>
                  <a:lnTo>
                    <a:pt x="5325" y="7181"/>
                  </a:lnTo>
                  <a:lnTo>
                    <a:pt x="5398" y="7205"/>
                  </a:lnTo>
                  <a:lnTo>
                    <a:pt x="5471" y="7278"/>
                  </a:lnTo>
                  <a:lnTo>
                    <a:pt x="5520" y="7376"/>
                  </a:lnTo>
                  <a:lnTo>
                    <a:pt x="5520" y="7474"/>
                  </a:lnTo>
                  <a:lnTo>
                    <a:pt x="5471" y="7547"/>
                  </a:lnTo>
                  <a:lnTo>
                    <a:pt x="5422" y="7620"/>
                  </a:lnTo>
                  <a:lnTo>
                    <a:pt x="318" y="11308"/>
                  </a:lnTo>
                  <a:lnTo>
                    <a:pt x="415" y="11333"/>
                  </a:lnTo>
                  <a:lnTo>
                    <a:pt x="18244" y="11333"/>
                  </a:lnTo>
                  <a:lnTo>
                    <a:pt x="18342" y="11308"/>
                  </a:lnTo>
                  <a:lnTo>
                    <a:pt x="13238" y="7620"/>
                  </a:lnTo>
                  <a:lnTo>
                    <a:pt x="13189" y="7547"/>
                  </a:lnTo>
                  <a:lnTo>
                    <a:pt x="13140" y="7474"/>
                  </a:lnTo>
                  <a:lnTo>
                    <a:pt x="13140" y="7376"/>
                  </a:lnTo>
                  <a:lnTo>
                    <a:pt x="13189" y="7278"/>
                  </a:lnTo>
                  <a:lnTo>
                    <a:pt x="13262" y="7205"/>
                  </a:lnTo>
                  <a:lnTo>
                    <a:pt x="13335" y="7181"/>
                  </a:lnTo>
                  <a:lnTo>
                    <a:pt x="13433" y="7181"/>
                  </a:lnTo>
                  <a:lnTo>
                    <a:pt x="13531" y="7230"/>
                  </a:lnTo>
                  <a:lnTo>
                    <a:pt x="18659" y="10917"/>
                  </a:lnTo>
                  <a:lnTo>
                    <a:pt x="18659" y="10844"/>
                  </a:lnTo>
                  <a:lnTo>
                    <a:pt x="18659" y="0"/>
                  </a:lnTo>
                  <a:lnTo>
                    <a:pt x="9476" y="6643"/>
                  </a:lnTo>
                  <a:lnTo>
                    <a:pt x="9403" y="6692"/>
                  </a:lnTo>
                  <a:lnTo>
                    <a:pt x="9257" y="6692"/>
                  </a:lnTo>
                  <a:lnTo>
                    <a:pt x="9183" y="6643"/>
                  </a:lnTo>
                  <a:lnTo>
                    <a:pt x="0" y="0"/>
                  </a:lnTo>
                  <a:close/>
                </a:path>
              </a:pathLst>
            </a:custGeom>
            <a:solidFill>
              <a:schemeClr val="dk1"/>
            </a:solidFill>
            <a:ln>
              <a:noFill/>
            </a:ln>
          </p:spPr>
          <p:txBody>
            <a:bodyPr spcFirstLastPara="1" wrap="square" lIns="121900" tIns="121900" rIns="121900" bIns="121900" anchor="ctr" anchorCtr="0">
              <a:noAutofit/>
            </a:bodyPr>
            <a:lstStyle/>
            <a:p>
              <a:endParaRPr sz="2191">
                <a:solidFill>
                  <a:schemeClr val="dk1"/>
                </a:solidFill>
                <a:latin typeface="Arial Narrow" panose="020B0606020202030204" pitchFamily="34" charset="0"/>
              </a:endParaRPr>
            </a:p>
          </p:txBody>
        </p:sp>
      </p:grpSp>
      <p:sp>
        <p:nvSpPr>
          <p:cNvPr id="7" name="CaixaDeTexto 6">
            <a:extLst>
              <a:ext uri="{FF2B5EF4-FFF2-40B4-BE49-F238E27FC236}">
                <a16:creationId xmlns:a16="http://schemas.microsoft.com/office/drawing/2014/main" id="{7C5985D9-99EC-4FC9-9197-987B69AF431B}"/>
              </a:ext>
            </a:extLst>
          </p:cNvPr>
          <p:cNvSpPr txBox="1"/>
          <p:nvPr/>
        </p:nvSpPr>
        <p:spPr>
          <a:xfrm>
            <a:off x="6924401" y="2472104"/>
            <a:ext cx="2016899" cy="379656"/>
          </a:xfrm>
          <a:prstGeom prst="rect">
            <a:avLst/>
          </a:prstGeom>
          <a:noFill/>
        </p:spPr>
        <p:txBody>
          <a:bodyPr wrap="none" rtlCol="0">
            <a:spAutoFit/>
          </a:bodyPr>
          <a:lstStyle/>
          <a:p>
            <a:r>
              <a:rPr lang="en-US" sz="1867" dirty="0">
                <a:latin typeface="Arial Narrow" panose="020B0606020202030204" pitchFamily="34" charset="0"/>
              </a:rPr>
              <a:t>claudiacruz@fc.up.pt</a:t>
            </a:r>
          </a:p>
        </p:txBody>
      </p:sp>
      <p:sp>
        <p:nvSpPr>
          <p:cNvPr id="14" name="Retângulo 13">
            <a:extLst>
              <a:ext uri="{FF2B5EF4-FFF2-40B4-BE49-F238E27FC236}">
                <a16:creationId xmlns:a16="http://schemas.microsoft.com/office/drawing/2014/main" id="{737455F9-5717-5408-3BB5-A8CB0E041263}"/>
              </a:ext>
            </a:extLst>
          </p:cNvPr>
          <p:cNvSpPr/>
          <p:nvPr/>
        </p:nvSpPr>
        <p:spPr>
          <a:xfrm>
            <a:off x="398318" y="5748866"/>
            <a:ext cx="11812289" cy="1109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arcador de Posição do Número do Diapositivo 1">
            <a:extLst>
              <a:ext uri="{FF2B5EF4-FFF2-40B4-BE49-F238E27FC236}">
                <a16:creationId xmlns:a16="http://schemas.microsoft.com/office/drawing/2014/main" id="{C8395440-7B07-BCA9-841E-7A5D0660B186}"/>
              </a:ext>
            </a:extLst>
          </p:cNvPr>
          <p:cNvSpPr>
            <a:spLocks noGrp="1"/>
          </p:cNvSpPr>
          <p:nvPr>
            <p:ph type="sldNum" idx="12"/>
          </p:nvPr>
        </p:nvSpPr>
        <p:spPr/>
        <p:txBody>
          <a:bodyPr/>
          <a:lstStyle/>
          <a:p>
            <a:fld id="{DEF0E5C1-E96C-494E-B25F-F3FD1605C33C}" type="slidenum">
              <a:rPr lang="en-US" smtClean="0"/>
              <a:t>10</a:t>
            </a:fld>
            <a:endParaRPr lang="en-US"/>
          </a:p>
        </p:txBody>
      </p:sp>
      <p:sp>
        <p:nvSpPr>
          <p:cNvPr id="13" name="CaixaDeTexto 12">
            <a:extLst>
              <a:ext uri="{FF2B5EF4-FFF2-40B4-BE49-F238E27FC236}">
                <a16:creationId xmlns:a16="http://schemas.microsoft.com/office/drawing/2014/main" id="{982450B0-B262-D3C4-67FE-42466AB2354C}"/>
              </a:ext>
            </a:extLst>
          </p:cNvPr>
          <p:cNvSpPr txBox="1"/>
          <p:nvPr/>
        </p:nvSpPr>
        <p:spPr>
          <a:xfrm>
            <a:off x="398318" y="5765660"/>
            <a:ext cx="11793682" cy="501676"/>
          </a:xfrm>
          <a:prstGeom prst="rect">
            <a:avLst/>
          </a:prstGeom>
          <a:noFill/>
        </p:spPr>
        <p:txBody>
          <a:bodyPr wrap="square">
            <a:spAutoFit/>
          </a:bodyPr>
          <a:lstStyle/>
          <a:p>
            <a:pPr lvl="1" algn="just">
              <a:lnSpc>
                <a:spcPct val="95000"/>
              </a:lnSpc>
              <a:spcAft>
                <a:spcPts val="600"/>
              </a:spcAft>
            </a:pPr>
            <a:r>
              <a:rPr lang="en-US" sz="1400" b="1" dirty="0">
                <a:effectLst/>
                <a:latin typeface="Arial Narrow" panose="020B0606020202030204" pitchFamily="34" charset="0"/>
                <a:ea typeface="Calibri" panose="020F0502020204030204" pitchFamily="34" charset="0"/>
                <a:cs typeface="Segoe UI" panose="020B0502040204020203" pitchFamily="34" charset="0"/>
              </a:rPr>
              <a:t>Acknowledgments: </a:t>
            </a:r>
            <a:r>
              <a:rPr lang="en-US"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This work is supported by national funding awarded by FCT—Foundation for Science and Technology, I.P., projects UIDB/04683/2020 and UIDP/04683/2020. Cláudia Cruz is a contracted researcher under the UIDP/04683/2020 project.</a:t>
            </a:r>
          </a:p>
        </p:txBody>
      </p:sp>
      <p:pic>
        <p:nvPicPr>
          <p:cNvPr id="22" name="Imagem 21">
            <a:extLst>
              <a:ext uri="{FF2B5EF4-FFF2-40B4-BE49-F238E27FC236}">
                <a16:creationId xmlns:a16="http://schemas.microsoft.com/office/drawing/2014/main" id="{BCF24136-561C-2399-2964-58AC745216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6106" y="6271056"/>
            <a:ext cx="2685108" cy="540000"/>
          </a:xfrm>
          <a:prstGeom prst="rect">
            <a:avLst/>
          </a:prstGeom>
        </p:spPr>
      </p:pic>
      <p:pic>
        <p:nvPicPr>
          <p:cNvPr id="23" name="Imagem 22">
            <a:extLst>
              <a:ext uri="{FF2B5EF4-FFF2-40B4-BE49-F238E27FC236}">
                <a16:creationId xmlns:a16="http://schemas.microsoft.com/office/drawing/2014/main" id="{C5526FE1-0370-26D4-C5B8-630BD1D835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964" y="6271056"/>
            <a:ext cx="1173158" cy="540000"/>
          </a:xfrm>
          <a:prstGeom prst="rect">
            <a:avLst/>
          </a:prstGeom>
        </p:spPr>
      </p:pic>
      <p:pic>
        <p:nvPicPr>
          <p:cNvPr id="17" name="Imagem 16">
            <a:extLst>
              <a:ext uri="{FF2B5EF4-FFF2-40B4-BE49-F238E27FC236}">
                <a16:creationId xmlns:a16="http://schemas.microsoft.com/office/drawing/2014/main" id="{4ED1AEDD-373D-F0C4-A8AD-CC8850035296}"/>
              </a:ext>
            </a:extLst>
          </p:cNvPr>
          <p:cNvPicPr>
            <a:picLocks noChangeAspect="1"/>
          </p:cNvPicPr>
          <p:nvPr/>
        </p:nvPicPr>
        <p:blipFill rotWithShape="1">
          <a:blip r:embed="rId6"/>
          <a:srcRect l="6072" t="13230" r="12479" b="12947"/>
          <a:stretch/>
        </p:blipFill>
        <p:spPr>
          <a:xfrm>
            <a:off x="5853198" y="6271056"/>
            <a:ext cx="1173888" cy="540000"/>
          </a:xfrm>
          <a:prstGeom prst="rect">
            <a:avLst/>
          </a:prstGeom>
        </p:spPr>
      </p:pic>
      <p:pic>
        <p:nvPicPr>
          <p:cNvPr id="27" name="Imagem 26">
            <a:extLst>
              <a:ext uri="{FF2B5EF4-FFF2-40B4-BE49-F238E27FC236}">
                <a16:creationId xmlns:a16="http://schemas.microsoft.com/office/drawing/2014/main" id="{C09FF6E7-ACE0-F717-D5D3-369668758207}"/>
              </a:ext>
            </a:extLst>
          </p:cNvPr>
          <p:cNvPicPr>
            <a:picLocks noChangeAspect="1"/>
          </p:cNvPicPr>
          <p:nvPr/>
        </p:nvPicPr>
        <p:blipFill>
          <a:blip r:embed="rId7"/>
          <a:stretch>
            <a:fillRect/>
          </a:stretch>
        </p:blipFill>
        <p:spPr>
          <a:xfrm>
            <a:off x="7769070" y="6271056"/>
            <a:ext cx="1612322" cy="540000"/>
          </a:xfrm>
          <a:prstGeom prst="rect">
            <a:avLst/>
          </a:prstGeom>
        </p:spPr>
      </p:pic>
      <p:pic>
        <p:nvPicPr>
          <p:cNvPr id="32" name="Imagem 31">
            <a:extLst>
              <a:ext uri="{FF2B5EF4-FFF2-40B4-BE49-F238E27FC236}">
                <a16:creationId xmlns:a16="http://schemas.microsoft.com/office/drawing/2014/main" id="{59FFD8B1-0C5C-AC53-4440-C43B201D931F}"/>
              </a:ext>
            </a:extLst>
          </p:cNvPr>
          <p:cNvPicPr>
            <a:picLocks noChangeAspect="1"/>
          </p:cNvPicPr>
          <p:nvPr/>
        </p:nvPicPr>
        <p:blipFill>
          <a:blip r:embed="rId8"/>
          <a:stretch>
            <a:fillRect/>
          </a:stretch>
        </p:blipFill>
        <p:spPr>
          <a:xfrm>
            <a:off x="10123375" y="6163976"/>
            <a:ext cx="1914437" cy="647080"/>
          </a:xfrm>
          <a:prstGeom prst="rect">
            <a:avLst/>
          </a:prstGeom>
        </p:spPr>
      </p:pic>
    </p:spTree>
    <p:extLst>
      <p:ext uri="{BB962C8B-B14F-4D97-AF65-F5344CB8AC3E}">
        <p14:creationId xmlns:p14="http://schemas.microsoft.com/office/powerpoint/2010/main" val="281987847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Texto 2">
            <a:extLst>
              <a:ext uri="{FF2B5EF4-FFF2-40B4-BE49-F238E27FC236}">
                <a16:creationId xmlns:a16="http://schemas.microsoft.com/office/drawing/2014/main" id="{A36FB016-7995-A651-9182-71EB2D2DEDCA}"/>
              </a:ext>
            </a:extLst>
          </p:cNvPr>
          <p:cNvSpPr>
            <a:spLocks noGrp="1"/>
          </p:cNvSpPr>
          <p:nvPr>
            <p:ph type="body" idx="1"/>
          </p:nvPr>
        </p:nvSpPr>
        <p:spPr>
          <a:xfrm>
            <a:off x="1599700" y="3573478"/>
            <a:ext cx="5247414" cy="893296"/>
          </a:xfrm>
        </p:spPr>
        <p:txBody>
          <a:bodyPr/>
          <a:lstStyle/>
          <a:p>
            <a:pPr algn="just">
              <a:lnSpc>
                <a:spcPct val="115000"/>
              </a:lnSpc>
              <a:spcAft>
                <a:spcPts val="800"/>
              </a:spcAft>
              <a:buClr>
                <a:srgbClr val="2674BB"/>
              </a:buClr>
            </a:pPr>
            <a:r>
              <a:rPr lang="en-US" sz="2000" b="1" dirty="0">
                <a:effectLst/>
                <a:latin typeface="Arial Narrow" panose="020B0606020202030204" pitchFamily="34" charset="0"/>
                <a:ea typeface="Calibri" panose="020F0502020204030204" pitchFamily="34" charset="0"/>
                <a:cs typeface="Segoe UI" panose="020B0502040204020203" pitchFamily="34" charset="0"/>
              </a:rPr>
              <a:t>Presence of magnetite </a:t>
            </a:r>
            <a:r>
              <a:rPr lang="en-US" sz="2000" dirty="0">
                <a:effectLst/>
                <a:latin typeface="Arial Narrow" panose="020B0606020202030204" pitchFamily="34" charset="0"/>
                <a:ea typeface="Calibri" panose="020F0502020204030204" pitchFamily="34" charset="0"/>
                <a:cs typeface="Segoe UI" panose="020B0502040204020203" pitchFamily="34" charset="0"/>
              </a:rPr>
              <a:t>in granitoids </a:t>
            </a:r>
          </a:p>
          <a:p>
            <a:pPr algn="just">
              <a:lnSpc>
                <a:spcPct val="115000"/>
              </a:lnSpc>
              <a:spcAft>
                <a:spcPts val="800"/>
              </a:spcAft>
              <a:buClr>
                <a:srgbClr val="2674BB"/>
              </a:buClr>
            </a:pPr>
            <a:endParaRPr lang="en-US" sz="2000" dirty="0">
              <a:latin typeface="Arial Narrow" panose="020B0606020202030204" pitchFamily="34" charset="0"/>
              <a:ea typeface="Calibri" panose="020F0502020204030204" pitchFamily="34" charset="0"/>
              <a:cs typeface="Segoe UI" panose="020B0502040204020203" pitchFamily="34" charset="0"/>
            </a:endParaRPr>
          </a:p>
          <a:p>
            <a:pPr>
              <a:buClr>
                <a:srgbClr val="2674BB"/>
              </a:buClr>
            </a:pPr>
            <a:endParaRPr lang="en-US" sz="2800" dirty="0">
              <a:latin typeface="Arial Narrow" panose="020B0606020202030204" pitchFamily="34" charset="0"/>
            </a:endParaRPr>
          </a:p>
        </p:txBody>
      </p:sp>
      <p:pic>
        <p:nvPicPr>
          <p:cNvPr id="24" name="Imagem 23">
            <a:extLst>
              <a:ext uri="{FF2B5EF4-FFF2-40B4-BE49-F238E27FC236}">
                <a16:creationId xmlns:a16="http://schemas.microsoft.com/office/drawing/2014/main" id="{CD033008-ADDE-324F-385B-A3317A5ED0B8}"/>
              </a:ext>
            </a:extLst>
          </p:cNvPr>
          <p:cNvPicPr>
            <a:picLocks noChangeAspect="1"/>
          </p:cNvPicPr>
          <p:nvPr/>
        </p:nvPicPr>
        <p:blipFill>
          <a:blip r:embed="rId3"/>
          <a:stretch>
            <a:fillRect/>
          </a:stretch>
        </p:blipFill>
        <p:spPr>
          <a:xfrm>
            <a:off x="644859" y="764152"/>
            <a:ext cx="3161965" cy="1068744"/>
          </a:xfrm>
          <a:prstGeom prst="rect">
            <a:avLst/>
          </a:prstGeom>
        </p:spPr>
      </p:pic>
      <p:sp>
        <p:nvSpPr>
          <p:cNvPr id="27" name="Marcador de Posição do Número do Diapositivo 26">
            <a:extLst>
              <a:ext uri="{FF2B5EF4-FFF2-40B4-BE49-F238E27FC236}">
                <a16:creationId xmlns:a16="http://schemas.microsoft.com/office/drawing/2014/main" id="{3D738BC5-2647-00CD-134E-F2DE853689C5}"/>
              </a:ext>
            </a:extLst>
          </p:cNvPr>
          <p:cNvSpPr>
            <a:spLocks noGrp="1"/>
          </p:cNvSpPr>
          <p:nvPr>
            <p:ph type="sldNum" idx="12"/>
          </p:nvPr>
        </p:nvSpPr>
        <p:spPr/>
        <p:txBody>
          <a:bodyPr/>
          <a:lstStyle/>
          <a:p>
            <a:fld id="{DEF0E5C1-E96C-494E-B25F-F3FD1605C33C}" type="slidenum">
              <a:rPr lang="en-US" smtClean="0"/>
              <a:t>2</a:t>
            </a:fld>
            <a:endParaRPr lang="en-US"/>
          </a:p>
        </p:txBody>
      </p:sp>
      <p:pic>
        <p:nvPicPr>
          <p:cNvPr id="31" name="Imagem 30">
            <a:extLst>
              <a:ext uri="{FF2B5EF4-FFF2-40B4-BE49-F238E27FC236}">
                <a16:creationId xmlns:a16="http://schemas.microsoft.com/office/drawing/2014/main" id="{4FA0FEEA-218A-B127-C846-840FF26E42A6}"/>
              </a:ext>
            </a:extLst>
          </p:cNvPr>
          <p:cNvPicPr>
            <a:picLocks noChangeAspect="1"/>
          </p:cNvPicPr>
          <p:nvPr/>
        </p:nvPicPr>
        <p:blipFill>
          <a:blip r:embed="rId4"/>
          <a:stretch>
            <a:fillRect/>
          </a:stretch>
        </p:blipFill>
        <p:spPr>
          <a:xfrm>
            <a:off x="7238999" y="2298411"/>
            <a:ext cx="4800602" cy="3413829"/>
          </a:xfrm>
          <a:prstGeom prst="rect">
            <a:avLst/>
          </a:prstGeom>
          <a:effectLst/>
        </p:spPr>
      </p:pic>
      <p:sp>
        <p:nvSpPr>
          <p:cNvPr id="34" name="Marcador de Posição do Texto 2">
            <a:extLst>
              <a:ext uri="{FF2B5EF4-FFF2-40B4-BE49-F238E27FC236}">
                <a16:creationId xmlns:a16="http://schemas.microsoft.com/office/drawing/2014/main" id="{75EA1868-90F5-C856-6FB8-1F7193F0B2EB}"/>
              </a:ext>
            </a:extLst>
          </p:cNvPr>
          <p:cNvSpPr txBox="1">
            <a:spLocks/>
          </p:cNvSpPr>
          <p:nvPr/>
        </p:nvSpPr>
        <p:spPr>
          <a:xfrm>
            <a:off x="1599700" y="2133070"/>
            <a:ext cx="5537700" cy="118654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609582" marR="0" lvl="0" indent="-507985" algn="l" rtl="0" eaLnBrk="1" hangingPunct="1">
              <a:lnSpc>
                <a:spcPct val="115000"/>
              </a:lnSpc>
              <a:spcBef>
                <a:spcPts val="800"/>
              </a:spcBef>
              <a:spcAft>
                <a:spcPts val="0"/>
              </a:spcAft>
              <a:buClr>
                <a:schemeClr val="accent1"/>
              </a:buClr>
              <a:buSzPts val="2400"/>
              <a:buFont typeface="Barlow Light"/>
              <a:buChar char="▪"/>
              <a:defRPr sz="2400" b="0" i="0" u="none" strike="noStrike" cap="none">
                <a:solidFill>
                  <a:schemeClr val="dk1"/>
                </a:solidFill>
                <a:latin typeface="Barlow Light"/>
                <a:ea typeface="Barlow Light"/>
                <a:cs typeface="Barlow Light"/>
                <a:sym typeface="Barlow Light"/>
              </a:defRPr>
            </a:lvl1pPr>
            <a:lvl2pPr marL="1219163" marR="0" lvl="1" indent="-507985" algn="l" rtl="0" eaLnBrk="1" hangingPunct="1">
              <a:lnSpc>
                <a:spcPct val="115000"/>
              </a:lnSpc>
              <a:spcBef>
                <a:spcPts val="0"/>
              </a:spcBef>
              <a:spcAft>
                <a:spcPts val="0"/>
              </a:spcAft>
              <a:buClr>
                <a:schemeClr val="accent1"/>
              </a:buClr>
              <a:buSzPts val="2400"/>
              <a:buFont typeface="Barlow Light"/>
              <a:buChar char="▫"/>
              <a:defRPr sz="2400" b="0" i="0" u="none" strike="noStrike" cap="none">
                <a:solidFill>
                  <a:schemeClr val="dk1"/>
                </a:solidFill>
                <a:latin typeface="Barlow Light"/>
                <a:ea typeface="Barlow Light"/>
                <a:cs typeface="Barlow Light"/>
                <a:sym typeface="Barlow Light"/>
              </a:defRPr>
            </a:lvl2pPr>
            <a:lvl3pPr marL="1828744" marR="0" lvl="2"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3pPr>
            <a:lvl4pPr marL="2438324" marR="0" lvl="3"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4pPr>
            <a:lvl5pPr marL="3047906" marR="0" lvl="4"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5pPr>
            <a:lvl6pPr marL="3657489" marR="0" lvl="5"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6pPr>
            <a:lvl7pPr marL="4267068" marR="0" lvl="6"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7pPr>
            <a:lvl8pPr marL="4876650" marR="0" lvl="7"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8pPr>
            <a:lvl9pPr marL="5486231" marR="0" lvl="8"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9pPr>
          </a:lstStyle>
          <a:p>
            <a:pPr algn="just">
              <a:spcAft>
                <a:spcPts val="800"/>
              </a:spcAft>
              <a:buClr>
                <a:srgbClr val="2674BB"/>
              </a:buClr>
            </a:pPr>
            <a:r>
              <a:rPr lang="en-US" sz="2000" dirty="0">
                <a:latin typeface="Arial Narrow" panose="020B0606020202030204" pitchFamily="34" charset="0"/>
                <a:ea typeface="Calibri" panose="020F0502020204030204" pitchFamily="34" charset="0"/>
                <a:cs typeface="Segoe UI" panose="020B0502040204020203" pitchFamily="34" charset="0"/>
              </a:rPr>
              <a:t>The </a:t>
            </a:r>
            <a:r>
              <a:rPr lang="en-US" sz="2000" b="1" dirty="0">
                <a:latin typeface="Arial Narrow" panose="020B0606020202030204" pitchFamily="34" charset="0"/>
                <a:ea typeface="Calibri" panose="020F0502020204030204" pitchFamily="34" charset="0"/>
                <a:cs typeface="Segoe UI" panose="020B0502040204020203" pitchFamily="34" charset="0"/>
              </a:rPr>
              <a:t>main goal </a:t>
            </a:r>
            <a:r>
              <a:rPr lang="en-US" sz="2000" dirty="0">
                <a:latin typeface="Arial Narrow" panose="020B0606020202030204" pitchFamily="34" charset="0"/>
                <a:ea typeface="Calibri" panose="020F0502020204030204" pitchFamily="34" charset="0"/>
                <a:cs typeface="Segoe UI" panose="020B0502040204020203" pitchFamily="34" charset="0"/>
              </a:rPr>
              <a:t>is to </a:t>
            </a:r>
            <a:r>
              <a:rPr lang="en-US" sz="2000" b="1" dirty="0">
                <a:latin typeface="Arial Narrow" panose="020B0606020202030204" pitchFamily="34" charset="0"/>
                <a:ea typeface="Calibri" panose="020F0502020204030204" pitchFamily="34" charset="0"/>
                <a:cs typeface="Segoe UI" panose="020B0502040204020203" pitchFamily="34" charset="0"/>
              </a:rPr>
              <a:t>characterize the ferromagnetic minerals </a:t>
            </a:r>
            <a:r>
              <a:rPr lang="en-US" sz="2000" dirty="0">
                <a:latin typeface="Arial Narrow" panose="020B0606020202030204" pitchFamily="34" charset="0"/>
                <a:ea typeface="Calibri" panose="020F0502020204030204" pitchFamily="34" charset="0"/>
                <a:cs typeface="Segoe UI" panose="020B0502040204020203" pitchFamily="34" charset="0"/>
              </a:rPr>
              <a:t>present in the </a:t>
            </a:r>
            <a:r>
              <a:rPr lang="en-US" sz="2000" dirty="0" err="1">
                <a:latin typeface="Arial Narrow" panose="020B0606020202030204" pitchFamily="34" charset="0"/>
                <a:ea typeface="Calibri" panose="020F0502020204030204" pitchFamily="34" charset="0"/>
                <a:cs typeface="Segoe UI" panose="020B0502040204020203" pitchFamily="34" charset="0"/>
              </a:rPr>
              <a:t>Manteigas</a:t>
            </a:r>
            <a:r>
              <a:rPr lang="en-US" sz="2000" dirty="0">
                <a:latin typeface="Arial Narrow" panose="020B0606020202030204" pitchFamily="34" charset="0"/>
                <a:ea typeface="Calibri" panose="020F0502020204030204" pitchFamily="34" charset="0"/>
                <a:cs typeface="Segoe UI" panose="020B0502040204020203" pitchFamily="34" charset="0"/>
              </a:rPr>
              <a:t> granodiorite</a:t>
            </a:r>
          </a:p>
        </p:txBody>
      </p:sp>
      <p:sp>
        <p:nvSpPr>
          <p:cNvPr id="36" name="CaixaDeTexto 35">
            <a:extLst>
              <a:ext uri="{FF2B5EF4-FFF2-40B4-BE49-F238E27FC236}">
                <a16:creationId xmlns:a16="http://schemas.microsoft.com/office/drawing/2014/main" id="{EA2CA45B-BE8F-54E1-4F79-C7D2DD81EAB6}"/>
              </a:ext>
            </a:extLst>
          </p:cNvPr>
          <p:cNvSpPr txBox="1"/>
          <p:nvPr/>
        </p:nvSpPr>
        <p:spPr>
          <a:xfrm>
            <a:off x="1286824" y="4620457"/>
            <a:ext cx="2520000" cy="768928"/>
          </a:xfrm>
          <a:prstGeom prst="rect">
            <a:avLst/>
          </a:prstGeom>
          <a:noFill/>
        </p:spPr>
        <p:txBody>
          <a:bodyPr wrap="square">
            <a:spAutoFit/>
          </a:bodyPr>
          <a:lstStyle/>
          <a:p>
            <a:pPr algn="ctr">
              <a:lnSpc>
                <a:spcPct val="115000"/>
              </a:lnSpc>
              <a:spcAft>
                <a:spcPts val="800"/>
              </a:spcAft>
              <a:buClr>
                <a:srgbClr val="2674BB"/>
              </a:buClr>
            </a:pPr>
            <a:r>
              <a:rPr lang="en-US" sz="2000" dirty="0">
                <a:latin typeface="Arial Narrow" panose="020B0606020202030204" pitchFamily="34" charset="0"/>
                <a:ea typeface="Calibri" panose="020F0502020204030204" pitchFamily="34" charset="0"/>
                <a:cs typeface="Segoe UI" panose="020B0502040204020203" pitchFamily="34" charset="0"/>
              </a:rPr>
              <a:t>I</a:t>
            </a:r>
            <a:r>
              <a:rPr lang="en-US" sz="2000" dirty="0">
                <a:effectLst/>
                <a:latin typeface="Arial Narrow" panose="020B0606020202030204" pitchFamily="34" charset="0"/>
                <a:ea typeface="Calibri" panose="020F0502020204030204" pitchFamily="34" charset="0"/>
                <a:cs typeface="Segoe UI" panose="020B0502040204020203" pitchFamily="34" charset="0"/>
              </a:rPr>
              <a:t>s </a:t>
            </a:r>
            <a:r>
              <a:rPr lang="en-US" sz="2000" b="1" dirty="0">
                <a:effectLst/>
                <a:latin typeface="Arial Narrow" panose="020B0606020202030204" pitchFamily="34" charset="0"/>
                <a:ea typeface="Calibri" panose="020F0502020204030204" pitchFamily="34" charset="0"/>
                <a:cs typeface="Segoe UI" panose="020B0502040204020203" pitchFamily="34" charset="0"/>
              </a:rPr>
              <a:t>rare</a:t>
            </a:r>
            <a:r>
              <a:rPr lang="en-US" sz="2000" dirty="0">
                <a:effectLst/>
                <a:latin typeface="Arial Narrow" panose="020B0606020202030204" pitchFamily="34" charset="0"/>
                <a:ea typeface="Calibri" panose="020F0502020204030204" pitchFamily="34" charset="0"/>
                <a:cs typeface="Segoe UI" panose="020B0502040204020203" pitchFamily="34" charset="0"/>
              </a:rPr>
              <a:t> in the Iberian Peninsula</a:t>
            </a:r>
          </a:p>
        </p:txBody>
      </p:sp>
      <p:sp>
        <p:nvSpPr>
          <p:cNvPr id="38" name="CaixaDeTexto 37">
            <a:extLst>
              <a:ext uri="{FF2B5EF4-FFF2-40B4-BE49-F238E27FC236}">
                <a16:creationId xmlns:a16="http://schemas.microsoft.com/office/drawing/2014/main" id="{1C113191-BFD9-E325-8CA9-A5DBA6F2B2CF}"/>
              </a:ext>
            </a:extLst>
          </p:cNvPr>
          <p:cNvSpPr txBox="1"/>
          <p:nvPr/>
        </p:nvSpPr>
        <p:spPr>
          <a:xfrm>
            <a:off x="4326940" y="4620457"/>
            <a:ext cx="2520174" cy="1476815"/>
          </a:xfrm>
          <a:prstGeom prst="rect">
            <a:avLst/>
          </a:prstGeom>
          <a:noFill/>
        </p:spPr>
        <p:txBody>
          <a:bodyPr wrap="square">
            <a:spAutoFit/>
          </a:bodyPr>
          <a:lstStyle/>
          <a:p>
            <a:pPr algn="ctr">
              <a:lnSpc>
                <a:spcPct val="115000"/>
              </a:lnSpc>
              <a:spcAft>
                <a:spcPts val="800"/>
              </a:spcAft>
              <a:buClr>
                <a:srgbClr val="2674BB"/>
              </a:buClr>
            </a:pPr>
            <a:r>
              <a:rPr lang="en-US" sz="2000" dirty="0">
                <a:latin typeface="Arial Narrow" panose="020B0606020202030204" pitchFamily="34" charset="0"/>
                <a:ea typeface="Calibri" panose="020F0502020204030204" pitchFamily="34" charset="0"/>
                <a:cs typeface="Segoe UI" panose="020B0502040204020203" pitchFamily="34" charset="0"/>
              </a:rPr>
              <a:t>Suggests a </a:t>
            </a:r>
            <a:r>
              <a:rPr lang="en-US" sz="2000" b="1" dirty="0">
                <a:latin typeface="Arial Narrow" panose="020B0606020202030204" pitchFamily="34" charset="0"/>
                <a:ea typeface="Calibri" panose="020F0502020204030204" pitchFamily="34" charset="0"/>
                <a:cs typeface="Segoe UI" panose="020B0502040204020203" pitchFamily="34" charset="0"/>
              </a:rPr>
              <a:t>deep magma origin </a:t>
            </a:r>
            <a:r>
              <a:rPr lang="en-US" sz="2000" dirty="0">
                <a:latin typeface="Arial Narrow" panose="020B0606020202030204" pitchFamily="34" charset="0"/>
                <a:ea typeface="Calibri" panose="020F0502020204030204" pitchFamily="34" charset="0"/>
                <a:cs typeface="Segoe UI" panose="020B0502040204020203" pitchFamily="34" charset="0"/>
              </a:rPr>
              <a:t>and </a:t>
            </a:r>
            <a:r>
              <a:rPr lang="en-US" sz="2000" dirty="0">
                <a:latin typeface="Arial Narrow" panose="020B0606020202030204" pitchFamily="34" charset="0"/>
                <a:cs typeface="Segoe UI" panose="020B0502040204020203" pitchFamily="34" charset="0"/>
              </a:rPr>
              <a:t>the presence of </a:t>
            </a:r>
            <a:r>
              <a:rPr lang="en-US" sz="2000" b="1" dirty="0">
                <a:latin typeface="Arial Narrow" panose="020B0606020202030204" pitchFamily="34" charset="0"/>
                <a:cs typeface="Segoe UI" panose="020B0502040204020203" pitchFamily="34" charset="0"/>
              </a:rPr>
              <a:t>melt-oxidized conditions</a:t>
            </a:r>
          </a:p>
        </p:txBody>
      </p:sp>
      <p:sp>
        <p:nvSpPr>
          <p:cNvPr id="39" name="Seta: Divisa 38">
            <a:extLst>
              <a:ext uri="{FF2B5EF4-FFF2-40B4-BE49-F238E27FC236}">
                <a16:creationId xmlns:a16="http://schemas.microsoft.com/office/drawing/2014/main" id="{47E01183-E159-0816-CEAA-1FC233A873C9}"/>
              </a:ext>
            </a:extLst>
          </p:cNvPr>
          <p:cNvSpPr/>
          <p:nvPr/>
        </p:nvSpPr>
        <p:spPr>
          <a:xfrm rot="16200000">
            <a:off x="3843492" y="3835387"/>
            <a:ext cx="304800" cy="1044000"/>
          </a:xfrm>
          <a:prstGeom prst="chevron">
            <a:avLst/>
          </a:prstGeom>
          <a:ln>
            <a:solidFill>
              <a:srgbClr val="2674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Tree>
    <p:extLst>
      <p:ext uri="{BB962C8B-B14F-4D97-AF65-F5344CB8AC3E}">
        <p14:creationId xmlns:p14="http://schemas.microsoft.com/office/powerpoint/2010/main" val="355742407"/>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2DB666F8-C20F-4E52-DA2C-08400C977856}"/>
              </a:ext>
            </a:extLst>
          </p:cNvPr>
          <p:cNvPicPr>
            <a:picLocks noChangeAspect="1"/>
          </p:cNvPicPr>
          <p:nvPr/>
        </p:nvPicPr>
        <p:blipFill>
          <a:blip r:embed="rId3"/>
          <a:stretch>
            <a:fillRect/>
          </a:stretch>
        </p:blipFill>
        <p:spPr>
          <a:xfrm>
            <a:off x="647034" y="760133"/>
            <a:ext cx="3163314" cy="1069200"/>
          </a:xfrm>
          <a:prstGeom prst="rect">
            <a:avLst/>
          </a:prstGeom>
        </p:spPr>
      </p:pic>
      <p:sp>
        <p:nvSpPr>
          <p:cNvPr id="3" name="Marcador de Posição do Texto 2">
            <a:extLst>
              <a:ext uri="{FF2B5EF4-FFF2-40B4-BE49-F238E27FC236}">
                <a16:creationId xmlns:a16="http://schemas.microsoft.com/office/drawing/2014/main" id="{A36FB016-7995-A651-9182-71EB2D2DEDCA}"/>
              </a:ext>
            </a:extLst>
          </p:cNvPr>
          <p:cNvSpPr>
            <a:spLocks noGrp="1"/>
          </p:cNvSpPr>
          <p:nvPr>
            <p:ph type="body" idx="1"/>
          </p:nvPr>
        </p:nvSpPr>
        <p:spPr>
          <a:xfrm>
            <a:off x="1599700" y="2132933"/>
            <a:ext cx="3821385" cy="635667"/>
          </a:xfrm>
        </p:spPr>
        <p:txBody>
          <a:bodyPr/>
          <a:lstStyle/>
          <a:p>
            <a:pPr algn="just">
              <a:buClr>
                <a:srgbClr val="2674BB"/>
              </a:buClr>
            </a:pPr>
            <a:r>
              <a:rPr lang="en-US" sz="2000" b="1" dirty="0" err="1">
                <a:effectLst/>
                <a:latin typeface="Arial Narrow" panose="020B0606020202030204" pitchFamily="34" charset="0"/>
                <a:ea typeface="Calibri" panose="020F0502020204030204" pitchFamily="34" charset="0"/>
                <a:cs typeface="Segoe UI" panose="020B0502040204020203" pitchFamily="34" charset="0"/>
              </a:rPr>
              <a:t>Manteigas</a:t>
            </a:r>
            <a:r>
              <a:rPr lang="en-US" sz="2000" b="1" dirty="0">
                <a:effectLst/>
                <a:latin typeface="Arial Narrow" panose="020B0606020202030204" pitchFamily="34" charset="0"/>
                <a:ea typeface="Calibri" panose="020F0502020204030204" pitchFamily="34" charset="0"/>
                <a:cs typeface="Segoe UI" panose="020B0502040204020203" pitchFamily="34" charset="0"/>
              </a:rPr>
              <a:t> </a:t>
            </a:r>
            <a:r>
              <a:rPr lang="en-US" sz="2000" b="1" dirty="0">
                <a:solidFill>
                  <a:schemeClr val="tx1"/>
                </a:solidFill>
                <a:latin typeface="Arial Narrow" panose="020B0606020202030204" pitchFamily="34" charset="0"/>
                <a:ea typeface="Calibri" panose="020F0502020204030204" pitchFamily="34" charset="0"/>
                <a:cs typeface="Segoe UI" panose="020B0502040204020203" pitchFamily="34" charset="0"/>
              </a:rPr>
              <a:t>granodiorite</a:t>
            </a:r>
            <a:r>
              <a:rPr lang="en-US" sz="2000" dirty="0">
                <a:solidFill>
                  <a:schemeClr val="tx1"/>
                </a:solidFill>
                <a:latin typeface="Arial Narrow" panose="020B0606020202030204" pitchFamily="34" charset="0"/>
                <a:ea typeface="Calibri" panose="020F0502020204030204" pitchFamily="34" charset="0"/>
                <a:cs typeface="Segoe UI" panose="020B0502040204020203" pitchFamily="34" charset="0"/>
              </a:rPr>
              <a:t>:</a:t>
            </a:r>
          </a:p>
          <a:p>
            <a:pPr algn="just">
              <a:buClr>
                <a:srgbClr val="2674BB"/>
              </a:buClr>
            </a:pPr>
            <a:endParaRPr lang="en-US" sz="2000" dirty="0">
              <a:latin typeface="Arial Narrow" panose="020B0606020202030204" pitchFamily="34" charset="0"/>
              <a:ea typeface="Calibri" panose="020F0502020204030204" pitchFamily="34" charset="0"/>
              <a:cs typeface="Segoe UI" panose="020B0502040204020203" pitchFamily="34" charset="0"/>
            </a:endParaRPr>
          </a:p>
          <a:p>
            <a:pPr algn="just">
              <a:buClr>
                <a:srgbClr val="2674BB"/>
              </a:buClr>
            </a:pPr>
            <a:endParaRPr lang="en-US" sz="2000" dirty="0">
              <a:latin typeface="Arial Narrow" panose="020B0606020202030204" pitchFamily="34" charset="0"/>
              <a:ea typeface="Calibri" panose="020F0502020204030204" pitchFamily="34" charset="0"/>
              <a:cs typeface="Segoe UI" panose="020B0502040204020203" pitchFamily="34" charset="0"/>
            </a:endParaRPr>
          </a:p>
          <a:p>
            <a:pPr algn="just">
              <a:buClr>
                <a:srgbClr val="2674BB"/>
              </a:buClr>
            </a:pPr>
            <a:endParaRPr lang="en-US" sz="2000" dirty="0">
              <a:latin typeface="Arial Narrow" panose="020B0606020202030204" pitchFamily="34" charset="0"/>
              <a:ea typeface="Calibri" panose="020F0502020204030204" pitchFamily="34" charset="0"/>
              <a:cs typeface="Segoe UI" panose="020B0502040204020203" pitchFamily="34" charset="0"/>
            </a:endParaRPr>
          </a:p>
          <a:p>
            <a:pPr algn="just"/>
            <a:endParaRPr lang="en-US" sz="2000" dirty="0">
              <a:latin typeface="Arial Narrow" panose="020B0606020202030204" pitchFamily="34" charset="0"/>
            </a:endParaRPr>
          </a:p>
        </p:txBody>
      </p:sp>
      <p:sp>
        <p:nvSpPr>
          <p:cNvPr id="2" name="Marcador de Posição do Número do Diapositivo 1">
            <a:extLst>
              <a:ext uri="{FF2B5EF4-FFF2-40B4-BE49-F238E27FC236}">
                <a16:creationId xmlns:a16="http://schemas.microsoft.com/office/drawing/2014/main" id="{76F00702-1232-5173-F59E-7C9A15F016E9}"/>
              </a:ext>
            </a:extLst>
          </p:cNvPr>
          <p:cNvSpPr>
            <a:spLocks noGrp="1"/>
          </p:cNvSpPr>
          <p:nvPr>
            <p:ph type="sldNum" idx="12"/>
          </p:nvPr>
        </p:nvSpPr>
        <p:spPr/>
        <p:txBody>
          <a:bodyPr/>
          <a:lstStyle/>
          <a:p>
            <a:fld id="{DEF0E5C1-E96C-494E-B25F-F3FD1605C33C}" type="slidenum">
              <a:rPr lang="en-US" smtClean="0"/>
              <a:t>3</a:t>
            </a:fld>
            <a:endParaRPr lang="en-US"/>
          </a:p>
        </p:txBody>
      </p:sp>
      <p:grpSp>
        <p:nvGrpSpPr>
          <p:cNvPr id="17" name="Agrupar 16">
            <a:extLst>
              <a:ext uri="{FF2B5EF4-FFF2-40B4-BE49-F238E27FC236}">
                <a16:creationId xmlns:a16="http://schemas.microsoft.com/office/drawing/2014/main" id="{1538B142-401F-EBE4-526C-1392A366F496}"/>
              </a:ext>
            </a:extLst>
          </p:cNvPr>
          <p:cNvGrpSpPr/>
          <p:nvPr/>
        </p:nvGrpSpPr>
        <p:grpSpPr>
          <a:xfrm>
            <a:off x="6079345" y="359297"/>
            <a:ext cx="5918200" cy="3069703"/>
            <a:chOff x="5581097" y="2132933"/>
            <a:chExt cx="6610903" cy="3429000"/>
          </a:xfrm>
        </p:grpSpPr>
        <p:grpSp>
          <p:nvGrpSpPr>
            <p:cNvPr id="11" name="Agrupar 10">
              <a:extLst>
                <a:ext uri="{FF2B5EF4-FFF2-40B4-BE49-F238E27FC236}">
                  <a16:creationId xmlns:a16="http://schemas.microsoft.com/office/drawing/2014/main" id="{3B826BD0-147E-1071-98A4-B44DC36824EB}"/>
                </a:ext>
              </a:extLst>
            </p:cNvPr>
            <p:cNvGrpSpPr/>
            <p:nvPr/>
          </p:nvGrpSpPr>
          <p:grpSpPr>
            <a:xfrm>
              <a:off x="5581097" y="2132933"/>
              <a:ext cx="6610903" cy="3429000"/>
              <a:chOff x="5581097" y="2132933"/>
              <a:chExt cx="6610903" cy="3429000"/>
            </a:xfrm>
          </p:grpSpPr>
          <p:pic>
            <p:nvPicPr>
              <p:cNvPr id="10" name="Imagem 9">
                <a:extLst>
                  <a:ext uri="{FF2B5EF4-FFF2-40B4-BE49-F238E27FC236}">
                    <a16:creationId xmlns:a16="http://schemas.microsoft.com/office/drawing/2014/main" id="{7A741AAE-392F-7191-E756-A1C7FE9FBC10}"/>
                  </a:ext>
                </a:extLst>
              </p:cNvPr>
              <p:cNvPicPr>
                <a:picLocks noChangeAspect="1"/>
              </p:cNvPicPr>
              <p:nvPr/>
            </p:nvPicPr>
            <p:blipFill rotWithShape="1">
              <a:blip r:embed="rId4">
                <a:extLst>
                  <a:ext uri="{28A0092B-C50C-407E-A947-70E740481C1C}">
                    <a14:useLocalDpi xmlns:a14="http://schemas.microsoft.com/office/drawing/2010/main" val="0"/>
                  </a:ext>
                </a:extLst>
              </a:blip>
              <a:srcRect b="293"/>
              <a:stretch/>
            </p:blipFill>
            <p:spPr bwMode="auto">
              <a:xfrm>
                <a:off x="5581097" y="2132933"/>
                <a:ext cx="6610903" cy="3429000"/>
              </a:xfrm>
              <a:prstGeom prst="rect">
                <a:avLst/>
              </a:prstGeom>
              <a:noFill/>
              <a:ln>
                <a:noFill/>
              </a:ln>
              <a:extLst>
                <a:ext uri="{53640926-AAD7-44D8-BBD7-CCE9431645EC}">
                  <a14:shadowObscured xmlns:a14="http://schemas.microsoft.com/office/drawing/2010/main"/>
                </a:ext>
              </a:extLst>
            </p:spPr>
          </p:pic>
          <p:sp>
            <p:nvSpPr>
              <p:cNvPr id="9" name="Retângulo 8">
                <a:extLst>
                  <a:ext uri="{FF2B5EF4-FFF2-40B4-BE49-F238E27FC236}">
                    <a16:creationId xmlns:a16="http://schemas.microsoft.com/office/drawing/2014/main" id="{28181C6E-1BF8-911C-41A3-CB128AC0C7D1}"/>
                  </a:ext>
                </a:extLst>
              </p:cNvPr>
              <p:cNvSpPr/>
              <p:nvPr/>
            </p:nvSpPr>
            <p:spPr>
              <a:xfrm>
                <a:off x="6343650" y="3335020"/>
                <a:ext cx="48310" cy="48260"/>
              </a:xfrm>
              <a:custGeom>
                <a:avLst/>
                <a:gdLst>
                  <a:gd name="connsiteX0" fmla="*/ 0 w 48310"/>
                  <a:gd name="connsiteY0" fmla="*/ 0 h 48260"/>
                  <a:gd name="connsiteX1" fmla="*/ 48310 w 48310"/>
                  <a:gd name="connsiteY1" fmla="*/ 0 h 48260"/>
                  <a:gd name="connsiteX2" fmla="*/ 48310 w 48310"/>
                  <a:gd name="connsiteY2" fmla="*/ 48260 h 48260"/>
                  <a:gd name="connsiteX3" fmla="*/ 0 w 48310"/>
                  <a:gd name="connsiteY3" fmla="*/ 48260 h 48260"/>
                  <a:gd name="connsiteX4" fmla="*/ 0 w 48310"/>
                  <a:gd name="connsiteY4" fmla="*/ 0 h 48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10" h="48260" extrusionOk="0">
                    <a:moveTo>
                      <a:pt x="0" y="0"/>
                    </a:moveTo>
                    <a:cubicBezTo>
                      <a:pt x="11683" y="-2093"/>
                      <a:pt x="26047" y="-669"/>
                      <a:pt x="48310" y="0"/>
                    </a:cubicBezTo>
                    <a:cubicBezTo>
                      <a:pt x="50348" y="7777"/>
                      <a:pt x="50430" y="41487"/>
                      <a:pt x="48310" y="48260"/>
                    </a:cubicBezTo>
                    <a:cubicBezTo>
                      <a:pt x="42483" y="47767"/>
                      <a:pt x="14444" y="49317"/>
                      <a:pt x="0" y="48260"/>
                    </a:cubicBezTo>
                    <a:cubicBezTo>
                      <a:pt x="3855" y="32651"/>
                      <a:pt x="-68" y="20608"/>
                      <a:pt x="0" y="0"/>
                    </a:cubicBezTo>
                    <a:close/>
                  </a:path>
                </a:pathLst>
              </a:custGeom>
              <a:noFill/>
              <a:ln w="19050">
                <a:solidFill>
                  <a:schemeClr val="accent5"/>
                </a:solidFill>
                <a:extLst>
                  <a:ext uri="{C807C97D-BFC1-408E-A445-0C87EB9F89A2}">
                    <ask:lineSketchStyleProps xmlns:ask="http://schemas.microsoft.com/office/drawing/2018/sketchyshapes" sd="1706244238">
                      <a:prstGeom prst="rect">
                        <a:avLst/>
                      </a:prstGeom>
                      <ask:type>
                        <ask:lineSketchCurved/>
                      </ask:type>
                    </ask:lineSketchStyleProps>
                  </a:ext>
                </a:extLst>
              </a:ln>
              <a:effectLst>
                <a:glow rad="1016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5" name="Seta: Para a Direita 14">
              <a:extLst>
                <a:ext uri="{FF2B5EF4-FFF2-40B4-BE49-F238E27FC236}">
                  <a16:creationId xmlns:a16="http://schemas.microsoft.com/office/drawing/2014/main" id="{B770A8E5-0808-3A50-2187-4DE2E54CA7F1}"/>
                </a:ext>
              </a:extLst>
            </p:cNvPr>
            <p:cNvSpPr/>
            <p:nvPr/>
          </p:nvSpPr>
          <p:spPr>
            <a:xfrm rot="1682096">
              <a:off x="5901047" y="3183452"/>
              <a:ext cx="427050" cy="105668"/>
            </a:xfrm>
            <a:prstGeom prst="rightArrow">
              <a:avLst>
                <a:gd name="adj1" fmla="val 50000"/>
                <a:gd name="adj2" fmla="val 68298"/>
              </a:avLst>
            </a:prstGeom>
            <a:solidFill>
              <a:schemeClr val="accent1"/>
            </a:solidFill>
            <a:ln>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22" name="Marcador de Posição do Texto 2">
            <a:extLst>
              <a:ext uri="{FF2B5EF4-FFF2-40B4-BE49-F238E27FC236}">
                <a16:creationId xmlns:a16="http://schemas.microsoft.com/office/drawing/2014/main" id="{ED69DDAD-3432-9B07-0A5F-BA498BD1D38E}"/>
              </a:ext>
            </a:extLst>
          </p:cNvPr>
          <p:cNvSpPr txBox="1">
            <a:spLocks/>
          </p:cNvSpPr>
          <p:nvPr/>
        </p:nvSpPr>
        <p:spPr>
          <a:xfrm>
            <a:off x="6096001" y="3552469"/>
            <a:ext cx="5918200" cy="138916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609582" marR="0" lvl="0" indent="-507985" algn="l" rtl="0" eaLnBrk="1" hangingPunct="1">
              <a:lnSpc>
                <a:spcPct val="115000"/>
              </a:lnSpc>
              <a:spcBef>
                <a:spcPts val="800"/>
              </a:spcBef>
              <a:spcAft>
                <a:spcPts val="0"/>
              </a:spcAft>
              <a:buClr>
                <a:schemeClr val="accent1"/>
              </a:buClr>
              <a:buSzPts val="2400"/>
              <a:buFont typeface="Barlow Light"/>
              <a:buChar char="▪"/>
              <a:defRPr sz="2400" b="0" i="0" u="none" strike="noStrike" cap="none">
                <a:solidFill>
                  <a:schemeClr val="dk1"/>
                </a:solidFill>
                <a:latin typeface="Barlow Light"/>
                <a:ea typeface="Barlow Light"/>
                <a:cs typeface="Barlow Light"/>
                <a:sym typeface="Barlow Light"/>
              </a:defRPr>
            </a:lvl1pPr>
            <a:lvl2pPr marL="1219163" marR="0" lvl="1" indent="-507985" algn="l" rtl="0" eaLnBrk="1" hangingPunct="1">
              <a:lnSpc>
                <a:spcPct val="115000"/>
              </a:lnSpc>
              <a:spcBef>
                <a:spcPts val="0"/>
              </a:spcBef>
              <a:spcAft>
                <a:spcPts val="0"/>
              </a:spcAft>
              <a:buClr>
                <a:schemeClr val="accent1"/>
              </a:buClr>
              <a:buSzPts val="2400"/>
              <a:buFont typeface="Barlow Light"/>
              <a:buChar char="▫"/>
              <a:defRPr sz="2400" b="0" i="0" u="none" strike="noStrike" cap="none">
                <a:solidFill>
                  <a:schemeClr val="dk1"/>
                </a:solidFill>
                <a:latin typeface="Barlow Light"/>
                <a:ea typeface="Barlow Light"/>
                <a:cs typeface="Barlow Light"/>
                <a:sym typeface="Barlow Light"/>
              </a:defRPr>
            </a:lvl2pPr>
            <a:lvl3pPr marL="1828744" marR="0" lvl="2"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3pPr>
            <a:lvl4pPr marL="2438324" marR="0" lvl="3"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4pPr>
            <a:lvl5pPr marL="3047906" marR="0" lvl="4"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5pPr>
            <a:lvl6pPr marL="3657489" marR="0" lvl="5"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6pPr>
            <a:lvl7pPr marL="4267068" marR="0" lvl="6"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7pPr>
            <a:lvl8pPr marL="4876650" marR="0" lvl="7"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8pPr>
            <a:lvl9pPr marL="5486231" marR="0" lvl="8"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9pPr>
          </a:lstStyle>
          <a:p>
            <a:pPr marL="622300" lvl="1" indent="-506413" algn="just">
              <a:buClr>
                <a:srgbClr val="2674BB"/>
              </a:buClr>
            </a:pPr>
            <a:r>
              <a:rPr lang="en-US" sz="2000" b="1" dirty="0">
                <a:latin typeface="Arial Narrow" panose="020B0606020202030204" pitchFamily="34" charset="0"/>
                <a:ea typeface="Calibri" panose="020F0502020204030204" pitchFamily="34" charset="0"/>
                <a:cs typeface="Segoe UI" panose="020B0502040204020203" pitchFamily="34" charset="0"/>
              </a:rPr>
              <a:t>Located at:</a:t>
            </a:r>
          </a:p>
          <a:p>
            <a:pPr marL="1231881" lvl="2" indent="-506413" algn="just">
              <a:buClr>
                <a:srgbClr val="2674BB"/>
              </a:buClr>
            </a:pPr>
            <a:r>
              <a:rPr lang="en-US" sz="2000" dirty="0">
                <a:latin typeface="Arial Narrow" panose="020B0606020202030204" pitchFamily="34" charset="0"/>
                <a:ea typeface="Calibri" panose="020F0502020204030204" pitchFamily="34" charset="0"/>
                <a:cs typeface="Segoe UI" panose="020B0502040204020203" pitchFamily="34" charset="0"/>
              </a:rPr>
              <a:t>Central Iberian Zone</a:t>
            </a:r>
          </a:p>
          <a:p>
            <a:pPr marL="1231881" lvl="2" indent="-506413" algn="just">
              <a:buClr>
                <a:srgbClr val="2674BB"/>
              </a:buClr>
            </a:pPr>
            <a:r>
              <a:rPr lang="en-US" sz="2000" dirty="0">
                <a:latin typeface="Arial Narrow" panose="020B0606020202030204" pitchFamily="34" charset="0"/>
                <a:ea typeface="Calibri" panose="020F0502020204030204" pitchFamily="34" charset="0"/>
                <a:cs typeface="Segoe UI" panose="020B0502040204020203" pitchFamily="34" charset="0"/>
              </a:rPr>
              <a:t>Serra da Estrela region</a:t>
            </a:r>
          </a:p>
          <a:p>
            <a:pPr marL="1231881" lvl="2" indent="-506413" algn="just">
              <a:buClr>
                <a:srgbClr val="2674BB"/>
              </a:buClr>
            </a:pPr>
            <a:r>
              <a:rPr lang="en-US" sz="2000" dirty="0">
                <a:latin typeface="Arial Narrow" panose="020B0606020202030204" pitchFamily="34" charset="0"/>
                <a:ea typeface="Calibri" panose="020F0502020204030204" pitchFamily="34" charset="0"/>
                <a:cs typeface="Segoe UI" panose="020B0502040204020203" pitchFamily="34" charset="0"/>
              </a:rPr>
              <a:t>Central Portugal</a:t>
            </a:r>
          </a:p>
          <a:p>
            <a:pPr algn="just"/>
            <a:endParaRPr lang="en-US" sz="2000" dirty="0">
              <a:latin typeface="Arial Narrow" panose="020B0606020202030204" pitchFamily="34" charset="0"/>
            </a:endParaRPr>
          </a:p>
        </p:txBody>
      </p:sp>
      <p:pic>
        <p:nvPicPr>
          <p:cNvPr id="20" name="Imagem 19" descr="Uma imagem com mapa&#10;&#10;Descrição gerada automaticamente">
            <a:extLst>
              <a:ext uri="{FF2B5EF4-FFF2-40B4-BE49-F238E27FC236}">
                <a16:creationId xmlns:a16="http://schemas.microsoft.com/office/drawing/2014/main" id="{16A64B13-0FDC-5D56-56A6-323D7A7F9DD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7339" y="3072200"/>
            <a:ext cx="5035306" cy="3757858"/>
          </a:xfrm>
          <a:prstGeom prst="rect">
            <a:avLst/>
          </a:prstGeom>
          <a:noFill/>
          <a:ln>
            <a:noFill/>
          </a:ln>
        </p:spPr>
      </p:pic>
      <p:grpSp>
        <p:nvGrpSpPr>
          <p:cNvPr id="5" name="Agrupar 4">
            <a:extLst>
              <a:ext uri="{FF2B5EF4-FFF2-40B4-BE49-F238E27FC236}">
                <a16:creationId xmlns:a16="http://schemas.microsoft.com/office/drawing/2014/main" id="{3B66ED03-4411-A51F-9A91-918752ED5550}"/>
              </a:ext>
            </a:extLst>
          </p:cNvPr>
          <p:cNvGrpSpPr/>
          <p:nvPr/>
        </p:nvGrpSpPr>
        <p:grpSpPr>
          <a:xfrm>
            <a:off x="6002646" y="5146260"/>
            <a:ext cx="6189354" cy="1598117"/>
            <a:chOff x="6002646" y="5219830"/>
            <a:chExt cx="6189354" cy="1598117"/>
          </a:xfrm>
        </p:grpSpPr>
        <p:sp>
          <p:nvSpPr>
            <p:cNvPr id="21" name="Marcador de Posição do Texto 2">
              <a:extLst>
                <a:ext uri="{FF2B5EF4-FFF2-40B4-BE49-F238E27FC236}">
                  <a16:creationId xmlns:a16="http://schemas.microsoft.com/office/drawing/2014/main" id="{F92B45D5-0FD5-7D7B-8DF0-9C96B88C1E7D}"/>
                </a:ext>
              </a:extLst>
            </p:cNvPr>
            <p:cNvSpPr txBox="1">
              <a:spLocks/>
            </p:cNvSpPr>
            <p:nvPr/>
          </p:nvSpPr>
          <p:spPr>
            <a:xfrm>
              <a:off x="6002646" y="5219830"/>
              <a:ext cx="6189354" cy="133200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609582" marR="0" lvl="0" indent="-507985" algn="l" rtl="0" eaLnBrk="1" hangingPunct="1">
                <a:lnSpc>
                  <a:spcPct val="115000"/>
                </a:lnSpc>
                <a:spcBef>
                  <a:spcPts val="800"/>
                </a:spcBef>
                <a:spcAft>
                  <a:spcPts val="0"/>
                </a:spcAft>
                <a:buClr>
                  <a:schemeClr val="accent1"/>
                </a:buClr>
                <a:buSzPts val="2400"/>
                <a:buFont typeface="Barlow Light"/>
                <a:buChar char="▪"/>
                <a:defRPr sz="2400" b="0" i="0" u="none" strike="noStrike" cap="none">
                  <a:solidFill>
                    <a:schemeClr val="dk1"/>
                  </a:solidFill>
                  <a:latin typeface="Barlow Light"/>
                  <a:ea typeface="Barlow Light"/>
                  <a:cs typeface="Barlow Light"/>
                  <a:sym typeface="Barlow Light"/>
                </a:defRPr>
              </a:lvl1pPr>
              <a:lvl2pPr marL="1219163" marR="0" lvl="1" indent="-507985" algn="l" rtl="0" eaLnBrk="1" hangingPunct="1">
                <a:lnSpc>
                  <a:spcPct val="115000"/>
                </a:lnSpc>
                <a:spcBef>
                  <a:spcPts val="0"/>
                </a:spcBef>
                <a:spcAft>
                  <a:spcPts val="0"/>
                </a:spcAft>
                <a:buClr>
                  <a:schemeClr val="accent1"/>
                </a:buClr>
                <a:buSzPts val="2400"/>
                <a:buFont typeface="Barlow Light"/>
                <a:buChar char="▫"/>
                <a:defRPr sz="2400" b="0" i="0" u="none" strike="noStrike" cap="none">
                  <a:solidFill>
                    <a:schemeClr val="dk1"/>
                  </a:solidFill>
                  <a:latin typeface="Barlow Light"/>
                  <a:ea typeface="Barlow Light"/>
                  <a:cs typeface="Barlow Light"/>
                  <a:sym typeface="Barlow Light"/>
                </a:defRPr>
              </a:lvl2pPr>
              <a:lvl3pPr marL="1828744" marR="0" lvl="2"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3pPr>
              <a:lvl4pPr marL="2438324" marR="0" lvl="3"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4pPr>
              <a:lvl5pPr marL="3047906" marR="0" lvl="4"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5pPr>
              <a:lvl6pPr marL="3657489" marR="0" lvl="5"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6pPr>
              <a:lvl7pPr marL="4267068" marR="0" lvl="6"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7pPr>
              <a:lvl8pPr marL="4876650" marR="0" lvl="7"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8pPr>
              <a:lvl9pPr marL="5486231" marR="0" lvl="8"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9pPr>
            </a:lstStyle>
            <a:p>
              <a:pPr marL="622300" lvl="1" indent="-506413">
                <a:buClr>
                  <a:srgbClr val="2674BB"/>
                </a:buClr>
              </a:pPr>
              <a:r>
                <a:rPr lang="en-US" sz="2000" b="1" dirty="0">
                  <a:latin typeface="Arial Narrow" panose="020B0606020202030204" pitchFamily="34" charset="0"/>
                  <a:ea typeface="Calibri" panose="020F0502020204030204" pitchFamily="34" charset="0"/>
                  <a:cs typeface="Segoe UI" panose="020B0502040204020203" pitchFamily="34" charset="0"/>
                </a:rPr>
                <a:t>Characterized by:</a:t>
              </a:r>
            </a:p>
            <a:p>
              <a:pPr marL="1231881" lvl="2" indent="-506413">
                <a:buClr>
                  <a:srgbClr val="2674BB"/>
                </a:buClr>
              </a:pPr>
              <a:r>
                <a:rPr lang="en-US" sz="2000" dirty="0">
                  <a:latin typeface="Arial Narrow" panose="020B0606020202030204" pitchFamily="34" charset="0"/>
                  <a:ea typeface="Calibri" panose="020F0502020204030204" pitchFamily="34" charset="0"/>
                  <a:cs typeface="Segoe UI" panose="020B0502040204020203" pitchFamily="34" charset="0"/>
                </a:rPr>
                <a:t>Medium- to coarse-grained slightly porphyritic biotite</a:t>
              </a:r>
            </a:p>
            <a:p>
              <a:pPr marL="1231881" lvl="2" indent="-506413">
                <a:buClr>
                  <a:srgbClr val="2674BB"/>
                </a:buClr>
              </a:pPr>
              <a:r>
                <a:rPr lang="en-US" sz="2000" dirty="0">
                  <a:latin typeface="Arial Narrow" panose="020B0606020202030204" pitchFamily="34" charset="0"/>
                  <a:ea typeface="Calibri" panose="020F0502020204030204" pitchFamily="34" charset="0"/>
                  <a:cs typeface="Segoe UI" panose="020B0502040204020203" pitchFamily="34" charset="0"/>
                </a:rPr>
                <a:t>Dated as Ordovician</a:t>
              </a:r>
              <a:endParaRPr lang="en-US" sz="2000" dirty="0">
                <a:latin typeface="Arial Narrow" panose="020B0606020202030204" pitchFamily="34" charset="0"/>
                <a:ea typeface="Calibri" panose="020F0502020204030204" pitchFamily="34" charset="0"/>
                <a:cs typeface="Arial" panose="020B0604020202020204" pitchFamily="34" charset="0"/>
              </a:endParaRPr>
            </a:p>
            <a:p>
              <a:pPr marL="1879600" lvl="2" indent="-342900">
                <a:buClr>
                  <a:srgbClr val="2674BB"/>
                </a:buClr>
                <a:buFont typeface="Wingdings 3" panose="05040102010807070707" pitchFamily="18" charset="2"/>
                <a:buChar char="9"/>
              </a:pPr>
              <a:r>
                <a:rPr lang="en-US" sz="1800" baseline="30000" dirty="0">
                  <a:latin typeface="Arial Narrow" panose="020B0606020202030204" pitchFamily="34" charset="0"/>
                  <a:ea typeface="Calibri" panose="020F0502020204030204" pitchFamily="34" charset="0"/>
                  <a:cs typeface="Segoe UI" panose="020B0502040204020203" pitchFamily="34" charset="0"/>
                </a:rPr>
                <a:t>235</a:t>
              </a:r>
              <a:r>
                <a:rPr lang="en-US" sz="1800" dirty="0">
                  <a:latin typeface="Arial Narrow" panose="020B0606020202030204" pitchFamily="34" charset="0"/>
                  <a:ea typeface="Calibri" panose="020F0502020204030204" pitchFamily="34" charset="0"/>
                  <a:cs typeface="Segoe UI" panose="020B0502040204020203" pitchFamily="34" charset="0"/>
                </a:rPr>
                <a:t>U/</a:t>
              </a:r>
              <a:r>
                <a:rPr lang="en-US" sz="1800" baseline="30000" dirty="0">
                  <a:latin typeface="Arial Narrow" panose="020B0606020202030204" pitchFamily="34" charset="0"/>
                  <a:ea typeface="Calibri" panose="020F0502020204030204" pitchFamily="34" charset="0"/>
                  <a:cs typeface="Segoe UI" panose="020B0502040204020203" pitchFamily="34" charset="0"/>
                </a:rPr>
                <a:t>207</a:t>
              </a:r>
              <a:r>
                <a:rPr lang="en-US" sz="1800" dirty="0">
                  <a:latin typeface="Arial Narrow" panose="020B0606020202030204" pitchFamily="34" charset="0"/>
                  <a:ea typeface="Calibri" panose="020F0502020204030204" pitchFamily="34" charset="0"/>
                  <a:cs typeface="Segoe UI" panose="020B0502040204020203" pitchFamily="34" charset="0"/>
                </a:rPr>
                <a:t>Pb ~ 481 ± 5.9 Ma*</a:t>
              </a:r>
            </a:p>
            <a:p>
              <a:pPr marL="1536700" lvl="2" indent="0">
                <a:buClr>
                  <a:srgbClr val="2674BB"/>
                </a:buClr>
                <a:buNone/>
              </a:pPr>
              <a:r>
                <a:rPr lang="en-US" sz="2000" dirty="0">
                  <a:latin typeface="Arial Narrow" panose="020B0606020202030204" pitchFamily="34" charset="0"/>
                  <a:ea typeface="Calibri" panose="020F0502020204030204" pitchFamily="34" charset="0"/>
                  <a:cs typeface="Segoe UI" panose="020B0502040204020203" pitchFamily="34" charset="0"/>
                </a:rPr>
                <a:t>	</a:t>
              </a:r>
            </a:p>
          </p:txBody>
        </p:sp>
        <p:sp>
          <p:nvSpPr>
            <p:cNvPr id="14" name="CaixaDeTexto 13">
              <a:extLst>
                <a:ext uri="{FF2B5EF4-FFF2-40B4-BE49-F238E27FC236}">
                  <a16:creationId xmlns:a16="http://schemas.microsoft.com/office/drawing/2014/main" id="{703F5298-0FE7-76D1-44E5-C4427595F55C}"/>
                </a:ext>
              </a:extLst>
            </p:cNvPr>
            <p:cNvSpPr txBox="1"/>
            <p:nvPr/>
          </p:nvSpPr>
          <p:spPr>
            <a:xfrm>
              <a:off x="7803917" y="6540948"/>
              <a:ext cx="1445172" cy="276999"/>
            </a:xfrm>
            <a:prstGeom prst="rect">
              <a:avLst/>
            </a:prstGeom>
            <a:noFill/>
          </p:spPr>
          <p:txBody>
            <a:bodyPr wrap="square">
              <a:spAutoFit/>
            </a:bodyPr>
            <a:lstStyle/>
            <a:p>
              <a:r>
                <a:rPr lang="en-US" sz="1200" i="1" dirty="0">
                  <a:latin typeface="Arial Narrow" panose="020B0606020202030204" pitchFamily="34" charset="0"/>
                  <a:ea typeface="Calibri" panose="020F0502020204030204" pitchFamily="34" charset="0"/>
                  <a:cs typeface="Segoe UI" panose="020B0502040204020203" pitchFamily="34" charset="0"/>
                </a:rPr>
                <a:t>*Neiva et al. 2009</a:t>
              </a:r>
              <a:endParaRPr lang="en-US" sz="1200" i="1" dirty="0"/>
            </a:p>
          </p:txBody>
        </p:sp>
      </p:grpSp>
      <p:sp>
        <p:nvSpPr>
          <p:cNvPr id="18" name="CaixaDeTexto 17">
            <a:extLst>
              <a:ext uri="{FF2B5EF4-FFF2-40B4-BE49-F238E27FC236}">
                <a16:creationId xmlns:a16="http://schemas.microsoft.com/office/drawing/2014/main" id="{41EDDE54-074D-8708-D076-129336CABB43}"/>
              </a:ext>
            </a:extLst>
          </p:cNvPr>
          <p:cNvSpPr txBox="1"/>
          <p:nvPr/>
        </p:nvSpPr>
        <p:spPr>
          <a:xfrm>
            <a:off x="3255391" y="4247049"/>
            <a:ext cx="1109913" cy="523220"/>
          </a:xfrm>
          <a:prstGeom prst="rect">
            <a:avLst/>
          </a:prstGeom>
          <a:noFill/>
        </p:spPr>
        <p:txBody>
          <a:bodyPr wrap="square">
            <a:spAutoFit/>
          </a:bodyPr>
          <a:lstStyle/>
          <a:p>
            <a:pPr algn="ctr"/>
            <a:r>
              <a:rPr lang="en-US" sz="1400" b="1" dirty="0" err="1">
                <a:solidFill>
                  <a:schemeClr val="tx1"/>
                </a:solidFill>
                <a:latin typeface="Arial Narrow" panose="020B0606020202030204" pitchFamily="34" charset="0"/>
                <a:ea typeface="Calibri" panose="020F0502020204030204" pitchFamily="34" charset="0"/>
                <a:cs typeface="Segoe UI" panose="020B0502040204020203" pitchFamily="34" charset="0"/>
              </a:rPr>
              <a:t>Manteigas</a:t>
            </a:r>
            <a:endParaRPr lang="en-US" sz="1400" b="1" dirty="0">
              <a:solidFill>
                <a:schemeClr val="tx1"/>
              </a:solidFill>
              <a:latin typeface="Arial Narrow" panose="020B0606020202030204" pitchFamily="34" charset="0"/>
              <a:ea typeface="Calibri" panose="020F0502020204030204" pitchFamily="34" charset="0"/>
              <a:cs typeface="Segoe UI" panose="020B0502040204020203" pitchFamily="34" charset="0"/>
            </a:endParaRPr>
          </a:p>
          <a:p>
            <a:pPr algn="ctr"/>
            <a:r>
              <a:rPr lang="en-US" sz="1400" b="1" dirty="0">
                <a:solidFill>
                  <a:schemeClr val="tx1"/>
                </a:solidFill>
                <a:latin typeface="Arial Narrow" panose="020B0606020202030204" pitchFamily="34" charset="0"/>
                <a:ea typeface="Calibri" panose="020F0502020204030204" pitchFamily="34" charset="0"/>
                <a:cs typeface="Segoe UI" panose="020B0502040204020203" pitchFamily="34" charset="0"/>
              </a:rPr>
              <a:t>granodiorite</a:t>
            </a:r>
            <a:endParaRPr lang="en-US" dirty="0"/>
          </a:p>
        </p:txBody>
      </p:sp>
      <p:sp>
        <p:nvSpPr>
          <p:cNvPr id="19" name="CaixaDeTexto 18">
            <a:extLst>
              <a:ext uri="{FF2B5EF4-FFF2-40B4-BE49-F238E27FC236}">
                <a16:creationId xmlns:a16="http://schemas.microsoft.com/office/drawing/2014/main" id="{5EEFAC46-33B4-B4B8-1EB7-2C94FDAFB0C1}"/>
              </a:ext>
            </a:extLst>
          </p:cNvPr>
          <p:cNvSpPr txBox="1"/>
          <p:nvPr/>
        </p:nvSpPr>
        <p:spPr>
          <a:xfrm rot="16200000">
            <a:off x="-1884816" y="4530109"/>
            <a:ext cx="4264084" cy="461665"/>
          </a:xfrm>
          <a:prstGeom prst="rect">
            <a:avLst/>
          </a:prstGeom>
          <a:noFill/>
        </p:spPr>
        <p:txBody>
          <a:bodyPr wrap="square">
            <a:spAutoFit/>
          </a:bodyPr>
          <a:lstStyle/>
          <a:p>
            <a:pPr lvl="0" algn="just"/>
            <a:r>
              <a:rPr lang="en-US" sz="1200" dirty="0">
                <a:solidFill>
                  <a:schemeClr val="tx1"/>
                </a:solidFill>
                <a:effectLst/>
                <a:latin typeface="Arial Narrow" panose="020B0606020202030204" pitchFamily="34" charset="0"/>
                <a:ea typeface="Calibri" panose="020F0502020204030204" pitchFamily="34" charset="0"/>
                <a:cs typeface="Segoe UI" panose="020B0502040204020203" pitchFamily="34" charset="0"/>
              </a:rPr>
              <a:t>Neiva, A.M.R.; Williams, I.S.; Ramos, J.M.F.; Gomes, M.E.P.; Silva, M.M.V.G.; Antunes, I.M.H.R. </a:t>
            </a:r>
            <a:r>
              <a:rPr lang="en-US" sz="1200" i="1" dirty="0" err="1">
                <a:solidFill>
                  <a:schemeClr val="tx1"/>
                </a:solidFill>
                <a:effectLst/>
                <a:latin typeface="Arial Narrow" panose="020B0606020202030204" pitchFamily="34" charset="0"/>
                <a:ea typeface="Calibri" panose="020F0502020204030204" pitchFamily="34" charset="0"/>
                <a:cs typeface="Segoe UI" panose="020B0502040204020203" pitchFamily="34" charset="0"/>
              </a:rPr>
              <a:t>Lithos</a:t>
            </a:r>
            <a:r>
              <a:rPr lang="en-US" sz="1200" i="1" dirty="0">
                <a:solidFill>
                  <a:schemeClr val="tx1"/>
                </a:solidFill>
                <a:effectLst/>
                <a:latin typeface="Arial Narrow" panose="020B0606020202030204" pitchFamily="34" charset="0"/>
                <a:ea typeface="Calibri" panose="020F0502020204030204" pitchFamily="34" charset="0"/>
                <a:cs typeface="Segoe UI" panose="020B0502040204020203" pitchFamily="34" charset="0"/>
              </a:rPr>
              <a:t>;, </a:t>
            </a:r>
            <a:r>
              <a:rPr lang="en-US" sz="1200" b="1" dirty="0">
                <a:solidFill>
                  <a:schemeClr val="tx1"/>
                </a:solidFill>
                <a:effectLst/>
                <a:latin typeface="Arial Narrow" panose="020B0606020202030204" pitchFamily="34" charset="0"/>
                <a:ea typeface="Calibri" panose="020F0502020204030204" pitchFamily="34" charset="0"/>
                <a:cs typeface="Segoe UI" panose="020B0502040204020203" pitchFamily="34" charset="0"/>
              </a:rPr>
              <a:t>2009</a:t>
            </a:r>
            <a:r>
              <a:rPr lang="en-US" sz="1200" b="1" dirty="0">
                <a:solidFill>
                  <a:schemeClr val="tx1"/>
                </a:solidFill>
                <a:latin typeface="Arial Narrow" panose="020B0606020202030204" pitchFamily="34" charset="0"/>
                <a:ea typeface="Calibri" panose="020F0502020204030204" pitchFamily="34" charset="0"/>
                <a:cs typeface="Segoe UI" panose="020B0502040204020203" pitchFamily="34" charset="0"/>
              </a:rPr>
              <a:t> </a:t>
            </a:r>
            <a:r>
              <a:rPr lang="en-US" sz="1200" dirty="0">
                <a:solidFill>
                  <a:schemeClr val="tx1"/>
                </a:solidFill>
                <a:effectLst/>
                <a:latin typeface="Arial Narrow" panose="020B0606020202030204" pitchFamily="34" charset="0"/>
                <a:ea typeface="Calibri" panose="020F0502020204030204" pitchFamily="34" charset="0"/>
                <a:cs typeface="Segoe UI" panose="020B0502040204020203" pitchFamily="34" charset="0"/>
              </a:rPr>
              <a:t>(111), pp. 186–202</a:t>
            </a:r>
            <a:endParaRPr lang="en-US" sz="1200" dirty="0">
              <a:solidFill>
                <a:schemeClr val="tx1"/>
              </a:solidFill>
              <a:latin typeface="Arial Narrow" panose="020B0606020202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325983"/>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pattFill prst="ltUpDiag">
          <a:fgClr>
            <a:schemeClr val="accent1"/>
          </a:fgClr>
          <a:bgClr>
            <a:schemeClr val="accent6">
              <a:lumMod val="20000"/>
              <a:lumOff val="80000"/>
            </a:schemeClr>
          </a:bgClr>
        </a:pattFill>
        <a:effectLst/>
      </p:bgPr>
    </p:bg>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114C6A02-80D4-C92D-DBA9-9D0C401A7B2E}"/>
              </a:ext>
            </a:extLst>
          </p:cNvPr>
          <p:cNvPicPr>
            <a:picLocks noChangeAspect="1"/>
          </p:cNvPicPr>
          <p:nvPr/>
        </p:nvPicPr>
        <p:blipFill>
          <a:blip r:embed="rId3"/>
          <a:stretch>
            <a:fillRect/>
          </a:stretch>
        </p:blipFill>
        <p:spPr>
          <a:xfrm>
            <a:off x="647034" y="760133"/>
            <a:ext cx="3163314" cy="1069200"/>
          </a:xfrm>
          <a:prstGeom prst="rect">
            <a:avLst/>
          </a:prstGeom>
        </p:spPr>
      </p:pic>
      <p:sp>
        <p:nvSpPr>
          <p:cNvPr id="8" name="Marcador de Posição do Número do Diapositivo 7">
            <a:extLst>
              <a:ext uri="{FF2B5EF4-FFF2-40B4-BE49-F238E27FC236}">
                <a16:creationId xmlns:a16="http://schemas.microsoft.com/office/drawing/2014/main" id="{EB4E746A-C8A3-2226-D6FD-1044BEEA4FAA}"/>
              </a:ext>
            </a:extLst>
          </p:cNvPr>
          <p:cNvSpPr>
            <a:spLocks noGrp="1"/>
          </p:cNvSpPr>
          <p:nvPr>
            <p:ph type="sldNum" idx="12"/>
          </p:nvPr>
        </p:nvSpPr>
        <p:spPr/>
        <p:txBody>
          <a:bodyPr/>
          <a:lstStyle/>
          <a:p>
            <a:fld id="{DEF0E5C1-E96C-494E-B25F-F3FD1605C33C}" type="slidenum">
              <a:rPr lang="en-US" smtClean="0"/>
              <a:t>4</a:t>
            </a:fld>
            <a:endParaRPr lang="en-US"/>
          </a:p>
        </p:txBody>
      </p:sp>
      <p:graphicFrame>
        <p:nvGraphicFramePr>
          <p:cNvPr id="9" name="Diagrama 8">
            <a:extLst>
              <a:ext uri="{FF2B5EF4-FFF2-40B4-BE49-F238E27FC236}">
                <a16:creationId xmlns:a16="http://schemas.microsoft.com/office/drawing/2014/main" id="{73F8498E-E777-9CEB-7ED1-8248AAC8D45C}"/>
              </a:ext>
            </a:extLst>
          </p:cNvPr>
          <p:cNvGraphicFramePr/>
          <p:nvPr>
            <p:extLst>
              <p:ext uri="{D42A27DB-BD31-4B8C-83A1-F6EECF244321}">
                <p14:modId xmlns:p14="http://schemas.microsoft.com/office/powerpoint/2010/main" val="3379160115"/>
              </p:ext>
            </p:extLst>
          </p:nvPr>
        </p:nvGraphicFramePr>
        <p:xfrm>
          <a:off x="2351314" y="2364186"/>
          <a:ext cx="8534400" cy="27044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CaixaDeTexto 1">
            <a:extLst>
              <a:ext uri="{FF2B5EF4-FFF2-40B4-BE49-F238E27FC236}">
                <a16:creationId xmlns:a16="http://schemas.microsoft.com/office/drawing/2014/main" id="{24FC1523-BFFB-2D14-3923-5012E3EA2C07}"/>
              </a:ext>
            </a:extLst>
          </p:cNvPr>
          <p:cNvSpPr txBox="1"/>
          <p:nvPr/>
        </p:nvSpPr>
        <p:spPr>
          <a:xfrm>
            <a:off x="9014905" y="2151299"/>
            <a:ext cx="2579918" cy="646331"/>
          </a:xfrm>
          <a:prstGeom prst="rect">
            <a:avLst/>
          </a:prstGeom>
          <a:noFill/>
        </p:spPr>
        <p:txBody>
          <a:bodyPr wrap="square" rtlCol="0">
            <a:spAutoFit/>
          </a:bodyPr>
          <a:lstStyle/>
          <a:p>
            <a:pPr marL="285750" indent="-285750" algn="ctr">
              <a:buFont typeface="Wingdings" panose="05000000000000000000" pitchFamily="2" charset="2"/>
              <a:buChar char="ü"/>
            </a:pPr>
            <a:r>
              <a:rPr lang="en-US" sz="1800" i="1" dirty="0">
                <a:latin typeface="Arial Narrow" panose="020B0606020202030204" pitchFamily="34" charset="0"/>
              </a:rPr>
              <a:t>Identify the magnetic mineralogy </a:t>
            </a:r>
          </a:p>
        </p:txBody>
      </p:sp>
      <p:sp>
        <p:nvSpPr>
          <p:cNvPr id="6" name="CaixaDeTexto 5">
            <a:extLst>
              <a:ext uri="{FF2B5EF4-FFF2-40B4-BE49-F238E27FC236}">
                <a16:creationId xmlns:a16="http://schemas.microsoft.com/office/drawing/2014/main" id="{02B70E64-4A8F-6231-5425-0A6326CA65A7}"/>
              </a:ext>
            </a:extLst>
          </p:cNvPr>
          <p:cNvSpPr txBox="1"/>
          <p:nvPr/>
        </p:nvSpPr>
        <p:spPr>
          <a:xfrm>
            <a:off x="1382486" y="5181105"/>
            <a:ext cx="3679371" cy="1477328"/>
          </a:xfrm>
          <a:prstGeom prst="rect">
            <a:avLst/>
          </a:prstGeom>
          <a:noFill/>
        </p:spPr>
        <p:txBody>
          <a:bodyPr wrap="square" rtlCol="0">
            <a:spAutoFit/>
          </a:bodyPr>
          <a:lstStyle/>
          <a:p>
            <a:pPr marL="285750" indent="-285750" algn="ctr">
              <a:buFont typeface="Wingdings" panose="05000000000000000000" pitchFamily="2" charset="2"/>
              <a:buChar char="ü"/>
            </a:pPr>
            <a:r>
              <a:rPr lang="en-US" sz="1800" i="1" dirty="0">
                <a:latin typeface="Arial Narrow" panose="020B0606020202030204" pitchFamily="34" charset="0"/>
              </a:rPr>
              <a:t>Determine the Saturation isothermal remanent magnetization (SIRM) value</a:t>
            </a:r>
          </a:p>
          <a:p>
            <a:pPr algn="ctr"/>
            <a:r>
              <a:rPr lang="en-US" sz="1800" i="1" dirty="0">
                <a:latin typeface="Arial Narrow" panose="020B0606020202030204" pitchFamily="34" charset="0"/>
              </a:rPr>
              <a:t>&amp;</a:t>
            </a:r>
          </a:p>
          <a:p>
            <a:pPr marL="285750" indent="-285750" algn="ctr">
              <a:buFont typeface="Wingdings" panose="05000000000000000000" pitchFamily="2" charset="2"/>
              <a:buChar char="ü"/>
            </a:pPr>
            <a:r>
              <a:rPr lang="en-US" sz="1800" i="1" dirty="0">
                <a:latin typeface="Arial Narrow" panose="020B0606020202030204" pitchFamily="34" charset="0"/>
              </a:rPr>
              <a:t>Identified the magnetic components by fitting IRM curves</a:t>
            </a:r>
          </a:p>
        </p:txBody>
      </p:sp>
      <p:sp>
        <p:nvSpPr>
          <p:cNvPr id="3" name="Forma livre: Forma 2">
            <a:extLst>
              <a:ext uri="{FF2B5EF4-FFF2-40B4-BE49-F238E27FC236}">
                <a16:creationId xmlns:a16="http://schemas.microsoft.com/office/drawing/2014/main" id="{58849ACC-2641-F933-CA3F-0533F6F0CC5D}"/>
              </a:ext>
            </a:extLst>
          </p:cNvPr>
          <p:cNvSpPr/>
          <p:nvPr/>
        </p:nvSpPr>
        <p:spPr>
          <a:xfrm rot="18041859">
            <a:off x="4890248" y="5370099"/>
            <a:ext cx="1083447" cy="217614"/>
          </a:xfrm>
          <a:custGeom>
            <a:avLst/>
            <a:gdLst>
              <a:gd name="connsiteX0" fmla="*/ 1273628 w 1273628"/>
              <a:gd name="connsiteY0" fmla="*/ 489857 h 489857"/>
              <a:gd name="connsiteX1" fmla="*/ 511628 w 1273628"/>
              <a:gd name="connsiteY1" fmla="*/ 391885 h 489857"/>
              <a:gd name="connsiteX2" fmla="*/ 0 w 1273628"/>
              <a:gd name="connsiteY2" fmla="*/ 0 h 489857"/>
            </a:gdLst>
            <a:ahLst/>
            <a:cxnLst>
              <a:cxn ang="0">
                <a:pos x="connsiteX0" y="connsiteY0"/>
              </a:cxn>
              <a:cxn ang="0">
                <a:pos x="connsiteX1" y="connsiteY1"/>
              </a:cxn>
              <a:cxn ang="0">
                <a:pos x="connsiteX2" y="connsiteY2"/>
              </a:cxn>
            </a:cxnLst>
            <a:rect l="l" t="t" r="r" b="b"/>
            <a:pathLst>
              <a:path w="1273628" h="489857">
                <a:moveTo>
                  <a:pt x="1273628" y="489857"/>
                </a:moveTo>
                <a:cubicBezTo>
                  <a:pt x="998763" y="481692"/>
                  <a:pt x="723899" y="473528"/>
                  <a:pt x="511628" y="391885"/>
                </a:cubicBezTo>
                <a:cubicBezTo>
                  <a:pt x="299357" y="310242"/>
                  <a:pt x="149678" y="155121"/>
                  <a:pt x="0" y="0"/>
                </a:cubicBezTo>
              </a:path>
            </a:pathLst>
          </a:custGeom>
          <a:noFill/>
          <a:ln>
            <a:solidFill>
              <a:srgbClr val="2674BB"/>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rma livre: Forma 3">
            <a:extLst>
              <a:ext uri="{FF2B5EF4-FFF2-40B4-BE49-F238E27FC236}">
                <a16:creationId xmlns:a16="http://schemas.microsoft.com/office/drawing/2014/main" id="{B4E444E1-0AE6-8587-0413-C0D89479AEAE}"/>
              </a:ext>
            </a:extLst>
          </p:cNvPr>
          <p:cNvSpPr/>
          <p:nvPr/>
        </p:nvSpPr>
        <p:spPr>
          <a:xfrm>
            <a:off x="8305796" y="2251719"/>
            <a:ext cx="870861" cy="602144"/>
          </a:xfrm>
          <a:custGeom>
            <a:avLst/>
            <a:gdLst>
              <a:gd name="connsiteX0" fmla="*/ 0 w 1240972"/>
              <a:gd name="connsiteY0" fmla="*/ 1088571 h 1088571"/>
              <a:gd name="connsiteX1" fmla="*/ 283029 w 1240972"/>
              <a:gd name="connsiteY1" fmla="*/ 500742 h 1088571"/>
              <a:gd name="connsiteX2" fmla="*/ 1240972 w 1240972"/>
              <a:gd name="connsiteY2" fmla="*/ 0 h 1088571"/>
            </a:gdLst>
            <a:ahLst/>
            <a:cxnLst>
              <a:cxn ang="0">
                <a:pos x="connsiteX0" y="connsiteY0"/>
              </a:cxn>
              <a:cxn ang="0">
                <a:pos x="connsiteX1" y="connsiteY1"/>
              </a:cxn>
              <a:cxn ang="0">
                <a:pos x="connsiteX2" y="connsiteY2"/>
              </a:cxn>
            </a:cxnLst>
            <a:rect l="l" t="t" r="r" b="b"/>
            <a:pathLst>
              <a:path w="1240972" h="1088571">
                <a:moveTo>
                  <a:pt x="0" y="1088571"/>
                </a:moveTo>
                <a:cubicBezTo>
                  <a:pt x="38100" y="885370"/>
                  <a:pt x="76201" y="682170"/>
                  <a:pt x="283029" y="500742"/>
                </a:cubicBezTo>
                <a:cubicBezTo>
                  <a:pt x="489857" y="319314"/>
                  <a:pt x="865414" y="159657"/>
                  <a:pt x="1240972" y="0"/>
                </a:cubicBezTo>
              </a:path>
            </a:pathLst>
          </a:custGeom>
          <a:noFill/>
          <a:ln>
            <a:solidFill>
              <a:srgbClr val="2674BB"/>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558393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352E8582-8297-C75F-9EF0-5252E173836F}"/>
              </a:ext>
            </a:extLst>
          </p:cNvPr>
          <p:cNvPicPr>
            <a:picLocks noChangeAspect="1"/>
          </p:cNvPicPr>
          <p:nvPr/>
        </p:nvPicPr>
        <p:blipFill>
          <a:blip r:embed="rId3"/>
          <a:stretch>
            <a:fillRect/>
          </a:stretch>
        </p:blipFill>
        <p:spPr>
          <a:xfrm>
            <a:off x="637509" y="760133"/>
            <a:ext cx="3163314" cy="1069200"/>
          </a:xfrm>
          <a:prstGeom prst="rect">
            <a:avLst/>
          </a:prstGeom>
        </p:spPr>
      </p:pic>
      <p:sp>
        <p:nvSpPr>
          <p:cNvPr id="3" name="Marcador de Posição do Texto 2">
            <a:extLst>
              <a:ext uri="{FF2B5EF4-FFF2-40B4-BE49-F238E27FC236}">
                <a16:creationId xmlns:a16="http://schemas.microsoft.com/office/drawing/2014/main" id="{5691FB91-F061-9634-CB46-C68653ACD04F}"/>
              </a:ext>
            </a:extLst>
          </p:cNvPr>
          <p:cNvSpPr>
            <a:spLocks noGrp="1"/>
          </p:cNvSpPr>
          <p:nvPr>
            <p:ph type="body" idx="1"/>
          </p:nvPr>
        </p:nvSpPr>
        <p:spPr>
          <a:xfrm>
            <a:off x="2486113" y="1920468"/>
            <a:ext cx="4885773" cy="677915"/>
          </a:xfrm>
        </p:spPr>
        <p:txBody>
          <a:bodyPr/>
          <a:lstStyle/>
          <a:p>
            <a:pPr marL="360000" algn="just">
              <a:lnSpc>
                <a:spcPct val="100000"/>
              </a:lnSpc>
              <a:spcBef>
                <a:spcPts val="100"/>
              </a:spcBef>
              <a:spcAft>
                <a:spcPts val="100"/>
              </a:spcAft>
              <a:buClr>
                <a:srgbClr val="2674BB"/>
              </a:buClr>
              <a:buFont typeface="Wingdings 3" panose="05040102010807070707" pitchFamily="18" charset="2"/>
              <a:buChar char="&quot;"/>
            </a:pPr>
            <a:r>
              <a:rPr lang="en-US" sz="1800" dirty="0">
                <a:solidFill>
                  <a:srgbClr val="000000"/>
                </a:solidFill>
                <a:latin typeface="Arial Narrow" panose="020B0606020202030204" pitchFamily="34" charset="0"/>
                <a:cs typeface="Segoe UI" panose="020B0502040204020203" pitchFamily="34" charset="0"/>
              </a:rPr>
              <a:t>Areas with </a:t>
            </a:r>
            <a:r>
              <a:rPr lang="en-US" sz="1800" b="1" dirty="0">
                <a:solidFill>
                  <a:srgbClr val="2674BB"/>
                </a:solidFill>
                <a:latin typeface="Arial Narrow" panose="020B0606020202030204" pitchFamily="34" charset="0"/>
                <a:cs typeface="Segoe UI" panose="020B0502040204020203" pitchFamily="34" charset="0"/>
              </a:rPr>
              <a:t>low K</a:t>
            </a:r>
            <a:r>
              <a:rPr lang="en-US" sz="1800" b="1" baseline="-25000" dirty="0">
                <a:solidFill>
                  <a:srgbClr val="2674BB"/>
                </a:solidFill>
                <a:latin typeface="Arial Narrow" panose="020B0606020202030204" pitchFamily="34" charset="0"/>
                <a:cs typeface="Segoe UI" panose="020B0502040204020203" pitchFamily="34" charset="0"/>
              </a:rPr>
              <a:t>m</a:t>
            </a:r>
            <a:r>
              <a:rPr lang="en-US" sz="1800" b="1" dirty="0">
                <a:solidFill>
                  <a:srgbClr val="2674BB"/>
                </a:solidFill>
                <a:latin typeface="Arial Narrow" panose="020B0606020202030204" pitchFamily="34" charset="0"/>
                <a:cs typeface="Segoe UI" panose="020B0502040204020203" pitchFamily="34" charset="0"/>
              </a:rPr>
              <a:t> values </a:t>
            </a:r>
            <a:r>
              <a:rPr lang="en-US" sz="1800" dirty="0">
                <a:solidFill>
                  <a:srgbClr val="000000"/>
                </a:solidFill>
                <a:latin typeface="Arial Narrow" panose="020B0606020202030204" pitchFamily="34" charset="0"/>
                <a:cs typeface="Segoe UI" panose="020B0502040204020203" pitchFamily="34" charset="0"/>
                <a:sym typeface="Wingdings 3" panose="05040102010807070707" pitchFamily="18" charset="2"/>
              </a:rPr>
              <a:t></a:t>
            </a:r>
            <a:r>
              <a:rPr lang="en-US" sz="1800" dirty="0">
                <a:solidFill>
                  <a:srgbClr val="000000"/>
                </a:solidFill>
                <a:latin typeface="Arial Narrow" panose="020B0606020202030204" pitchFamily="34" charset="0"/>
                <a:cs typeface="Segoe UI" panose="020B0502040204020203" pitchFamily="34" charset="0"/>
              </a:rPr>
              <a:t> K</a:t>
            </a:r>
            <a:r>
              <a:rPr lang="en-US" sz="1800" baseline="-25000" dirty="0">
                <a:solidFill>
                  <a:srgbClr val="000000"/>
                </a:solidFill>
                <a:latin typeface="Arial Narrow" panose="020B0606020202030204" pitchFamily="34" charset="0"/>
                <a:cs typeface="Segoe UI" panose="020B0502040204020203" pitchFamily="34" charset="0"/>
              </a:rPr>
              <a:t>m </a:t>
            </a:r>
            <a:r>
              <a:rPr lang="en-US" sz="1800" dirty="0">
                <a:solidFill>
                  <a:srgbClr val="000000"/>
                </a:solidFill>
                <a:latin typeface="Arial Narrow" panose="020B0606020202030204" pitchFamily="34" charset="0"/>
                <a:cs typeface="Segoe UI" panose="020B0502040204020203" pitchFamily="34" charset="0"/>
              </a:rPr>
              <a:t>&lt; 1000 </a:t>
            </a:r>
            <a:r>
              <a:rPr lang="en-US" sz="1800" dirty="0">
                <a:solidFill>
                  <a:srgbClr val="000000"/>
                </a:solidFill>
                <a:latin typeface="Arial Narrow" panose="020B0606020202030204" pitchFamily="34" charset="0"/>
                <a:cs typeface="Segoe UI" panose="020B0502040204020203" pitchFamily="34" charset="0"/>
                <a:sym typeface="Symbol" panose="05050102010706020507" pitchFamily="18" charset="2"/>
              </a:rPr>
              <a:t>SI</a:t>
            </a:r>
            <a:endParaRPr lang="en-US" sz="1800" dirty="0">
              <a:solidFill>
                <a:srgbClr val="000000"/>
              </a:solidFill>
              <a:latin typeface="Arial Narrow" panose="020B0606020202030204" pitchFamily="34" charset="0"/>
              <a:cs typeface="Segoe UI" panose="020B0502040204020203" pitchFamily="34" charset="0"/>
            </a:endParaRPr>
          </a:p>
          <a:p>
            <a:pPr marL="360000" algn="just">
              <a:lnSpc>
                <a:spcPct val="100000"/>
              </a:lnSpc>
              <a:spcBef>
                <a:spcPts val="100"/>
              </a:spcBef>
              <a:spcAft>
                <a:spcPts val="100"/>
              </a:spcAft>
              <a:buClr>
                <a:srgbClr val="2674BB"/>
              </a:buClr>
              <a:buFont typeface="Wingdings 3" panose="05040102010807070707" pitchFamily="18" charset="2"/>
              <a:buChar char="&quot;"/>
            </a:pPr>
            <a:r>
              <a:rPr lang="en-US" sz="1800" dirty="0">
                <a:solidFill>
                  <a:srgbClr val="000000"/>
                </a:solidFill>
                <a:latin typeface="Arial Narrow" panose="020B0606020202030204" pitchFamily="34" charset="0"/>
                <a:cs typeface="Segoe UI" panose="020B0502040204020203" pitchFamily="34" charset="0"/>
              </a:rPr>
              <a:t>Areas with </a:t>
            </a:r>
            <a:r>
              <a:rPr lang="en-US" sz="1800" b="1" dirty="0">
                <a:solidFill>
                  <a:srgbClr val="FF0066"/>
                </a:solidFill>
                <a:latin typeface="Arial Narrow" panose="020B0606020202030204" pitchFamily="34" charset="0"/>
                <a:cs typeface="Segoe UI" panose="020B0502040204020203" pitchFamily="34" charset="0"/>
              </a:rPr>
              <a:t>high K</a:t>
            </a:r>
            <a:r>
              <a:rPr lang="en-US" sz="1800" b="1" baseline="-25000" dirty="0">
                <a:solidFill>
                  <a:srgbClr val="FF0066"/>
                </a:solidFill>
                <a:latin typeface="Arial Narrow" panose="020B0606020202030204" pitchFamily="34" charset="0"/>
                <a:cs typeface="Segoe UI" panose="020B0502040204020203" pitchFamily="34" charset="0"/>
              </a:rPr>
              <a:t>m</a:t>
            </a:r>
            <a:r>
              <a:rPr lang="en-US" sz="1800" b="1" dirty="0">
                <a:solidFill>
                  <a:srgbClr val="FF0066"/>
                </a:solidFill>
                <a:latin typeface="Arial Narrow" panose="020B0606020202030204" pitchFamily="34" charset="0"/>
                <a:cs typeface="Segoe UI" panose="020B0502040204020203" pitchFamily="34" charset="0"/>
              </a:rPr>
              <a:t> values </a:t>
            </a:r>
            <a:r>
              <a:rPr lang="en-US" sz="1800" dirty="0">
                <a:solidFill>
                  <a:srgbClr val="000000"/>
                </a:solidFill>
                <a:latin typeface="Arial Narrow" panose="020B0606020202030204" pitchFamily="34" charset="0"/>
                <a:cs typeface="Segoe UI" panose="020B0502040204020203" pitchFamily="34" charset="0"/>
                <a:sym typeface="Wingdings 3" panose="05040102010807070707" pitchFamily="18" charset="2"/>
              </a:rPr>
              <a:t> </a:t>
            </a:r>
            <a:r>
              <a:rPr lang="en-US" sz="1800" dirty="0">
                <a:solidFill>
                  <a:srgbClr val="000000"/>
                </a:solidFill>
                <a:latin typeface="Arial Narrow" panose="020B0606020202030204" pitchFamily="34" charset="0"/>
                <a:cs typeface="Segoe UI" panose="020B0502040204020203" pitchFamily="34" charset="0"/>
              </a:rPr>
              <a:t>K</a:t>
            </a:r>
            <a:r>
              <a:rPr lang="en-US" sz="1800" baseline="-25000" dirty="0">
                <a:solidFill>
                  <a:srgbClr val="000000"/>
                </a:solidFill>
                <a:latin typeface="Arial Narrow" panose="020B0606020202030204" pitchFamily="34" charset="0"/>
                <a:cs typeface="Segoe UI" panose="020B0502040204020203" pitchFamily="34" charset="0"/>
              </a:rPr>
              <a:t>m</a:t>
            </a:r>
            <a:r>
              <a:rPr lang="en-US" sz="1800" dirty="0">
                <a:solidFill>
                  <a:srgbClr val="000000"/>
                </a:solidFill>
                <a:latin typeface="Arial Narrow" panose="020B0606020202030204" pitchFamily="34" charset="0"/>
                <a:cs typeface="Segoe UI" panose="020B0502040204020203" pitchFamily="34" charset="0"/>
              </a:rPr>
              <a:t> </a:t>
            </a:r>
            <a:r>
              <a:rPr lang="pt-PT" sz="1800" dirty="0">
                <a:latin typeface="Arial Narrow" panose="020B0606020202030204" pitchFamily="34" charset="0"/>
                <a:sym typeface="Symbol" panose="05050102010706020507" pitchFamily="18" charset="2"/>
              </a:rPr>
              <a:t></a:t>
            </a:r>
            <a:r>
              <a:rPr lang="en-US" sz="1800" dirty="0">
                <a:solidFill>
                  <a:srgbClr val="000000"/>
                </a:solidFill>
                <a:latin typeface="Arial Narrow" panose="020B0606020202030204" pitchFamily="34" charset="0"/>
                <a:cs typeface="Segoe UI" panose="020B0502040204020203" pitchFamily="34" charset="0"/>
              </a:rPr>
              <a:t> 1000 </a:t>
            </a:r>
            <a:r>
              <a:rPr lang="en-US" sz="1800" dirty="0">
                <a:solidFill>
                  <a:srgbClr val="000000"/>
                </a:solidFill>
                <a:latin typeface="Arial Narrow" panose="020B0606020202030204" pitchFamily="34" charset="0"/>
                <a:cs typeface="Segoe UI" panose="020B0502040204020203" pitchFamily="34" charset="0"/>
                <a:sym typeface="Symbol" panose="05050102010706020507" pitchFamily="18" charset="2"/>
              </a:rPr>
              <a:t>SI</a:t>
            </a:r>
          </a:p>
          <a:p>
            <a:pPr marL="360000" algn="just">
              <a:lnSpc>
                <a:spcPct val="100000"/>
              </a:lnSpc>
              <a:spcBef>
                <a:spcPts val="100"/>
              </a:spcBef>
              <a:spcAft>
                <a:spcPts val="100"/>
              </a:spcAft>
              <a:buClr>
                <a:srgbClr val="2674BB"/>
              </a:buClr>
              <a:buFont typeface="Wingdings 3" panose="05040102010807070707" pitchFamily="18" charset="2"/>
              <a:buChar char="&quot;"/>
            </a:pPr>
            <a:endParaRPr lang="en-US" sz="1600" b="1" dirty="0">
              <a:solidFill>
                <a:srgbClr val="000000"/>
              </a:solidFill>
              <a:latin typeface="Arial Narrow" panose="020B0606020202030204" pitchFamily="34" charset="0"/>
              <a:cs typeface="Segoe UI" panose="020B0502040204020203" pitchFamily="34" charset="0"/>
              <a:sym typeface="Symbol" panose="05050102010706020507" pitchFamily="18" charset="2"/>
            </a:endParaRPr>
          </a:p>
          <a:p>
            <a:pPr marL="0" indent="0" algn="just">
              <a:lnSpc>
                <a:spcPct val="100000"/>
              </a:lnSpc>
              <a:spcBef>
                <a:spcPts val="100"/>
              </a:spcBef>
              <a:spcAft>
                <a:spcPts val="100"/>
              </a:spcAft>
              <a:buClr>
                <a:srgbClr val="2674BB"/>
              </a:buClr>
              <a:buNone/>
            </a:pPr>
            <a:endParaRPr lang="en-US" sz="1600" dirty="0">
              <a:solidFill>
                <a:srgbClr val="000000"/>
              </a:solidFill>
              <a:latin typeface="Arial Narrow" panose="020B0606020202030204" pitchFamily="34" charset="0"/>
              <a:cs typeface="Segoe UI" panose="020B0502040204020203" pitchFamily="34" charset="0"/>
              <a:sym typeface="Symbol" panose="05050102010706020507" pitchFamily="18" charset="2"/>
            </a:endParaRPr>
          </a:p>
        </p:txBody>
      </p:sp>
      <p:sp>
        <p:nvSpPr>
          <p:cNvPr id="2" name="Marcador de Posição do Número do Diapositivo 1">
            <a:extLst>
              <a:ext uri="{FF2B5EF4-FFF2-40B4-BE49-F238E27FC236}">
                <a16:creationId xmlns:a16="http://schemas.microsoft.com/office/drawing/2014/main" id="{6D8DA4A7-0F0F-8BCA-3A93-8240F2A177FD}"/>
              </a:ext>
            </a:extLst>
          </p:cNvPr>
          <p:cNvSpPr>
            <a:spLocks noGrp="1"/>
          </p:cNvSpPr>
          <p:nvPr>
            <p:ph type="sldNum" idx="12"/>
          </p:nvPr>
        </p:nvSpPr>
        <p:spPr/>
        <p:txBody>
          <a:bodyPr/>
          <a:lstStyle/>
          <a:p>
            <a:fld id="{DEF0E5C1-E96C-494E-B25F-F3FD1605C33C}" type="slidenum">
              <a:rPr lang="en-US" smtClean="0"/>
              <a:t>5</a:t>
            </a:fld>
            <a:endParaRPr lang="en-US"/>
          </a:p>
        </p:txBody>
      </p:sp>
      <p:sp>
        <p:nvSpPr>
          <p:cNvPr id="5" name="Hexágono 4">
            <a:extLst>
              <a:ext uri="{FF2B5EF4-FFF2-40B4-BE49-F238E27FC236}">
                <a16:creationId xmlns:a16="http://schemas.microsoft.com/office/drawing/2014/main" id="{56721ADB-DDEE-0E75-5AA6-521EEBC4D907}"/>
              </a:ext>
            </a:extLst>
          </p:cNvPr>
          <p:cNvSpPr/>
          <p:nvPr/>
        </p:nvSpPr>
        <p:spPr>
          <a:xfrm>
            <a:off x="431800" y="1946164"/>
            <a:ext cx="2124000" cy="1836000"/>
          </a:xfrm>
          <a:prstGeom prst="hexagon">
            <a:avLst/>
          </a:prstGeom>
          <a:ln>
            <a:solidFill>
              <a:srgbClr val="2674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i="1" dirty="0">
                <a:solidFill>
                  <a:schemeClr val="tx1"/>
                </a:solidFill>
                <a:effectLst/>
                <a:latin typeface="Arial Narrow" panose="020B0606020202030204" pitchFamily="34" charset="0"/>
                <a:ea typeface="Calibri" panose="020F0502020204030204" pitchFamily="34" charset="0"/>
                <a:cs typeface="Segoe UI" panose="020B0502040204020203" pitchFamily="34" charset="0"/>
              </a:rPr>
              <a:t>Anisotropy of magnetic susceptibility (AMS)*</a:t>
            </a:r>
          </a:p>
          <a:p>
            <a:pPr algn="ctr"/>
            <a:endParaRPr lang="en-US" sz="1100" i="1" dirty="0">
              <a:solidFill>
                <a:schemeClr val="tx1"/>
              </a:solidFill>
              <a:latin typeface="Arial Narrow" panose="020B0606020202030204" pitchFamily="34" charset="0"/>
              <a:cs typeface="Segoe UI" panose="020B0502040204020203" pitchFamily="34" charset="0"/>
            </a:endParaRPr>
          </a:p>
          <a:p>
            <a:pPr algn="ctr"/>
            <a:r>
              <a:rPr lang="en-US" sz="1200" i="1" dirty="0">
                <a:solidFill>
                  <a:schemeClr val="tx1"/>
                </a:solidFill>
                <a:latin typeface="Arial Narrow" panose="020B0606020202030204" pitchFamily="34" charset="0"/>
                <a:cs typeface="Segoe UI" panose="020B0502040204020203" pitchFamily="34" charset="0"/>
              </a:rPr>
              <a:t>*</a:t>
            </a:r>
            <a:r>
              <a:rPr lang="en-US" sz="1200" i="1" dirty="0" err="1">
                <a:solidFill>
                  <a:schemeClr val="tx1"/>
                </a:solidFill>
                <a:latin typeface="Arial Narrow" panose="020B0606020202030204" pitchFamily="34" charset="0"/>
                <a:cs typeface="Segoe UI" panose="020B0502040204020203" pitchFamily="34" charset="0"/>
              </a:rPr>
              <a:t>Sant’Ovaia</a:t>
            </a:r>
            <a:r>
              <a:rPr lang="en-US" sz="1200" i="1" dirty="0">
                <a:solidFill>
                  <a:schemeClr val="tx1"/>
                </a:solidFill>
                <a:latin typeface="Arial Narrow" panose="020B0606020202030204" pitchFamily="34" charset="0"/>
                <a:cs typeface="Segoe UI" panose="020B0502040204020203" pitchFamily="34" charset="0"/>
              </a:rPr>
              <a:t> et al. 2010</a:t>
            </a:r>
            <a:endParaRPr lang="en-US" sz="1800" b="1" i="1" dirty="0">
              <a:solidFill>
                <a:schemeClr val="tx1"/>
              </a:solidFill>
            </a:endParaRPr>
          </a:p>
        </p:txBody>
      </p:sp>
      <p:graphicFrame>
        <p:nvGraphicFramePr>
          <p:cNvPr id="37" name="Gráfico 36">
            <a:extLst>
              <a:ext uri="{FF2B5EF4-FFF2-40B4-BE49-F238E27FC236}">
                <a16:creationId xmlns:a16="http://schemas.microsoft.com/office/drawing/2014/main" id="{8A9E1926-7595-4118-B83C-CE3C28B2DD77}"/>
              </a:ext>
            </a:extLst>
          </p:cNvPr>
          <p:cNvGraphicFramePr>
            <a:graphicFrameLocks/>
          </p:cNvGraphicFramePr>
          <p:nvPr>
            <p:extLst>
              <p:ext uri="{D42A27DB-BD31-4B8C-83A1-F6EECF244321}">
                <p14:modId xmlns:p14="http://schemas.microsoft.com/office/powerpoint/2010/main" val="1672364320"/>
              </p:ext>
            </p:extLst>
          </p:nvPr>
        </p:nvGraphicFramePr>
        <p:xfrm>
          <a:off x="2434106" y="4246965"/>
          <a:ext cx="3770751" cy="2509704"/>
        </p:xfrm>
        <a:graphic>
          <a:graphicData uri="http://schemas.openxmlformats.org/drawingml/2006/chart">
            <c:chart xmlns:c="http://schemas.openxmlformats.org/drawingml/2006/chart" xmlns:r="http://schemas.openxmlformats.org/officeDocument/2006/relationships" r:id="rId4"/>
          </a:graphicData>
        </a:graphic>
      </p:graphicFrame>
      <p:grpSp>
        <p:nvGrpSpPr>
          <p:cNvPr id="49" name="Agrupar 48">
            <a:extLst>
              <a:ext uri="{FF2B5EF4-FFF2-40B4-BE49-F238E27FC236}">
                <a16:creationId xmlns:a16="http://schemas.microsoft.com/office/drawing/2014/main" id="{8073FC33-1DD8-831C-B726-F44167D8124D}"/>
              </a:ext>
            </a:extLst>
          </p:cNvPr>
          <p:cNvGrpSpPr/>
          <p:nvPr/>
        </p:nvGrpSpPr>
        <p:grpSpPr>
          <a:xfrm>
            <a:off x="7172679" y="1916011"/>
            <a:ext cx="4741773" cy="3538793"/>
            <a:chOff x="4123600" y="3878377"/>
            <a:chExt cx="3590238" cy="2679401"/>
          </a:xfrm>
        </p:grpSpPr>
        <p:pic>
          <p:nvPicPr>
            <p:cNvPr id="42" name="Imagem 41" descr="Uma imagem com mapa&#10;&#10;Descrição gerada automaticamente">
              <a:extLst>
                <a:ext uri="{FF2B5EF4-FFF2-40B4-BE49-F238E27FC236}">
                  <a16:creationId xmlns:a16="http://schemas.microsoft.com/office/drawing/2014/main" id="{3C3EF5AD-6A1D-902B-3873-72BD2A414E7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3600" y="3878377"/>
              <a:ext cx="3590238" cy="2679401"/>
            </a:xfrm>
            <a:prstGeom prst="rect">
              <a:avLst/>
            </a:prstGeom>
            <a:noFill/>
            <a:ln>
              <a:noFill/>
            </a:ln>
          </p:spPr>
        </p:pic>
        <p:sp>
          <p:nvSpPr>
            <p:cNvPr id="43" name="Estrela: 5 Pontos 42">
              <a:extLst>
                <a:ext uri="{FF2B5EF4-FFF2-40B4-BE49-F238E27FC236}">
                  <a16:creationId xmlns:a16="http://schemas.microsoft.com/office/drawing/2014/main" id="{88008B42-66A3-E51E-EC97-44D75FEAE734}"/>
                </a:ext>
              </a:extLst>
            </p:cNvPr>
            <p:cNvSpPr/>
            <p:nvPr/>
          </p:nvSpPr>
          <p:spPr>
            <a:xfrm>
              <a:off x="6102728" y="4453119"/>
              <a:ext cx="144000" cy="144000"/>
            </a:xfrm>
            <a:prstGeom prst="star5">
              <a:avLst/>
            </a:prstGeom>
            <a:solidFill>
              <a:srgbClr val="FF006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Estrela: 5 Pontos 43">
              <a:extLst>
                <a:ext uri="{FF2B5EF4-FFF2-40B4-BE49-F238E27FC236}">
                  <a16:creationId xmlns:a16="http://schemas.microsoft.com/office/drawing/2014/main" id="{FBEE6AB3-8CB5-2E14-AFF7-D12DE839D63D}"/>
                </a:ext>
              </a:extLst>
            </p:cNvPr>
            <p:cNvSpPr/>
            <p:nvPr/>
          </p:nvSpPr>
          <p:spPr>
            <a:xfrm>
              <a:off x="6137310" y="5152196"/>
              <a:ext cx="144000" cy="144000"/>
            </a:xfrm>
            <a:prstGeom prst="star5">
              <a:avLst/>
            </a:prstGeom>
            <a:solidFill>
              <a:srgbClr val="FF006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Estrela: 5 Pontos 44">
              <a:extLst>
                <a:ext uri="{FF2B5EF4-FFF2-40B4-BE49-F238E27FC236}">
                  <a16:creationId xmlns:a16="http://schemas.microsoft.com/office/drawing/2014/main" id="{8795F55E-A761-9FC3-57B8-1F4F61F4E131}"/>
                </a:ext>
              </a:extLst>
            </p:cNvPr>
            <p:cNvSpPr/>
            <p:nvPr/>
          </p:nvSpPr>
          <p:spPr>
            <a:xfrm>
              <a:off x="5117916" y="4340514"/>
              <a:ext cx="144000" cy="144000"/>
            </a:xfrm>
            <a:prstGeom prst="star5">
              <a:avLst/>
            </a:prstGeom>
            <a:solidFill>
              <a:srgbClr val="2674B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Estrela: 5 Pontos 45">
              <a:extLst>
                <a:ext uri="{FF2B5EF4-FFF2-40B4-BE49-F238E27FC236}">
                  <a16:creationId xmlns:a16="http://schemas.microsoft.com/office/drawing/2014/main" id="{2785FCFC-38EE-3EB3-BEF9-9FAAA7752A48}"/>
                </a:ext>
              </a:extLst>
            </p:cNvPr>
            <p:cNvSpPr/>
            <p:nvPr/>
          </p:nvSpPr>
          <p:spPr>
            <a:xfrm>
              <a:off x="6354333" y="5624963"/>
              <a:ext cx="144000" cy="144000"/>
            </a:xfrm>
            <a:prstGeom prst="star5">
              <a:avLst/>
            </a:prstGeom>
            <a:solidFill>
              <a:srgbClr val="2674B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0" name="Agrupar 49">
            <a:extLst>
              <a:ext uri="{FF2B5EF4-FFF2-40B4-BE49-F238E27FC236}">
                <a16:creationId xmlns:a16="http://schemas.microsoft.com/office/drawing/2014/main" id="{A96A4088-DA59-D0D8-B3EC-03E96140BA71}"/>
              </a:ext>
            </a:extLst>
          </p:cNvPr>
          <p:cNvGrpSpPr/>
          <p:nvPr/>
        </p:nvGrpSpPr>
        <p:grpSpPr>
          <a:xfrm>
            <a:off x="7215294" y="5526751"/>
            <a:ext cx="1647997" cy="555497"/>
            <a:chOff x="2874081" y="4448459"/>
            <a:chExt cx="1647997" cy="555497"/>
          </a:xfrm>
        </p:grpSpPr>
        <p:sp>
          <p:nvSpPr>
            <p:cNvPr id="47" name="Estrela: 5 Pontos 46">
              <a:extLst>
                <a:ext uri="{FF2B5EF4-FFF2-40B4-BE49-F238E27FC236}">
                  <a16:creationId xmlns:a16="http://schemas.microsoft.com/office/drawing/2014/main" id="{E7883E73-19BE-E902-3122-02BDF36CEDD5}"/>
                </a:ext>
              </a:extLst>
            </p:cNvPr>
            <p:cNvSpPr/>
            <p:nvPr/>
          </p:nvSpPr>
          <p:spPr>
            <a:xfrm>
              <a:off x="2883703" y="4766618"/>
              <a:ext cx="144000" cy="144000"/>
            </a:xfrm>
            <a:prstGeom prst="star5">
              <a:avLst/>
            </a:prstGeom>
            <a:solidFill>
              <a:srgbClr val="FF006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8" name="Estrela: 5 Pontos 47">
              <a:extLst>
                <a:ext uri="{FF2B5EF4-FFF2-40B4-BE49-F238E27FC236}">
                  <a16:creationId xmlns:a16="http://schemas.microsoft.com/office/drawing/2014/main" id="{6EFF92D3-E57F-7DA5-D784-A5A9DB3FB9FE}"/>
                </a:ext>
              </a:extLst>
            </p:cNvPr>
            <p:cNvSpPr/>
            <p:nvPr/>
          </p:nvSpPr>
          <p:spPr>
            <a:xfrm>
              <a:off x="2874081" y="4501964"/>
              <a:ext cx="144000" cy="144000"/>
            </a:xfrm>
            <a:prstGeom prst="star5">
              <a:avLst/>
            </a:prstGeom>
            <a:solidFill>
              <a:srgbClr val="2674B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0" name="CaixaDeTexto 39">
              <a:extLst>
                <a:ext uri="{FF2B5EF4-FFF2-40B4-BE49-F238E27FC236}">
                  <a16:creationId xmlns:a16="http://schemas.microsoft.com/office/drawing/2014/main" id="{BED19DC9-8B13-E9B4-5FA0-11DD37552985}"/>
                </a:ext>
              </a:extLst>
            </p:cNvPr>
            <p:cNvSpPr txBox="1"/>
            <p:nvPr/>
          </p:nvSpPr>
          <p:spPr>
            <a:xfrm>
              <a:off x="3007266" y="4696179"/>
              <a:ext cx="1514812" cy="307777"/>
            </a:xfrm>
            <a:prstGeom prst="rect">
              <a:avLst/>
            </a:prstGeom>
            <a:noFill/>
          </p:spPr>
          <p:txBody>
            <a:bodyPr wrap="square" rtlCol="0">
              <a:spAutoFit/>
            </a:bodyPr>
            <a:lstStyle/>
            <a:p>
              <a:r>
                <a:rPr lang="pt-PT" dirty="0">
                  <a:latin typeface="Arial Narrow" panose="020B0606020202030204" pitchFamily="34" charset="0"/>
                </a:rPr>
                <a:t>K</a:t>
              </a:r>
              <a:r>
                <a:rPr lang="pt-PT" baseline="-25000" dirty="0">
                  <a:latin typeface="Arial Narrow" panose="020B0606020202030204" pitchFamily="34" charset="0"/>
                </a:rPr>
                <a:t>m</a:t>
              </a:r>
              <a:r>
                <a:rPr lang="pt-PT" dirty="0">
                  <a:latin typeface="Arial Narrow" panose="020B0606020202030204" pitchFamily="34" charset="0"/>
                </a:rPr>
                <a:t> </a:t>
              </a:r>
              <a:r>
                <a:rPr lang="pt-PT" dirty="0">
                  <a:latin typeface="Arial Narrow" panose="020B0606020202030204" pitchFamily="34" charset="0"/>
                  <a:sym typeface="Symbol" panose="05050102010706020507" pitchFamily="18" charset="2"/>
                </a:rPr>
                <a:t></a:t>
              </a:r>
              <a:r>
                <a:rPr lang="pt-PT" dirty="0">
                  <a:latin typeface="Arial Narrow" panose="020B0606020202030204" pitchFamily="34" charset="0"/>
                </a:rPr>
                <a:t> 1000 </a:t>
              </a:r>
              <a:r>
                <a:rPr lang="pt-PT" dirty="0">
                  <a:latin typeface="Arial Narrow" panose="020B0606020202030204" pitchFamily="34" charset="0"/>
                  <a:sym typeface="Symbol" panose="05050102010706020507" pitchFamily="18" charset="2"/>
                </a:rPr>
                <a:t>SI</a:t>
              </a:r>
              <a:endParaRPr lang="en-US" dirty="0">
                <a:latin typeface="Arial Narrow" panose="020B0606020202030204" pitchFamily="34" charset="0"/>
              </a:endParaRPr>
            </a:p>
          </p:txBody>
        </p:sp>
        <p:sp>
          <p:nvSpPr>
            <p:cNvPr id="41" name="CaixaDeTexto 40">
              <a:extLst>
                <a:ext uri="{FF2B5EF4-FFF2-40B4-BE49-F238E27FC236}">
                  <a16:creationId xmlns:a16="http://schemas.microsoft.com/office/drawing/2014/main" id="{61D3B26E-B3A5-E1F2-58B8-BAAB7A9545CE}"/>
                </a:ext>
              </a:extLst>
            </p:cNvPr>
            <p:cNvSpPr txBox="1"/>
            <p:nvPr/>
          </p:nvSpPr>
          <p:spPr>
            <a:xfrm>
              <a:off x="2997644" y="4448459"/>
              <a:ext cx="1524434" cy="307777"/>
            </a:xfrm>
            <a:prstGeom prst="rect">
              <a:avLst/>
            </a:prstGeom>
            <a:noFill/>
          </p:spPr>
          <p:txBody>
            <a:bodyPr wrap="square" rtlCol="0">
              <a:spAutoFit/>
            </a:bodyPr>
            <a:lstStyle/>
            <a:p>
              <a:r>
                <a:rPr lang="pt-PT" dirty="0">
                  <a:latin typeface="Arial Narrow" panose="020B0606020202030204" pitchFamily="34" charset="0"/>
                </a:rPr>
                <a:t>K</a:t>
              </a:r>
              <a:r>
                <a:rPr lang="pt-PT" baseline="-25000" dirty="0">
                  <a:latin typeface="Arial Narrow" panose="020B0606020202030204" pitchFamily="34" charset="0"/>
                </a:rPr>
                <a:t>m</a:t>
              </a:r>
              <a:r>
                <a:rPr lang="pt-PT" dirty="0">
                  <a:latin typeface="Arial Narrow" panose="020B0606020202030204" pitchFamily="34" charset="0"/>
                </a:rPr>
                <a:t> &lt; 1000 </a:t>
              </a:r>
              <a:r>
                <a:rPr lang="pt-PT" dirty="0">
                  <a:latin typeface="Arial Narrow" panose="020B0606020202030204" pitchFamily="34" charset="0"/>
                  <a:sym typeface="Symbol" panose="05050102010706020507" pitchFamily="18" charset="2"/>
                </a:rPr>
                <a:t>SI</a:t>
              </a:r>
              <a:endParaRPr lang="en-US" dirty="0">
                <a:latin typeface="Arial Narrow" panose="020B0606020202030204" pitchFamily="34" charset="0"/>
              </a:endParaRPr>
            </a:p>
          </p:txBody>
        </p:sp>
      </p:grpSp>
      <p:sp>
        <p:nvSpPr>
          <p:cNvPr id="24" name="CaixaDeTexto 23">
            <a:extLst>
              <a:ext uri="{FF2B5EF4-FFF2-40B4-BE49-F238E27FC236}">
                <a16:creationId xmlns:a16="http://schemas.microsoft.com/office/drawing/2014/main" id="{36575FA8-2CF9-40D6-118B-C96205386FF4}"/>
              </a:ext>
            </a:extLst>
          </p:cNvPr>
          <p:cNvSpPr txBox="1"/>
          <p:nvPr/>
        </p:nvSpPr>
        <p:spPr>
          <a:xfrm>
            <a:off x="3666295" y="3099888"/>
            <a:ext cx="1777764" cy="948978"/>
          </a:xfrm>
          <a:prstGeom prst="rect">
            <a:avLst/>
          </a:prstGeom>
          <a:noFill/>
        </p:spPr>
        <p:txBody>
          <a:bodyPr wrap="square">
            <a:spAutoFit/>
          </a:bodyPr>
          <a:lstStyle/>
          <a:p>
            <a:pPr algn="ctr">
              <a:lnSpc>
                <a:spcPct val="100000"/>
              </a:lnSpc>
              <a:spcBef>
                <a:spcPts val="100"/>
              </a:spcBef>
              <a:spcAft>
                <a:spcPts val="100"/>
              </a:spcAft>
              <a:buClr>
                <a:srgbClr val="2674BB"/>
              </a:buClr>
            </a:pPr>
            <a:r>
              <a:rPr lang="en-US" sz="1800" dirty="0" err="1">
                <a:latin typeface="Arial Narrow" panose="020B0606020202030204" pitchFamily="34" charset="0"/>
                <a:cs typeface="Segoe UI" panose="020B0502040204020203" pitchFamily="34" charset="0"/>
              </a:rPr>
              <a:t>Manteigas</a:t>
            </a:r>
            <a:r>
              <a:rPr lang="en-US" sz="1800" dirty="0">
                <a:latin typeface="Arial Narrow" panose="020B0606020202030204" pitchFamily="34" charset="0"/>
                <a:cs typeface="Segoe UI" panose="020B0502040204020203" pitchFamily="34" charset="0"/>
              </a:rPr>
              <a:t> is a </a:t>
            </a:r>
          </a:p>
          <a:p>
            <a:pPr algn="ctr">
              <a:lnSpc>
                <a:spcPct val="100000"/>
              </a:lnSpc>
              <a:spcBef>
                <a:spcPts val="100"/>
              </a:spcBef>
              <a:spcAft>
                <a:spcPts val="100"/>
              </a:spcAft>
              <a:buClr>
                <a:srgbClr val="2674BB"/>
              </a:buClr>
            </a:pPr>
            <a:r>
              <a:rPr lang="en-US" sz="1800" b="1" dirty="0">
                <a:solidFill>
                  <a:srgbClr val="FF0066"/>
                </a:solidFill>
                <a:latin typeface="Arial Narrow" panose="020B0606020202030204" pitchFamily="34" charset="0"/>
                <a:cs typeface="Segoe UI" panose="020B0502040204020203" pitchFamily="34" charset="0"/>
              </a:rPr>
              <a:t>magnetite-type</a:t>
            </a:r>
            <a:r>
              <a:rPr lang="en-US" sz="1800" b="1" dirty="0">
                <a:latin typeface="Arial Narrow" panose="020B0606020202030204" pitchFamily="34" charset="0"/>
                <a:cs typeface="Segoe UI" panose="020B0502040204020203" pitchFamily="34" charset="0"/>
              </a:rPr>
              <a:t> </a:t>
            </a:r>
            <a:r>
              <a:rPr lang="en-US" sz="1800" dirty="0">
                <a:latin typeface="Arial Narrow" panose="020B0606020202030204" pitchFamily="34" charset="0"/>
                <a:cs typeface="Segoe UI" panose="020B0502040204020203" pitchFamily="34" charset="0"/>
              </a:rPr>
              <a:t>granitoid</a:t>
            </a:r>
          </a:p>
        </p:txBody>
      </p:sp>
      <p:sp>
        <p:nvSpPr>
          <p:cNvPr id="32" name="Seta: Divisa 31">
            <a:extLst>
              <a:ext uri="{FF2B5EF4-FFF2-40B4-BE49-F238E27FC236}">
                <a16:creationId xmlns:a16="http://schemas.microsoft.com/office/drawing/2014/main" id="{AF3E7E3D-1F4C-BC96-4EBA-EBE0E4189564}"/>
              </a:ext>
            </a:extLst>
          </p:cNvPr>
          <p:cNvSpPr/>
          <p:nvPr/>
        </p:nvSpPr>
        <p:spPr>
          <a:xfrm rot="5400000">
            <a:off x="4402777" y="2319918"/>
            <a:ext cx="304800" cy="1044000"/>
          </a:xfrm>
          <a:prstGeom prst="chevron">
            <a:avLst/>
          </a:prstGeom>
          <a:ln>
            <a:solidFill>
              <a:srgbClr val="2674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33" name="CaixaDeTexto 32">
            <a:extLst>
              <a:ext uri="{FF2B5EF4-FFF2-40B4-BE49-F238E27FC236}">
                <a16:creationId xmlns:a16="http://schemas.microsoft.com/office/drawing/2014/main" id="{FDD6A76B-DFB4-AA0D-D6F3-3C934DC00508}"/>
              </a:ext>
            </a:extLst>
          </p:cNvPr>
          <p:cNvSpPr txBox="1"/>
          <p:nvPr/>
        </p:nvSpPr>
        <p:spPr>
          <a:xfrm>
            <a:off x="7145035" y="6154715"/>
            <a:ext cx="2078225" cy="307777"/>
          </a:xfrm>
          <a:prstGeom prst="rect">
            <a:avLst/>
          </a:prstGeom>
          <a:noFill/>
        </p:spPr>
        <p:txBody>
          <a:bodyPr wrap="square">
            <a:spAutoFit/>
          </a:bodyPr>
          <a:lstStyle/>
          <a:p>
            <a:pPr algn="just"/>
            <a:r>
              <a:rPr lang="en-US" i="1" dirty="0">
                <a:solidFill>
                  <a:schemeClr val="tx1"/>
                </a:solidFill>
                <a:latin typeface="Arial Narrow" panose="020B0606020202030204" pitchFamily="34" charset="0"/>
                <a:ea typeface="Calibri" panose="020F0502020204030204" pitchFamily="34" charset="0"/>
                <a:cs typeface="Arial" panose="020B0604020202020204" pitchFamily="34" charset="0"/>
              </a:rPr>
              <a:t>K</a:t>
            </a:r>
            <a:r>
              <a:rPr lang="en-US" i="1" baseline="-25000" dirty="0">
                <a:solidFill>
                  <a:schemeClr val="tx1"/>
                </a:solidFill>
                <a:latin typeface="Arial Narrow" panose="020B0606020202030204" pitchFamily="34" charset="0"/>
                <a:ea typeface="Calibri" panose="020F0502020204030204" pitchFamily="34" charset="0"/>
                <a:cs typeface="Arial" panose="020B0604020202020204" pitchFamily="34" charset="0"/>
              </a:rPr>
              <a:t>m</a:t>
            </a:r>
            <a:r>
              <a:rPr lang="en-US" i="1" dirty="0">
                <a:solidFill>
                  <a:schemeClr val="tx1"/>
                </a:solidFill>
                <a:latin typeface="Arial Narrow" panose="020B0606020202030204" pitchFamily="34" charset="0"/>
                <a:ea typeface="Calibri" panose="020F0502020204030204" pitchFamily="34" charset="0"/>
                <a:cs typeface="Arial" panose="020B0604020202020204" pitchFamily="34" charset="0"/>
              </a:rPr>
              <a:t> – Magnetic susceptibility</a:t>
            </a:r>
            <a:r>
              <a:rPr lang="en-US" i="1" dirty="0">
                <a:solidFill>
                  <a:schemeClr val="tx1"/>
                </a:solidFill>
                <a:effectLst/>
                <a:latin typeface="Arial Narrow" panose="020B0606020202030204" pitchFamily="34" charset="0"/>
                <a:ea typeface="Calibri" panose="020F0502020204030204" pitchFamily="34" charset="0"/>
                <a:cs typeface="Arial" panose="020B0604020202020204" pitchFamily="34" charset="0"/>
              </a:rPr>
              <a:t> </a:t>
            </a:r>
            <a:endParaRPr lang="en-US" i="1" dirty="0">
              <a:solidFill>
                <a:schemeClr val="tx1"/>
              </a:solidFill>
            </a:endParaRPr>
          </a:p>
        </p:txBody>
      </p:sp>
      <p:sp>
        <p:nvSpPr>
          <p:cNvPr id="27" name="CaixaDeTexto 26">
            <a:extLst>
              <a:ext uri="{FF2B5EF4-FFF2-40B4-BE49-F238E27FC236}">
                <a16:creationId xmlns:a16="http://schemas.microsoft.com/office/drawing/2014/main" id="{C7554770-4292-879F-AC14-D401BE7B4FA6}"/>
              </a:ext>
            </a:extLst>
          </p:cNvPr>
          <p:cNvSpPr txBox="1"/>
          <p:nvPr/>
        </p:nvSpPr>
        <p:spPr>
          <a:xfrm rot="16200000">
            <a:off x="-1521422" y="4874913"/>
            <a:ext cx="3504509" cy="461665"/>
          </a:xfrm>
          <a:prstGeom prst="rect">
            <a:avLst/>
          </a:prstGeom>
          <a:noFill/>
        </p:spPr>
        <p:txBody>
          <a:bodyPr wrap="square">
            <a:spAutoFit/>
          </a:bodyPr>
          <a:lstStyle/>
          <a:p>
            <a:pPr lvl="0" algn="just"/>
            <a:r>
              <a:rPr lang="en-US" sz="1200" dirty="0" err="1">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Sant’Ovaia</a:t>
            </a:r>
            <a:r>
              <a:rPr lang="en-US" sz="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H.; Olivier, P.; Ferreira, N.; Noronha, F.; Leblanc, D. </a:t>
            </a:r>
            <a:r>
              <a:rPr lang="en-US" sz="1200" i="1"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J. Struct. Geol. </a:t>
            </a:r>
            <a:r>
              <a:rPr lang="en-US" sz="1200" b="1"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2010</a:t>
            </a:r>
            <a:r>
              <a:rPr lang="en-US" sz="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a:t>
            </a:r>
            <a:r>
              <a:rPr lang="en-US" sz="1200" i="1"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32</a:t>
            </a:r>
            <a:r>
              <a:rPr lang="en-US" sz="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1450–1465. </a:t>
            </a:r>
            <a:endParaRPr lang="en-US" sz="1200" dirty="0">
              <a:latin typeface="Arial Narrow" panose="020B0606020202030204" pitchFamily="34" charset="0"/>
              <a:ea typeface="Times New Roman" panose="02020603050405020304" pitchFamily="18" charset="0"/>
              <a:cs typeface="Times New Roman" panose="02020603050405020304" pitchFamily="18" charset="0"/>
            </a:endParaRPr>
          </a:p>
        </p:txBody>
      </p:sp>
      <p:sp>
        <p:nvSpPr>
          <p:cNvPr id="34" name="CaixaDeTexto 33">
            <a:extLst>
              <a:ext uri="{FF2B5EF4-FFF2-40B4-BE49-F238E27FC236}">
                <a16:creationId xmlns:a16="http://schemas.microsoft.com/office/drawing/2014/main" id="{20F2A9E3-D3EA-2B7A-3F9B-D9A48619322E}"/>
              </a:ext>
            </a:extLst>
          </p:cNvPr>
          <p:cNvSpPr txBox="1"/>
          <p:nvPr/>
        </p:nvSpPr>
        <p:spPr>
          <a:xfrm>
            <a:off x="8427791" y="1294252"/>
            <a:ext cx="2911216" cy="461665"/>
          </a:xfrm>
          <a:prstGeom prst="rect">
            <a:avLst/>
          </a:prstGeom>
          <a:noFill/>
        </p:spPr>
        <p:txBody>
          <a:bodyPr wrap="square">
            <a:spAutoFit/>
          </a:bodyPr>
          <a:lstStyle/>
          <a:p>
            <a:pPr algn="r"/>
            <a:r>
              <a:rPr lang="en-US" sz="2400" b="1" i="1" dirty="0">
                <a:solidFill>
                  <a:srgbClr val="2674BB"/>
                </a:solidFill>
                <a:latin typeface="Arial Narrow" panose="020B0606020202030204" pitchFamily="34" charset="0"/>
                <a:cs typeface="Segoe UI" panose="020B0502040204020203" pitchFamily="34" charset="0"/>
              </a:rPr>
              <a:t>[Previous studies]</a:t>
            </a:r>
            <a:endParaRPr lang="en-US" sz="2400" b="1" i="1" dirty="0">
              <a:solidFill>
                <a:srgbClr val="2674BB"/>
              </a:solidFill>
            </a:endParaRPr>
          </a:p>
        </p:txBody>
      </p:sp>
    </p:spTree>
    <p:extLst>
      <p:ext uri="{BB962C8B-B14F-4D97-AF65-F5344CB8AC3E}">
        <p14:creationId xmlns:p14="http://schemas.microsoft.com/office/powerpoint/2010/main" val="469968035"/>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352E8582-8297-C75F-9EF0-5252E173836F}"/>
              </a:ext>
            </a:extLst>
          </p:cNvPr>
          <p:cNvPicPr>
            <a:picLocks noChangeAspect="1"/>
          </p:cNvPicPr>
          <p:nvPr/>
        </p:nvPicPr>
        <p:blipFill>
          <a:blip r:embed="rId3"/>
          <a:stretch>
            <a:fillRect/>
          </a:stretch>
        </p:blipFill>
        <p:spPr>
          <a:xfrm>
            <a:off x="637509" y="760133"/>
            <a:ext cx="3163314" cy="1069200"/>
          </a:xfrm>
          <a:prstGeom prst="rect">
            <a:avLst/>
          </a:prstGeom>
        </p:spPr>
      </p:pic>
      <p:sp>
        <p:nvSpPr>
          <p:cNvPr id="2" name="Marcador de Posição do Número do Diapositivo 1">
            <a:extLst>
              <a:ext uri="{FF2B5EF4-FFF2-40B4-BE49-F238E27FC236}">
                <a16:creationId xmlns:a16="http://schemas.microsoft.com/office/drawing/2014/main" id="{6D8DA4A7-0F0F-8BCA-3A93-8240F2A177FD}"/>
              </a:ext>
            </a:extLst>
          </p:cNvPr>
          <p:cNvSpPr>
            <a:spLocks noGrp="1"/>
          </p:cNvSpPr>
          <p:nvPr>
            <p:ph type="sldNum" idx="12"/>
          </p:nvPr>
        </p:nvSpPr>
        <p:spPr/>
        <p:txBody>
          <a:bodyPr/>
          <a:lstStyle/>
          <a:p>
            <a:fld id="{DEF0E5C1-E96C-494E-B25F-F3FD1605C33C}" type="slidenum">
              <a:rPr lang="en-US" smtClean="0"/>
              <a:t>6</a:t>
            </a:fld>
            <a:endParaRPr lang="en-US"/>
          </a:p>
        </p:txBody>
      </p:sp>
      <p:sp>
        <p:nvSpPr>
          <p:cNvPr id="5" name="Hexágono 4">
            <a:extLst>
              <a:ext uri="{FF2B5EF4-FFF2-40B4-BE49-F238E27FC236}">
                <a16:creationId xmlns:a16="http://schemas.microsoft.com/office/drawing/2014/main" id="{56721ADB-DDEE-0E75-5AA6-521EEBC4D907}"/>
              </a:ext>
            </a:extLst>
          </p:cNvPr>
          <p:cNvSpPr/>
          <p:nvPr/>
        </p:nvSpPr>
        <p:spPr>
          <a:xfrm>
            <a:off x="431800" y="1946164"/>
            <a:ext cx="2124000" cy="1836000"/>
          </a:xfrm>
          <a:prstGeom prst="hexagon">
            <a:avLst/>
          </a:prstGeom>
          <a:ln>
            <a:solidFill>
              <a:srgbClr val="2674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i="1" dirty="0">
                <a:solidFill>
                  <a:schemeClr val="tx1"/>
                </a:solidFill>
                <a:effectLst/>
                <a:latin typeface="Arial Narrow" panose="020B0606020202030204" pitchFamily="34" charset="0"/>
                <a:ea typeface="Calibri" panose="020F0502020204030204" pitchFamily="34" charset="0"/>
                <a:cs typeface="Segoe UI" panose="020B0502040204020203" pitchFamily="34" charset="0"/>
              </a:rPr>
              <a:t>Petrographic studies</a:t>
            </a:r>
            <a:endParaRPr lang="en-US" sz="1800" b="1" i="1" dirty="0">
              <a:solidFill>
                <a:schemeClr val="tx1"/>
              </a:solidFill>
            </a:endParaRPr>
          </a:p>
        </p:txBody>
      </p:sp>
      <p:sp>
        <p:nvSpPr>
          <p:cNvPr id="8" name="Marcador de Posição do Texto 2">
            <a:extLst>
              <a:ext uri="{FF2B5EF4-FFF2-40B4-BE49-F238E27FC236}">
                <a16:creationId xmlns:a16="http://schemas.microsoft.com/office/drawing/2014/main" id="{8C97D852-E933-75B0-0774-970ABBC46641}"/>
              </a:ext>
            </a:extLst>
          </p:cNvPr>
          <p:cNvSpPr txBox="1">
            <a:spLocks/>
          </p:cNvSpPr>
          <p:nvPr/>
        </p:nvSpPr>
        <p:spPr>
          <a:xfrm>
            <a:off x="2486113" y="1954591"/>
            <a:ext cx="1533972" cy="77207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609582" marR="0" lvl="0" indent="-507985" algn="l" rtl="0" eaLnBrk="1" hangingPunct="1">
              <a:lnSpc>
                <a:spcPct val="115000"/>
              </a:lnSpc>
              <a:spcBef>
                <a:spcPts val="800"/>
              </a:spcBef>
              <a:spcAft>
                <a:spcPts val="0"/>
              </a:spcAft>
              <a:buClr>
                <a:schemeClr val="accent1"/>
              </a:buClr>
              <a:buSzPts val="2400"/>
              <a:buFont typeface="Barlow Light"/>
              <a:buChar char="▪"/>
              <a:defRPr sz="2400" b="0" i="0" u="none" strike="noStrike" cap="none">
                <a:solidFill>
                  <a:schemeClr val="dk1"/>
                </a:solidFill>
                <a:latin typeface="Barlow Light"/>
                <a:ea typeface="Barlow Light"/>
                <a:cs typeface="Barlow Light"/>
                <a:sym typeface="Barlow Light"/>
              </a:defRPr>
            </a:lvl1pPr>
            <a:lvl2pPr marL="1219163" marR="0" lvl="1" indent="-507985" algn="l" rtl="0" eaLnBrk="1" hangingPunct="1">
              <a:lnSpc>
                <a:spcPct val="115000"/>
              </a:lnSpc>
              <a:spcBef>
                <a:spcPts val="0"/>
              </a:spcBef>
              <a:spcAft>
                <a:spcPts val="0"/>
              </a:spcAft>
              <a:buClr>
                <a:schemeClr val="accent1"/>
              </a:buClr>
              <a:buSzPts val="2400"/>
              <a:buFont typeface="Barlow Light"/>
              <a:buChar char="▫"/>
              <a:defRPr sz="2400" b="0" i="0" u="none" strike="noStrike" cap="none">
                <a:solidFill>
                  <a:schemeClr val="dk1"/>
                </a:solidFill>
                <a:latin typeface="Barlow Light"/>
                <a:ea typeface="Barlow Light"/>
                <a:cs typeface="Barlow Light"/>
                <a:sym typeface="Barlow Light"/>
              </a:defRPr>
            </a:lvl2pPr>
            <a:lvl3pPr marL="1828744" marR="0" lvl="2"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3pPr>
            <a:lvl4pPr marL="2438324" marR="0" lvl="3"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4pPr>
            <a:lvl5pPr marL="3047906" marR="0" lvl="4"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5pPr>
            <a:lvl6pPr marL="3657489" marR="0" lvl="5"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6pPr>
            <a:lvl7pPr marL="4267068" marR="0" lvl="6"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7pPr>
            <a:lvl8pPr marL="4876650" marR="0" lvl="7"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8pPr>
            <a:lvl9pPr marL="5486231" marR="0" lvl="8"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9pPr>
          </a:lstStyle>
          <a:p>
            <a:pPr marL="360000" algn="just">
              <a:lnSpc>
                <a:spcPct val="100000"/>
              </a:lnSpc>
              <a:spcBef>
                <a:spcPts val="100"/>
              </a:spcBef>
              <a:spcAft>
                <a:spcPts val="100"/>
              </a:spcAft>
              <a:buClr>
                <a:srgbClr val="2674BB"/>
              </a:buClr>
              <a:buFont typeface="Wingdings 3" panose="05040102010807070707" pitchFamily="18" charset="2"/>
              <a:buChar char="&quot;"/>
            </a:pPr>
            <a:r>
              <a:rPr lang="en-US" sz="1800" dirty="0">
                <a:solidFill>
                  <a:schemeClr val="tx1"/>
                </a:solidFill>
                <a:latin typeface="Arial Narrow" panose="020B0606020202030204" pitchFamily="34" charset="0"/>
                <a:ea typeface="Calibri" panose="020F0502020204030204" pitchFamily="34" charset="0"/>
                <a:cs typeface="Segoe UI" panose="020B0502040204020203" pitchFamily="34" charset="0"/>
              </a:rPr>
              <a:t>Magnetite</a:t>
            </a:r>
          </a:p>
          <a:p>
            <a:pPr marL="360000" algn="just">
              <a:lnSpc>
                <a:spcPct val="100000"/>
              </a:lnSpc>
              <a:spcBef>
                <a:spcPts val="100"/>
              </a:spcBef>
              <a:spcAft>
                <a:spcPts val="100"/>
              </a:spcAft>
              <a:buClr>
                <a:srgbClr val="2674BB"/>
              </a:buClr>
              <a:buFont typeface="Wingdings 3" panose="05040102010807070707" pitchFamily="18" charset="2"/>
              <a:buChar char="&quot;"/>
            </a:pPr>
            <a:r>
              <a:rPr lang="en-US" sz="1800" dirty="0">
                <a:latin typeface="Arial Narrow" panose="020B0606020202030204" pitchFamily="34" charset="0"/>
                <a:ea typeface="Calibri" panose="020F0502020204030204" pitchFamily="34" charset="0"/>
                <a:cs typeface="Segoe UI" panose="020B0502040204020203" pitchFamily="34" charset="0"/>
              </a:rPr>
              <a:t>Hematite</a:t>
            </a:r>
            <a:endParaRPr lang="en-US" sz="1600" dirty="0">
              <a:latin typeface="Arial Narrow" panose="020B0606020202030204" pitchFamily="34" charset="0"/>
              <a:ea typeface="Calibri" panose="020F0502020204030204" pitchFamily="34" charset="0"/>
              <a:cs typeface="Segoe UI" panose="020B0502040204020203" pitchFamily="34" charset="0"/>
            </a:endParaRPr>
          </a:p>
        </p:txBody>
      </p:sp>
      <p:pic>
        <p:nvPicPr>
          <p:cNvPr id="28" name="Imagem 27">
            <a:extLst>
              <a:ext uri="{FF2B5EF4-FFF2-40B4-BE49-F238E27FC236}">
                <a16:creationId xmlns:a16="http://schemas.microsoft.com/office/drawing/2014/main" id="{DB004220-2942-F563-0018-5150C7DC48F3}"/>
              </a:ext>
            </a:extLst>
          </p:cNvPr>
          <p:cNvPicPr>
            <a:picLocks noChangeAspect="1"/>
          </p:cNvPicPr>
          <p:nvPr/>
        </p:nvPicPr>
        <p:blipFill>
          <a:blip r:embed="rId4"/>
          <a:stretch>
            <a:fillRect/>
          </a:stretch>
        </p:blipFill>
        <p:spPr>
          <a:xfrm>
            <a:off x="3926921" y="4397106"/>
            <a:ext cx="2899186" cy="2061684"/>
          </a:xfrm>
          <a:prstGeom prst="rect">
            <a:avLst/>
          </a:prstGeom>
        </p:spPr>
      </p:pic>
      <p:pic>
        <p:nvPicPr>
          <p:cNvPr id="29" name="Imagem 28">
            <a:extLst>
              <a:ext uri="{FF2B5EF4-FFF2-40B4-BE49-F238E27FC236}">
                <a16:creationId xmlns:a16="http://schemas.microsoft.com/office/drawing/2014/main" id="{DCB69D74-5484-C30F-B233-AD87F64AC33D}"/>
              </a:ext>
            </a:extLst>
          </p:cNvPr>
          <p:cNvPicPr>
            <a:picLocks noChangeAspect="1"/>
          </p:cNvPicPr>
          <p:nvPr/>
        </p:nvPicPr>
        <p:blipFill>
          <a:blip r:embed="rId5"/>
          <a:stretch>
            <a:fillRect/>
          </a:stretch>
        </p:blipFill>
        <p:spPr>
          <a:xfrm>
            <a:off x="6929622" y="4397106"/>
            <a:ext cx="2899186" cy="2061684"/>
          </a:xfrm>
          <a:prstGeom prst="rect">
            <a:avLst/>
          </a:prstGeom>
        </p:spPr>
      </p:pic>
      <p:pic>
        <p:nvPicPr>
          <p:cNvPr id="30" name="Imagem 29">
            <a:extLst>
              <a:ext uri="{FF2B5EF4-FFF2-40B4-BE49-F238E27FC236}">
                <a16:creationId xmlns:a16="http://schemas.microsoft.com/office/drawing/2014/main" id="{F6C9B73C-04F4-5A23-3C71-D53C48932FC9}"/>
              </a:ext>
            </a:extLst>
          </p:cNvPr>
          <p:cNvPicPr>
            <a:picLocks noChangeAspect="1"/>
          </p:cNvPicPr>
          <p:nvPr/>
        </p:nvPicPr>
        <p:blipFill>
          <a:blip r:embed="rId6"/>
          <a:stretch>
            <a:fillRect/>
          </a:stretch>
        </p:blipFill>
        <p:spPr>
          <a:xfrm>
            <a:off x="3926921" y="2069652"/>
            <a:ext cx="2899186" cy="2061684"/>
          </a:xfrm>
          <a:prstGeom prst="rect">
            <a:avLst/>
          </a:prstGeom>
        </p:spPr>
      </p:pic>
      <p:sp>
        <p:nvSpPr>
          <p:cNvPr id="35" name="CaixaDeTexto 34">
            <a:extLst>
              <a:ext uri="{FF2B5EF4-FFF2-40B4-BE49-F238E27FC236}">
                <a16:creationId xmlns:a16="http://schemas.microsoft.com/office/drawing/2014/main" id="{9D0A6185-2269-8217-3F70-51E3CDEABAB6}"/>
              </a:ext>
            </a:extLst>
          </p:cNvPr>
          <p:cNvSpPr txBox="1"/>
          <p:nvPr/>
        </p:nvSpPr>
        <p:spPr>
          <a:xfrm>
            <a:off x="7690961" y="2219527"/>
            <a:ext cx="1605022" cy="646331"/>
          </a:xfrm>
          <a:prstGeom prst="rect">
            <a:avLst/>
          </a:prstGeom>
          <a:noFill/>
        </p:spPr>
        <p:txBody>
          <a:bodyPr wrap="square">
            <a:spAutoFit/>
          </a:bodyPr>
          <a:lstStyle/>
          <a:p>
            <a:r>
              <a:rPr lang="en-US" sz="1800" dirty="0">
                <a:solidFill>
                  <a:srgbClr val="000000"/>
                </a:solidFill>
                <a:latin typeface="Arial Narrow" panose="020B0606020202030204" pitchFamily="34" charset="0"/>
                <a:cs typeface="Segoe UI" panose="020B0502040204020203" pitchFamily="34" charset="0"/>
              </a:rPr>
              <a:t>In sites with </a:t>
            </a:r>
          </a:p>
          <a:p>
            <a:r>
              <a:rPr lang="en-US" sz="1800" b="1" dirty="0">
                <a:solidFill>
                  <a:srgbClr val="FF0066"/>
                </a:solidFill>
                <a:latin typeface="Arial Narrow" panose="020B0606020202030204" pitchFamily="34" charset="0"/>
                <a:cs typeface="Segoe UI" panose="020B0502040204020203" pitchFamily="34" charset="0"/>
              </a:rPr>
              <a:t>high K</a:t>
            </a:r>
            <a:r>
              <a:rPr lang="en-US" sz="1800" b="1" baseline="-25000" dirty="0">
                <a:solidFill>
                  <a:srgbClr val="FF0066"/>
                </a:solidFill>
                <a:latin typeface="Arial Narrow" panose="020B0606020202030204" pitchFamily="34" charset="0"/>
                <a:cs typeface="Segoe UI" panose="020B0502040204020203" pitchFamily="34" charset="0"/>
              </a:rPr>
              <a:t>m</a:t>
            </a:r>
            <a:r>
              <a:rPr lang="en-US" sz="1800" b="1" dirty="0">
                <a:solidFill>
                  <a:srgbClr val="FF0066"/>
                </a:solidFill>
                <a:latin typeface="Arial Narrow" panose="020B0606020202030204" pitchFamily="34" charset="0"/>
                <a:cs typeface="Segoe UI" panose="020B0502040204020203" pitchFamily="34" charset="0"/>
              </a:rPr>
              <a:t> values </a:t>
            </a:r>
            <a:endParaRPr lang="en-US" sz="1800" dirty="0">
              <a:solidFill>
                <a:srgbClr val="FF0066"/>
              </a:solidFill>
            </a:endParaRPr>
          </a:p>
        </p:txBody>
      </p:sp>
      <p:sp>
        <p:nvSpPr>
          <p:cNvPr id="36" name="Forma livre: Forma 35">
            <a:extLst>
              <a:ext uri="{FF2B5EF4-FFF2-40B4-BE49-F238E27FC236}">
                <a16:creationId xmlns:a16="http://schemas.microsoft.com/office/drawing/2014/main" id="{F4B4F845-17AF-1415-13AD-CEA317EC184A}"/>
              </a:ext>
            </a:extLst>
          </p:cNvPr>
          <p:cNvSpPr/>
          <p:nvPr/>
        </p:nvSpPr>
        <p:spPr>
          <a:xfrm rot="18891603">
            <a:off x="7114576" y="2561738"/>
            <a:ext cx="391431" cy="684552"/>
          </a:xfrm>
          <a:custGeom>
            <a:avLst/>
            <a:gdLst>
              <a:gd name="connsiteX0" fmla="*/ 18452 w 391431"/>
              <a:gd name="connsiteY0" fmla="*/ 0 h 625642"/>
              <a:gd name="connsiteX1" fmla="*/ 42515 w 391431"/>
              <a:gd name="connsiteY1" fmla="*/ 457200 h 625642"/>
              <a:gd name="connsiteX2" fmla="*/ 391431 w 391431"/>
              <a:gd name="connsiteY2" fmla="*/ 625642 h 625642"/>
            </a:gdLst>
            <a:ahLst/>
            <a:cxnLst>
              <a:cxn ang="0">
                <a:pos x="connsiteX0" y="connsiteY0"/>
              </a:cxn>
              <a:cxn ang="0">
                <a:pos x="connsiteX1" y="connsiteY1"/>
              </a:cxn>
              <a:cxn ang="0">
                <a:pos x="connsiteX2" y="connsiteY2"/>
              </a:cxn>
            </a:cxnLst>
            <a:rect l="l" t="t" r="r" b="b"/>
            <a:pathLst>
              <a:path w="391431" h="625642">
                <a:moveTo>
                  <a:pt x="18452" y="0"/>
                </a:moveTo>
                <a:cubicBezTo>
                  <a:pt x="-598" y="176463"/>
                  <a:pt x="-19648" y="352926"/>
                  <a:pt x="42515" y="457200"/>
                </a:cubicBezTo>
                <a:cubicBezTo>
                  <a:pt x="104678" y="561474"/>
                  <a:pt x="248054" y="593558"/>
                  <a:pt x="391431" y="625642"/>
                </a:cubicBezTo>
              </a:path>
            </a:pathLst>
          </a:custGeom>
          <a:noFill/>
          <a:ln>
            <a:solidFill>
              <a:srgbClr val="FF0066"/>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aixaDeTexto 37">
            <a:extLst>
              <a:ext uri="{FF2B5EF4-FFF2-40B4-BE49-F238E27FC236}">
                <a16:creationId xmlns:a16="http://schemas.microsoft.com/office/drawing/2014/main" id="{97920AEE-0BAD-6DC0-C6A4-2CA003369306}"/>
              </a:ext>
            </a:extLst>
          </p:cNvPr>
          <p:cNvSpPr txBox="1"/>
          <p:nvPr/>
        </p:nvSpPr>
        <p:spPr>
          <a:xfrm>
            <a:off x="10619369" y="4556170"/>
            <a:ext cx="1534523" cy="646331"/>
          </a:xfrm>
          <a:prstGeom prst="rect">
            <a:avLst/>
          </a:prstGeom>
          <a:noFill/>
        </p:spPr>
        <p:txBody>
          <a:bodyPr wrap="square">
            <a:spAutoFit/>
          </a:bodyPr>
          <a:lstStyle/>
          <a:p>
            <a:r>
              <a:rPr lang="en-US" sz="1800" dirty="0">
                <a:solidFill>
                  <a:srgbClr val="000000"/>
                </a:solidFill>
                <a:latin typeface="Arial Narrow" panose="020B0606020202030204" pitchFamily="34" charset="0"/>
                <a:cs typeface="Segoe UI" panose="020B0502040204020203" pitchFamily="34" charset="0"/>
              </a:rPr>
              <a:t>In sites with </a:t>
            </a:r>
          </a:p>
          <a:p>
            <a:r>
              <a:rPr lang="en-US" sz="1800" b="1" dirty="0">
                <a:solidFill>
                  <a:srgbClr val="2674BB"/>
                </a:solidFill>
                <a:latin typeface="Arial Narrow" panose="020B0606020202030204" pitchFamily="34" charset="0"/>
                <a:cs typeface="Segoe UI" panose="020B0502040204020203" pitchFamily="34" charset="0"/>
              </a:rPr>
              <a:t>low K</a:t>
            </a:r>
            <a:r>
              <a:rPr lang="en-US" sz="1800" b="1" baseline="-25000" dirty="0">
                <a:solidFill>
                  <a:srgbClr val="2674BB"/>
                </a:solidFill>
                <a:latin typeface="Arial Narrow" panose="020B0606020202030204" pitchFamily="34" charset="0"/>
                <a:cs typeface="Segoe UI" panose="020B0502040204020203" pitchFamily="34" charset="0"/>
              </a:rPr>
              <a:t>m</a:t>
            </a:r>
            <a:r>
              <a:rPr lang="en-US" sz="1800" b="1" dirty="0">
                <a:solidFill>
                  <a:srgbClr val="2674BB"/>
                </a:solidFill>
                <a:latin typeface="Arial Narrow" panose="020B0606020202030204" pitchFamily="34" charset="0"/>
                <a:cs typeface="Segoe UI" panose="020B0502040204020203" pitchFamily="34" charset="0"/>
              </a:rPr>
              <a:t> values </a:t>
            </a:r>
            <a:endParaRPr lang="en-US" sz="1800" dirty="0">
              <a:solidFill>
                <a:srgbClr val="2674BB"/>
              </a:solidFill>
            </a:endParaRPr>
          </a:p>
        </p:txBody>
      </p:sp>
      <p:sp>
        <p:nvSpPr>
          <p:cNvPr id="39" name="Forma livre: Forma 38">
            <a:extLst>
              <a:ext uri="{FF2B5EF4-FFF2-40B4-BE49-F238E27FC236}">
                <a16:creationId xmlns:a16="http://schemas.microsoft.com/office/drawing/2014/main" id="{DA5964C2-31F5-CF31-3E6C-2DB6B9911689}"/>
              </a:ext>
            </a:extLst>
          </p:cNvPr>
          <p:cNvSpPr/>
          <p:nvPr/>
        </p:nvSpPr>
        <p:spPr>
          <a:xfrm rot="18891603">
            <a:off x="10117277" y="4860225"/>
            <a:ext cx="391431" cy="684552"/>
          </a:xfrm>
          <a:custGeom>
            <a:avLst/>
            <a:gdLst>
              <a:gd name="connsiteX0" fmla="*/ 18452 w 391431"/>
              <a:gd name="connsiteY0" fmla="*/ 0 h 625642"/>
              <a:gd name="connsiteX1" fmla="*/ 42515 w 391431"/>
              <a:gd name="connsiteY1" fmla="*/ 457200 h 625642"/>
              <a:gd name="connsiteX2" fmla="*/ 391431 w 391431"/>
              <a:gd name="connsiteY2" fmla="*/ 625642 h 625642"/>
            </a:gdLst>
            <a:ahLst/>
            <a:cxnLst>
              <a:cxn ang="0">
                <a:pos x="connsiteX0" y="connsiteY0"/>
              </a:cxn>
              <a:cxn ang="0">
                <a:pos x="connsiteX1" y="connsiteY1"/>
              </a:cxn>
              <a:cxn ang="0">
                <a:pos x="connsiteX2" y="connsiteY2"/>
              </a:cxn>
            </a:cxnLst>
            <a:rect l="l" t="t" r="r" b="b"/>
            <a:pathLst>
              <a:path w="391431" h="625642">
                <a:moveTo>
                  <a:pt x="18452" y="0"/>
                </a:moveTo>
                <a:cubicBezTo>
                  <a:pt x="-598" y="176463"/>
                  <a:pt x="-19648" y="352926"/>
                  <a:pt x="42515" y="457200"/>
                </a:cubicBezTo>
                <a:cubicBezTo>
                  <a:pt x="104678" y="561474"/>
                  <a:pt x="248054" y="593558"/>
                  <a:pt x="391431" y="625642"/>
                </a:cubicBezTo>
              </a:path>
            </a:pathLst>
          </a:custGeom>
          <a:noFill/>
          <a:ln>
            <a:solidFill>
              <a:srgbClr val="2674BB"/>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0929749"/>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352E8582-8297-C75F-9EF0-5252E173836F}"/>
              </a:ext>
            </a:extLst>
          </p:cNvPr>
          <p:cNvPicPr>
            <a:picLocks noChangeAspect="1"/>
          </p:cNvPicPr>
          <p:nvPr/>
        </p:nvPicPr>
        <p:blipFill>
          <a:blip r:embed="rId3"/>
          <a:stretch>
            <a:fillRect/>
          </a:stretch>
        </p:blipFill>
        <p:spPr>
          <a:xfrm>
            <a:off x="637509" y="760133"/>
            <a:ext cx="3163314" cy="1069200"/>
          </a:xfrm>
          <a:prstGeom prst="rect">
            <a:avLst/>
          </a:prstGeom>
        </p:spPr>
      </p:pic>
      <p:sp>
        <p:nvSpPr>
          <p:cNvPr id="2" name="Marcador de Posição do Número do Diapositivo 1">
            <a:extLst>
              <a:ext uri="{FF2B5EF4-FFF2-40B4-BE49-F238E27FC236}">
                <a16:creationId xmlns:a16="http://schemas.microsoft.com/office/drawing/2014/main" id="{6D8DA4A7-0F0F-8BCA-3A93-8240F2A177FD}"/>
              </a:ext>
            </a:extLst>
          </p:cNvPr>
          <p:cNvSpPr>
            <a:spLocks noGrp="1"/>
          </p:cNvSpPr>
          <p:nvPr>
            <p:ph type="sldNum" idx="12"/>
          </p:nvPr>
        </p:nvSpPr>
        <p:spPr/>
        <p:txBody>
          <a:bodyPr/>
          <a:lstStyle/>
          <a:p>
            <a:fld id="{DEF0E5C1-E96C-494E-B25F-F3FD1605C33C}" type="slidenum">
              <a:rPr lang="en-US" smtClean="0"/>
              <a:t>7</a:t>
            </a:fld>
            <a:endParaRPr lang="en-US"/>
          </a:p>
        </p:txBody>
      </p:sp>
      <p:sp>
        <p:nvSpPr>
          <p:cNvPr id="24" name="Marcador de Posição do Texto 2">
            <a:extLst>
              <a:ext uri="{FF2B5EF4-FFF2-40B4-BE49-F238E27FC236}">
                <a16:creationId xmlns:a16="http://schemas.microsoft.com/office/drawing/2014/main" id="{BA74F9BD-C8A4-001F-7E0F-A7C2DAB58884}"/>
              </a:ext>
            </a:extLst>
          </p:cNvPr>
          <p:cNvSpPr txBox="1">
            <a:spLocks/>
          </p:cNvSpPr>
          <p:nvPr/>
        </p:nvSpPr>
        <p:spPr>
          <a:xfrm>
            <a:off x="2486112" y="1942522"/>
            <a:ext cx="9401087" cy="42244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609582" marR="0" lvl="0" indent="-507985" algn="l" rtl="0" eaLnBrk="1" hangingPunct="1">
              <a:lnSpc>
                <a:spcPct val="115000"/>
              </a:lnSpc>
              <a:spcBef>
                <a:spcPts val="800"/>
              </a:spcBef>
              <a:spcAft>
                <a:spcPts val="0"/>
              </a:spcAft>
              <a:buClr>
                <a:schemeClr val="accent1"/>
              </a:buClr>
              <a:buSzPts val="2400"/>
              <a:buFont typeface="Barlow Light"/>
              <a:buChar char="▪"/>
              <a:defRPr sz="2400" b="0" i="0" u="none" strike="noStrike" cap="none">
                <a:solidFill>
                  <a:schemeClr val="dk1"/>
                </a:solidFill>
                <a:latin typeface="Barlow Light"/>
                <a:ea typeface="Barlow Light"/>
                <a:cs typeface="Barlow Light"/>
                <a:sym typeface="Barlow Light"/>
              </a:defRPr>
            </a:lvl1pPr>
            <a:lvl2pPr marL="1219163" marR="0" lvl="1" indent="-507985" algn="l" rtl="0" eaLnBrk="1" hangingPunct="1">
              <a:lnSpc>
                <a:spcPct val="115000"/>
              </a:lnSpc>
              <a:spcBef>
                <a:spcPts val="0"/>
              </a:spcBef>
              <a:spcAft>
                <a:spcPts val="0"/>
              </a:spcAft>
              <a:buClr>
                <a:schemeClr val="accent1"/>
              </a:buClr>
              <a:buSzPts val="2400"/>
              <a:buFont typeface="Barlow Light"/>
              <a:buChar char="▫"/>
              <a:defRPr sz="2400" b="0" i="0" u="none" strike="noStrike" cap="none">
                <a:solidFill>
                  <a:schemeClr val="dk1"/>
                </a:solidFill>
                <a:latin typeface="Barlow Light"/>
                <a:ea typeface="Barlow Light"/>
                <a:cs typeface="Barlow Light"/>
                <a:sym typeface="Barlow Light"/>
              </a:defRPr>
            </a:lvl2pPr>
            <a:lvl3pPr marL="1828744" marR="0" lvl="2"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3pPr>
            <a:lvl4pPr marL="2438324" marR="0" lvl="3"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4pPr>
            <a:lvl5pPr marL="3047906" marR="0" lvl="4"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5pPr>
            <a:lvl6pPr marL="3657489" marR="0" lvl="5"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6pPr>
            <a:lvl7pPr marL="4267068" marR="0" lvl="6"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7pPr>
            <a:lvl8pPr marL="4876650" marR="0" lvl="7"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8pPr>
            <a:lvl9pPr marL="5486231" marR="0" lvl="8"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9pPr>
          </a:lstStyle>
          <a:p>
            <a:pPr marL="360000" algn="just">
              <a:lnSpc>
                <a:spcPct val="100000"/>
              </a:lnSpc>
              <a:spcBef>
                <a:spcPts val="100"/>
              </a:spcBef>
              <a:spcAft>
                <a:spcPts val="100"/>
              </a:spcAft>
              <a:buClr>
                <a:srgbClr val="2674BB"/>
              </a:buClr>
              <a:buFont typeface="Wingdings 3" panose="05040102010807070707" pitchFamily="18" charset="2"/>
              <a:buChar char="&quot;"/>
            </a:pPr>
            <a:r>
              <a:rPr lang="en-US" sz="1800" dirty="0">
                <a:solidFill>
                  <a:schemeClr val="tx1"/>
                </a:solidFill>
                <a:latin typeface="Arial Narrow" panose="020B0606020202030204" pitchFamily="34" charset="0"/>
                <a:ea typeface="Calibri" panose="020F0502020204030204" pitchFamily="34" charset="0"/>
                <a:cs typeface="Segoe UI" panose="020B0502040204020203" pitchFamily="34" charset="0"/>
              </a:rPr>
              <a:t>Samples with </a:t>
            </a:r>
            <a:r>
              <a:rPr lang="en-US" sz="1800" dirty="0">
                <a:solidFill>
                  <a:srgbClr val="FF0066"/>
                </a:solidFill>
                <a:latin typeface="Arial Narrow" panose="020B0606020202030204" pitchFamily="34" charset="0"/>
                <a:ea typeface="Calibri" panose="020F0502020204030204" pitchFamily="34" charset="0"/>
                <a:cs typeface="Segoe UI" panose="020B0502040204020203" pitchFamily="34" charset="0"/>
              </a:rPr>
              <a:t>high K</a:t>
            </a:r>
            <a:r>
              <a:rPr lang="en-US" sz="1800" baseline="-25000" dirty="0">
                <a:solidFill>
                  <a:srgbClr val="FF0066"/>
                </a:solidFill>
                <a:latin typeface="Arial Narrow" panose="020B0606020202030204" pitchFamily="34" charset="0"/>
                <a:ea typeface="Calibri" panose="020F0502020204030204" pitchFamily="34" charset="0"/>
                <a:cs typeface="Segoe UI" panose="020B0502040204020203" pitchFamily="34" charset="0"/>
              </a:rPr>
              <a:t>m </a:t>
            </a:r>
            <a:r>
              <a:rPr lang="en-US" sz="1800" dirty="0">
                <a:solidFill>
                  <a:srgbClr val="FF0066"/>
                </a:solidFill>
                <a:latin typeface="Arial Narrow" panose="020B0606020202030204" pitchFamily="34" charset="0"/>
                <a:ea typeface="Calibri" panose="020F0502020204030204" pitchFamily="34" charset="0"/>
                <a:cs typeface="Segoe UI" panose="020B0502040204020203" pitchFamily="34" charset="0"/>
              </a:rPr>
              <a:t>values </a:t>
            </a:r>
            <a:r>
              <a:rPr lang="en-US" sz="1800" dirty="0">
                <a:solidFill>
                  <a:schemeClr val="tx1"/>
                </a:solidFill>
                <a:latin typeface="Arial Narrow" panose="020B0606020202030204" pitchFamily="34" charset="0"/>
                <a:ea typeface="Calibri" panose="020F0502020204030204" pitchFamily="34" charset="0"/>
                <a:cs typeface="Segoe UI" panose="020B0502040204020203" pitchFamily="34" charset="0"/>
              </a:rPr>
              <a:t>(K</a:t>
            </a:r>
            <a:r>
              <a:rPr lang="en-US" sz="1800" baseline="-25000" dirty="0">
                <a:solidFill>
                  <a:schemeClr val="tx1"/>
                </a:solidFill>
                <a:latin typeface="Arial Narrow" panose="020B0606020202030204" pitchFamily="34" charset="0"/>
                <a:ea typeface="Calibri" panose="020F0502020204030204" pitchFamily="34" charset="0"/>
                <a:cs typeface="Segoe UI" panose="020B0502040204020203" pitchFamily="34" charset="0"/>
              </a:rPr>
              <a:t>m</a:t>
            </a:r>
            <a:r>
              <a:rPr lang="en-US" sz="1800" dirty="0">
                <a:solidFill>
                  <a:schemeClr val="tx1"/>
                </a:solidFill>
                <a:latin typeface="Arial Narrow" panose="020B0606020202030204" pitchFamily="34" charset="0"/>
                <a:ea typeface="Calibri" panose="020F0502020204030204" pitchFamily="34" charset="0"/>
                <a:cs typeface="Segoe UI" panose="020B0502040204020203" pitchFamily="34" charset="0"/>
              </a:rPr>
              <a:t> </a:t>
            </a:r>
            <a:r>
              <a:rPr lang="pt-PT" sz="1800" dirty="0">
                <a:solidFill>
                  <a:schemeClr val="tx1"/>
                </a:solidFill>
                <a:latin typeface="Arial Narrow" panose="020B0606020202030204" pitchFamily="34" charset="0"/>
                <a:sym typeface="Symbol" panose="05050102010706020507" pitchFamily="18" charset="2"/>
              </a:rPr>
              <a:t></a:t>
            </a:r>
            <a:r>
              <a:rPr lang="pt-PT" sz="1800" dirty="0">
                <a:solidFill>
                  <a:schemeClr val="tx1"/>
                </a:solidFill>
                <a:latin typeface="Arial Narrow" panose="020B0606020202030204" pitchFamily="34" charset="0"/>
              </a:rPr>
              <a:t> 1000 </a:t>
            </a:r>
            <a:r>
              <a:rPr lang="pt-PT" sz="1800" dirty="0">
                <a:solidFill>
                  <a:schemeClr val="tx1"/>
                </a:solidFill>
                <a:latin typeface="Arial Narrow" panose="020B0606020202030204" pitchFamily="34" charset="0"/>
                <a:sym typeface="Symbol" panose="05050102010706020507" pitchFamily="18" charset="2"/>
              </a:rPr>
              <a:t>SI) </a:t>
            </a:r>
            <a:r>
              <a:rPr lang="en-US" sz="1800" dirty="0">
                <a:solidFill>
                  <a:schemeClr val="tx1"/>
                </a:solidFill>
                <a:latin typeface="Arial Narrow" panose="020B0606020202030204" pitchFamily="34" charset="0"/>
                <a:ea typeface="Calibri" panose="020F0502020204030204" pitchFamily="34" charset="0"/>
                <a:cs typeface="Segoe UI" panose="020B0502040204020203" pitchFamily="34" charset="0"/>
                <a:sym typeface="Wingdings 3" panose="05040102010807070707" pitchFamily="18" charset="2"/>
              </a:rPr>
              <a:t></a:t>
            </a:r>
            <a:r>
              <a:rPr lang="en-US" sz="1800" dirty="0">
                <a:solidFill>
                  <a:schemeClr val="tx1"/>
                </a:solidFill>
                <a:latin typeface="Arial Narrow" panose="020B0606020202030204" pitchFamily="34" charset="0"/>
                <a:ea typeface="Calibri" panose="020F0502020204030204" pitchFamily="34" charset="0"/>
                <a:cs typeface="Segoe UI" panose="020B0502040204020203" pitchFamily="34" charset="0"/>
              </a:rPr>
              <a:t> </a:t>
            </a:r>
            <a:r>
              <a:rPr lang="en-US" sz="1800" b="1" dirty="0">
                <a:solidFill>
                  <a:schemeClr val="tx1"/>
                </a:solidFill>
                <a:latin typeface="Arial Narrow" panose="020B0606020202030204" pitchFamily="34" charset="0"/>
                <a:ea typeface="Calibri" panose="020F0502020204030204" pitchFamily="34" charset="0"/>
                <a:cs typeface="Segoe UI" panose="020B0502040204020203" pitchFamily="34" charset="0"/>
              </a:rPr>
              <a:t>1 magnetic component</a:t>
            </a:r>
            <a:endParaRPr lang="en-US" sz="1800" b="1" dirty="0">
              <a:solidFill>
                <a:srgbClr val="FF0066"/>
              </a:solidFill>
              <a:latin typeface="Arial Narrow" panose="020B0606020202030204" pitchFamily="34" charset="0"/>
              <a:ea typeface="Calibri" panose="020F0502020204030204" pitchFamily="34" charset="0"/>
              <a:cs typeface="Segoe UI" panose="020B0502040204020203" pitchFamily="34" charset="0"/>
            </a:endParaRPr>
          </a:p>
        </p:txBody>
      </p:sp>
      <p:sp>
        <p:nvSpPr>
          <p:cNvPr id="34" name="Marcador de Posição do Texto 2">
            <a:extLst>
              <a:ext uri="{FF2B5EF4-FFF2-40B4-BE49-F238E27FC236}">
                <a16:creationId xmlns:a16="http://schemas.microsoft.com/office/drawing/2014/main" id="{F7AC7A87-5E3A-BCBF-3ACC-34F4E3637EF2}"/>
              </a:ext>
            </a:extLst>
          </p:cNvPr>
          <p:cNvSpPr txBox="1">
            <a:spLocks/>
          </p:cNvSpPr>
          <p:nvPr/>
        </p:nvSpPr>
        <p:spPr>
          <a:xfrm>
            <a:off x="2486112" y="4422186"/>
            <a:ext cx="9515387" cy="42244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609582" marR="0" lvl="0" indent="-507985" algn="l" rtl="0" eaLnBrk="1" hangingPunct="1">
              <a:lnSpc>
                <a:spcPct val="115000"/>
              </a:lnSpc>
              <a:spcBef>
                <a:spcPts val="800"/>
              </a:spcBef>
              <a:spcAft>
                <a:spcPts val="0"/>
              </a:spcAft>
              <a:buClr>
                <a:schemeClr val="accent1"/>
              </a:buClr>
              <a:buSzPts val="2400"/>
              <a:buFont typeface="Barlow Light"/>
              <a:buChar char="▪"/>
              <a:defRPr sz="2400" b="0" i="0" u="none" strike="noStrike" cap="none">
                <a:solidFill>
                  <a:schemeClr val="dk1"/>
                </a:solidFill>
                <a:latin typeface="Barlow Light"/>
                <a:ea typeface="Barlow Light"/>
                <a:cs typeface="Barlow Light"/>
                <a:sym typeface="Barlow Light"/>
              </a:defRPr>
            </a:lvl1pPr>
            <a:lvl2pPr marL="1219163" marR="0" lvl="1" indent="-507985" algn="l" rtl="0" eaLnBrk="1" hangingPunct="1">
              <a:lnSpc>
                <a:spcPct val="115000"/>
              </a:lnSpc>
              <a:spcBef>
                <a:spcPts val="0"/>
              </a:spcBef>
              <a:spcAft>
                <a:spcPts val="0"/>
              </a:spcAft>
              <a:buClr>
                <a:schemeClr val="accent1"/>
              </a:buClr>
              <a:buSzPts val="2400"/>
              <a:buFont typeface="Barlow Light"/>
              <a:buChar char="▫"/>
              <a:defRPr sz="2400" b="0" i="0" u="none" strike="noStrike" cap="none">
                <a:solidFill>
                  <a:schemeClr val="dk1"/>
                </a:solidFill>
                <a:latin typeface="Barlow Light"/>
                <a:ea typeface="Barlow Light"/>
                <a:cs typeface="Barlow Light"/>
                <a:sym typeface="Barlow Light"/>
              </a:defRPr>
            </a:lvl2pPr>
            <a:lvl3pPr marL="1828744" marR="0" lvl="2"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3pPr>
            <a:lvl4pPr marL="2438324" marR="0" lvl="3"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4pPr>
            <a:lvl5pPr marL="3047906" marR="0" lvl="4"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5pPr>
            <a:lvl6pPr marL="3657489" marR="0" lvl="5"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6pPr>
            <a:lvl7pPr marL="4267068" marR="0" lvl="6"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7pPr>
            <a:lvl8pPr marL="4876650" marR="0" lvl="7"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8pPr>
            <a:lvl9pPr marL="5486231" marR="0" lvl="8"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9pPr>
          </a:lstStyle>
          <a:p>
            <a:pPr marL="360000" algn="just">
              <a:lnSpc>
                <a:spcPct val="100000"/>
              </a:lnSpc>
              <a:spcBef>
                <a:spcPts val="100"/>
              </a:spcBef>
              <a:spcAft>
                <a:spcPts val="100"/>
              </a:spcAft>
              <a:buClr>
                <a:srgbClr val="2674BB"/>
              </a:buClr>
              <a:buFont typeface="Wingdings 3" panose="05040102010807070707" pitchFamily="18" charset="2"/>
              <a:buChar char="&quot;"/>
            </a:pPr>
            <a:r>
              <a:rPr lang="en-US" sz="1800" dirty="0">
                <a:solidFill>
                  <a:schemeClr val="tx1"/>
                </a:solidFill>
                <a:latin typeface="Arial Narrow" panose="020B0606020202030204" pitchFamily="34" charset="0"/>
                <a:ea typeface="Calibri" panose="020F0502020204030204" pitchFamily="34" charset="0"/>
                <a:cs typeface="Segoe UI" panose="020B0502040204020203" pitchFamily="34" charset="0"/>
              </a:rPr>
              <a:t>Samples with </a:t>
            </a:r>
            <a:r>
              <a:rPr lang="en-US" sz="1800" dirty="0">
                <a:solidFill>
                  <a:srgbClr val="2674BB"/>
                </a:solidFill>
                <a:latin typeface="Arial Narrow" panose="020B0606020202030204" pitchFamily="34" charset="0"/>
                <a:ea typeface="Calibri" panose="020F0502020204030204" pitchFamily="34" charset="0"/>
                <a:cs typeface="Segoe UI" panose="020B0502040204020203" pitchFamily="34" charset="0"/>
              </a:rPr>
              <a:t>low K</a:t>
            </a:r>
            <a:r>
              <a:rPr lang="en-US" sz="1800" baseline="-25000" dirty="0">
                <a:solidFill>
                  <a:srgbClr val="2674BB"/>
                </a:solidFill>
                <a:latin typeface="Arial Narrow" panose="020B0606020202030204" pitchFamily="34" charset="0"/>
                <a:ea typeface="Calibri" panose="020F0502020204030204" pitchFamily="34" charset="0"/>
                <a:cs typeface="Segoe UI" panose="020B0502040204020203" pitchFamily="34" charset="0"/>
              </a:rPr>
              <a:t>m </a:t>
            </a:r>
            <a:r>
              <a:rPr lang="en-US" sz="1800" dirty="0">
                <a:solidFill>
                  <a:srgbClr val="2674BB"/>
                </a:solidFill>
                <a:latin typeface="Arial Narrow" panose="020B0606020202030204" pitchFamily="34" charset="0"/>
                <a:ea typeface="Calibri" panose="020F0502020204030204" pitchFamily="34" charset="0"/>
                <a:cs typeface="Segoe UI" panose="020B0502040204020203" pitchFamily="34" charset="0"/>
              </a:rPr>
              <a:t>values </a:t>
            </a:r>
            <a:r>
              <a:rPr lang="en-US" sz="1800" dirty="0">
                <a:solidFill>
                  <a:schemeClr val="tx1"/>
                </a:solidFill>
                <a:latin typeface="Arial Narrow" panose="020B0606020202030204" pitchFamily="34" charset="0"/>
                <a:ea typeface="Calibri" panose="020F0502020204030204" pitchFamily="34" charset="0"/>
                <a:cs typeface="Segoe UI" panose="020B0502040204020203" pitchFamily="34" charset="0"/>
              </a:rPr>
              <a:t>(K</a:t>
            </a:r>
            <a:r>
              <a:rPr lang="en-US" sz="1800" baseline="-25000" dirty="0">
                <a:solidFill>
                  <a:schemeClr val="tx1"/>
                </a:solidFill>
                <a:latin typeface="Arial Narrow" panose="020B0606020202030204" pitchFamily="34" charset="0"/>
                <a:ea typeface="Calibri" panose="020F0502020204030204" pitchFamily="34" charset="0"/>
                <a:cs typeface="Segoe UI" panose="020B0502040204020203" pitchFamily="34" charset="0"/>
              </a:rPr>
              <a:t>m</a:t>
            </a:r>
            <a:r>
              <a:rPr lang="en-US" sz="1800" dirty="0">
                <a:solidFill>
                  <a:schemeClr val="tx1"/>
                </a:solidFill>
                <a:latin typeface="Arial Narrow" panose="020B0606020202030204" pitchFamily="34" charset="0"/>
                <a:ea typeface="Calibri" panose="020F0502020204030204" pitchFamily="34" charset="0"/>
                <a:cs typeface="Segoe UI" panose="020B0502040204020203" pitchFamily="34" charset="0"/>
              </a:rPr>
              <a:t> </a:t>
            </a:r>
            <a:r>
              <a:rPr lang="pt-PT" sz="1800" dirty="0">
                <a:solidFill>
                  <a:schemeClr val="tx1"/>
                </a:solidFill>
                <a:latin typeface="Arial Narrow" panose="020B0606020202030204" pitchFamily="34" charset="0"/>
                <a:ea typeface="Calibri" panose="020F0502020204030204" pitchFamily="34" charset="0"/>
                <a:cs typeface="Segoe UI" panose="020B0502040204020203" pitchFamily="34" charset="0"/>
                <a:sym typeface="Symbol" panose="05050102010706020507" pitchFamily="18" charset="2"/>
              </a:rPr>
              <a:t>&lt;</a:t>
            </a:r>
            <a:r>
              <a:rPr lang="pt-PT" sz="1800" dirty="0">
                <a:solidFill>
                  <a:schemeClr val="tx1"/>
                </a:solidFill>
                <a:latin typeface="Arial Narrow" panose="020B0606020202030204" pitchFamily="34" charset="0"/>
              </a:rPr>
              <a:t> 1000 </a:t>
            </a:r>
            <a:r>
              <a:rPr lang="pt-PT" sz="1800" dirty="0">
                <a:solidFill>
                  <a:schemeClr val="tx1"/>
                </a:solidFill>
                <a:latin typeface="Arial Narrow" panose="020B0606020202030204" pitchFamily="34" charset="0"/>
                <a:sym typeface="Symbol" panose="05050102010706020507" pitchFamily="18" charset="2"/>
              </a:rPr>
              <a:t>SI) </a:t>
            </a:r>
            <a:r>
              <a:rPr lang="en-US" sz="1800" dirty="0">
                <a:solidFill>
                  <a:schemeClr val="tx1"/>
                </a:solidFill>
                <a:latin typeface="Arial Narrow" panose="020B0606020202030204" pitchFamily="34" charset="0"/>
                <a:ea typeface="Calibri" panose="020F0502020204030204" pitchFamily="34" charset="0"/>
                <a:cs typeface="Segoe UI" panose="020B0502040204020203" pitchFamily="34" charset="0"/>
                <a:sym typeface="Wingdings 3" panose="05040102010807070707" pitchFamily="18" charset="2"/>
              </a:rPr>
              <a:t></a:t>
            </a:r>
            <a:r>
              <a:rPr lang="en-US" sz="1800" dirty="0">
                <a:solidFill>
                  <a:schemeClr val="tx1"/>
                </a:solidFill>
                <a:latin typeface="Arial Narrow" panose="020B0606020202030204" pitchFamily="34" charset="0"/>
                <a:ea typeface="Calibri" panose="020F0502020204030204" pitchFamily="34" charset="0"/>
                <a:cs typeface="Segoe UI" panose="020B0502040204020203" pitchFamily="34" charset="0"/>
              </a:rPr>
              <a:t> </a:t>
            </a:r>
            <a:r>
              <a:rPr lang="en-US" sz="1800" b="1" dirty="0">
                <a:solidFill>
                  <a:schemeClr val="tx1"/>
                </a:solidFill>
                <a:latin typeface="Arial Narrow" panose="020B0606020202030204" pitchFamily="34" charset="0"/>
                <a:ea typeface="Calibri" panose="020F0502020204030204" pitchFamily="34" charset="0"/>
                <a:cs typeface="Segoe UI" panose="020B0502040204020203" pitchFamily="34" charset="0"/>
              </a:rPr>
              <a:t>2 magnetic components</a:t>
            </a:r>
          </a:p>
        </p:txBody>
      </p:sp>
      <p:sp>
        <p:nvSpPr>
          <p:cNvPr id="35" name="Hexágono 34">
            <a:extLst>
              <a:ext uri="{FF2B5EF4-FFF2-40B4-BE49-F238E27FC236}">
                <a16:creationId xmlns:a16="http://schemas.microsoft.com/office/drawing/2014/main" id="{D89708C3-38B0-C767-ABC5-5F3B4C27FC87}"/>
              </a:ext>
            </a:extLst>
          </p:cNvPr>
          <p:cNvSpPr/>
          <p:nvPr/>
        </p:nvSpPr>
        <p:spPr>
          <a:xfrm>
            <a:off x="431800" y="1946164"/>
            <a:ext cx="2124000" cy="1836000"/>
          </a:xfrm>
          <a:prstGeom prst="hexagon">
            <a:avLst/>
          </a:prstGeom>
          <a:ln>
            <a:solidFill>
              <a:srgbClr val="2674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i="1" dirty="0">
                <a:solidFill>
                  <a:schemeClr val="tx1"/>
                </a:solidFill>
                <a:effectLst/>
                <a:latin typeface="Arial Narrow" panose="020B0606020202030204" pitchFamily="34" charset="0"/>
                <a:ea typeface="Calibri" panose="020F0502020204030204" pitchFamily="34" charset="0"/>
                <a:cs typeface="Segoe UI" panose="020B0502040204020203" pitchFamily="34" charset="0"/>
              </a:rPr>
              <a:t>Isothermal remanent magnetization</a:t>
            </a:r>
          </a:p>
          <a:p>
            <a:pPr algn="ctr"/>
            <a:r>
              <a:rPr lang="en-US" sz="1800" b="1" i="1" dirty="0">
                <a:solidFill>
                  <a:schemeClr val="tx1"/>
                </a:solidFill>
                <a:latin typeface="Arial Narrow" panose="020B0606020202030204" pitchFamily="34" charset="0"/>
                <a:cs typeface="Segoe UI" panose="020B0502040204020203" pitchFamily="34" charset="0"/>
              </a:rPr>
              <a:t>(IRM)</a:t>
            </a:r>
            <a:endParaRPr lang="en-US" sz="1800" b="1" i="1" dirty="0">
              <a:solidFill>
                <a:schemeClr val="tx1"/>
              </a:solidFill>
            </a:endParaRPr>
          </a:p>
        </p:txBody>
      </p:sp>
      <p:pic>
        <p:nvPicPr>
          <p:cNvPr id="48" name="Imagem 47">
            <a:extLst>
              <a:ext uri="{FF2B5EF4-FFF2-40B4-BE49-F238E27FC236}">
                <a16:creationId xmlns:a16="http://schemas.microsoft.com/office/drawing/2014/main" id="{8276A261-86A7-EF99-4C53-AA9B3EBB7C50}"/>
              </a:ext>
            </a:extLst>
          </p:cNvPr>
          <p:cNvPicPr>
            <a:picLocks noChangeAspect="1"/>
          </p:cNvPicPr>
          <p:nvPr/>
        </p:nvPicPr>
        <p:blipFill>
          <a:blip r:embed="rId4"/>
          <a:stretch>
            <a:fillRect/>
          </a:stretch>
        </p:blipFill>
        <p:spPr>
          <a:xfrm>
            <a:off x="5194718" y="2254209"/>
            <a:ext cx="2000004" cy="1980000"/>
          </a:xfrm>
          <a:prstGeom prst="rect">
            <a:avLst/>
          </a:prstGeom>
        </p:spPr>
      </p:pic>
      <p:pic>
        <p:nvPicPr>
          <p:cNvPr id="49" name="Imagem 48">
            <a:extLst>
              <a:ext uri="{FF2B5EF4-FFF2-40B4-BE49-F238E27FC236}">
                <a16:creationId xmlns:a16="http://schemas.microsoft.com/office/drawing/2014/main" id="{0CE07CAE-1B19-18B9-6543-350FE038237B}"/>
              </a:ext>
            </a:extLst>
          </p:cNvPr>
          <p:cNvPicPr>
            <a:picLocks noChangeAspect="1"/>
          </p:cNvPicPr>
          <p:nvPr/>
        </p:nvPicPr>
        <p:blipFill>
          <a:blip r:embed="rId5"/>
          <a:stretch>
            <a:fillRect/>
          </a:stretch>
        </p:blipFill>
        <p:spPr>
          <a:xfrm>
            <a:off x="7588635" y="2254209"/>
            <a:ext cx="1980000" cy="1980000"/>
          </a:xfrm>
          <a:prstGeom prst="rect">
            <a:avLst/>
          </a:prstGeom>
        </p:spPr>
      </p:pic>
      <p:pic>
        <p:nvPicPr>
          <p:cNvPr id="50" name="Imagem 49">
            <a:extLst>
              <a:ext uri="{FF2B5EF4-FFF2-40B4-BE49-F238E27FC236}">
                <a16:creationId xmlns:a16="http://schemas.microsoft.com/office/drawing/2014/main" id="{29711241-C93F-D772-FADB-B3F01A5CDD67}"/>
              </a:ext>
            </a:extLst>
          </p:cNvPr>
          <p:cNvPicPr>
            <a:picLocks noChangeAspect="1"/>
          </p:cNvPicPr>
          <p:nvPr/>
        </p:nvPicPr>
        <p:blipFill>
          <a:blip r:embed="rId6"/>
          <a:stretch>
            <a:fillRect/>
          </a:stretch>
        </p:blipFill>
        <p:spPr>
          <a:xfrm>
            <a:off x="5288838" y="4797701"/>
            <a:ext cx="1980000" cy="1980000"/>
          </a:xfrm>
          <a:prstGeom prst="rect">
            <a:avLst/>
          </a:prstGeom>
        </p:spPr>
      </p:pic>
      <p:pic>
        <p:nvPicPr>
          <p:cNvPr id="51" name="Imagem 50">
            <a:extLst>
              <a:ext uri="{FF2B5EF4-FFF2-40B4-BE49-F238E27FC236}">
                <a16:creationId xmlns:a16="http://schemas.microsoft.com/office/drawing/2014/main" id="{43468D47-E57B-BB2B-F794-ADEE56013F2C}"/>
              </a:ext>
            </a:extLst>
          </p:cNvPr>
          <p:cNvPicPr>
            <a:picLocks noChangeAspect="1"/>
          </p:cNvPicPr>
          <p:nvPr/>
        </p:nvPicPr>
        <p:blipFill>
          <a:blip r:embed="rId7"/>
          <a:stretch>
            <a:fillRect/>
          </a:stretch>
        </p:blipFill>
        <p:spPr>
          <a:xfrm>
            <a:off x="9960000" y="2254209"/>
            <a:ext cx="1980000" cy="1980000"/>
          </a:xfrm>
          <a:prstGeom prst="rect">
            <a:avLst/>
          </a:prstGeom>
        </p:spPr>
      </p:pic>
      <p:sp>
        <p:nvSpPr>
          <p:cNvPr id="52" name="Forma livre: Forma 51">
            <a:extLst>
              <a:ext uri="{FF2B5EF4-FFF2-40B4-BE49-F238E27FC236}">
                <a16:creationId xmlns:a16="http://schemas.microsoft.com/office/drawing/2014/main" id="{8E255CA3-1657-C428-D55E-E36EE609C439}"/>
              </a:ext>
            </a:extLst>
          </p:cNvPr>
          <p:cNvSpPr/>
          <p:nvPr/>
        </p:nvSpPr>
        <p:spPr>
          <a:xfrm>
            <a:off x="3322432" y="2332958"/>
            <a:ext cx="391431" cy="684552"/>
          </a:xfrm>
          <a:custGeom>
            <a:avLst/>
            <a:gdLst>
              <a:gd name="connsiteX0" fmla="*/ 18452 w 391431"/>
              <a:gd name="connsiteY0" fmla="*/ 0 h 625642"/>
              <a:gd name="connsiteX1" fmla="*/ 42515 w 391431"/>
              <a:gd name="connsiteY1" fmla="*/ 457200 h 625642"/>
              <a:gd name="connsiteX2" fmla="*/ 391431 w 391431"/>
              <a:gd name="connsiteY2" fmla="*/ 625642 h 625642"/>
            </a:gdLst>
            <a:ahLst/>
            <a:cxnLst>
              <a:cxn ang="0">
                <a:pos x="connsiteX0" y="connsiteY0"/>
              </a:cxn>
              <a:cxn ang="0">
                <a:pos x="connsiteX1" y="connsiteY1"/>
              </a:cxn>
              <a:cxn ang="0">
                <a:pos x="connsiteX2" y="connsiteY2"/>
              </a:cxn>
            </a:cxnLst>
            <a:rect l="l" t="t" r="r" b="b"/>
            <a:pathLst>
              <a:path w="391431" h="625642">
                <a:moveTo>
                  <a:pt x="18452" y="0"/>
                </a:moveTo>
                <a:cubicBezTo>
                  <a:pt x="-598" y="176463"/>
                  <a:pt x="-19648" y="352926"/>
                  <a:pt x="42515" y="457200"/>
                </a:cubicBezTo>
                <a:cubicBezTo>
                  <a:pt x="104678" y="561474"/>
                  <a:pt x="248054" y="593558"/>
                  <a:pt x="391431" y="625642"/>
                </a:cubicBezTo>
              </a:path>
            </a:pathLst>
          </a:custGeom>
          <a:noFill/>
          <a:ln>
            <a:solidFill>
              <a:srgbClr val="FF0066"/>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aixaDeTexto 52">
            <a:extLst>
              <a:ext uri="{FF2B5EF4-FFF2-40B4-BE49-F238E27FC236}">
                <a16:creationId xmlns:a16="http://schemas.microsoft.com/office/drawing/2014/main" id="{4C7314D3-C9B2-39BE-5F1A-108F189399DF}"/>
              </a:ext>
            </a:extLst>
          </p:cNvPr>
          <p:cNvSpPr txBox="1"/>
          <p:nvPr/>
        </p:nvSpPr>
        <p:spPr>
          <a:xfrm>
            <a:off x="3736384" y="2847191"/>
            <a:ext cx="1244267" cy="369332"/>
          </a:xfrm>
          <a:prstGeom prst="rect">
            <a:avLst/>
          </a:prstGeom>
          <a:noFill/>
        </p:spPr>
        <p:txBody>
          <a:bodyPr wrap="square">
            <a:spAutoFit/>
          </a:bodyPr>
          <a:lstStyle/>
          <a:p>
            <a:pPr algn="ctr"/>
            <a:r>
              <a:rPr lang="en-US" sz="1800" b="1" dirty="0">
                <a:solidFill>
                  <a:srgbClr val="FF0066"/>
                </a:solidFill>
                <a:latin typeface="Arial Narrow" panose="020B0606020202030204" pitchFamily="34" charset="0"/>
                <a:ea typeface="Calibri" panose="020F0502020204030204" pitchFamily="34" charset="0"/>
                <a:cs typeface="Segoe UI" panose="020B0502040204020203" pitchFamily="34" charset="0"/>
              </a:rPr>
              <a:t>magnetite</a:t>
            </a:r>
            <a:endParaRPr lang="en-US" sz="1800" dirty="0"/>
          </a:p>
        </p:txBody>
      </p:sp>
      <p:sp>
        <p:nvSpPr>
          <p:cNvPr id="54" name="Forma livre: Forma 53">
            <a:extLst>
              <a:ext uri="{FF2B5EF4-FFF2-40B4-BE49-F238E27FC236}">
                <a16:creationId xmlns:a16="http://schemas.microsoft.com/office/drawing/2014/main" id="{04200066-4EE4-C1AC-F2B0-25614FEC3B66}"/>
              </a:ext>
            </a:extLst>
          </p:cNvPr>
          <p:cNvSpPr/>
          <p:nvPr/>
        </p:nvSpPr>
        <p:spPr>
          <a:xfrm>
            <a:off x="3322432" y="4828834"/>
            <a:ext cx="391431" cy="684552"/>
          </a:xfrm>
          <a:custGeom>
            <a:avLst/>
            <a:gdLst>
              <a:gd name="connsiteX0" fmla="*/ 18452 w 391431"/>
              <a:gd name="connsiteY0" fmla="*/ 0 h 625642"/>
              <a:gd name="connsiteX1" fmla="*/ 42515 w 391431"/>
              <a:gd name="connsiteY1" fmla="*/ 457200 h 625642"/>
              <a:gd name="connsiteX2" fmla="*/ 391431 w 391431"/>
              <a:gd name="connsiteY2" fmla="*/ 625642 h 625642"/>
            </a:gdLst>
            <a:ahLst/>
            <a:cxnLst>
              <a:cxn ang="0">
                <a:pos x="connsiteX0" y="connsiteY0"/>
              </a:cxn>
              <a:cxn ang="0">
                <a:pos x="connsiteX1" y="connsiteY1"/>
              </a:cxn>
              <a:cxn ang="0">
                <a:pos x="connsiteX2" y="connsiteY2"/>
              </a:cxn>
            </a:cxnLst>
            <a:rect l="l" t="t" r="r" b="b"/>
            <a:pathLst>
              <a:path w="391431" h="625642">
                <a:moveTo>
                  <a:pt x="18452" y="0"/>
                </a:moveTo>
                <a:cubicBezTo>
                  <a:pt x="-598" y="176463"/>
                  <a:pt x="-19648" y="352926"/>
                  <a:pt x="42515" y="457200"/>
                </a:cubicBezTo>
                <a:cubicBezTo>
                  <a:pt x="104678" y="561474"/>
                  <a:pt x="248054" y="593558"/>
                  <a:pt x="391431" y="625642"/>
                </a:cubicBezTo>
              </a:path>
            </a:pathLst>
          </a:custGeom>
          <a:noFill/>
          <a:ln>
            <a:solidFill>
              <a:srgbClr val="2674BB"/>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aixaDeTexto 54">
            <a:extLst>
              <a:ext uri="{FF2B5EF4-FFF2-40B4-BE49-F238E27FC236}">
                <a16:creationId xmlns:a16="http://schemas.microsoft.com/office/drawing/2014/main" id="{FF105567-2492-3CDB-A90B-649794CB505E}"/>
              </a:ext>
            </a:extLst>
          </p:cNvPr>
          <p:cNvSpPr txBox="1"/>
          <p:nvPr/>
        </p:nvSpPr>
        <p:spPr>
          <a:xfrm>
            <a:off x="3736384" y="5343067"/>
            <a:ext cx="1244267" cy="923330"/>
          </a:xfrm>
          <a:prstGeom prst="rect">
            <a:avLst/>
          </a:prstGeom>
          <a:noFill/>
        </p:spPr>
        <p:txBody>
          <a:bodyPr wrap="square">
            <a:spAutoFit/>
          </a:bodyPr>
          <a:lstStyle/>
          <a:p>
            <a:pPr algn="ctr"/>
            <a:r>
              <a:rPr lang="en-US" sz="1800" b="1" dirty="0">
                <a:solidFill>
                  <a:srgbClr val="2674BB"/>
                </a:solidFill>
                <a:latin typeface="Arial Narrow" panose="020B0606020202030204" pitchFamily="34" charset="0"/>
                <a:ea typeface="Calibri" panose="020F0502020204030204" pitchFamily="34" charset="0"/>
                <a:cs typeface="Segoe UI" panose="020B0502040204020203" pitchFamily="34" charset="0"/>
              </a:rPr>
              <a:t>magnetite </a:t>
            </a:r>
          </a:p>
          <a:p>
            <a:pPr algn="ctr"/>
            <a:r>
              <a:rPr lang="en-US" sz="1800" b="1" dirty="0">
                <a:solidFill>
                  <a:srgbClr val="2674BB"/>
                </a:solidFill>
                <a:latin typeface="Arial Narrow" panose="020B0606020202030204" pitchFamily="34" charset="0"/>
                <a:ea typeface="Calibri" panose="020F0502020204030204" pitchFamily="34" charset="0"/>
                <a:cs typeface="Segoe UI" panose="020B0502040204020203" pitchFamily="34" charset="0"/>
              </a:rPr>
              <a:t>± </a:t>
            </a:r>
          </a:p>
          <a:p>
            <a:pPr algn="ctr"/>
            <a:r>
              <a:rPr lang="en-US" sz="1800" b="1" dirty="0">
                <a:solidFill>
                  <a:srgbClr val="2674BB"/>
                </a:solidFill>
                <a:latin typeface="Arial Narrow" panose="020B0606020202030204" pitchFamily="34" charset="0"/>
                <a:ea typeface="Calibri" panose="020F0502020204030204" pitchFamily="34" charset="0"/>
                <a:cs typeface="Segoe UI" panose="020B0502040204020203" pitchFamily="34" charset="0"/>
              </a:rPr>
              <a:t>hematite</a:t>
            </a:r>
            <a:endParaRPr lang="en-US" sz="1600" dirty="0"/>
          </a:p>
        </p:txBody>
      </p:sp>
      <p:sp>
        <p:nvSpPr>
          <p:cNvPr id="56" name="CaixaDeTexto 55">
            <a:extLst>
              <a:ext uri="{FF2B5EF4-FFF2-40B4-BE49-F238E27FC236}">
                <a16:creationId xmlns:a16="http://schemas.microsoft.com/office/drawing/2014/main" id="{6B7E0A43-FB6B-6CA0-1A9A-4C7E2CD686C3}"/>
              </a:ext>
            </a:extLst>
          </p:cNvPr>
          <p:cNvSpPr txBox="1"/>
          <p:nvPr/>
        </p:nvSpPr>
        <p:spPr>
          <a:xfrm>
            <a:off x="6667077" y="5064295"/>
            <a:ext cx="759641" cy="261610"/>
          </a:xfrm>
          <a:prstGeom prst="rect">
            <a:avLst/>
          </a:prstGeom>
          <a:noFill/>
        </p:spPr>
        <p:txBody>
          <a:bodyPr wrap="square">
            <a:spAutoFit/>
          </a:bodyPr>
          <a:lstStyle/>
          <a:p>
            <a:r>
              <a:rPr lang="en-US" sz="1100" i="1" dirty="0">
                <a:solidFill>
                  <a:schemeClr val="tx1"/>
                </a:solidFill>
                <a:latin typeface="Arial Narrow" panose="020B0606020202030204" pitchFamily="34" charset="0"/>
                <a:ea typeface="Calibri" panose="020F0502020204030204" pitchFamily="34" charset="0"/>
                <a:cs typeface="Segoe UI" panose="020B0502040204020203" pitchFamily="34" charset="0"/>
              </a:rPr>
              <a:t>magnetite</a:t>
            </a:r>
            <a:endParaRPr lang="en-US" i="1" dirty="0">
              <a:solidFill>
                <a:schemeClr val="tx1"/>
              </a:solidFill>
            </a:endParaRPr>
          </a:p>
        </p:txBody>
      </p:sp>
      <p:sp>
        <p:nvSpPr>
          <p:cNvPr id="57" name="CaixaDeTexto 56">
            <a:extLst>
              <a:ext uri="{FF2B5EF4-FFF2-40B4-BE49-F238E27FC236}">
                <a16:creationId xmlns:a16="http://schemas.microsoft.com/office/drawing/2014/main" id="{D12BFCAA-C9AD-8277-2471-10A53465CF6E}"/>
              </a:ext>
            </a:extLst>
          </p:cNvPr>
          <p:cNvSpPr txBox="1"/>
          <p:nvPr/>
        </p:nvSpPr>
        <p:spPr>
          <a:xfrm>
            <a:off x="6096000" y="5673927"/>
            <a:ext cx="654123" cy="261610"/>
          </a:xfrm>
          <a:prstGeom prst="rect">
            <a:avLst/>
          </a:prstGeom>
          <a:noFill/>
        </p:spPr>
        <p:txBody>
          <a:bodyPr wrap="square">
            <a:spAutoFit/>
          </a:bodyPr>
          <a:lstStyle/>
          <a:p>
            <a:r>
              <a:rPr lang="en-US" sz="1100" i="1" dirty="0">
                <a:solidFill>
                  <a:schemeClr val="tx1"/>
                </a:solidFill>
                <a:latin typeface="Arial Narrow" panose="020B0606020202030204" pitchFamily="34" charset="0"/>
                <a:ea typeface="Calibri" panose="020F0502020204030204" pitchFamily="34" charset="0"/>
                <a:cs typeface="Segoe UI" panose="020B0502040204020203" pitchFamily="34" charset="0"/>
              </a:rPr>
              <a:t>hematite</a:t>
            </a:r>
            <a:endParaRPr lang="en-US" sz="1200" i="1" dirty="0">
              <a:solidFill>
                <a:schemeClr val="tx1"/>
              </a:solidFill>
            </a:endParaRPr>
          </a:p>
        </p:txBody>
      </p:sp>
      <p:sp>
        <p:nvSpPr>
          <p:cNvPr id="58" name="Forma livre: Forma 57">
            <a:extLst>
              <a:ext uri="{FF2B5EF4-FFF2-40B4-BE49-F238E27FC236}">
                <a16:creationId xmlns:a16="http://schemas.microsoft.com/office/drawing/2014/main" id="{A46D6F0C-1609-5EFA-A4E2-5F7CD15AAADB}"/>
              </a:ext>
            </a:extLst>
          </p:cNvPr>
          <p:cNvSpPr/>
          <p:nvPr/>
        </p:nvSpPr>
        <p:spPr>
          <a:xfrm>
            <a:off x="6637020" y="5311140"/>
            <a:ext cx="327660" cy="213360"/>
          </a:xfrm>
          <a:custGeom>
            <a:avLst/>
            <a:gdLst>
              <a:gd name="connsiteX0" fmla="*/ 327660 w 327660"/>
              <a:gd name="connsiteY0" fmla="*/ 0 h 213360"/>
              <a:gd name="connsiteX1" fmla="*/ 228600 w 327660"/>
              <a:gd name="connsiteY1" fmla="*/ 144780 h 213360"/>
              <a:gd name="connsiteX2" fmla="*/ 0 w 327660"/>
              <a:gd name="connsiteY2" fmla="*/ 213360 h 213360"/>
            </a:gdLst>
            <a:ahLst/>
            <a:cxnLst>
              <a:cxn ang="0">
                <a:pos x="connsiteX0" y="connsiteY0"/>
              </a:cxn>
              <a:cxn ang="0">
                <a:pos x="connsiteX1" y="connsiteY1"/>
              </a:cxn>
              <a:cxn ang="0">
                <a:pos x="connsiteX2" y="connsiteY2"/>
              </a:cxn>
            </a:cxnLst>
            <a:rect l="l" t="t" r="r" b="b"/>
            <a:pathLst>
              <a:path w="327660" h="213360">
                <a:moveTo>
                  <a:pt x="327660" y="0"/>
                </a:moveTo>
                <a:cubicBezTo>
                  <a:pt x="305435" y="54610"/>
                  <a:pt x="283210" y="109220"/>
                  <a:pt x="228600" y="144780"/>
                </a:cubicBezTo>
                <a:cubicBezTo>
                  <a:pt x="173990" y="180340"/>
                  <a:pt x="86995" y="196850"/>
                  <a:pt x="0" y="213360"/>
                </a:cubicBezTo>
              </a:path>
            </a:pathLst>
          </a:custGeom>
          <a:noFill/>
          <a:ln w="127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orma livre: Forma 58">
            <a:extLst>
              <a:ext uri="{FF2B5EF4-FFF2-40B4-BE49-F238E27FC236}">
                <a16:creationId xmlns:a16="http://schemas.microsoft.com/office/drawing/2014/main" id="{EC4B6E6A-7F69-34FF-BFB6-05D9473F4E22}"/>
              </a:ext>
            </a:extLst>
          </p:cNvPr>
          <p:cNvSpPr/>
          <p:nvPr/>
        </p:nvSpPr>
        <p:spPr>
          <a:xfrm rot="738689" flipH="1">
            <a:off x="6298918" y="5902957"/>
            <a:ext cx="243567" cy="214610"/>
          </a:xfrm>
          <a:custGeom>
            <a:avLst/>
            <a:gdLst>
              <a:gd name="connsiteX0" fmla="*/ 327660 w 327660"/>
              <a:gd name="connsiteY0" fmla="*/ 0 h 213360"/>
              <a:gd name="connsiteX1" fmla="*/ 228600 w 327660"/>
              <a:gd name="connsiteY1" fmla="*/ 144780 h 213360"/>
              <a:gd name="connsiteX2" fmla="*/ 0 w 327660"/>
              <a:gd name="connsiteY2" fmla="*/ 213360 h 213360"/>
            </a:gdLst>
            <a:ahLst/>
            <a:cxnLst>
              <a:cxn ang="0">
                <a:pos x="connsiteX0" y="connsiteY0"/>
              </a:cxn>
              <a:cxn ang="0">
                <a:pos x="connsiteX1" y="connsiteY1"/>
              </a:cxn>
              <a:cxn ang="0">
                <a:pos x="connsiteX2" y="connsiteY2"/>
              </a:cxn>
            </a:cxnLst>
            <a:rect l="l" t="t" r="r" b="b"/>
            <a:pathLst>
              <a:path w="327660" h="213360">
                <a:moveTo>
                  <a:pt x="327660" y="0"/>
                </a:moveTo>
                <a:cubicBezTo>
                  <a:pt x="305435" y="54610"/>
                  <a:pt x="283210" y="109220"/>
                  <a:pt x="228600" y="144780"/>
                </a:cubicBezTo>
                <a:cubicBezTo>
                  <a:pt x="173990" y="180340"/>
                  <a:pt x="86995" y="196850"/>
                  <a:pt x="0" y="213360"/>
                </a:cubicBezTo>
              </a:path>
            </a:pathLst>
          </a:custGeom>
          <a:noFill/>
          <a:ln w="127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aixaDeTexto 59">
            <a:extLst>
              <a:ext uri="{FF2B5EF4-FFF2-40B4-BE49-F238E27FC236}">
                <a16:creationId xmlns:a16="http://schemas.microsoft.com/office/drawing/2014/main" id="{FC282D08-D988-5635-ACE1-AFFB46B2B44C}"/>
              </a:ext>
            </a:extLst>
          </p:cNvPr>
          <p:cNvSpPr txBox="1"/>
          <p:nvPr/>
        </p:nvSpPr>
        <p:spPr>
          <a:xfrm>
            <a:off x="7304314" y="5339875"/>
            <a:ext cx="1866399" cy="738664"/>
          </a:xfrm>
          <a:prstGeom prst="rect">
            <a:avLst/>
          </a:prstGeom>
          <a:noFill/>
        </p:spPr>
        <p:txBody>
          <a:bodyPr wrap="square">
            <a:spAutoFit/>
          </a:bodyPr>
          <a:lstStyle/>
          <a:p>
            <a:pPr algn="ctr"/>
            <a:r>
              <a:rPr lang="en-US" i="1" dirty="0">
                <a:latin typeface="Arial Narrow" panose="020B0606020202030204" pitchFamily="34" charset="0"/>
              </a:rPr>
              <a:t>Highlighting the</a:t>
            </a:r>
          </a:p>
          <a:p>
            <a:pPr algn="ctr"/>
            <a:endParaRPr lang="en-US" i="1" dirty="0">
              <a:latin typeface="Arial Narrow" panose="020B0606020202030204" pitchFamily="34" charset="0"/>
            </a:endParaRPr>
          </a:p>
          <a:p>
            <a:pPr algn="ctr"/>
            <a:r>
              <a:rPr lang="en-US" i="1" dirty="0" err="1">
                <a:latin typeface="Arial Narrow" panose="020B0606020202030204" pitchFamily="34" charset="0"/>
              </a:rPr>
              <a:t>martitization</a:t>
            </a:r>
            <a:r>
              <a:rPr lang="en-US" i="1" dirty="0">
                <a:latin typeface="Arial Narrow" panose="020B0606020202030204" pitchFamily="34" charset="0"/>
              </a:rPr>
              <a:t> processes </a:t>
            </a:r>
          </a:p>
        </p:txBody>
      </p:sp>
      <p:pic>
        <p:nvPicPr>
          <p:cNvPr id="61" name="Imagem 60">
            <a:extLst>
              <a:ext uri="{FF2B5EF4-FFF2-40B4-BE49-F238E27FC236}">
                <a16:creationId xmlns:a16="http://schemas.microsoft.com/office/drawing/2014/main" id="{1C1CBBE1-EC5E-FA4E-F498-0A46082993B2}"/>
              </a:ext>
            </a:extLst>
          </p:cNvPr>
          <p:cNvPicPr>
            <a:picLocks noChangeAspect="1"/>
          </p:cNvPicPr>
          <p:nvPr/>
        </p:nvPicPr>
        <p:blipFill>
          <a:blip r:embed="rId8"/>
          <a:stretch>
            <a:fillRect/>
          </a:stretch>
        </p:blipFill>
        <p:spPr>
          <a:xfrm>
            <a:off x="9144495" y="5023333"/>
            <a:ext cx="1947611" cy="1384995"/>
          </a:xfrm>
          <a:prstGeom prst="rect">
            <a:avLst/>
          </a:prstGeom>
        </p:spPr>
      </p:pic>
      <p:sp>
        <p:nvSpPr>
          <p:cNvPr id="62" name="Seta: Para a Direita 61">
            <a:extLst>
              <a:ext uri="{FF2B5EF4-FFF2-40B4-BE49-F238E27FC236}">
                <a16:creationId xmlns:a16="http://schemas.microsoft.com/office/drawing/2014/main" id="{D55BCCE9-1648-7A5E-CB55-8011FEA007AB}"/>
              </a:ext>
            </a:extLst>
          </p:cNvPr>
          <p:cNvSpPr/>
          <p:nvPr/>
        </p:nvSpPr>
        <p:spPr>
          <a:xfrm>
            <a:off x="7400751" y="5632183"/>
            <a:ext cx="1634539" cy="158106"/>
          </a:xfrm>
          <a:prstGeom prst="rightArrow">
            <a:avLst/>
          </a:prstGeom>
          <a:ln>
            <a:solidFill>
              <a:srgbClr val="2674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9631644"/>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352E8582-8297-C75F-9EF0-5252E173836F}"/>
              </a:ext>
            </a:extLst>
          </p:cNvPr>
          <p:cNvPicPr>
            <a:picLocks noChangeAspect="1"/>
          </p:cNvPicPr>
          <p:nvPr/>
        </p:nvPicPr>
        <p:blipFill>
          <a:blip r:embed="rId3"/>
          <a:stretch>
            <a:fillRect/>
          </a:stretch>
        </p:blipFill>
        <p:spPr>
          <a:xfrm>
            <a:off x="637509" y="760133"/>
            <a:ext cx="3163314" cy="1069200"/>
          </a:xfrm>
          <a:prstGeom prst="rect">
            <a:avLst/>
          </a:prstGeom>
        </p:spPr>
      </p:pic>
      <p:sp>
        <p:nvSpPr>
          <p:cNvPr id="2" name="Marcador de Posição do Número do Diapositivo 1">
            <a:extLst>
              <a:ext uri="{FF2B5EF4-FFF2-40B4-BE49-F238E27FC236}">
                <a16:creationId xmlns:a16="http://schemas.microsoft.com/office/drawing/2014/main" id="{6D8DA4A7-0F0F-8BCA-3A93-8240F2A177FD}"/>
              </a:ext>
            </a:extLst>
          </p:cNvPr>
          <p:cNvSpPr>
            <a:spLocks noGrp="1"/>
          </p:cNvSpPr>
          <p:nvPr>
            <p:ph type="sldNum" idx="12"/>
          </p:nvPr>
        </p:nvSpPr>
        <p:spPr/>
        <p:txBody>
          <a:bodyPr/>
          <a:lstStyle/>
          <a:p>
            <a:fld id="{DEF0E5C1-E96C-494E-B25F-F3FD1605C33C}" type="slidenum">
              <a:rPr lang="en-US" smtClean="0"/>
              <a:t>8</a:t>
            </a:fld>
            <a:endParaRPr lang="en-US"/>
          </a:p>
        </p:txBody>
      </p:sp>
      <p:sp>
        <p:nvSpPr>
          <p:cNvPr id="35" name="Hexágono 34">
            <a:extLst>
              <a:ext uri="{FF2B5EF4-FFF2-40B4-BE49-F238E27FC236}">
                <a16:creationId xmlns:a16="http://schemas.microsoft.com/office/drawing/2014/main" id="{D89708C3-38B0-C767-ABC5-5F3B4C27FC87}"/>
              </a:ext>
            </a:extLst>
          </p:cNvPr>
          <p:cNvSpPr/>
          <p:nvPr/>
        </p:nvSpPr>
        <p:spPr>
          <a:xfrm>
            <a:off x="431800" y="1946164"/>
            <a:ext cx="2124000" cy="1836000"/>
          </a:xfrm>
          <a:prstGeom prst="hexagon">
            <a:avLst/>
          </a:prstGeom>
          <a:ln>
            <a:solidFill>
              <a:srgbClr val="2674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i="1" dirty="0">
                <a:solidFill>
                  <a:schemeClr val="tx1"/>
                </a:solidFill>
                <a:effectLst/>
                <a:latin typeface="Arial Narrow" panose="020B0606020202030204" pitchFamily="34" charset="0"/>
                <a:ea typeface="Calibri" panose="020F0502020204030204" pitchFamily="34" charset="0"/>
                <a:cs typeface="Segoe UI" panose="020B0502040204020203" pitchFamily="34" charset="0"/>
              </a:rPr>
              <a:t>Isothermal remanent magnetization</a:t>
            </a:r>
          </a:p>
          <a:p>
            <a:pPr algn="ctr"/>
            <a:r>
              <a:rPr lang="en-US" sz="1800" b="1" i="1" dirty="0">
                <a:solidFill>
                  <a:schemeClr val="tx1"/>
                </a:solidFill>
                <a:latin typeface="Arial Narrow" panose="020B0606020202030204" pitchFamily="34" charset="0"/>
                <a:cs typeface="Segoe UI" panose="020B0502040204020203" pitchFamily="34" charset="0"/>
              </a:rPr>
              <a:t>(IRM)</a:t>
            </a:r>
            <a:endParaRPr lang="en-US" sz="1800" b="1" i="1" dirty="0">
              <a:solidFill>
                <a:schemeClr val="tx1"/>
              </a:solidFill>
            </a:endParaRPr>
          </a:p>
        </p:txBody>
      </p:sp>
      <p:grpSp>
        <p:nvGrpSpPr>
          <p:cNvPr id="49" name="Agrupar 48">
            <a:extLst>
              <a:ext uri="{FF2B5EF4-FFF2-40B4-BE49-F238E27FC236}">
                <a16:creationId xmlns:a16="http://schemas.microsoft.com/office/drawing/2014/main" id="{3AE2AA4A-24A8-4C92-9D71-EB9A07CCACE7}"/>
              </a:ext>
            </a:extLst>
          </p:cNvPr>
          <p:cNvGrpSpPr/>
          <p:nvPr/>
        </p:nvGrpSpPr>
        <p:grpSpPr>
          <a:xfrm>
            <a:off x="3028043" y="2432586"/>
            <a:ext cx="6847114" cy="4256314"/>
            <a:chOff x="0" y="0"/>
            <a:chExt cx="7823575" cy="4944659"/>
          </a:xfrm>
        </p:grpSpPr>
        <p:graphicFrame>
          <p:nvGraphicFramePr>
            <p:cNvPr id="50" name="Gráfico 49">
              <a:extLst>
                <a:ext uri="{FF2B5EF4-FFF2-40B4-BE49-F238E27FC236}">
                  <a16:creationId xmlns:a16="http://schemas.microsoft.com/office/drawing/2014/main" id="{C15983FD-2A33-49D3-BC9E-32607D590A98}"/>
                </a:ext>
              </a:extLst>
            </p:cNvPr>
            <p:cNvGraphicFramePr>
              <a:graphicFrameLocks/>
            </p:cNvGraphicFramePr>
            <p:nvPr>
              <p:extLst>
                <p:ext uri="{D42A27DB-BD31-4B8C-83A1-F6EECF244321}">
                  <p14:modId xmlns:p14="http://schemas.microsoft.com/office/powerpoint/2010/main" val="83197093"/>
                </p:ext>
              </p:extLst>
            </p:nvPr>
          </p:nvGraphicFramePr>
          <p:xfrm>
            <a:off x="0" y="0"/>
            <a:ext cx="7823575" cy="4944659"/>
          </p:xfrm>
          <a:graphic>
            <a:graphicData uri="http://schemas.openxmlformats.org/drawingml/2006/chart">
              <c:chart xmlns:c="http://schemas.openxmlformats.org/drawingml/2006/chart" xmlns:r="http://schemas.openxmlformats.org/officeDocument/2006/relationships" r:id="rId4"/>
            </a:graphicData>
          </a:graphic>
        </p:graphicFrame>
        <p:cxnSp>
          <p:nvCxnSpPr>
            <p:cNvPr id="51" name="Conexão reta 50">
              <a:extLst>
                <a:ext uri="{FF2B5EF4-FFF2-40B4-BE49-F238E27FC236}">
                  <a16:creationId xmlns:a16="http://schemas.microsoft.com/office/drawing/2014/main" id="{6015AD03-F485-48FE-9C0A-8AF4DF7F3EC6}"/>
                </a:ext>
              </a:extLst>
            </p:cNvPr>
            <p:cNvCxnSpPr/>
            <p:nvPr/>
          </p:nvCxnSpPr>
          <p:spPr>
            <a:xfrm flipV="1">
              <a:off x="4408042" y="495796"/>
              <a:ext cx="0" cy="3790950"/>
            </a:xfrm>
            <a:prstGeom prst="line">
              <a:avLst/>
            </a:prstGeom>
            <a:ln>
              <a:solidFill>
                <a:schemeClr val="tx1"/>
              </a:solidFill>
              <a:prstDash val="sysDot"/>
            </a:ln>
          </p:spPr>
          <p:style>
            <a:lnRef idx="2">
              <a:schemeClr val="accent4"/>
            </a:lnRef>
            <a:fillRef idx="0">
              <a:schemeClr val="accent4"/>
            </a:fillRef>
            <a:effectRef idx="1">
              <a:schemeClr val="accent4"/>
            </a:effectRef>
            <a:fontRef idx="minor">
              <a:schemeClr val="tx1"/>
            </a:fontRef>
          </p:style>
        </p:cxnSp>
        <p:sp>
          <p:nvSpPr>
            <p:cNvPr id="52" name="CaixaDeTexto 29">
              <a:extLst>
                <a:ext uri="{FF2B5EF4-FFF2-40B4-BE49-F238E27FC236}">
                  <a16:creationId xmlns:a16="http://schemas.microsoft.com/office/drawing/2014/main" id="{CA62D92D-856B-4D18-B447-87ABD6707BE4}"/>
                </a:ext>
              </a:extLst>
            </p:cNvPr>
            <p:cNvSpPr txBox="1"/>
            <p:nvPr/>
          </p:nvSpPr>
          <p:spPr>
            <a:xfrm rot="16200000">
              <a:off x="3242465" y="3058110"/>
              <a:ext cx="1937186" cy="42200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en-US" sz="1800" b="1" dirty="0">
                  <a:solidFill>
                    <a:srgbClr val="FF0066"/>
                  </a:solidFill>
                  <a:latin typeface="Arial Narrow" panose="020B0606020202030204" pitchFamily="34" charset="0"/>
                  <a:cs typeface="Arial" panose="020B0604020202020204" pitchFamily="34" charset="0"/>
                </a:rPr>
                <a:t>Magnetite</a:t>
              </a:r>
            </a:p>
          </p:txBody>
        </p:sp>
        <p:sp>
          <p:nvSpPr>
            <p:cNvPr id="53" name="CaixaDeTexto 30">
              <a:extLst>
                <a:ext uri="{FF2B5EF4-FFF2-40B4-BE49-F238E27FC236}">
                  <a16:creationId xmlns:a16="http://schemas.microsoft.com/office/drawing/2014/main" id="{69DD529E-1B8E-4DBE-8D7C-5903B0F0C798}"/>
                </a:ext>
              </a:extLst>
            </p:cNvPr>
            <p:cNvSpPr txBox="1"/>
            <p:nvPr/>
          </p:nvSpPr>
          <p:spPr>
            <a:xfrm rot="16200000">
              <a:off x="3966259" y="3392718"/>
              <a:ext cx="1248877" cy="42200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en-US" sz="1800" b="1" dirty="0">
                  <a:solidFill>
                    <a:srgbClr val="2674BB"/>
                  </a:solidFill>
                  <a:latin typeface="Arial Narrow" panose="020B0606020202030204" pitchFamily="34" charset="0"/>
                  <a:cs typeface="Arial" panose="020B0604020202020204" pitchFamily="34" charset="0"/>
                </a:rPr>
                <a:t>Hematite</a:t>
              </a:r>
              <a:endParaRPr lang="en-US" sz="1200" b="1" dirty="0">
                <a:solidFill>
                  <a:srgbClr val="2674BB"/>
                </a:solidFill>
                <a:latin typeface="Arial Narrow" panose="020B0606020202030204" pitchFamily="34" charset="0"/>
                <a:cs typeface="Arial" panose="020B0604020202020204" pitchFamily="34" charset="0"/>
              </a:endParaRPr>
            </a:p>
          </p:txBody>
        </p:sp>
      </p:grpSp>
      <p:sp>
        <p:nvSpPr>
          <p:cNvPr id="54" name="Marcador de Posição do Texto 2">
            <a:extLst>
              <a:ext uri="{FF2B5EF4-FFF2-40B4-BE49-F238E27FC236}">
                <a16:creationId xmlns:a16="http://schemas.microsoft.com/office/drawing/2014/main" id="{A98BB9D9-5BC5-5487-3234-47183707EC60}"/>
              </a:ext>
            </a:extLst>
          </p:cNvPr>
          <p:cNvSpPr txBox="1">
            <a:spLocks/>
          </p:cNvSpPr>
          <p:nvPr/>
        </p:nvSpPr>
        <p:spPr>
          <a:xfrm>
            <a:off x="2486112" y="1942522"/>
            <a:ext cx="9401087" cy="42244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609582" marR="0" lvl="0" indent="-507985" algn="l" rtl="0" eaLnBrk="1" hangingPunct="1">
              <a:lnSpc>
                <a:spcPct val="115000"/>
              </a:lnSpc>
              <a:spcBef>
                <a:spcPts val="800"/>
              </a:spcBef>
              <a:spcAft>
                <a:spcPts val="0"/>
              </a:spcAft>
              <a:buClr>
                <a:schemeClr val="accent1"/>
              </a:buClr>
              <a:buSzPts val="2400"/>
              <a:buFont typeface="Barlow Light"/>
              <a:buChar char="▪"/>
              <a:defRPr sz="2400" b="0" i="0" u="none" strike="noStrike" cap="none">
                <a:solidFill>
                  <a:schemeClr val="dk1"/>
                </a:solidFill>
                <a:latin typeface="Barlow Light"/>
                <a:ea typeface="Barlow Light"/>
                <a:cs typeface="Barlow Light"/>
                <a:sym typeface="Barlow Light"/>
              </a:defRPr>
            </a:lvl1pPr>
            <a:lvl2pPr marL="1219163" marR="0" lvl="1" indent="-507985" algn="l" rtl="0" eaLnBrk="1" hangingPunct="1">
              <a:lnSpc>
                <a:spcPct val="115000"/>
              </a:lnSpc>
              <a:spcBef>
                <a:spcPts val="0"/>
              </a:spcBef>
              <a:spcAft>
                <a:spcPts val="0"/>
              </a:spcAft>
              <a:buClr>
                <a:schemeClr val="accent1"/>
              </a:buClr>
              <a:buSzPts val="2400"/>
              <a:buFont typeface="Barlow Light"/>
              <a:buChar char="▫"/>
              <a:defRPr sz="2400" b="0" i="0" u="none" strike="noStrike" cap="none">
                <a:solidFill>
                  <a:schemeClr val="dk1"/>
                </a:solidFill>
                <a:latin typeface="Barlow Light"/>
                <a:ea typeface="Barlow Light"/>
                <a:cs typeface="Barlow Light"/>
                <a:sym typeface="Barlow Light"/>
              </a:defRPr>
            </a:lvl2pPr>
            <a:lvl3pPr marL="1828744" marR="0" lvl="2"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3pPr>
            <a:lvl4pPr marL="2438324" marR="0" lvl="3"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4pPr>
            <a:lvl5pPr marL="3047906" marR="0" lvl="4"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5pPr>
            <a:lvl6pPr marL="3657489" marR="0" lvl="5"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6pPr>
            <a:lvl7pPr marL="4267068" marR="0" lvl="6"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7pPr>
            <a:lvl8pPr marL="4876650" marR="0" lvl="7"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8pPr>
            <a:lvl9pPr marL="5486231" marR="0" lvl="8" indent="-507985" algn="l" rtl="0" eaLnBrk="1" hangingPunct="1">
              <a:lnSpc>
                <a:spcPct val="115000"/>
              </a:lnSpc>
              <a:spcBef>
                <a:spcPts val="0"/>
              </a:spcBef>
              <a:spcAft>
                <a:spcPts val="0"/>
              </a:spcAft>
              <a:buClr>
                <a:schemeClr val="dk2"/>
              </a:buClr>
              <a:buSzPts val="2400"/>
              <a:buFont typeface="Barlow Light"/>
              <a:buChar char="▫"/>
              <a:defRPr sz="2400" b="0" i="0" u="none" strike="noStrike" cap="none">
                <a:solidFill>
                  <a:schemeClr val="dk1"/>
                </a:solidFill>
                <a:latin typeface="Barlow Light"/>
                <a:ea typeface="Barlow Light"/>
                <a:cs typeface="Barlow Light"/>
                <a:sym typeface="Barlow Light"/>
              </a:defRPr>
            </a:lvl9pPr>
          </a:lstStyle>
          <a:p>
            <a:pPr marL="360000" algn="just">
              <a:lnSpc>
                <a:spcPct val="100000"/>
              </a:lnSpc>
              <a:spcBef>
                <a:spcPts val="100"/>
              </a:spcBef>
              <a:spcAft>
                <a:spcPts val="100"/>
              </a:spcAft>
              <a:buClr>
                <a:srgbClr val="2674BB"/>
              </a:buClr>
              <a:buFont typeface="Wingdings 3" panose="05040102010807070707" pitchFamily="18" charset="2"/>
              <a:buChar char="&quot;"/>
            </a:pPr>
            <a:r>
              <a:rPr lang="en-US" sz="1800" dirty="0">
                <a:solidFill>
                  <a:schemeClr val="tx1"/>
                </a:solidFill>
                <a:latin typeface="Arial Narrow" panose="020B0606020202030204" pitchFamily="34" charset="0"/>
                <a:ea typeface="Calibri" panose="020F0502020204030204" pitchFamily="34" charset="0"/>
                <a:cs typeface="Segoe UI" panose="020B0502040204020203" pitchFamily="34" charset="0"/>
                <a:sym typeface="Wingdings 3" panose="05040102010807070707" pitchFamily="18" charset="2"/>
              </a:rPr>
              <a:t>The presence of </a:t>
            </a:r>
            <a:r>
              <a:rPr lang="en-US" sz="1800" b="1" dirty="0">
                <a:solidFill>
                  <a:srgbClr val="FF0066"/>
                </a:solidFill>
                <a:latin typeface="Arial Narrow" panose="020B0606020202030204" pitchFamily="34" charset="0"/>
                <a:ea typeface="Calibri" panose="020F0502020204030204" pitchFamily="34" charset="0"/>
                <a:cs typeface="Segoe UI" panose="020B0502040204020203" pitchFamily="34" charset="0"/>
              </a:rPr>
              <a:t>magnetite </a:t>
            </a:r>
            <a:r>
              <a:rPr lang="en-US" sz="1800" dirty="0">
                <a:solidFill>
                  <a:schemeClr val="tx1"/>
                </a:solidFill>
                <a:latin typeface="Arial Narrow" panose="020B0606020202030204" pitchFamily="34" charset="0"/>
                <a:ea typeface="Calibri" panose="020F0502020204030204" pitchFamily="34" charset="0"/>
                <a:cs typeface="Segoe UI" panose="020B0502040204020203" pitchFamily="34" charset="0"/>
              </a:rPr>
              <a:t>and</a:t>
            </a:r>
            <a:r>
              <a:rPr lang="en-US" sz="1800" b="1" dirty="0">
                <a:solidFill>
                  <a:srgbClr val="FF0066"/>
                </a:solidFill>
                <a:latin typeface="Arial Narrow" panose="020B0606020202030204" pitchFamily="34" charset="0"/>
                <a:ea typeface="Calibri" panose="020F0502020204030204" pitchFamily="34" charset="0"/>
                <a:cs typeface="Segoe UI" panose="020B0502040204020203" pitchFamily="34" charset="0"/>
              </a:rPr>
              <a:t> </a:t>
            </a:r>
            <a:r>
              <a:rPr lang="en-US" sz="1800" b="1" dirty="0">
                <a:solidFill>
                  <a:srgbClr val="2674BB"/>
                </a:solidFill>
                <a:latin typeface="Arial Narrow" panose="020B0606020202030204" pitchFamily="34" charset="0"/>
                <a:ea typeface="Calibri" panose="020F0502020204030204" pitchFamily="34" charset="0"/>
                <a:cs typeface="Segoe UI" panose="020B0502040204020203" pitchFamily="34" charset="0"/>
              </a:rPr>
              <a:t>hematite</a:t>
            </a:r>
            <a:r>
              <a:rPr lang="en-US" sz="1800" b="1" dirty="0">
                <a:solidFill>
                  <a:srgbClr val="FF0066"/>
                </a:solidFill>
                <a:latin typeface="Arial Narrow" panose="020B0606020202030204" pitchFamily="34" charset="0"/>
                <a:ea typeface="Calibri" panose="020F0502020204030204" pitchFamily="34" charset="0"/>
                <a:cs typeface="Segoe UI" panose="020B0502040204020203" pitchFamily="34" charset="0"/>
              </a:rPr>
              <a:t> </a:t>
            </a:r>
            <a:r>
              <a:rPr lang="en-US" sz="1800" dirty="0">
                <a:solidFill>
                  <a:schemeClr val="tx1"/>
                </a:solidFill>
                <a:latin typeface="Arial Narrow" panose="020B0606020202030204" pitchFamily="34" charset="0"/>
                <a:ea typeface="Calibri" panose="020F0502020204030204" pitchFamily="34" charset="0"/>
                <a:cs typeface="Segoe UI" panose="020B0502040204020203" pitchFamily="34" charset="0"/>
              </a:rPr>
              <a:t>were identified by SIRM and Coercivity (B</a:t>
            </a:r>
            <a:r>
              <a:rPr lang="en-US" sz="1800" baseline="-25000" dirty="0">
                <a:solidFill>
                  <a:schemeClr val="tx1"/>
                </a:solidFill>
                <a:latin typeface="Arial Narrow" panose="020B0606020202030204" pitchFamily="34" charset="0"/>
                <a:ea typeface="Calibri" panose="020F0502020204030204" pitchFamily="34" charset="0"/>
                <a:cs typeface="Segoe UI" panose="020B0502040204020203" pitchFamily="34" charset="0"/>
              </a:rPr>
              <a:t>1/2</a:t>
            </a:r>
            <a:r>
              <a:rPr lang="en-US" sz="1800" dirty="0">
                <a:solidFill>
                  <a:schemeClr val="tx1"/>
                </a:solidFill>
                <a:latin typeface="Arial Narrow" panose="020B0606020202030204" pitchFamily="34" charset="0"/>
                <a:ea typeface="Calibri" panose="020F0502020204030204" pitchFamily="34" charset="0"/>
                <a:cs typeface="Segoe UI" panose="020B0502040204020203" pitchFamily="34" charset="0"/>
              </a:rPr>
              <a:t>) values </a:t>
            </a:r>
          </a:p>
        </p:txBody>
      </p:sp>
      <p:sp>
        <p:nvSpPr>
          <p:cNvPr id="5" name="CaixaDeTexto 4">
            <a:extLst>
              <a:ext uri="{FF2B5EF4-FFF2-40B4-BE49-F238E27FC236}">
                <a16:creationId xmlns:a16="http://schemas.microsoft.com/office/drawing/2014/main" id="{8A37841F-149F-A596-F8D6-4F38029E42E3}"/>
              </a:ext>
            </a:extLst>
          </p:cNvPr>
          <p:cNvSpPr txBox="1"/>
          <p:nvPr/>
        </p:nvSpPr>
        <p:spPr>
          <a:xfrm>
            <a:off x="6924017" y="2794128"/>
            <a:ext cx="1306768" cy="338554"/>
          </a:xfrm>
          <a:prstGeom prst="rect">
            <a:avLst/>
          </a:prstGeom>
          <a:noFill/>
        </p:spPr>
        <p:txBody>
          <a:bodyPr wrap="none" rtlCol="0">
            <a:spAutoFit/>
          </a:bodyPr>
          <a:lstStyle/>
          <a:p>
            <a:r>
              <a:rPr lang="pt-PT" sz="1600" b="1" i="1" dirty="0">
                <a:solidFill>
                  <a:srgbClr val="2674BB"/>
                </a:solidFill>
                <a:latin typeface="Arial Narrow" panose="020B0606020202030204" pitchFamily="34" charset="0"/>
              </a:rPr>
              <a:t>B1/2 ~ 174 </a:t>
            </a:r>
            <a:r>
              <a:rPr lang="pt-PT" sz="1600" b="1" i="1" dirty="0" err="1">
                <a:solidFill>
                  <a:srgbClr val="2674BB"/>
                </a:solidFill>
                <a:latin typeface="Arial Narrow" panose="020B0606020202030204" pitchFamily="34" charset="0"/>
              </a:rPr>
              <a:t>mT</a:t>
            </a:r>
            <a:endParaRPr lang="en-US" sz="1600" b="1" i="1" dirty="0">
              <a:solidFill>
                <a:srgbClr val="2674BB"/>
              </a:solidFill>
              <a:latin typeface="Arial Narrow" panose="020B0606020202030204" pitchFamily="34" charset="0"/>
            </a:endParaRPr>
          </a:p>
        </p:txBody>
      </p:sp>
      <p:sp>
        <p:nvSpPr>
          <p:cNvPr id="59" name="CaixaDeTexto 58">
            <a:extLst>
              <a:ext uri="{FF2B5EF4-FFF2-40B4-BE49-F238E27FC236}">
                <a16:creationId xmlns:a16="http://schemas.microsoft.com/office/drawing/2014/main" id="{8ADA9C86-F87F-A980-4948-4C01B19418BC}"/>
              </a:ext>
            </a:extLst>
          </p:cNvPr>
          <p:cNvSpPr txBox="1"/>
          <p:nvPr/>
        </p:nvSpPr>
        <p:spPr>
          <a:xfrm>
            <a:off x="5010550" y="2794128"/>
            <a:ext cx="1888659" cy="338554"/>
          </a:xfrm>
          <a:prstGeom prst="rect">
            <a:avLst/>
          </a:prstGeom>
          <a:noFill/>
        </p:spPr>
        <p:txBody>
          <a:bodyPr wrap="none" rtlCol="0">
            <a:spAutoFit/>
          </a:bodyPr>
          <a:lstStyle/>
          <a:p>
            <a:r>
              <a:rPr lang="pt-PT" sz="1600" b="1" i="1" dirty="0">
                <a:solidFill>
                  <a:srgbClr val="FF0066"/>
                </a:solidFill>
                <a:latin typeface="Arial Narrow" panose="020B0606020202030204" pitchFamily="34" charset="0"/>
              </a:rPr>
              <a:t>28 </a:t>
            </a:r>
            <a:r>
              <a:rPr lang="pt-PT" sz="1600" b="1" i="1" dirty="0" err="1">
                <a:solidFill>
                  <a:srgbClr val="FF0066"/>
                </a:solidFill>
                <a:latin typeface="Arial Narrow" panose="020B0606020202030204" pitchFamily="34" charset="0"/>
              </a:rPr>
              <a:t>mT</a:t>
            </a:r>
            <a:r>
              <a:rPr lang="pt-PT" sz="1600" b="1" i="1" dirty="0">
                <a:solidFill>
                  <a:srgbClr val="FF0066"/>
                </a:solidFill>
                <a:latin typeface="Arial Narrow" panose="020B0606020202030204" pitchFamily="34" charset="0"/>
              </a:rPr>
              <a:t> &lt; B1/2 &lt; 60 </a:t>
            </a:r>
            <a:r>
              <a:rPr lang="pt-PT" sz="1600" b="1" i="1" dirty="0" err="1">
                <a:solidFill>
                  <a:srgbClr val="FF0066"/>
                </a:solidFill>
                <a:latin typeface="Arial Narrow" panose="020B0606020202030204" pitchFamily="34" charset="0"/>
              </a:rPr>
              <a:t>mT</a:t>
            </a:r>
            <a:endParaRPr lang="en-US" sz="1600" b="1" i="1" dirty="0">
              <a:solidFill>
                <a:srgbClr val="FF0066"/>
              </a:solidFill>
              <a:latin typeface="Arial Narrow" panose="020B0606020202030204" pitchFamily="34" charset="0"/>
            </a:endParaRPr>
          </a:p>
        </p:txBody>
      </p:sp>
      <p:sp>
        <p:nvSpPr>
          <p:cNvPr id="60" name="CaixaDeTexto 59">
            <a:extLst>
              <a:ext uri="{FF2B5EF4-FFF2-40B4-BE49-F238E27FC236}">
                <a16:creationId xmlns:a16="http://schemas.microsoft.com/office/drawing/2014/main" id="{457C2978-2EDD-BF45-7C24-58E1933BDCDC}"/>
              </a:ext>
            </a:extLst>
          </p:cNvPr>
          <p:cNvSpPr txBox="1"/>
          <p:nvPr/>
        </p:nvSpPr>
        <p:spPr>
          <a:xfrm>
            <a:off x="1493800" y="6111742"/>
            <a:ext cx="2378070" cy="738664"/>
          </a:xfrm>
          <a:prstGeom prst="rect">
            <a:avLst/>
          </a:prstGeom>
          <a:noFill/>
        </p:spPr>
        <p:txBody>
          <a:bodyPr wrap="square">
            <a:spAutoFit/>
          </a:bodyPr>
          <a:lstStyle/>
          <a:p>
            <a:r>
              <a:rPr lang="en-US" sz="1400" b="1" dirty="0">
                <a:solidFill>
                  <a:schemeClr val="tx1"/>
                </a:solidFill>
                <a:latin typeface="Arial Narrow" panose="020B0606020202030204" pitchFamily="34" charset="0"/>
                <a:ea typeface="Calibri" panose="020F0502020204030204" pitchFamily="34" charset="0"/>
                <a:cs typeface="Segoe UI" panose="020B0502040204020203" pitchFamily="34" charset="0"/>
              </a:rPr>
              <a:t>SIRM</a:t>
            </a:r>
            <a:r>
              <a:rPr lang="en-US" sz="1400" dirty="0">
                <a:solidFill>
                  <a:schemeClr val="tx1"/>
                </a:solidFill>
                <a:latin typeface="Arial Narrow" panose="020B0606020202030204" pitchFamily="34" charset="0"/>
                <a:ea typeface="Calibri" panose="020F0502020204030204" pitchFamily="34" charset="0"/>
                <a:cs typeface="Segoe UI" panose="020B0502040204020203" pitchFamily="34" charset="0"/>
              </a:rPr>
              <a:t> – Saturation isothermal remanent magnetization</a:t>
            </a:r>
          </a:p>
          <a:p>
            <a:r>
              <a:rPr lang="en-US" b="1" dirty="0">
                <a:solidFill>
                  <a:schemeClr val="tx1"/>
                </a:solidFill>
                <a:latin typeface="Arial Narrow" panose="020B0606020202030204" pitchFamily="34" charset="0"/>
                <a:cs typeface="Segoe UI" panose="020B0502040204020203" pitchFamily="34" charset="0"/>
              </a:rPr>
              <a:t>B</a:t>
            </a:r>
            <a:r>
              <a:rPr lang="en-US" b="1" baseline="-25000" dirty="0">
                <a:solidFill>
                  <a:schemeClr val="tx1"/>
                </a:solidFill>
                <a:latin typeface="Arial Narrow" panose="020B0606020202030204" pitchFamily="34" charset="0"/>
                <a:cs typeface="Segoe UI" panose="020B0502040204020203" pitchFamily="34" charset="0"/>
              </a:rPr>
              <a:t>1/2</a:t>
            </a:r>
            <a:r>
              <a:rPr lang="en-US" b="1" dirty="0">
                <a:solidFill>
                  <a:schemeClr val="tx1"/>
                </a:solidFill>
                <a:latin typeface="Arial Narrow" panose="020B0606020202030204" pitchFamily="34" charset="0"/>
                <a:cs typeface="Segoe UI" panose="020B0502040204020203" pitchFamily="34" charset="0"/>
              </a:rPr>
              <a:t> </a:t>
            </a:r>
            <a:r>
              <a:rPr lang="en-US" dirty="0">
                <a:solidFill>
                  <a:schemeClr val="tx1"/>
                </a:solidFill>
                <a:latin typeface="Arial Narrow" panose="020B0606020202030204" pitchFamily="34" charset="0"/>
                <a:cs typeface="Segoe UI" panose="020B0502040204020203" pitchFamily="34" charset="0"/>
              </a:rPr>
              <a:t>– Coercivity </a:t>
            </a:r>
            <a:endParaRPr lang="en-US" dirty="0"/>
          </a:p>
        </p:txBody>
      </p:sp>
    </p:spTree>
    <p:extLst>
      <p:ext uri="{BB962C8B-B14F-4D97-AF65-F5344CB8AC3E}">
        <p14:creationId xmlns:p14="http://schemas.microsoft.com/office/powerpoint/2010/main" val="331069928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17000" b="-17000"/>
          </a:stretch>
        </a:blip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FC331F8-7E9B-0DD7-B83C-3BBC23C6D4CB}"/>
              </a:ext>
            </a:extLst>
          </p:cNvPr>
          <p:cNvPicPr>
            <a:picLocks noChangeAspect="1"/>
          </p:cNvPicPr>
          <p:nvPr/>
        </p:nvPicPr>
        <p:blipFill>
          <a:blip r:embed="rId4"/>
          <a:stretch>
            <a:fillRect/>
          </a:stretch>
        </p:blipFill>
        <p:spPr>
          <a:xfrm>
            <a:off x="637009" y="760133"/>
            <a:ext cx="3163314" cy="1069200"/>
          </a:xfrm>
          <a:prstGeom prst="rect">
            <a:avLst/>
          </a:prstGeom>
        </p:spPr>
      </p:pic>
      <p:sp>
        <p:nvSpPr>
          <p:cNvPr id="2" name="Marcador de Posição do Número do Diapositivo 1">
            <a:extLst>
              <a:ext uri="{FF2B5EF4-FFF2-40B4-BE49-F238E27FC236}">
                <a16:creationId xmlns:a16="http://schemas.microsoft.com/office/drawing/2014/main" id="{8565BE36-CA4A-C0F8-ED75-08CD96D0AE7C}"/>
              </a:ext>
            </a:extLst>
          </p:cNvPr>
          <p:cNvSpPr>
            <a:spLocks noGrp="1"/>
          </p:cNvSpPr>
          <p:nvPr>
            <p:ph type="sldNum" idx="12"/>
          </p:nvPr>
        </p:nvSpPr>
        <p:spPr/>
        <p:txBody>
          <a:bodyPr/>
          <a:lstStyle/>
          <a:p>
            <a:fld id="{DEF0E5C1-E96C-494E-B25F-F3FD1605C33C}" type="slidenum">
              <a:rPr lang="en-US" smtClean="0"/>
              <a:t>9</a:t>
            </a:fld>
            <a:endParaRPr lang="en-US"/>
          </a:p>
        </p:txBody>
      </p:sp>
      <p:graphicFrame>
        <p:nvGraphicFramePr>
          <p:cNvPr id="9" name="Diagrama 8">
            <a:extLst>
              <a:ext uri="{FF2B5EF4-FFF2-40B4-BE49-F238E27FC236}">
                <a16:creationId xmlns:a16="http://schemas.microsoft.com/office/drawing/2014/main" id="{C45E5B39-600F-D56A-5C41-DC3F5A5157A9}"/>
              </a:ext>
            </a:extLst>
          </p:cNvPr>
          <p:cNvGraphicFramePr/>
          <p:nvPr>
            <p:extLst>
              <p:ext uri="{D42A27DB-BD31-4B8C-83A1-F6EECF244321}">
                <p14:modId xmlns:p14="http://schemas.microsoft.com/office/powerpoint/2010/main" val="944035516"/>
              </p:ext>
            </p:extLst>
          </p:nvPr>
        </p:nvGraphicFramePr>
        <p:xfrm>
          <a:off x="1360714" y="1796676"/>
          <a:ext cx="10648043" cy="34349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1" name="Agrupar 10">
            <a:extLst>
              <a:ext uri="{FF2B5EF4-FFF2-40B4-BE49-F238E27FC236}">
                <a16:creationId xmlns:a16="http://schemas.microsoft.com/office/drawing/2014/main" id="{29E0A2BF-7EF3-82AC-F5E8-23BDBF293F7D}"/>
              </a:ext>
            </a:extLst>
          </p:cNvPr>
          <p:cNvGrpSpPr/>
          <p:nvPr/>
        </p:nvGrpSpPr>
        <p:grpSpPr>
          <a:xfrm>
            <a:off x="968830" y="5777915"/>
            <a:ext cx="11072586" cy="992999"/>
            <a:chOff x="0" y="1132113"/>
            <a:chExt cx="10648042" cy="1404260"/>
          </a:xfrm>
        </p:grpSpPr>
        <p:sp>
          <p:nvSpPr>
            <p:cNvPr id="12" name="Retângulo: Cantos Arredondados 11">
              <a:extLst>
                <a:ext uri="{FF2B5EF4-FFF2-40B4-BE49-F238E27FC236}">
                  <a16:creationId xmlns:a16="http://schemas.microsoft.com/office/drawing/2014/main" id="{CDABE656-FC02-F29A-9C2F-E5B3996A5B77}"/>
                </a:ext>
              </a:extLst>
            </p:cNvPr>
            <p:cNvSpPr/>
            <p:nvPr/>
          </p:nvSpPr>
          <p:spPr>
            <a:xfrm>
              <a:off x="0" y="1132113"/>
              <a:ext cx="10648042" cy="1404260"/>
            </a:xfrm>
            <a:prstGeom prst="roundRect">
              <a:avLst>
                <a:gd name="adj" fmla="val 10000"/>
              </a:avLst>
            </a:prstGeom>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sp>
        <p:sp>
          <p:nvSpPr>
            <p:cNvPr id="13" name="Retângulo: Cantos Arredondados 4">
              <a:extLst>
                <a:ext uri="{FF2B5EF4-FFF2-40B4-BE49-F238E27FC236}">
                  <a16:creationId xmlns:a16="http://schemas.microsoft.com/office/drawing/2014/main" id="{10E17762-1EBE-8F3C-CBAA-C54AD2C38804}"/>
                </a:ext>
              </a:extLst>
            </p:cNvPr>
            <p:cNvSpPr txBox="1"/>
            <p:nvPr/>
          </p:nvSpPr>
          <p:spPr>
            <a:xfrm>
              <a:off x="41129" y="1173243"/>
              <a:ext cx="10565784" cy="13220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i="1" kern="1200" noProof="0" dirty="0">
                  <a:solidFill>
                    <a:schemeClr val="tx1"/>
                  </a:solidFill>
                  <a:latin typeface="Arial Narrow" panose="020B0606020202030204" pitchFamily="34" charset="0"/>
                </a:rPr>
                <a:t>This study shows that even in samples where </a:t>
              </a:r>
              <a:r>
                <a:rPr lang="en-US" sz="2000" b="1" i="1" kern="1200" noProof="0" dirty="0">
                  <a:solidFill>
                    <a:schemeClr val="tx1"/>
                  </a:solidFill>
                  <a:latin typeface="Arial Narrow" panose="020B0606020202030204" pitchFamily="34" charset="0"/>
                </a:rPr>
                <a:t>magnetic susceptibility values preclude the presence of magnetite</a:t>
              </a:r>
              <a:r>
                <a:rPr lang="en-US" sz="2000" i="1" kern="1200" noProof="0" dirty="0">
                  <a:solidFill>
                    <a:schemeClr val="tx1"/>
                  </a:solidFill>
                  <a:latin typeface="Arial Narrow" panose="020B0606020202030204" pitchFamily="34" charset="0"/>
                </a:rPr>
                <a:t>,</a:t>
              </a:r>
              <a:r>
                <a:rPr lang="en-US" sz="2000" b="1" i="1" kern="1200" noProof="0" dirty="0">
                  <a:solidFill>
                    <a:schemeClr val="tx1"/>
                  </a:solidFill>
                  <a:latin typeface="Arial Narrow" panose="020B0606020202030204" pitchFamily="34" charset="0"/>
                </a:rPr>
                <a:t> </a:t>
              </a:r>
              <a:r>
                <a:rPr lang="en-US" sz="2000" i="1" kern="1200" noProof="0" dirty="0">
                  <a:solidFill>
                    <a:schemeClr val="tx1"/>
                  </a:solidFill>
                  <a:latin typeface="Arial Narrow" panose="020B0606020202030204" pitchFamily="34" charset="0"/>
                </a:rPr>
                <a:t>this mineral may be </a:t>
              </a:r>
              <a:r>
                <a:rPr lang="en-US" sz="2000" b="1" i="1" kern="1200" noProof="0" dirty="0">
                  <a:solidFill>
                    <a:schemeClr val="tx1"/>
                  </a:solidFill>
                  <a:latin typeface="Arial Narrow" panose="020B0606020202030204" pitchFamily="34" charset="0"/>
                </a:rPr>
                <a:t>present in small grains </a:t>
              </a:r>
              <a:r>
                <a:rPr lang="en-US" sz="2000" i="1" kern="1200" noProof="0" dirty="0">
                  <a:solidFill>
                    <a:schemeClr val="tx1"/>
                  </a:solidFill>
                  <a:latin typeface="Arial Narrow" panose="020B0606020202030204" pitchFamily="34" charset="0"/>
                </a:rPr>
                <a:t>and at </a:t>
              </a:r>
              <a:r>
                <a:rPr lang="en-US" sz="2000" b="1" i="1" kern="1200" noProof="0" dirty="0">
                  <a:solidFill>
                    <a:schemeClr val="tx1"/>
                  </a:solidFill>
                  <a:latin typeface="Arial Narrow" panose="020B0606020202030204" pitchFamily="34" charset="0"/>
                </a:rPr>
                <a:t>low concentrations</a:t>
              </a:r>
              <a:r>
                <a:rPr lang="en-US" sz="2000" i="1" kern="1200" noProof="0" dirty="0">
                  <a:solidFill>
                    <a:schemeClr val="tx1"/>
                  </a:solidFill>
                  <a:latin typeface="Arial Narrow" panose="020B0606020202030204" pitchFamily="34" charset="0"/>
                </a:rPr>
                <a:t>, when it is partially oxidized to hematite (</a:t>
              </a:r>
              <a:r>
                <a:rPr lang="en-US" sz="2000" i="1" kern="1200" noProof="0" dirty="0" err="1">
                  <a:solidFill>
                    <a:schemeClr val="tx1"/>
                  </a:solidFill>
                  <a:latin typeface="Arial Narrow" panose="020B0606020202030204" pitchFamily="34" charset="0"/>
                </a:rPr>
                <a:t>martite</a:t>
              </a:r>
              <a:r>
                <a:rPr lang="en-US" sz="2000" i="1" kern="1200" noProof="0" dirty="0">
                  <a:solidFill>
                    <a:schemeClr val="tx1"/>
                  </a:solidFill>
                  <a:latin typeface="Arial Narrow" panose="020B0606020202030204" pitchFamily="34" charset="0"/>
                </a:rPr>
                <a:t> </a:t>
              </a:r>
              <a:r>
                <a:rPr lang="en-US" sz="2000" i="1" kern="1200" noProof="0" dirty="0" err="1">
                  <a:solidFill>
                    <a:schemeClr val="tx1"/>
                  </a:solidFill>
                  <a:latin typeface="Arial Narrow" panose="020B0606020202030204" pitchFamily="34" charset="0"/>
                </a:rPr>
                <a:t>pseudomorphism</a:t>
              </a:r>
              <a:r>
                <a:rPr lang="en-US" sz="2000" i="1" kern="1200" noProof="0" dirty="0">
                  <a:solidFill>
                    <a:schemeClr val="tx1"/>
                  </a:solidFill>
                  <a:latin typeface="Arial Narrow" panose="020B0606020202030204" pitchFamily="34" charset="0"/>
                </a:rPr>
                <a:t>).</a:t>
              </a:r>
              <a:endParaRPr lang="en-US" sz="2000" i="1" kern="1200" noProof="0" dirty="0">
                <a:solidFill>
                  <a:schemeClr val="tx1"/>
                </a:solidFill>
              </a:endParaRPr>
            </a:p>
          </p:txBody>
        </p:sp>
      </p:grpSp>
      <p:grpSp>
        <p:nvGrpSpPr>
          <p:cNvPr id="15" name="Agrupar 14">
            <a:extLst>
              <a:ext uri="{FF2B5EF4-FFF2-40B4-BE49-F238E27FC236}">
                <a16:creationId xmlns:a16="http://schemas.microsoft.com/office/drawing/2014/main" id="{BC9B33FA-A206-EC4D-7A94-77DD02B8D428}"/>
              </a:ext>
            </a:extLst>
          </p:cNvPr>
          <p:cNvGrpSpPr/>
          <p:nvPr/>
        </p:nvGrpSpPr>
        <p:grpSpPr>
          <a:xfrm>
            <a:off x="5908140" y="5315109"/>
            <a:ext cx="375720" cy="375720"/>
            <a:chOff x="8435535" y="1080597"/>
            <a:chExt cx="375720" cy="375720"/>
          </a:xfrm>
          <a:solidFill>
            <a:schemeClr val="accent2"/>
          </a:solidFill>
        </p:grpSpPr>
        <p:sp>
          <p:nvSpPr>
            <p:cNvPr id="16" name="Seta: Para Baixo 15">
              <a:extLst>
                <a:ext uri="{FF2B5EF4-FFF2-40B4-BE49-F238E27FC236}">
                  <a16:creationId xmlns:a16="http://schemas.microsoft.com/office/drawing/2014/main" id="{AFCE8714-0231-BB08-FC08-7EF4365BE8A1}"/>
                </a:ext>
              </a:extLst>
            </p:cNvPr>
            <p:cNvSpPr/>
            <p:nvPr/>
          </p:nvSpPr>
          <p:spPr>
            <a:xfrm>
              <a:off x="8435535" y="1080597"/>
              <a:ext cx="375720" cy="375720"/>
            </a:xfrm>
            <a:prstGeom prst="downArrow">
              <a:avLst>
                <a:gd name="adj1" fmla="val 55000"/>
                <a:gd name="adj2" fmla="val 45000"/>
              </a:avLst>
            </a:prstGeom>
            <a:grpFill/>
          </p:spPr>
          <p:style>
            <a:lnRef idx="2">
              <a:schemeClr val="accent1">
                <a:alpha val="90000"/>
                <a:tint val="55000"/>
                <a:hueOff val="0"/>
                <a:satOff val="0"/>
                <a:lumOff val="0"/>
                <a:alphaOff val="0"/>
              </a:schemeClr>
            </a:lnRef>
            <a:fillRef idx="1">
              <a:schemeClr val="accent1">
                <a:alpha val="90000"/>
                <a:tint val="55000"/>
                <a:hueOff val="0"/>
                <a:satOff val="0"/>
                <a:lumOff val="0"/>
                <a:alphaOff val="0"/>
              </a:schemeClr>
            </a:fillRef>
            <a:effectRef idx="0">
              <a:schemeClr val="accent1">
                <a:alpha val="90000"/>
                <a:tint val="55000"/>
                <a:hueOff val="0"/>
                <a:satOff val="0"/>
                <a:lumOff val="0"/>
                <a:alphaOff val="0"/>
              </a:schemeClr>
            </a:effectRef>
            <a:fontRef idx="minor">
              <a:schemeClr val="dk1">
                <a:hueOff val="0"/>
                <a:satOff val="0"/>
                <a:lumOff val="0"/>
                <a:alphaOff val="0"/>
              </a:schemeClr>
            </a:fontRef>
          </p:style>
        </p:sp>
        <p:sp>
          <p:nvSpPr>
            <p:cNvPr id="17" name="Seta: Para Baixo 4">
              <a:extLst>
                <a:ext uri="{FF2B5EF4-FFF2-40B4-BE49-F238E27FC236}">
                  <a16:creationId xmlns:a16="http://schemas.microsoft.com/office/drawing/2014/main" id="{963A6378-6517-0CF3-824B-2B0611CD504F}"/>
                </a:ext>
              </a:extLst>
            </p:cNvPr>
            <p:cNvSpPr txBox="1"/>
            <p:nvPr/>
          </p:nvSpPr>
          <p:spPr>
            <a:xfrm>
              <a:off x="8520072" y="1080597"/>
              <a:ext cx="206646" cy="282729"/>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solidFill>
                  <a:schemeClr val="tx1"/>
                </a:solidFill>
              </a:endParaRPr>
            </a:p>
          </p:txBody>
        </p:sp>
      </p:grpSp>
    </p:spTree>
    <p:extLst>
      <p:ext uri="{BB962C8B-B14F-4D97-AF65-F5344CB8AC3E}">
        <p14:creationId xmlns:p14="http://schemas.microsoft.com/office/powerpoint/2010/main" val="1568491104"/>
      </p:ext>
    </p:extLst>
  </p:cSld>
  <p:clrMapOvr>
    <a:masterClrMapping/>
  </p:clrMapOvr>
  <p:transition spd="slow">
    <p:fade/>
  </p:transition>
</p:sld>
</file>

<file path=ppt/theme/theme1.xml><?xml version="1.0" encoding="utf-8"?>
<a:theme xmlns:a="http://schemas.openxmlformats.org/drawingml/2006/main" name="Tema1">
  <a:themeElements>
    <a:clrScheme name="Personalizado 5">
      <a:dk1>
        <a:sysClr val="windowText" lastClr="000000"/>
      </a:dk1>
      <a:lt1>
        <a:sysClr val="window" lastClr="FFFFFF"/>
      </a:lt1>
      <a:dk2>
        <a:srgbClr val="39302A"/>
      </a:dk2>
      <a:lt2>
        <a:srgbClr val="E5DEDB"/>
      </a:lt2>
      <a:accent1>
        <a:srgbClr val="FEF4CD"/>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a1" id="{9F346080-8E65-4ADF-929C-F5FC44E79224}" vid="{ACA4F363-DEF1-41E2-871A-12C0E1A60096}"/>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Tema1</Template>
  <TotalTime>13254</TotalTime>
  <Words>1312</Words>
  <Application>Microsoft Office PowerPoint</Application>
  <PresentationFormat>Ecrã Panorâmico</PresentationFormat>
  <Paragraphs>141</Paragraphs>
  <Slides>10</Slides>
  <Notes>10</Notes>
  <HiddenSlides>0</HiddenSlides>
  <MMClips>0</MMClips>
  <ScaleCrop>false</ScaleCrop>
  <HeadingPairs>
    <vt:vector size="6" baseType="variant">
      <vt:variant>
        <vt:lpstr>Tipos de letra usados</vt:lpstr>
      </vt:variant>
      <vt:variant>
        <vt:i4>8</vt:i4>
      </vt:variant>
      <vt:variant>
        <vt:lpstr>Tema</vt:lpstr>
      </vt:variant>
      <vt:variant>
        <vt:i4>1</vt:i4>
      </vt:variant>
      <vt:variant>
        <vt:lpstr>Títulos dos diapositivos</vt:lpstr>
      </vt:variant>
      <vt:variant>
        <vt:i4>10</vt:i4>
      </vt:variant>
    </vt:vector>
  </HeadingPairs>
  <TitlesOfParts>
    <vt:vector size="19" baseType="lpstr">
      <vt:lpstr>Arial</vt:lpstr>
      <vt:lpstr>Arial Narrow</vt:lpstr>
      <vt:lpstr>Barlow Light</vt:lpstr>
      <vt:lpstr>Barlow SemiBold</vt:lpstr>
      <vt:lpstr>Calibri</vt:lpstr>
      <vt:lpstr>Palatino Linotype</vt:lpstr>
      <vt:lpstr>Wingdings</vt:lpstr>
      <vt:lpstr>Wingdings 3</vt:lpstr>
      <vt:lpstr>Tema1</vt:lpstr>
      <vt:lpstr>Disclosing the redox conditions in Central Portugal magmatism: the Manteigas granodiorite case study</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Disclosing the redox conditions in Central Portugal magmatism: the Manteigas granodiorite case study</dc:title>
  <dc:creator>Cláudia Cruz</dc:creator>
  <cp:lastModifiedBy>Cláudia Cruz</cp:lastModifiedBy>
  <cp:revision>86</cp:revision>
  <cp:lastPrinted>2022-05-23T16:41:42Z</cp:lastPrinted>
  <dcterms:created xsi:type="dcterms:W3CDTF">2022-05-13T14:53:41Z</dcterms:created>
  <dcterms:modified xsi:type="dcterms:W3CDTF">2022-05-23T19:57:15Z</dcterms:modified>
</cp:coreProperties>
</file>