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5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85" r:id="rId12"/>
    <p:sldId id="266" r:id="rId13"/>
    <p:sldId id="267" r:id="rId14"/>
    <p:sldId id="30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k Krcelic" userId="a1798f05-1118-4a4a-9d21-9b3318ddd5cb" providerId="ADAL" clId="{CB0BCF63-CF99-4BFC-A9A0-E52FDD4D07D6}"/>
    <pc:docChg chg="modSld">
      <pc:chgData name="Patrik Krcelic" userId="a1798f05-1118-4a4a-9d21-9b3318ddd5cb" providerId="ADAL" clId="{CB0BCF63-CF99-4BFC-A9A0-E52FDD4D07D6}" dt="2021-11-23T11:46:15.036" v="4" actId="20577"/>
      <pc:docMkLst>
        <pc:docMk/>
      </pc:docMkLst>
      <pc:sldChg chg="modSp mod">
        <pc:chgData name="Patrik Krcelic" userId="a1798f05-1118-4a4a-9d21-9b3318ddd5cb" providerId="ADAL" clId="{CB0BCF63-CF99-4BFC-A9A0-E52FDD4D07D6}" dt="2021-11-23T11:46:15.036" v="4" actId="20577"/>
        <pc:sldMkLst>
          <pc:docMk/>
          <pc:sldMk cId="1058756712" sldId="298"/>
        </pc:sldMkLst>
        <pc:spChg chg="mod">
          <ac:chgData name="Patrik Krcelic" userId="a1798f05-1118-4a4a-9d21-9b3318ddd5cb" providerId="ADAL" clId="{CB0BCF63-CF99-4BFC-A9A0-E52FDD4D07D6}" dt="2021-11-23T11:46:15.036" v="4" actId="20577"/>
          <ac:spMkLst>
            <pc:docMk/>
            <pc:sldMk cId="1058756712" sldId="298"/>
            <ac:spMk id="3" creationId="{3EC46D0B-DBDF-427F-B925-2E13AE91ABC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214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35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643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642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84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580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420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268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275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106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439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1F06-C202-4A76-BAF6-09ED498FB0AE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B6DC0-CDE4-4587-BC0C-025E72E4268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9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essoar.10511324.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B23247-B626-4BDA-9CD2-1EC33C27C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425" y="1638026"/>
            <a:ext cx="9846816" cy="2769255"/>
          </a:xfrm>
        </p:spPr>
        <p:txBody>
          <a:bodyPr>
            <a:normAutofit/>
          </a:bodyPr>
          <a:lstStyle/>
          <a:p>
            <a:r>
              <a:rPr lang="en-US" dirty="0"/>
              <a:t>Fine-scale electric</a:t>
            </a:r>
            <a:r>
              <a:rPr lang="hr-HR" dirty="0"/>
              <a:t> </a:t>
            </a:r>
            <a:r>
              <a:rPr lang="hr-HR" dirty="0" err="1"/>
              <a:t>fields</a:t>
            </a:r>
            <a:r>
              <a:rPr lang="hr-HR" dirty="0"/>
              <a:t> and </a:t>
            </a:r>
            <a:r>
              <a:rPr lang="hr-HR" dirty="0" err="1"/>
              <a:t>Joule</a:t>
            </a:r>
            <a:r>
              <a:rPr lang="hr-HR" dirty="0"/>
              <a:t> </a:t>
            </a:r>
            <a:r>
              <a:rPr lang="hr-HR" dirty="0" err="1"/>
              <a:t>heating</a:t>
            </a:r>
            <a:r>
              <a:rPr lang="en-US" dirty="0"/>
              <a:t> from  observations of the Aurora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FC36B33-969E-45C4-8B88-50B933C72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084" y="4793938"/>
            <a:ext cx="9846817" cy="1012057"/>
          </a:xfrm>
        </p:spPr>
        <p:txBody>
          <a:bodyPr>
            <a:normAutofit/>
          </a:bodyPr>
          <a:lstStyle/>
          <a:p>
            <a:r>
              <a:rPr lang="hr-HR" dirty="0"/>
              <a:t>Patrik Krcelic, Robert Fear, Daniel Whiter, Betty Lanchester, </a:t>
            </a:r>
            <a:r>
              <a:rPr lang="hr-HR" dirty="0" err="1"/>
              <a:t>Anasuya</a:t>
            </a:r>
            <a:r>
              <a:rPr lang="hr-HR" dirty="0"/>
              <a:t> </a:t>
            </a:r>
            <a:r>
              <a:rPr lang="hr-HR" dirty="0" err="1"/>
              <a:t>Aruliah</a:t>
            </a:r>
            <a:r>
              <a:rPr lang="hr-HR" dirty="0"/>
              <a:t>, Mark Lester, Larry </a:t>
            </a:r>
            <a:r>
              <a:rPr lang="hr-HR" dirty="0" err="1"/>
              <a:t>Paxton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C5D3A9-DDA9-F7EE-55F4-C17BDE22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8DF41D-EEE8-4FA3-B2CA-C3D0F4AC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9931" y="1601616"/>
            <a:ext cx="2517559" cy="1325563"/>
          </a:xfrm>
        </p:spPr>
        <p:txBody>
          <a:bodyPr/>
          <a:lstStyle/>
          <a:p>
            <a:r>
              <a:rPr lang="hr-HR" dirty="0" err="1"/>
              <a:t>Modeled</a:t>
            </a:r>
            <a:r>
              <a:rPr lang="hr-HR" dirty="0"/>
              <a:t> </a:t>
            </a:r>
            <a:r>
              <a:rPr lang="hr-HR" dirty="0" err="1"/>
              <a:t>velocities</a:t>
            </a:r>
            <a:endParaRPr lang="hr-HR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8234004E-BC48-0C2C-2E6D-AB78F9E77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51"/>
            <a:ext cx="8853996" cy="6640497"/>
          </a:xfrm>
        </p:spPr>
      </p:pic>
    </p:spTree>
    <p:extLst>
      <p:ext uri="{BB962C8B-B14F-4D97-AF65-F5344CB8AC3E}">
        <p14:creationId xmlns:p14="http://schemas.microsoft.com/office/powerpoint/2010/main" val="201182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niOkvir 9">
            <a:extLst>
              <a:ext uri="{FF2B5EF4-FFF2-40B4-BE49-F238E27FC236}">
                <a16:creationId xmlns:a16="http://schemas.microsoft.com/office/drawing/2014/main" id="{7252A273-8127-4D48-A896-7F74BA37C87F}"/>
              </a:ext>
            </a:extLst>
          </p:cNvPr>
          <p:cNvSpPr txBox="1"/>
          <p:nvPr/>
        </p:nvSpPr>
        <p:spPr>
          <a:xfrm>
            <a:off x="2438749" y="1343923"/>
            <a:ext cx="154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North </a:t>
            </a:r>
            <a:r>
              <a:rPr lang="hr-HR" dirty="0" err="1"/>
              <a:t>Region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002643D-927A-4B1F-932D-31B468CF342D}"/>
              </a:ext>
            </a:extLst>
          </p:cNvPr>
          <p:cNvSpPr txBox="1"/>
          <p:nvPr/>
        </p:nvSpPr>
        <p:spPr>
          <a:xfrm>
            <a:off x="8290699" y="1352665"/>
            <a:ext cx="154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South</a:t>
            </a:r>
            <a:r>
              <a:rPr lang="hr-HR" dirty="0"/>
              <a:t> </a:t>
            </a:r>
            <a:r>
              <a:rPr lang="hr-HR" dirty="0" err="1"/>
              <a:t>Region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521C983-2DF1-4A87-982D-CB0CC0DA8242}"/>
              </a:ext>
            </a:extLst>
          </p:cNvPr>
          <p:cNvSpPr txBox="1"/>
          <p:nvPr/>
        </p:nvSpPr>
        <p:spPr>
          <a:xfrm>
            <a:off x="1402673" y="391407"/>
            <a:ext cx="375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/>
              <a:t>Velocities</a:t>
            </a:r>
            <a:endParaRPr lang="hr-HR" sz="32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4CF5326-CD10-131D-C2E7-0EFF42FC1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255"/>
            <a:ext cx="6135744" cy="460180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6C75128-9889-7B3C-2473-E563AD8F4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86" y="1713255"/>
            <a:ext cx="6135744" cy="460180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9F7DD82-CC3C-7992-DF86-CCD21F62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3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E1956B-A290-4979-8B36-9093C307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7" y="86069"/>
            <a:ext cx="9539797" cy="1325563"/>
          </a:xfrm>
        </p:spPr>
        <p:txBody>
          <a:bodyPr/>
          <a:lstStyle/>
          <a:p>
            <a:r>
              <a:rPr lang="hr-HR" dirty="0" err="1"/>
              <a:t>Height</a:t>
            </a:r>
            <a:r>
              <a:rPr lang="hr-HR" dirty="0"/>
              <a:t> </a:t>
            </a:r>
            <a:r>
              <a:rPr lang="hr-HR" dirty="0" err="1"/>
              <a:t>integrated</a:t>
            </a:r>
            <a:r>
              <a:rPr lang="hr-HR" dirty="0"/>
              <a:t> </a:t>
            </a:r>
            <a:r>
              <a:rPr lang="hr-HR" dirty="0" err="1"/>
              <a:t>Joule</a:t>
            </a:r>
            <a:r>
              <a:rPr lang="hr-HR" dirty="0"/>
              <a:t> </a:t>
            </a:r>
            <a:r>
              <a:rPr lang="hr-HR" dirty="0" err="1"/>
              <a:t>heating</a:t>
            </a:r>
            <a:r>
              <a:rPr lang="hr-HR" dirty="0"/>
              <a:t> </a:t>
            </a:r>
            <a:r>
              <a:rPr lang="hr-HR" dirty="0" err="1"/>
              <a:t>estimation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5D2779-B35F-420D-BC78-02826F82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78" y="1596044"/>
            <a:ext cx="10862570" cy="3313469"/>
          </a:xfrm>
        </p:spPr>
        <p:txBody>
          <a:bodyPr>
            <a:normAutofit fontScale="92500" lnSpcReduction="10000"/>
          </a:bodyPr>
          <a:lstStyle/>
          <a:p>
            <a:r>
              <a:rPr lang="hr-HR" dirty="0" err="1"/>
              <a:t>Underestimates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Joule</a:t>
            </a:r>
            <a:r>
              <a:rPr lang="hr-HR" dirty="0"/>
              <a:t> </a:t>
            </a:r>
            <a:r>
              <a:rPr lang="hr-HR" dirty="0" err="1"/>
              <a:t>heating</a:t>
            </a:r>
            <a:r>
              <a:rPr lang="hr-HR" dirty="0"/>
              <a:t> (</a:t>
            </a:r>
            <a:r>
              <a:rPr lang="hr-HR" dirty="0" err="1"/>
              <a:t>locally</a:t>
            </a:r>
            <a:r>
              <a:rPr lang="hr-HR" dirty="0"/>
              <a:t>)</a:t>
            </a:r>
          </a:p>
          <a:p>
            <a:endParaRPr lang="hr-HR" dirty="0"/>
          </a:p>
          <a:p>
            <a:r>
              <a:rPr lang="hr-HR" dirty="0"/>
              <a:t>Electric </a:t>
            </a:r>
            <a:r>
              <a:rPr lang="hr-HR" dirty="0" err="1"/>
              <a:t>fields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 err="1"/>
              <a:t>Height</a:t>
            </a:r>
            <a:r>
              <a:rPr lang="hr-HR" dirty="0"/>
              <a:t> </a:t>
            </a:r>
            <a:r>
              <a:rPr lang="hr-HR" dirty="0" err="1"/>
              <a:t>integrated</a:t>
            </a:r>
            <a:r>
              <a:rPr lang="hr-HR" dirty="0"/>
              <a:t> </a:t>
            </a:r>
            <a:r>
              <a:rPr lang="hr-HR" dirty="0" err="1"/>
              <a:t>Pedersen</a:t>
            </a:r>
            <a:r>
              <a:rPr lang="hr-HR" dirty="0"/>
              <a:t> </a:t>
            </a:r>
            <a:r>
              <a:rPr lang="hr-HR" dirty="0" err="1"/>
              <a:t>conductivity</a:t>
            </a:r>
            <a:r>
              <a:rPr lang="hr-HR" dirty="0"/>
              <a:t> </a:t>
            </a:r>
          </a:p>
          <a:p>
            <a:endParaRPr lang="hr-HR" dirty="0"/>
          </a:p>
          <a:p>
            <a:r>
              <a:rPr lang="hr-HR" dirty="0" err="1"/>
              <a:t>Neutral</a:t>
            </a:r>
            <a:r>
              <a:rPr lang="hr-HR" dirty="0"/>
              <a:t> wind </a:t>
            </a:r>
            <a:r>
              <a:rPr lang="hr-HR" dirty="0" err="1"/>
              <a:t>velocities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UCL SCANDI instrument (</a:t>
            </a:r>
            <a:r>
              <a:rPr lang="hr-HR" dirty="0" err="1"/>
              <a:t>Aruliah</a:t>
            </a:r>
            <a:r>
              <a:rPr lang="hr-HR" dirty="0"/>
              <a:t>, 2009)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F3A331C-3AE9-4984-9D33-769A9EEA50D6}"/>
              </a:ext>
            </a:extLst>
          </p:cNvPr>
          <p:cNvSpPr txBox="1"/>
          <p:nvPr/>
        </p:nvSpPr>
        <p:spPr>
          <a:xfrm>
            <a:off x="4101484" y="6247776"/>
            <a:ext cx="199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Billet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., 2018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2E63F3D-E4DA-46B2-BA6F-25081B6D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54" y="4776347"/>
            <a:ext cx="4641881" cy="133826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B51FE60-1228-8AD9-0C3A-4538F9B4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5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2540CF6-5693-F417-6AF8-69A9716B8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23" y="175334"/>
            <a:ext cx="9484201" cy="6507332"/>
          </a:xfrm>
        </p:spPr>
      </p:pic>
    </p:spTree>
    <p:extLst>
      <p:ext uri="{BB962C8B-B14F-4D97-AF65-F5344CB8AC3E}">
        <p14:creationId xmlns:p14="http://schemas.microsoft.com/office/powerpoint/2010/main" val="153632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7987154-7E1B-4849-97E0-F9DE0931E3A1}"/>
              </a:ext>
            </a:extLst>
          </p:cNvPr>
          <p:cNvSpPr txBox="1">
            <a:spLocks/>
          </p:cNvSpPr>
          <p:nvPr/>
        </p:nvSpPr>
        <p:spPr>
          <a:xfrm>
            <a:off x="943992" y="436148"/>
            <a:ext cx="3530354" cy="104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err="1"/>
              <a:t>Conclusions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34D9BC1-FF5D-2D19-646F-9400CC88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611EA0BA-AB1A-CF0F-1803-2EC30925F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04" y="1740024"/>
            <a:ext cx="11510639" cy="4495277"/>
          </a:xfrm>
        </p:spPr>
        <p:txBody>
          <a:bodyPr>
            <a:normAutofit/>
          </a:bodyPr>
          <a:lstStyle/>
          <a:p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described</a:t>
            </a:r>
            <a:r>
              <a:rPr lang="hr-HR" dirty="0"/>
              <a:t> </a:t>
            </a:r>
            <a:r>
              <a:rPr lang="hr-HR" dirty="0" err="1"/>
              <a:t>method</a:t>
            </a:r>
            <a:r>
              <a:rPr lang="hr-HR" dirty="0"/>
              <a:t> 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able</a:t>
            </a:r>
            <a:r>
              <a:rPr lang="hr-HR" dirty="0"/>
              <a:t> </a:t>
            </a:r>
            <a:r>
              <a:rPr lang="hr-HR" dirty="0" err="1"/>
              <a:t>obtain</a:t>
            </a:r>
            <a:r>
              <a:rPr lang="hr-HR" dirty="0"/>
              <a:t> </a:t>
            </a:r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temporal</a:t>
            </a:r>
            <a:r>
              <a:rPr lang="hr-HR" dirty="0"/>
              <a:t> and </a:t>
            </a:r>
            <a:r>
              <a:rPr lang="hr-HR" u="sng" dirty="0" err="1">
                <a:solidFill>
                  <a:srgbClr val="0070C0"/>
                </a:solidFill>
              </a:rPr>
              <a:t>spatial</a:t>
            </a:r>
            <a:r>
              <a:rPr lang="hr-HR" dirty="0"/>
              <a:t> </a:t>
            </a:r>
            <a:r>
              <a:rPr lang="hr-HR" dirty="0" err="1"/>
              <a:t>resolution</a:t>
            </a:r>
            <a:r>
              <a:rPr lang="hr-HR" dirty="0"/>
              <a:t> </a:t>
            </a:r>
            <a:r>
              <a:rPr lang="hr-HR" dirty="0" err="1"/>
              <a:t>electric</a:t>
            </a:r>
            <a:r>
              <a:rPr lang="hr-HR" dirty="0"/>
              <a:t> </a:t>
            </a:r>
            <a:r>
              <a:rPr lang="hr-HR" dirty="0" err="1"/>
              <a:t>fields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Much</a:t>
            </a:r>
            <a:r>
              <a:rPr lang="hr-HR" dirty="0"/>
              <a:t> </a:t>
            </a:r>
            <a:r>
              <a:rPr lang="hr-HR" dirty="0" err="1"/>
              <a:t>larger</a:t>
            </a:r>
            <a:r>
              <a:rPr lang="hr-HR" dirty="0"/>
              <a:t> </a:t>
            </a:r>
            <a:r>
              <a:rPr lang="hr-HR" dirty="0" err="1"/>
              <a:t>local</a:t>
            </a:r>
            <a:r>
              <a:rPr lang="hr-HR" dirty="0"/>
              <a:t> </a:t>
            </a:r>
            <a:r>
              <a:rPr lang="hr-HR" dirty="0" err="1"/>
              <a:t>Joule</a:t>
            </a:r>
            <a:r>
              <a:rPr lang="hr-HR" dirty="0"/>
              <a:t> </a:t>
            </a:r>
            <a:r>
              <a:rPr lang="hr-HR" dirty="0" err="1"/>
              <a:t>heating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                                            – </a:t>
            </a:r>
            <a:r>
              <a:rPr lang="hr-HR" dirty="0" err="1"/>
              <a:t>peak</a:t>
            </a:r>
            <a:r>
              <a:rPr lang="hr-HR" dirty="0"/>
              <a:t> </a:t>
            </a:r>
            <a:r>
              <a:rPr lang="hr-HR" dirty="0" err="1"/>
              <a:t>differences</a:t>
            </a:r>
            <a:r>
              <a:rPr lang="hr-HR" dirty="0"/>
              <a:t> 5-10 </a:t>
            </a:r>
            <a:r>
              <a:rPr lang="hr-HR" dirty="0" err="1"/>
              <a:t>times</a:t>
            </a:r>
            <a:r>
              <a:rPr lang="hr-HR" dirty="0"/>
              <a:t> </a:t>
            </a:r>
            <a:r>
              <a:rPr lang="hr-HR" dirty="0" err="1"/>
              <a:t>larger</a:t>
            </a:r>
            <a:r>
              <a:rPr lang="hr-HR" dirty="0"/>
              <a:t> </a:t>
            </a:r>
            <a:r>
              <a:rPr lang="hr-HR" dirty="0" err="1"/>
              <a:t>than</a:t>
            </a:r>
            <a:r>
              <a:rPr lang="hr-HR" dirty="0"/>
              <a:t>   </a:t>
            </a:r>
          </a:p>
          <a:p>
            <a:pPr marL="0" indent="0">
              <a:buNone/>
            </a:pPr>
            <a:r>
              <a:rPr lang="hr-HR" dirty="0"/>
              <a:t>                                                </a:t>
            </a:r>
            <a:r>
              <a:rPr lang="hr-HR" dirty="0" err="1"/>
              <a:t>SuperDARN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        – global </a:t>
            </a:r>
            <a:r>
              <a:rPr lang="hr-HR" dirty="0" err="1"/>
              <a:t>atmospheric</a:t>
            </a:r>
            <a:r>
              <a:rPr lang="hr-HR" dirty="0"/>
              <a:t> </a:t>
            </a:r>
            <a:r>
              <a:rPr lang="hr-HR" dirty="0" err="1"/>
              <a:t>models</a:t>
            </a:r>
            <a:r>
              <a:rPr lang="hr-HR" dirty="0"/>
              <a:t> – sub </a:t>
            </a:r>
            <a:r>
              <a:rPr lang="hr-HR" dirty="0" err="1"/>
              <a:t>grid</a:t>
            </a:r>
            <a:r>
              <a:rPr lang="hr-HR" dirty="0"/>
              <a:t> </a:t>
            </a:r>
            <a:r>
              <a:rPr lang="hr-HR" dirty="0" err="1"/>
              <a:t>physics</a:t>
            </a:r>
            <a:endParaRPr lang="hr-HR" dirty="0"/>
          </a:p>
          <a:p>
            <a:endParaRPr lang="hr-HR" dirty="0"/>
          </a:p>
          <a:p>
            <a:r>
              <a:rPr lang="en-GB" dirty="0"/>
              <a:t>Submitted to JGR – publicly avail</a:t>
            </a:r>
            <a:r>
              <a:rPr lang="hr-HR" dirty="0" err="1"/>
              <a:t>able</a:t>
            </a:r>
            <a:r>
              <a:rPr lang="hr-HR" dirty="0"/>
              <a:t> at: </a:t>
            </a:r>
            <a:r>
              <a:rPr lang="pt-BR" dirty="0">
                <a:hlinkClick r:id="rId3"/>
              </a:rPr>
              <a:t>doi.org/10.1002/essoar.10511324.1</a:t>
            </a:r>
            <a:endParaRPr lang="en-GB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4647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D540DC7-F8CA-4714-9EA7-D6295AC6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9" y="701760"/>
            <a:ext cx="3048000" cy="3048000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C14C06CB-E43C-43CB-BCB8-6B2DBF7CF8A6}"/>
              </a:ext>
            </a:extLst>
          </p:cNvPr>
          <p:cNvSpPr txBox="1">
            <a:spLocks/>
          </p:cNvSpPr>
          <p:nvPr/>
        </p:nvSpPr>
        <p:spPr>
          <a:xfrm>
            <a:off x="4211712" y="1447205"/>
            <a:ext cx="5683930" cy="374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000" dirty="0"/>
              <a:t>ASK-</a:t>
            </a:r>
            <a:r>
              <a:rPr lang="hr-HR" sz="3000" dirty="0" err="1"/>
              <a:t>Auroral</a:t>
            </a:r>
            <a:r>
              <a:rPr lang="hr-HR" sz="3000" dirty="0"/>
              <a:t> </a:t>
            </a:r>
            <a:r>
              <a:rPr lang="hr-HR" sz="3000" dirty="0" err="1"/>
              <a:t>Structure</a:t>
            </a:r>
            <a:r>
              <a:rPr lang="hr-HR" sz="3000" dirty="0"/>
              <a:t> </a:t>
            </a:r>
            <a:r>
              <a:rPr lang="hr-HR" sz="3000" dirty="0" err="1"/>
              <a:t>and</a:t>
            </a:r>
            <a:r>
              <a:rPr lang="hr-HR" sz="3000" dirty="0"/>
              <a:t> </a:t>
            </a:r>
            <a:r>
              <a:rPr lang="hr-HR" sz="3000" dirty="0" err="1"/>
              <a:t>Kinetics</a:t>
            </a:r>
            <a:endParaRPr lang="hr-HR" sz="3000" dirty="0"/>
          </a:p>
          <a:p>
            <a:pPr marL="0" indent="0">
              <a:buFont typeface="Arial" panose="020B0604020202020204" pitchFamily="34" charset="0"/>
              <a:buNone/>
            </a:pPr>
            <a:endParaRPr lang="hr-HR" sz="3000" dirty="0"/>
          </a:p>
          <a:p>
            <a:r>
              <a:rPr lang="hr-HR" sz="2400" dirty="0"/>
              <a:t>Multi-</a:t>
            </a:r>
            <a:r>
              <a:rPr lang="hr-HR" sz="2400" dirty="0" err="1"/>
              <a:t>monochromatic</a:t>
            </a:r>
            <a:r>
              <a:rPr lang="hr-HR" sz="2400" dirty="0"/>
              <a:t> </a:t>
            </a:r>
            <a:r>
              <a:rPr lang="hr-HR" sz="2400" dirty="0" err="1"/>
              <a:t>imager</a:t>
            </a:r>
            <a:endParaRPr lang="hr-HR" sz="2400" dirty="0"/>
          </a:p>
          <a:p>
            <a:r>
              <a:rPr lang="hr-HR" sz="2400" dirty="0" err="1"/>
              <a:t>Located</a:t>
            </a:r>
            <a:r>
              <a:rPr lang="hr-HR" sz="2400" dirty="0"/>
              <a:t> on </a:t>
            </a:r>
            <a:r>
              <a:rPr lang="hr-HR" sz="2400" dirty="0" err="1"/>
              <a:t>Svalbard</a:t>
            </a:r>
            <a:endParaRPr lang="hr-HR" sz="2400" dirty="0"/>
          </a:p>
          <a:p>
            <a:r>
              <a:rPr lang="hr-HR" sz="2400" dirty="0" err="1"/>
              <a:t>Temporal</a:t>
            </a:r>
            <a:r>
              <a:rPr lang="hr-HR" sz="2400" dirty="0"/>
              <a:t> </a:t>
            </a:r>
            <a:r>
              <a:rPr lang="hr-HR" sz="2400" dirty="0" err="1"/>
              <a:t>resolution</a:t>
            </a:r>
            <a:r>
              <a:rPr lang="hr-HR" sz="2400" dirty="0"/>
              <a:t> – 20 FPS, 32 FPS</a:t>
            </a:r>
          </a:p>
          <a:p>
            <a:r>
              <a:rPr lang="hr-HR" sz="2400" dirty="0"/>
              <a:t>3 </a:t>
            </a:r>
            <a:r>
              <a:rPr lang="hr-HR" sz="2400" dirty="0" err="1"/>
              <a:t>wavelengths</a:t>
            </a:r>
            <a:r>
              <a:rPr lang="hr-HR" sz="2400" dirty="0"/>
              <a:t>   - 2 </a:t>
            </a:r>
            <a:r>
              <a:rPr lang="hr-HR" sz="2400" dirty="0" err="1"/>
              <a:t>prompt</a:t>
            </a:r>
            <a:r>
              <a:rPr lang="hr-HR" sz="2400" dirty="0"/>
              <a:t> </a:t>
            </a:r>
            <a:r>
              <a:rPr lang="hr-HR" sz="2400" dirty="0" err="1"/>
              <a:t>emissions</a:t>
            </a:r>
            <a:r>
              <a:rPr lang="hr-HR" sz="2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/>
              <a:t>                                 - 1 </a:t>
            </a:r>
            <a:r>
              <a:rPr lang="hr-HR" sz="2400" dirty="0" err="1"/>
              <a:t>metastable</a:t>
            </a:r>
            <a:r>
              <a:rPr lang="hr-HR" sz="2400" dirty="0"/>
              <a:t> </a:t>
            </a:r>
            <a:r>
              <a:rPr lang="hr-HR" sz="2400" dirty="0" err="1"/>
              <a:t>emission</a:t>
            </a:r>
            <a:endParaRPr lang="hr-HR" sz="2400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6777B56-7923-4974-B440-1C47870D1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1" y="3914596"/>
            <a:ext cx="2729930" cy="284204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BD2F2C7-7643-4C6C-AA99-83543BAFBD0F}"/>
              </a:ext>
            </a:extLst>
          </p:cNvPr>
          <p:cNvSpPr txBox="1"/>
          <p:nvPr/>
        </p:nvSpPr>
        <p:spPr>
          <a:xfrm>
            <a:off x="4486159" y="5186839"/>
            <a:ext cx="3883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Ashrafi</a:t>
            </a:r>
            <a:r>
              <a:rPr lang="hr-HR" sz="2400" dirty="0"/>
              <a:t>, 2007</a:t>
            </a:r>
          </a:p>
          <a:p>
            <a:r>
              <a:rPr lang="hr-HR" sz="2400" dirty="0" err="1"/>
              <a:t>Dahlgren</a:t>
            </a:r>
            <a:r>
              <a:rPr lang="hr-HR" sz="2400" dirty="0"/>
              <a:t> </a:t>
            </a:r>
            <a:r>
              <a:rPr lang="hr-HR" sz="2400" dirty="0" err="1"/>
              <a:t>et</a:t>
            </a:r>
            <a:r>
              <a:rPr lang="hr-HR" sz="2400" dirty="0"/>
              <a:t> </a:t>
            </a:r>
            <a:r>
              <a:rPr lang="hr-HR" sz="2400" dirty="0" err="1"/>
              <a:t>al</a:t>
            </a:r>
            <a:r>
              <a:rPr lang="hr-HR" sz="2400" dirty="0"/>
              <a:t>. 2008, 2015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CC4C9F4-37FF-74F6-348F-3D12A8C76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0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8D2717A-D9D8-4353-A8AF-9AE2620E1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9" y="3280404"/>
            <a:ext cx="10515600" cy="298649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78AB18E-09E6-441E-9892-85098FA0AE22}"/>
              </a:ext>
            </a:extLst>
          </p:cNvPr>
          <p:cNvSpPr txBox="1"/>
          <p:nvPr/>
        </p:nvSpPr>
        <p:spPr>
          <a:xfrm>
            <a:off x="3445311" y="6266897"/>
            <a:ext cx="1482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/>
              <a:t>Tuttle</a:t>
            </a:r>
            <a:r>
              <a:rPr lang="hr-HR" sz="1400" dirty="0"/>
              <a:t> </a:t>
            </a:r>
            <a:r>
              <a:rPr lang="hr-HR" sz="1400" dirty="0" err="1"/>
              <a:t>et</a:t>
            </a:r>
            <a:r>
              <a:rPr lang="hr-HR" sz="1400" dirty="0"/>
              <a:t> </a:t>
            </a:r>
            <a:r>
              <a:rPr lang="hr-HR" sz="1400" dirty="0" err="1"/>
              <a:t>al</a:t>
            </a:r>
            <a:r>
              <a:rPr lang="hr-HR" sz="1400" dirty="0"/>
              <a:t>. 2020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310C6682-0039-4722-A3D7-6DA426F48E3F}"/>
              </a:ext>
            </a:extLst>
          </p:cNvPr>
          <p:cNvSpPr txBox="1">
            <a:spLocks/>
          </p:cNvSpPr>
          <p:nvPr/>
        </p:nvSpPr>
        <p:spPr>
          <a:xfrm>
            <a:off x="814030" y="1867539"/>
            <a:ext cx="8770152" cy="973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 err="1"/>
              <a:t>Effective</a:t>
            </a:r>
            <a:r>
              <a:rPr lang="hr-HR" sz="2400" dirty="0"/>
              <a:t> </a:t>
            </a:r>
            <a:r>
              <a:rPr lang="hr-HR" sz="2400" dirty="0" err="1"/>
              <a:t>lifetime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prompt</a:t>
            </a:r>
            <a:r>
              <a:rPr lang="hr-HR" sz="2400" dirty="0"/>
              <a:t> </a:t>
            </a:r>
            <a:r>
              <a:rPr lang="hr-HR" sz="2400" dirty="0" err="1"/>
              <a:t>emission</a:t>
            </a:r>
            <a:r>
              <a:rPr lang="hr-HR" sz="2400" dirty="0"/>
              <a:t> </a:t>
            </a:r>
            <a:r>
              <a:rPr lang="hr-HR" sz="2400" dirty="0" err="1"/>
              <a:t>species</a:t>
            </a:r>
            <a:r>
              <a:rPr lang="hr-HR" sz="2400" dirty="0"/>
              <a:t> – </a:t>
            </a:r>
            <a:r>
              <a:rPr lang="hr-HR" sz="2400" dirty="0" err="1"/>
              <a:t>few</a:t>
            </a:r>
            <a:r>
              <a:rPr lang="hr-HR" sz="2400" dirty="0"/>
              <a:t> </a:t>
            </a:r>
            <a:r>
              <a:rPr lang="hr-HR" sz="2400" i="1" dirty="0" err="1"/>
              <a:t>ns</a:t>
            </a:r>
            <a:endParaRPr lang="hr-HR" sz="2400" i="1" dirty="0"/>
          </a:p>
          <a:p>
            <a:r>
              <a:rPr lang="hr-HR" sz="2400" dirty="0" err="1"/>
              <a:t>Effective</a:t>
            </a:r>
            <a:r>
              <a:rPr lang="hr-HR" sz="2400" dirty="0"/>
              <a:t> </a:t>
            </a:r>
            <a:r>
              <a:rPr lang="hr-HR" sz="2400" dirty="0" err="1"/>
              <a:t>lifetime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metastable</a:t>
            </a:r>
            <a:r>
              <a:rPr lang="hr-HR" sz="2400" dirty="0"/>
              <a:t> </a:t>
            </a:r>
            <a:r>
              <a:rPr lang="hr-HR" sz="2400" dirty="0" err="1"/>
              <a:t>emission</a:t>
            </a:r>
            <a:r>
              <a:rPr lang="hr-HR" sz="2400" dirty="0"/>
              <a:t> </a:t>
            </a:r>
            <a:r>
              <a:rPr lang="hr-HR" sz="2400" dirty="0" err="1"/>
              <a:t>species</a:t>
            </a:r>
            <a:r>
              <a:rPr lang="hr-HR" sz="2400" dirty="0"/>
              <a:t> – 5 </a:t>
            </a:r>
            <a:r>
              <a:rPr lang="hr-HR" sz="2400" i="1" dirty="0"/>
              <a:t>s </a:t>
            </a:r>
            <a:r>
              <a:rPr lang="hr-HR" sz="2400" dirty="0"/>
              <a:t>(</a:t>
            </a:r>
            <a:r>
              <a:rPr lang="hr-HR" sz="2400" dirty="0" err="1"/>
              <a:t>afterglow</a:t>
            </a:r>
            <a:r>
              <a:rPr lang="hr-HR" sz="2400" dirty="0"/>
              <a:t>)</a:t>
            </a:r>
            <a:endParaRPr lang="hr-HR" sz="2400" i="1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09677680-4708-4D7D-8914-F829CCBD6F0A}"/>
              </a:ext>
            </a:extLst>
          </p:cNvPr>
          <p:cNvSpPr txBox="1">
            <a:spLocks/>
          </p:cNvSpPr>
          <p:nvPr/>
        </p:nvSpPr>
        <p:spPr>
          <a:xfrm>
            <a:off x="180513" y="850758"/>
            <a:ext cx="10515600" cy="97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err="1"/>
              <a:t>Prompt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metastable</a:t>
            </a:r>
            <a:r>
              <a:rPr lang="hr-HR" dirty="0"/>
              <a:t> </a:t>
            </a:r>
            <a:r>
              <a:rPr lang="hr-HR" dirty="0" err="1"/>
              <a:t>emissions</a:t>
            </a:r>
            <a:endParaRPr lang="hr-HR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F2FAAA3-C5D4-4646-A83D-458D55249CFA}"/>
              </a:ext>
            </a:extLst>
          </p:cNvPr>
          <p:cNvSpPr txBox="1"/>
          <p:nvPr/>
        </p:nvSpPr>
        <p:spPr>
          <a:xfrm>
            <a:off x="195309" y="3755255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ASK 1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542F39A-887D-4CEC-B0D8-246BD7AC075F}"/>
              </a:ext>
            </a:extLst>
          </p:cNvPr>
          <p:cNvSpPr txBox="1"/>
          <p:nvPr/>
        </p:nvSpPr>
        <p:spPr>
          <a:xfrm>
            <a:off x="195309" y="4599438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ASK 2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8876698-4416-4552-B481-FEBBDFEA2669}"/>
              </a:ext>
            </a:extLst>
          </p:cNvPr>
          <p:cNvSpPr txBox="1"/>
          <p:nvPr/>
        </p:nvSpPr>
        <p:spPr>
          <a:xfrm>
            <a:off x="133165" y="5569078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ASK 3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D2B13747-2329-7BCB-EBBA-6C874AB3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2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74F8F8-C8EE-45C4-A008-ADCC94BD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93" y="1349406"/>
            <a:ext cx="8998258" cy="408926"/>
          </a:xfrm>
        </p:spPr>
        <p:txBody>
          <a:bodyPr>
            <a:normAutofit fontScale="92500" lnSpcReduction="20000"/>
          </a:bodyPr>
          <a:lstStyle/>
          <a:p>
            <a:r>
              <a:rPr lang="hr-HR" dirty="0" err="1"/>
              <a:t>Southampton</a:t>
            </a:r>
            <a:r>
              <a:rPr lang="hr-HR" dirty="0"/>
              <a:t> Ion </a:t>
            </a:r>
            <a:r>
              <a:rPr lang="hr-HR" dirty="0" err="1"/>
              <a:t>chemistry</a:t>
            </a:r>
            <a:r>
              <a:rPr lang="hr-HR" dirty="0"/>
              <a:t> model (Lanchester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., 2009)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FBB9192-0AD7-4717-9B11-EC602BC4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865"/>
            <a:ext cx="5198778" cy="464599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3100460-153B-402D-B073-D7A5A44A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79" y="1828800"/>
            <a:ext cx="7028221" cy="464599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D0255548-C763-4993-BC1D-7F9BC79730F1}"/>
              </a:ext>
            </a:extLst>
          </p:cNvPr>
          <p:cNvSpPr txBox="1"/>
          <p:nvPr/>
        </p:nvSpPr>
        <p:spPr>
          <a:xfrm>
            <a:off x="408372" y="169861"/>
            <a:ext cx="546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/>
              <a:t>Modeling</a:t>
            </a:r>
            <a:r>
              <a:rPr lang="hr-HR" sz="3600" dirty="0"/>
              <a:t> </a:t>
            </a:r>
            <a:r>
              <a:rPr lang="hr-HR" sz="3600" dirty="0" err="1"/>
              <a:t>Process</a:t>
            </a:r>
            <a:endParaRPr lang="hr-HR" sz="3600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CCA4C8D-17A4-4FD3-8A45-F459ABA51FD7}"/>
              </a:ext>
            </a:extLst>
          </p:cNvPr>
          <p:cNvSpPr txBox="1"/>
          <p:nvPr/>
        </p:nvSpPr>
        <p:spPr>
          <a:xfrm>
            <a:off x="6096000" y="1864864"/>
            <a:ext cx="245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Volume</a:t>
            </a:r>
            <a:r>
              <a:rPr lang="hr-HR" dirty="0"/>
              <a:t> </a:t>
            </a:r>
            <a:r>
              <a:rPr lang="hr-HR" dirty="0" err="1"/>
              <a:t>emission</a:t>
            </a:r>
            <a:r>
              <a:rPr lang="hr-HR" dirty="0"/>
              <a:t> </a:t>
            </a:r>
            <a:r>
              <a:rPr lang="hr-HR" dirty="0" err="1"/>
              <a:t>rates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9B63839-0BC6-50EE-0143-47AB3F301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zervirano mjesto sadržaja 16">
            <a:extLst>
              <a:ext uri="{FF2B5EF4-FFF2-40B4-BE49-F238E27FC236}">
                <a16:creationId xmlns:a16="http://schemas.microsoft.com/office/drawing/2014/main" id="{96005564-B20B-4DEB-8C8D-89263A570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74" y="430406"/>
            <a:ext cx="7996249" cy="5997187"/>
          </a:xfrm>
        </p:spPr>
      </p:pic>
    </p:spTree>
    <p:extLst>
      <p:ext uri="{BB962C8B-B14F-4D97-AF65-F5344CB8AC3E}">
        <p14:creationId xmlns:p14="http://schemas.microsoft.com/office/powerpoint/2010/main" val="349478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4AC36-B094-4F06-A2D8-63719086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582" y="250550"/>
            <a:ext cx="5945909" cy="1466789"/>
          </a:xfrm>
        </p:spPr>
        <p:txBody>
          <a:bodyPr>
            <a:normAutofit/>
          </a:bodyPr>
          <a:lstStyle/>
          <a:p>
            <a:r>
              <a:rPr lang="hr-HR" dirty="0" err="1"/>
              <a:t>Drift</a:t>
            </a:r>
            <a:r>
              <a:rPr lang="hr-HR" dirty="0"/>
              <a:t> </a:t>
            </a:r>
            <a:r>
              <a:rPr lang="hr-HR" dirty="0" err="1"/>
              <a:t>velocities</a:t>
            </a:r>
            <a:r>
              <a:rPr lang="hr-HR" dirty="0"/>
              <a:t> </a:t>
            </a:r>
            <a:r>
              <a:rPr lang="hr-HR" dirty="0" err="1"/>
              <a:t>estimates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417296-9223-4E90-94D3-3BC73B0F0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97" y="3272181"/>
            <a:ext cx="4523913" cy="3111377"/>
          </a:xfrm>
        </p:spPr>
        <p:txBody>
          <a:bodyPr/>
          <a:lstStyle/>
          <a:p>
            <a:r>
              <a:rPr lang="hr-HR" dirty="0" err="1"/>
              <a:t>Minimisation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mean</a:t>
            </a:r>
            <a:r>
              <a:rPr lang="hr-HR" dirty="0"/>
              <a:t> </a:t>
            </a:r>
            <a:r>
              <a:rPr lang="hr-HR" dirty="0" err="1"/>
              <a:t>square</a:t>
            </a:r>
            <a:r>
              <a:rPr lang="hr-HR" dirty="0"/>
              <a:t> </a:t>
            </a:r>
            <a:r>
              <a:rPr lang="hr-HR" dirty="0" err="1"/>
              <a:t>error</a:t>
            </a:r>
            <a:r>
              <a:rPr lang="hr-HR" dirty="0"/>
              <a:t> </a:t>
            </a:r>
            <a:r>
              <a:rPr lang="hr-HR" dirty="0" err="1"/>
              <a:t>between</a:t>
            </a:r>
            <a:r>
              <a:rPr lang="hr-HR" dirty="0"/>
              <a:t> </a:t>
            </a:r>
            <a:r>
              <a:rPr lang="hr-HR" dirty="0" err="1"/>
              <a:t>modeled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observed</a:t>
            </a:r>
            <a:r>
              <a:rPr lang="hr-HR" dirty="0"/>
              <a:t> </a:t>
            </a:r>
            <a:r>
              <a:rPr lang="hr-HR" dirty="0" err="1"/>
              <a:t>images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High</a:t>
            </a:r>
            <a:r>
              <a:rPr lang="hr-HR" dirty="0"/>
              <a:t> </a:t>
            </a:r>
            <a:r>
              <a:rPr lang="hr-HR" dirty="0" err="1"/>
              <a:t>resolution</a:t>
            </a:r>
            <a:r>
              <a:rPr lang="hr-HR" dirty="0"/>
              <a:t> </a:t>
            </a:r>
            <a:r>
              <a:rPr lang="hr-HR" dirty="0" err="1"/>
              <a:t>drift</a:t>
            </a:r>
            <a:r>
              <a:rPr lang="hr-HR" dirty="0"/>
              <a:t> </a:t>
            </a:r>
            <a:r>
              <a:rPr lang="hr-HR" dirty="0" err="1"/>
              <a:t>velocities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354B9D7-874F-4DBD-844C-5A45986AA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91" y="1728681"/>
            <a:ext cx="6667500" cy="500062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CF280EC-7B65-4F0C-A852-70737E3B3E76}"/>
              </a:ext>
            </a:extLst>
          </p:cNvPr>
          <p:cNvSpPr txBox="1"/>
          <p:nvPr/>
        </p:nvSpPr>
        <p:spPr>
          <a:xfrm>
            <a:off x="6222138" y="2561036"/>
            <a:ext cx="167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ASK2 </a:t>
            </a:r>
            <a:r>
              <a:rPr lang="hr-HR" dirty="0" err="1"/>
              <a:t>Observed</a:t>
            </a:r>
            <a:r>
              <a:rPr lang="hr-HR" dirty="0"/>
              <a:t>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4FD8D99-CC3D-4D76-A32F-6D9525128AB4}"/>
              </a:ext>
            </a:extLst>
          </p:cNvPr>
          <p:cNvSpPr txBox="1"/>
          <p:nvPr/>
        </p:nvSpPr>
        <p:spPr>
          <a:xfrm>
            <a:off x="9268842" y="2561036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ASK2 </a:t>
            </a:r>
            <a:r>
              <a:rPr lang="hr-HR" dirty="0" err="1"/>
              <a:t>Modeled</a:t>
            </a:r>
            <a:endParaRPr lang="hr-HR" dirty="0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B2F990D5-AEB5-4F6F-9885-054F12BDF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671687"/>
            <a:ext cx="5419446" cy="20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2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166658A-B0B7-47FF-ABDB-51C179EE93E2}"/>
              </a:ext>
            </a:extLst>
          </p:cNvPr>
          <p:cNvSpPr txBox="1"/>
          <p:nvPr/>
        </p:nvSpPr>
        <p:spPr>
          <a:xfrm>
            <a:off x="2456029" y="1328876"/>
            <a:ext cx="124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Velocities</a:t>
            </a: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0CEB55B-C1C5-428B-BBE3-89512E0BD1F6}"/>
              </a:ext>
            </a:extLst>
          </p:cNvPr>
          <p:cNvSpPr txBox="1"/>
          <p:nvPr/>
        </p:nvSpPr>
        <p:spPr>
          <a:xfrm>
            <a:off x="8249959" y="1328876"/>
            <a:ext cx="16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Electric </a:t>
            </a:r>
            <a:r>
              <a:rPr lang="hr-HR" dirty="0" err="1"/>
              <a:t>fields</a:t>
            </a: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F8662B5-B7DC-4AC5-93C6-F91367DB803E}"/>
              </a:ext>
            </a:extLst>
          </p:cNvPr>
          <p:cNvSpPr txBox="1"/>
          <p:nvPr/>
        </p:nvSpPr>
        <p:spPr>
          <a:xfrm>
            <a:off x="1759257" y="293938"/>
            <a:ext cx="409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err="1"/>
              <a:t>Flow</a:t>
            </a:r>
            <a:r>
              <a:rPr lang="hr-HR" sz="3600" dirty="0"/>
              <a:t> model </a:t>
            </a:r>
            <a:r>
              <a:rPr lang="hr-HR" sz="3600" dirty="0" err="1"/>
              <a:t>Results</a:t>
            </a:r>
            <a:endParaRPr lang="hr-HR" sz="3600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4C559B2-2440-4E9E-8CE3-3D3B0F44A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208"/>
            <a:ext cx="6346455" cy="4759841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6FEE9E5-4CDB-4DCB-9EB6-C437F23A3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21" y="1698208"/>
            <a:ext cx="6215079" cy="466130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427E536-94BD-4A28-751F-F433A6CFC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85CC87-8FA4-46DD-B3DD-0D63805F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897" y="1595689"/>
            <a:ext cx="3140103" cy="1325563"/>
          </a:xfrm>
        </p:spPr>
        <p:txBody>
          <a:bodyPr/>
          <a:lstStyle/>
          <a:p>
            <a:r>
              <a:rPr lang="hr-HR" dirty="0"/>
              <a:t>21.12.2014</a:t>
            </a: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29A1DBFC-A4D3-2961-1097-66C562C79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06"/>
            <a:ext cx="8975324" cy="6731493"/>
          </a:xfrm>
        </p:spPr>
      </p:pic>
    </p:spTree>
    <p:extLst>
      <p:ext uri="{BB962C8B-B14F-4D97-AF65-F5344CB8AC3E}">
        <p14:creationId xmlns:p14="http://schemas.microsoft.com/office/powerpoint/2010/main" val="3232285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E8FDAA-9112-46EF-A4ED-B1944D2F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67" y="388582"/>
            <a:ext cx="6511174" cy="1144079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Next</a:t>
            </a:r>
            <a:r>
              <a:rPr lang="hr-HR" dirty="0"/>
              <a:t> </a:t>
            </a:r>
            <a:r>
              <a:rPr lang="hr-HR" dirty="0" err="1"/>
              <a:t>step</a:t>
            </a:r>
            <a:r>
              <a:rPr lang="hr-HR" dirty="0"/>
              <a:t> – </a:t>
            </a:r>
            <a:r>
              <a:rPr lang="hr-HR" dirty="0" err="1"/>
              <a:t>Applying</a:t>
            </a:r>
            <a:r>
              <a:rPr lang="hr-HR" dirty="0"/>
              <a:t> </a:t>
            </a:r>
            <a:r>
              <a:rPr lang="hr-HR" dirty="0" err="1"/>
              <a:t>method</a:t>
            </a:r>
            <a:r>
              <a:rPr lang="hr-HR" dirty="0"/>
              <a:t> for more </a:t>
            </a:r>
            <a:r>
              <a:rPr lang="hr-HR" dirty="0" err="1"/>
              <a:t>complicated</a:t>
            </a:r>
            <a:r>
              <a:rPr lang="hr-HR" dirty="0"/>
              <a:t> </a:t>
            </a:r>
            <a:r>
              <a:rPr lang="hr-HR" dirty="0" err="1"/>
              <a:t>cases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9D9D752-BB81-45FB-B1AE-A6EF438E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314" y="1532661"/>
            <a:ext cx="5800219" cy="4832628"/>
          </a:xfrm>
        </p:spPr>
        <p:txBody>
          <a:bodyPr/>
          <a:lstStyle/>
          <a:p>
            <a:r>
              <a:rPr lang="hr-HR" dirty="0" err="1"/>
              <a:t>Auroral</a:t>
            </a:r>
            <a:r>
              <a:rPr lang="hr-HR" dirty="0"/>
              <a:t> </a:t>
            </a:r>
            <a:r>
              <a:rPr lang="hr-HR" dirty="0" err="1"/>
              <a:t>spatial</a:t>
            </a:r>
            <a:r>
              <a:rPr lang="hr-HR" dirty="0"/>
              <a:t> </a:t>
            </a:r>
            <a:r>
              <a:rPr lang="hr-HR" dirty="0" err="1"/>
              <a:t>structure</a:t>
            </a:r>
            <a:r>
              <a:rPr lang="hr-HR" dirty="0"/>
              <a:t> </a:t>
            </a:r>
            <a:r>
              <a:rPr lang="hr-HR" dirty="0" err="1"/>
              <a:t>drifts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Double</a:t>
            </a:r>
            <a:r>
              <a:rPr lang="hr-HR" dirty="0"/>
              <a:t> </a:t>
            </a:r>
            <a:r>
              <a:rPr lang="hr-HR" dirty="0" err="1"/>
              <a:t>flow</a:t>
            </a:r>
            <a:r>
              <a:rPr lang="hr-HR" dirty="0"/>
              <a:t> model –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different</a:t>
            </a:r>
            <a:r>
              <a:rPr lang="hr-HR" dirty="0"/>
              <a:t> </a:t>
            </a:r>
            <a:r>
              <a:rPr lang="hr-HR" dirty="0" err="1"/>
              <a:t>velocities</a:t>
            </a:r>
            <a:r>
              <a:rPr lang="hr-HR" dirty="0"/>
              <a:t> on </a:t>
            </a:r>
            <a:r>
              <a:rPr lang="hr-HR" dirty="0" err="1"/>
              <a:t>each</a:t>
            </a:r>
            <a:r>
              <a:rPr lang="hr-HR" dirty="0"/>
              <a:t> side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arc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Separatrix</a:t>
            </a:r>
            <a:r>
              <a:rPr lang="hr-HR" dirty="0"/>
              <a:t> – line </a:t>
            </a:r>
            <a:r>
              <a:rPr lang="hr-HR" dirty="0" err="1"/>
              <a:t>separating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regimes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drift</a:t>
            </a:r>
            <a:r>
              <a:rPr lang="hr-HR" dirty="0"/>
              <a:t> </a:t>
            </a:r>
            <a:r>
              <a:rPr lang="hr-HR" dirty="0" err="1"/>
              <a:t>velocity</a:t>
            </a:r>
            <a:endParaRPr lang="hr-HR" dirty="0"/>
          </a:p>
          <a:p>
            <a:endParaRPr lang="hr-HR" dirty="0"/>
          </a:p>
          <a:p>
            <a:r>
              <a:rPr lang="hr-HR" dirty="0" err="1"/>
              <a:t>Across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arc</a:t>
            </a:r>
            <a:r>
              <a:rPr lang="hr-HR" dirty="0"/>
              <a:t> </a:t>
            </a:r>
            <a:r>
              <a:rPr lang="hr-HR" dirty="0" err="1"/>
              <a:t>velocity</a:t>
            </a:r>
            <a:r>
              <a:rPr lang="hr-HR" dirty="0"/>
              <a:t> – </a:t>
            </a:r>
            <a:r>
              <a:rPr lang="hr-HR" dirty="0" err="1"/>
              <a:t>equal</a:t>
            </a:r>
            <a:r>
              <a:rPr lang="hr-HR" dirty="0"/>
              <a:t> on </a:t>
            </a:r>
            <a:r>
              <a:rPr lang="hr-HR" dirty="0" err="1"/>
              <a:t>both</a:t>
            </a:r>
            <a:r>
              <a:rPr lang="hr-HR" dirty="0"/>
              <a:t> </a:t>
            </a:r>
            <a:r>
              <a:rPr lang="hr-HR" dirty="0" err="1"/>
              <a:t>sides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arc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2EA31F9-7326-4863-8431-86FD115F4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" y="1767797"/>
            <a:ext cx="6096000" cy="4572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0821874-F450-FF5A-3178-7163DE06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90" y="195904"/>
            <a:ext cx="3977197" cy="8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</TotalTime>
  <Words>296</Words>
  <Application>Microsoft Office PowerPoint</Application>
  <PresentationFormat>Široki zaslon</PresentationFormat>
  <Paragraphs>61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Fine-scale electric fields and Joule heating from  observations of the Aurora</vt:lpstr>
      <vt:lpstr>PowerPoint prezentacija</vt:lpstr>
      <vt:lpstr>PowerPoint prezentacija</vt:lpstr>
      <vt:lpstr>PowerPoint prezentacija</vt:lpstr>
      <vt:lpstr>PowerPoint prezentacija</vt:lpstr>
      <vt:lpstr>Drift velocities estimates</vt:lpstr>
      <vt:lpstr>PowerPoint prezentacija</vt:lpstr>
      <vt:lpstr>21.12.2014</vt:lpstr>
      <vt:lpstr>Next step – Applying method for more complicated cases</vt:lpstr>
      <vt:lpstr>Modeled velocities</vt:lpstr>
      <vt:lpstr>PowerPoint prezentacija</vt:lpstr>
      <vt:lpstr>Height integrated Joule heating estimation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Patrik Krcelic</dc:creator>
  <cp:lastModifiedBy>Patrik Krcelic</cp:lastModifiedBy>
  <cp:revision>59</cp:revision>
  <dcterms:created xsi:type="dcterms:W3CDTF">2021-05-31T08:06:17Z</dcterms:created>
  <dcterms:modified xsi:type="dcterms:W3CDTF">2022-05-20T13:26:37Z</dcterms:modified>
</cp:coreProperties>
</file>