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57" r:id="rId7"/>
    <p:sldId id="258" r:id="rId8"/>
    <p:sldId id="262" r:id="rId9"/>
    <p:sldId id="269" r:id="rId10"/>
    <p:sldId id="260" r:id="rId11"/>
    <p:sldId id="267" r:id="rId12"/>
    <p:sldId id="263" r:id="rId13"/>
    <p:sldId id="264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5ED"/>
    <a:srgbClr val="0000BB"/>
    <a:srgbClr val="CCCCFF"/>
    <a:srgbClr val="B4C8D4"/>
    <a:srgbClr val="547990"/>
    <a:srgbClr val="B0DAF6"/>
    <a:srgbClr val="CCFFFF"/>
    <a:srgbClr val="D9E4DE"/>
    <a:srgbClr val="80B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0693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-4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plymouthac-my.sharepoint.com/personal/jessica_kitch_plymouth_ac_uk/Documents/Peru/MixSIAR/Proportions/Normal_run_data_includes_RSC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Contribution</a:t>
            </a:r>
            <a:r>
              <a:rPr lang="en-GB" baseline="0"/>
              <a:t> to sediment throughout catchment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Sheet2!$F$2</c:f>
              <c:strCache>
                <c:ptCount val="1"/>
                <c:pt idx="0">
                  <c:v>CB</c:v>
                </c:pt>
              </c:strCache>
            </c:strRef>
          </c:tx>
          <c:spPr>
            <a:ln w="28575" cap="rnd">
              <a:solidFill>
                <a:srgbClr val="FF717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7171"/>
              </a:solidFill>
              <a:ln w="9525">
                <a:solidFill>
                  <a:srgbClr val="FF7171"/>
                </a:solidFill>
              </a:ln>
              <a:effectLst/>
            </c:spPr>
          </c:marker>
          <c:cat>
            <c:strRef>
              <c:f>Sheet2!$G$1:$J$1</c:f>
              <c:strCache>
                <c:ptCount val="4"/>
                <c:pt idx="0">
                  <c:v>RSC4.5</c:v>
                </c:pt>
                <c:pt idx="1">
                  <c:v>RSC3</c:v>
                </c:pt>
                <c:pt idx="2">
                  <c:v>RSC2</c:v>
                </c:pt>
                <c:pt idx="3">
                  <c:v>RSC1</c:v>
                </c:pt>
              </c:strCache>
            </c:strRef>
          </c:cat>
          <c:val>
            <c:numRef>
              <c:f>Sheet2!$G$2:$J$2</c:f>
              <c:numCache>
                <c:formatCode>General</c:formatCode>
                <c:ptCount val="4"/>
                <c:pt idx="0">
                  <c:v>4.9000000000000002E-2</c:v>
                </c:pt>
                <c:pt idx="1">
                  <c:v>3.2096E-2</c:v>
                </c:pt>
                <c:pt idx="2">
                  <c:v>0.19339296</c:v>
                </c:pt>
                <c:pt idx="3">
                  <c:v>0.28390294272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5E-4B3A-80C0-EE5954F352DA}"/>
            </c:ext>
          </c:extLst>
        </c:ser>
        <c:ser>
          <c:idx val="1"/>
          <c:order val="1"/>
          <c:tx>
            <c:strRef>
              <c:f>Sheet2!$F$3</c:f>
              <c:strCache>
                <c:ptCount val="1"/>
                <c:pt idx="0">
                  <c:v>CN</c:v>
                </c:pt>
              </c:strCache>
            </c:strRef>
          </c:tx>
          <c:spPr>
            <a:ln w="28575" cap="rnd">
              <a:solidFill>
                <a:srgbClr val="66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69900"/>
              </a:solidFill>
              <a:ln w="9525">
                <a:solidFill>
                  <a:srgbClr val="669900"/>
                </a:solidFill>
              </a:ln>
              <a:effectLst/>
            </c:spPr>
          </c:marker>
          <c:cat>
            <c:strRef>
              <c:f>Sheet2!$G$1:$J$1</c:f>
              <c:strCache>
                <c:ptCount val="4"/>
                <c:pt idx="0">
                  <c:v>RSC4.5</c:v>
                </c:pt>
                <c:pt idx="1">
                  <c:v>RSC3</c:v>
                </c:pt>
                <c:pt idx="2">
                  <c:v>RSC2</c:v>
                </c:pt>
                <c:pt idx="3">
                  <c:v>RSC1</c:v>
                </c:pt>
              </c:strCache>
            </c:strRef>
          </c:cat>
          <c:val>
            <c:numRef>
              <c:f>Sheet2!$G$3:$J$3</c:f>
              <c:numCache>
                <c:formatCode>General</c:formatCode>
                <c:ptCount val="4"/>
                <c:pt idx="0">
                  <c:v>0.72099999999999997</c:v>
                </c:pt>
                <c:pt idx="1">
                  <c:v>0.74798399999999998</c:v>
                </c:pt>
                <c:pt idx="2">
                  <c:v>0.59946783999999997</c:v>
                </c:pt>
                <c:pt idx="3">
                  <c:v>0.53275724287999993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5E-4B3A-80C0-EE5954F352DA}"/>
            </c:ext>
          </c:extLst>
        </c:ser>
        <c:ser>
          <c:idx val="2"/>
          <c:order val="2"/>
          <c:tx>
            <c:strRef>
              <c:f>Sheet2!$F$4</c:f>
              <c:strCache>
                <c:ptCount val="1"/>
                <c:pt idx="0">
                  <c:v>LC</c:v>
                </c:pt>
              </c:strCache>
            </c:strRef>
          </c:tx>
          <c:spPr>
            <a:ln w="28575" cap="rnd">
              <a:solidFill>
                <a:srgbClr val="D47D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47DFF"/>
              </a:solidFill>
              <a:ln w="9525">
                <a:solidFill>
                  <a:srgbClr val="D47DFF"/>
                </a:solidFill>
              </a:ln>
              <a:effectLst/>
            </c:spPr>
          </c:marker>
          <c:cat>
            <c:strRef>
              <c:f>Sheet2!$G$1:$J$1</c:f>
              <c:strCache>
                <c:ptCount val="4"/>
                <c:pt idx="0">
                  <c:v>RSC4.5</c:v>
                </c:pt>
                <c:pt idx="1">
                  <c:v>RSC3</c:v>
                </c:pt>
                <c:pt idx="2">
                  <c:v>RSC2</c:v>
                </c:pt>
                <c:pt idx="3">
                  <c:v>RSC1</c:v>
                </c:pt>
              </c:strCache>
            </c:strRef>
          </c:cat>
          <c:val>
            <c:numRef>
              <c:f>Sheet2!$G$4:$J$4</c:f>
              <c:numCache>
                <c:formatCode>General</c:formatCode>
                <c:ptCount val="4"/>
                <c:pt idx="0">
                  <c:v>0.23</c:v>
                </c:pt>
                <c:pt idx="1">
                  <c:v>0.21992</c:v>
                </c:pt>
                <c:pt idx="2">
                  <c:v>0.20613920000000002</c:v>
                </c:pt>
                <c:pt idx="3">
                  <c:v>0.18250781440000002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5E-4B3A-80C0-EE5954F35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107304"/>
        <c:axId val="409268592"/>
      </c:lineChart>
      <c:catAx>
        <c:axId val="41210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268592"/>
        <c:crosses val="autoZero"/>
        <c:auto val="1"/>
        <c:lblAlgn val="ctr"/>
        <c:lblOffset val="100"/>
        <c:noMultiLvlLbl val="0"/>
      </c:catAx>
      <c:valAx>
        <c:axId val="40926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0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09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8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7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7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9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3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2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4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9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56EF0-99F2-4EBE-A324-A9CB3CE180C8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11D5-3BB4-48C7-8DCD-976460E49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william.blake@Plymouth.ac.uk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5.jpe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1250"/>
          <a:stretch/>
        </p:blipFill>
        <p:spPr>
          <a:xfrm>
            <a:off x="0" y="-22860"/>
            <a:ext cx="12192000" cy="68351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9580" y="0"/>
            <a:ext cx="11292840" cy="1555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</a:rPr>
              <a:t>Evaluating Sediment Source Contributions in </a:t>
            </a:r>
            <a:r>
              <a:rPr lang="en-GB" sz="3600" dirty="0">
                <a:solidFill>
                  <a:schemeClr val="bg1"/>
                </a:solidFill>
              </a:rPr>
              <a:t>a</a:t>
            </a:r>
            <a:r>
              <a:rPr lang="en-GB" sz="3600" dirty="0" smtClean="0">
                <a:solidFill>
                  <a:schemeClr val="bg1"/>
                </a:solidFill>
              </a:rPr>
              <a:t> River Catchment Impacted by Glacial Melt and Land Use Change, The Rio Santa, Peru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6556" y="5789491"/>
            <a:ext cx="308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j</a:t>
            </a:r>
            <a:r>
              <a:rPr lang="en-GB" dirty="0" smtClean="0">
                <a:solidFill>
                  <a:schemeClr val="bg1"/>
                </a:solidFill>
              </a:rPr>
              <a:t>essica.kitch@plymouth.ac.uk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16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347286" y="9563"/>
            <a:ext cx="4800578" cy="6133743"/>
            <a:chOff x="7780419" y="514860"/>
            <a:chExt cx="4367439" cy="5580319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" t="3491" r="1763" b="1424"/>
            <a:stretch/>
          </p:blipFill>
          <p:spPr>
            <a:xfrm>
              <a:off x="7780419" y="514860"/>
              <a:ext cx="4367439" cy="558031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918626" y="638907"/>
              <a:ext cx="391391" cy="882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6" y="0"/>
            <a:ext cx="7847463" cy="1325563"/>
          </a:xfrm>
        </p:spPr>
        <p:txBody>
          <a:bodyPr/>
          <a:lstStyle/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Ranrahirca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Sub-catchment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esults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36" y="3781213"/>
            <a:ext cx="527042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Preliminary results suggest the greater contributors to sediment include channel bank and natural vegetation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Majority of the natural vegetation can be found in the north of the catchment where slopes are steeper and natural vegetation can be sparse on these slopes, </a:t>
            </a:r>
            <a:r>
              <a:rPr lang="en-US" sz="1700" dirty="0" smtClean="0"/>
              <a:t>leaving </a:t>
            </a:r>
            <a:r>
              <a:rPr lang="en-US" sz="1700" dirty="0" smtClean="0"/>
              <a:t>slopes more susceptible to soil erosion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Channel bank is the greatest </a:t>
            </a:r>
            <a:r>
              <a:rPr lang="en-US" sz="1700" dirty="0" smtClean="0"/>
              <a:t>contributor, suggesting </a:t>
            </a:r>
            <a:r>
              <a:rPr lang="en-US" sz="1700" dirty="0" smtClean="0"/>
              <a:t>channel incision may be occurring within this sub-catchment. </a:t>
            </a:r>
            <a:endParaRPr lang="en-GB" sz="17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383736" y="1080065"/>
            <a:ext cx="4635771" cy="2705285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17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0" t="459" r="54237" b="86295"/>
          <a:stretch/>
        </p:blipFill>
        <p:spPr>
          <a:xfrm>
            <a:off x="6162597" y="1012498"/>
            <a:ext cx="279400" cy="50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409503" y="1080065"/>
            <a:ext cx="3079895" cy="3728745"/>
            <a:chOff x="5138283" y="891381"/>
            <a:chExt cx="3195872" cy="38691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63" b="100000" l="0" r="99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283" y="891381"/>
              <a:ext cx="3195872" cy="383504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05" t="76792" r="14551"/>
            <a:stretch/>
          </p:blipFill>
          <p:spPr>
            <a:xfrm>
              <a:off x="5678144" y="1784391"/>
              <a:ext cx="707682" cy="89003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4" t="94898" r="38536"/>
            <a:stretch/>
          </p:blipFill>
          <p:spPr>
            <a:xfrm>
              <a:off x="5141625" y="4564861"/>
              <a:ext cx="1842447" cy="195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33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388" y="1228048"/>
            <a:ext cx="11314612" cy="4714612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the Rio Santa, the non-glaciated Cordillera </a:t>
            </a:r>
            <a:r>
              <a:rPr lang="en-US" sz="2400" dirty="0" err="1" smtClean="0"/>
              <a:t>Negra</a:t>
            </a:r>
            <a:r>
              <a:rPr lang="en-US" sz="2400" dirty="0" smtClean="0"/>
              <a:t> starts as the greater contributor to sediment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Downstream of the Rio Santa the main contributor </a:t>
            </a:r>
            <a:r>
              <a:rPr lang="en-US" sz="2400" dirty="0" smtClean="0"/>
              <a:t>is </a:t>
            </a:r>
            <a:r>
              <a:rPr lang="en-US" sz="2400" dirty="0" smtClean="0"/>
              <a:t>the glaciated Cordillera Blanca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After the confluence for the Rio Santa and </a:t>
            </a:r>
            <a:r>
              <a:rPr lang="en-US" sz="2400" dirty="0" err="1" smtClean="0"/>
              <a:t>Tablachaca</a:t>
            </a:r>
            <a:r>
              <a:rPr lang="en-US" sz="2400" dirty="0" smtClean="0"/>
              <a:t>, the greater contributor to sediment is the Rio Santa, contradicting previous studies in this catchment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main contributors to sediment at the sub-catchment level in the Cordillera </a:t>
            </a:r>
            <a:r>
              <a:rPr lang="en-US" sz="2400" dirty="0" smtClean="0"/>
              <a:t>Blanca, </a:t>
            </a:r>
            <a:r>
              <a:rPr lang="en-US" sz="2400" dirty="0" smtClean="0"/>
              <a:t>is channel bank and natural vegetation. The likely factor contributing to soils eroding under natural vegetation is slope and sparse vegetation cover in </a:t>
            </a:r>
            <a:r>
              <a:rPr lang="en-US" sz="2400" dirty="0" smtClean="0"/>
              <a:t>some areas</a:t>
            </a:r>
            <a:r>
              <a:rPr lang="en-US" sz="2400" dirty="0" smtClean="0"/>
              <a:t>. Therefore, increasing vegetation cover in these areas could reduce soil erosion and increase slope stability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Samples were taken during the wet season, and therefore only show a snap shot of the catchment for this time of year. This may have also influenced the results regarding natural </a:t>
            </a:r>
            <a:r>
              <a:rPr lang="en-US" sz="2400" dirty="0" smtClean="0"/>
              <a:t>vegetation, </a:t>
            </a:r>
            <a:r>
              <a:rPr lang="en-US" sz="2400" dirty="0" smtClean="0"/>
              <a:t>as during the wet season there are additional streams found on the slopes.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Furthermore, due to the nature of the </a:t>
            </a:r>
            <a:r>
              <a:rPr lang="en-US" sz="2400" smtClean="0"/>
              <a:t>study </a:t>
            </a:r>
            <a:r>
              <a:rPr lang="en-US" sz="2400" smtClean="0"/>
              <a:t>catchment, </a:t>
            </a:r>
            <a:r>
              <a:rPr lang="en-US" sz="2400" dirty="0" smtClean="0"/>
              <a:t>some samples could not be taken due to access issues or a lack of material for channel sediment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6918" y="193178"/>
            <a:ext cx="4443412" cy="794247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14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1250"/>
          <a:stretch/>
        </p:blipFill>
        <p:spPr>
          <a:xfrm>
            <a:off x="0" y="-22860"/>
            <a:ext cx="12192000" cy="68351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1351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Any Questions?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8782" y="5501393"/>
            <a:ext cx="3853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Contact: jessica.kitch@plymouth.ac.uk</a:t>
            </a:r>
          </a:p>
          <a:p>
            <a:r>
              <a:rPr lang="en-GB" dirty="0">
                <a:solidFill>
                  <a:schemeClr val="bg1"/>
                </a:solidFill>
              </a:rPr>
              <a:t>https://</a:t>
            </a:r>
            <a:r>
              <a:rPr lang="en-GB" dirty="0" smtClean="0">
                <a:solidFill>
                  <a:schemeClr val="bg1"/>
                </a:solidFill>
              </a:rPr>
              <a:t>sigmaperu.wordpress.com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2" y="56729"/>
            <a:ext cx="5595582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Aims and Objectives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1353063"/>
            <a:ext cx="5992836" cy="3690782"/>
          </a:xfrm>
        </p:spPr>
        <p:txBody>
          <a:bodyPr>
            <a:normAutofit fontScale="92500"/>
          </a:bodyPr>
          <a:lstStyle/>
          <a:p>
            <a:r>
              <a:rPr lang="en-US" dirty="0"/>
              <a:t>This study aims to better understand the sediment dynamics of a catchment in Peru, and the implications of sediment in regards to the security nexus </a:t>
            </a:r>
            <a:endParaRPr lang="en-GB" dirty="0" smtClean="0"/>
          </a:p>
          <a:p>
            <a:r>
              <a:rPr lang="en-GB" dirty="0" smtClean="0"/>
              <a:t>The current investigation focuses on the in channel sediment of the Rio Santa and </a:t>
            </a:r>
            <a:r>
              <a:rPr lang="en-GB" dirty="0" smtClean="0"/>
              <a:t>the </a:t>
            </a:r>
            <a:r>
              <a:rPr lang="en-GB" dirty="0" err="1" smtClean="0"/>
              <a:t>Ranrahirca</a:t>
            </a:r>
            <a:r>
              <a:rPr lang="en-GB" dirty="0" smtClean="0"/>
              <a:t> </a:t>
            </a:r>
            <a:r>
              <a:rPr lang="en-GB" dirty="0" smtClean="0"/>
              <a:t>sub-catchment</a:t>
            </a:r>
            <a:endParaRPr lang="en-GB" dirty="0" smtClean="0"/>
          </a:p>
          <a:p>
            <a:r>
              <a:rPr lang="en-GB" dirty="0" smtClean="0"/>
              <a:t>To better understand sediment dynamics sediment fingerprinting will be used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3" y="1322941"/>
            <a:ext cx="4961206" cy="3720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1930" y="5257198"/>
            <a:ext cx="979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are the sources contributing to sediment in the Rio Santa</a:t>
            </a:r>
            <a:r>
              <a:rPr lang="en-US" sz="2800" b="1" dirty="0" smtClean="0"/>
              <a:t>?</a:t>
            </a:r>
            <a:endParaRPr lang="en-GB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19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30" y="1353062"/>
            <a:ext cx="6153444" cy="469000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Rates of soil erosion are unsustainable </a:t>
            </a:r>
          </a:p>
          <a:p>
            <a:r>
              <a:rPr lang="en-GB" dirty="0" smtClean="0"/>
              <a:t>Greater volumes of soil leave catchments in comparison to production rates </a:t>
            </a:r>
          </a:p>
          <a:p>
            <a:r>
              <a:rPr lang="en-GB" dirty="0" smtClean="0"/>
              <a:t>Water, </a:t>
            </a:r>
            <a:r>
              <a:rPr lang="en-GB" dirty="0"/>
              <a:t>food </a:t>
            </a:r>
            <a:r>
              <a:rPr lang="en-GB" dirty="0" smtClean="0"/>
              <a:t>and </a:t>
            </a:r>
            <a:r>
              <a:rPr lang="en-GB" dirty="0"/>
              <a:t>energy security </a:t>
            </a:r>
            <a:r>
              <a:rPr lang="en-GB" dirty="0" smtClean="0"/>
              <a:t>are linked to </a:t>
            </a:r>
            <a:r>
              <a:rPr lang="en-GB" dirty="0"/>
              <a:t>and effected by soil </a:t>
            </a:r>
            <a:r>
              <a:rPr lang="en-GB" dirty="0" smtClean="0"/>
              <a:t>erosion</a:t>
            </a:r>
          </a:p>
          <a:p>
            <a:r>
              <a:rPr lang="en-GB" dirty="0" smtClean="0"/>
              <a:t>Sediment can be a carrier of pollutants, and this can effect drinking water supplies</a:t>
            </a:r>
          </a:p>
          <a:p>
            <a:r>
              <a:rPr lang="en-GB" dirty="0" smtClean="0"/>
              <a:t>Sediment can cause issues with hydroelectric dams and thus energy production</a:t>
            </a:r>
          </a:p>
          <a:p>
            <a:r>
              <a:rPr lang="en-GB" dirty="0" smtClean="0"/>
              <a:t>Thinner soils result in less fertile soils and thus impacting food security through a reduction in crops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5830" y="95737"/>
            <a:ext cx="5003074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Soil Erosion Problem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794" y="1587674"/>
            <a:ext cx="4431323" cy="3800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56898" y="5335069"/>
            <a:ext cx="176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flores.unu.edu​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15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171" y="65624"/>
            <a:ext cx="5159829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Rio Santa Catchment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2171" y="1457654"/>
            <a:ext cx="4823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Rio Santa catchment is located in the Ancash region of Peru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main channel </a:t>
            </a:r>
            <a:r>
              <a:rPr lang="en-GB" dirty="0" smtClean="0"/>
              <a:t>is situated</a:t>
            </a:r>
            <a:r>
              <a:rPr lang="en-GB" dirty="0" smtClean="0"/>
              <a:t> </a:t>
            </a:r>
            <a:r>
              <a:rPr lang="en-GB" dirty="0" smtClean="0"/>
              <a:t>between the glaciated Cordillera Blanca and </a:t>
            </a:r>
            <a:r>
              <a:rPr lang="en-GB" dirty="0" smtClean="0"/>
              <a:t>non-glaciated </a:t>
            </a:r>
            <a:r>
              <a:rPr lang="en-GB" dirty="0" smtClean="0"/>
              <a:t>Cordillera </a:t>
            </a:r>
            <a:r>
              <a:rPr lang="en-GB" dirty="0" err="1" smtClean="0"/>
              <a:t>Negra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Samples were collected in November 2019 from the main channel and tributaries of the Cordillera Blanca and the Cordillera </a:t>
            </a:r>
            <a:r>
              <a:rPr lang="en-GB" dirty="0" err="1" smtClean="0"/>
              <a:t>Negra</a:t>
            </a:r>
            <a:r>
              <a:rPr lang="en-GB" dirty="0" smtClean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GB" dirty="0"/>
              <a:t>The samples taken were of deposited </a:t>
            </a:r>
            <a:r>
              <a:rPr lang="en-GB" dirty="0" smtClean="0"/>
              <a:t>sediment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total of 169 samples were taken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Sampling in the </a:t>
            </a:r>
            <a:r>
              <a:rPr lang="en-GB" dirty="0" err="1" smtClean="0"/>
              <a:t>Ranrahirca</a:t>
            </a:r>
            <a:r>
              <a:rPr lang="en-GB" dirty="0" smtClean="0"/>
              <a:t> sub-catchment was conducted in 2020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 total of 103 samples were taken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2" y="122597"/>
            <a:ext cx="5668126" cy="5959918"/>
          </a:xfrm>
        </p:spPr>
      </p:pic>
      <p:sp>
        <p:nvSpPr>
          <p:cNvPr id="9" name="Oval 8"/>
          <p:cNvSpPr/>
          <p:nvPr/>
        </p:nvSpPr>
        <p:spPr>
          <a:xfrm>
            <a:off x="5307642" y="1391187"/>
            <a:ext cx="1032997" cy="585787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Cordillera Blanca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9" idx="4"/>
          </p:cNvCxnSpPr>
          <p:nvPr/>
        </p:nvCxnSpPr>
        <p:spPr>
          <a:xfrm flipH="1">
            <a:off x="5402179" y="1976974"/>
            <a:ext cx="421962" cy="429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369182" y="4748037"/>
            <a:ext cx="1032997" cy="585787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Cordillera </a:t>
            </a:r>
            <a:r>
              <a:rPr lang="en-US" sz="1000" b="1" dirty="0" err="1" smtClean="0">
                <a:solidFill>
                  <a:schemeClr val="tx1"/>
                </a:solidFill>
              </a:rPr>
              <a:t>Negra</a:t>
            </a:r>
            <a:endParaRPr lang="en-GB" sz="10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4885681" y="4283242"/>
            <a:ext cx="421961" cy="4647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25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78AC-E811-4063-9778-87BCE48F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0" y="23247"/>
            <a:ext cx="10841254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Sample Analysis and MixSIAR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Unmixing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odel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E4EB-8D7B-4283-AD95-A2CA5FA6E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1" y="1325563"/>
            <a:ext cx="8162153" cy="279247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Samples were initially </a:t>
            </a:r>
            <a:r>
              <a:rPr lang="en-US" dirty="0" err="1" smtClean="0"/>
              <a:t>analysed</a:t>
            </a:r>
            <a:r>
              <a:rPr lang="en-US" dirty="0" smtClean="0"/>
              <a:t> using </a:t>
            </a:r>
            <a:r>
              <a:rPr lang="en-GB" dirty="0" smtClean="0"/>
              <a:t>Wavelength Dispersive X-ray Fluorescence (WD XRF) as this provides geochemical data</a:t>
            </a:r>
            <a:endParaRPr lang="en-US" dirty="0" smtClean="0"/>
          </a:p>
          <a:p>
            <a:r>
              <a:rPr lang="en-US" dirty="0" smtClean="0"/>
              <a:t>The MixSIAR model is then run in </a:t>
            </a:r>
            <a:r>
              <a:rPr lang="en-US" dirty="0" err="1" smtClean="0"/>
              <a:t>RStudio</a:t>
            </a:r>
            <a:r>
              <a:rPr lang="en-US" dirty="0" smtClean="0"/>
              <a:t> using the geochemical data</a:t>
            </a:r>
          </a:p>
          <a:p>
            <a:r>
              <a:rPr lang="en-US" dirty="0" smtClean="0"/>
              <a:t>The geochemical composition of source samples was compared to the mix samples</a:t>
            </a:r>
          </a:p>
          <a:p>
            <a:r>
              <a:rPr lang="en-US" dirty="0" smtClean="0"/>
              <a:t>The mixing model then apportioned the sediment sources </a:t>
            </a:r>
          </a:p>
          <a:p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064" y="1325563"/>
            <a:ext cx="1870364" cy="13882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850931" y="2721800"/>
            <a:ext cx="2756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uzeit for Plymouth"/>
                <a:ea typeface="+mn-ea"/>
                <a:cs typeface="+mn-cs"/>
              </a:rPr>
              <a:t>Research, consultancy, training, teaching, ISO9001:2008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uzeit for Plymouth"/>
                <a:ea typeface="+mn-ea"/>
                <a:cs typeface="+mn-cs"/>
              </a:rPr>
              <a:t>accreditation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uzeit for Plymouth"/>
                <a:ea typeface="+mn-ea"/>
                <a:cs typeface="+mn-cs"/>
              </a:rPr>
              <a:t>Contact:</a:t>
            </a:r>
            <a:r>
              <a:rPr kumimoji="0" lang="en-GB" sz="1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uzeit for Plymouth"/>
                <a:ea typeface="+mn-ea"/>
                <a:cs typeface="+mn-cs"/>
              </a:rPr>
              <a:t>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uzeit for Plymouth"/>
                <a:ea typeface="+mn-ea"/>
                <a:cs typeface="+mn-cs"/>
                <a:hlinkClick r:id="rId3"/>
              </a:rPr>
              <a:t>william.blake@plymouth.ac.uk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uzeit for Plymouth"/>
                <a:ea typeface="+mn-ea"/>
                <a:cs typeface="+mn-cs"/>
              </a:rPr>
              <a:t>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euzeit for Plymouth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01" y="4536604"/>
            <a:ext cx="1429286" cy="8847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041" y="4570321"/>
            <a:ext cx="1429480" cy="872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376" y="4490046"/>
            <a:ext cx="1552575" cy="952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617" y="5447505"/>
            <a:ext cx="159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Sieved sample (&lt;63µm)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30048" y="5423234"/>
            <a:ext cx="17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Pellet </a:t>
            </a:r>
          </a:p>
          <a:p>
            <a:pPr algn="ctr"/>
            <a:r>
              <a:rPr lang="en-US" sz="1400" dirty="0" smtClean="0"/>
              <a:t>(Sample : Wax &gt; 4:1 )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634983" y="5419010"/>
            <a:ext cx="17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Geochemistry </a:t>
            </a:r>
          </a:p>
          <a:p>
            <a:pPr algn="ctr"/>
            <a:r>
              <a:rPr lang="en-US" sz="1400" dirty="0" smtClean="0"/>
              <a:t>(Via WD XRF )</a:t>
            </a:r>
            <a:endParaRPr lang="en-GB" sz="1400" dirty="0"/>
          </a:p>
        </p:txBody>
      </p:sp>
      <p:sp>
        <p:nvSpPr>
          <p:cNvPr id="18" name="Right Arrow 17"/>
          <p:cNvSpPr/>
          <p:nvPr/>
        </p:nvSpPr>
        <p:spPr>
          <a:xfrm>
            <a:off x="1905637" y="4465189"/>
            <a:ext cx="1628404" cy="1342766"/>
          </a:xfrm>
          <a:prstGeom prst="rightArrow">
            <a:avLst/>
          </a:prstGeom>
          <a:solidFill>
            <a:srgbClr val="64B5ED"/>
          </a:solidFill>
          <a:ln>
            <a:solidFill>
              <a:srgbClr val="000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Milling, mixing, pressing</a:t>
            </a:r>
            <a:endParaRPr lang="en-GB" sz="1400" dirty="0"/>
          </a:p>
        </p:txBody>
      </p:sp>
      <p:sp>
        <p:nvSpPr>
          <p:cNvPr id="22" name="Right Arrow 21"/>
          <p:cNvSpPr/>
          <p:nvPr/>
        </p:nvSpPr>
        <p:spPr>
          <a:xfrm>
            <a:off x="5099778" y="4465189"/>
            <a:ext cx="1628404" cy="1342766"/>
          </a:xfrm>
          <a:prstGeom prst="rightArrow">
            <a:avLst/>
          </a:prstGeom>
          <a:solidFill>
            <a:srgbClr val="64B5ED"/>
          </a:solidFill>
          <a:ln>
            <a:solidFill>
              <a:srgbClr val="000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Elemental analysis</a:t>
            </a:r>
            <a:endParaRPr lang="en-GB" sz="14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26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9" y="29025"/>
            <a:ext cx="7602076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Sediment Fingerprinting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oncept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1325563"/>
            <a:ext cx="5603966" cy="455272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For example, a catchment could have 2 sources of sediment</a:t>
            </a:r>
          </a:p>
          <a:p>
            <a:r>
              <a:rPr lang="en-GB" dirty="0" smtClean="0"/>
              <a:t>Sediment fingerprinting can identify the fingerprint that is present in the downstream sediment (mix)</a:t>
            </a:r>
          </a:p>
          <a:p>
            <a:r>
              <a:rPr lang="en-GB" dirty="0" smtClean="0"/>
              <a:t>The main contributor to the sediment mix can also be identified </a:t>
            </a:r>
          </a:p>
          <a:p>
            <a:r>
              <a:rPr lang="en-GB" dirty="0" smtClean="0"/>
              <a:t>Statistical models are used to unravel the multiple sources using geochemical fingerprints </a:t>
            </a:r>
          </a:p>
          <a:p>
            <a:r>
              <a:rPr lang="en-GB" dirty="0" smtClean="0"/>
              <a:t>The MixSIAR mixing model was used in this study (Stock et al., 2018)</a:t>
            </a:r>
          </a:p>
          <a:p>
            <a:endParaRPr lang="en-GB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11" y="1325563"/>
            <a:ext cx="3886200" cy="3500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4201" y="3601924"/>
            <a:ext cx="21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1209" y="5307960"/>
            <a:ext cx="62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? </a:t>
            </a:r>
            <a:r>
              <a:rPr lang="en-GB" sz="2800" dirty="0"/>
              <a:t>=</a:t>
            </a:r>
          </a:p>
        </p:txBody>
      </p:sp>
      <p:sp>
        <p:nvSpPr>
          <p:cNvPr id="8" name="Rectangle 7"/>
          <p:cNvSpPr/>
          <p:nvPr/>
        </p:nvSpPr>
        <p:spPr>
          <a:xfrm>
            <a:off x="7485611" y="5376078"/>
            <a:ext cx="393895" cy="3869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679021" y="5376077"/>
            <a:ext cx="393895" cy="3869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036553" y="5376076"/>
            <a:ext cx="393895" cy="386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007025" y="5307957"/>
            <a:ext cx="62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or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42533" y="5307957"/>
            <a:ext cx="624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or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00066" y="5307957"/>
            <a:ext cx="145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mix</a:t>
            </a:r>
            <a:endParaRPr lang="en-GB" sz="28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25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811" r="2898" b="886"/>
          <a:stretch/>
        </p:blipFill>
        <p:spPr>
          <a:xfrm>
            <a:off x="327552" y="41150"/>
            <a:ext cx="6592346" cy="6104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196" y="0"/>
            <a:ext cx="5009804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Rio Santa Catchment Results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7682" y="1392012"/>
            <a:ext cx="50098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Cordillera </a:t>
            </a:r>
            <a:r>
              <a:rPr lang="en-GB" dirty="0" err="1" smtClean="0"/>
              <a:t>Negra</a:t>
            </a:r>
            <a:r>
              <a:rPr lang="en-GB" dirty="0" smtClean="0"/>
              <a:t> (non-glaciated) is the greater contributor </a:t>
            </a:r>
            <a:r>
              <a:rPr lang="en-GB" dirty="0"/>
              <a:t>to in channel sediment </a:t>
            </a:r>
            <a:r>
              <a:rPr lang="en-GB" dirty="0" smtClean="0"/>
              <a:t>upstream as seen in plots 1 and 2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Channel sediment </a:t>
            </a:r>
            <a:r>
              <a:rPr lang="en-GB" dirty="0" smtClean="0"/>
              <a:t>is then</a:t>
            </a:r>
            <a:r>
              <a:rPr lang="en-GB" dirty="0" smtClean="0"/>
              <a:t> </a:t>
            </a:r>
            <a:r>
              <a:rPr lang="en-GB" dirty="0"/>
              <a:t>the greater contributor (all material in channel up to sample point</a:t>
            </a:r>
            <a:r>
              <a:rPr lang="en-GB" dirty="0" smtClean="0"/>
              <a:t>) downstream, as seen in plots  </a:t>
            </a:r>
            <a:r>
              <a:rPr lang="en-GB" dirty="0" smtClean="0"/>
              <a:t>2, 3 and </a:t>
            </a:r>
            <a:r>
              <a:rPr lang="en-GB" dirty="0" smtClean="0"/>
              <a:t>4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At </a:t>
            </a:r>
            <a:r>
              <a:rPr lang="en-GB" dirty="0" smtClean="0"/>
              <a:t>RSC2, </a:t>
            </a:r>
            <a:r>
              <a:rPr lang="en-GB" dirty="0"/>
              <a:t>channel sediment still has the stronger signature but the </a:t>
            </a:r>
            <a:r>
              <a:rPr lang="en-GB" dirty="0" smtClean="0"/>
              <a:t>Blanca (glaciated) </a:t>
            </a:r>
            <a:r>
              <a:rPr lang="en-GB" dirty="0"/>
              <a:t>is a </a:t>
            </a:r>
            <a:r>
              <a:rPr lang="en-GB" dirty="0" smtClean="0"/>
              <a:t>greater contributor </a:t>
            </a:r>
            <a:r>
              <a:rPr lang="en-GB" dirty="0"/>
              <a:t>than the </a:t>
            </a:r>
            <a:r>
              <a:rPr lang="en-GB" dirty="0" err="1" smtClean="0"/>
              <a:t>Negra</a:t>
            </a:r>
            <a:r>
              <a:rPr lang="en-GB" dirty="0"/>
              <a:t> (non-glaciated)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This remains the same at site </a:t>
            </a:r>
            <a:r>
              <a:rPr lang="en-GB" dirty="0" smtClean="0"/>
              <a:t>RSC1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With every downstream site the contribution from </a:t>
            </a:r>
            <a:r>
              <a:rPr lang="en-GB" dirty="0"/>
              <a:t>L</a:t>
            </a:r>
            <a:r>
              <a:rPr lang="en-GB" dirty="0" smtClean="0"/>
              <a:t>ake </a:t>
            </a:r>
            <a:r>
              <a:rPr lang="en-GB" dirty="0" err="1" smtClean="0"/>
              <a:t>Conococha</a:t>
            </a:r>
            <a:r>
              <a:rPr lang="en-GB" dirty="0" smtClean="0"/>
              <a:t> </a:t>
            </a:r>
            <a:r>
              <a:rPr lang="en-GB" dirty="0"/>
              <a:t>lessens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After the confluence at sites RS1 </a:t>
            </a:r>
            <a:r>
              <a:rPr lang="en-GB" dirty="0"/>
              <a:t>and </a:t>
            </a:r>
            <a:r>
              <a:rPr lang="en-GB" dirty="0" smtClean="0"/>
              <a:t>2, </a:t>
            </a:r>
            <a:r>
              <a:rPr lang="en-GB" dirty="0"/>
              <a:t>the Rio Santa is a </a:t>
            </a:r>
            <a:r>
              <a:rPr lang="en-GB" dirty="0" smtClean="0"/>
              <a:t>greater</a:t>
            </a:r>
            <a:r>
              <a:rPr lang="en-GB" dirty="0" smtClean="0"/>
              <a:t> </a:t>
            </a:r>
            <a:r>
              <a:rPr lang="en-GB" dirty="0"/>
              <a:t>contributor to sediment compared to the </a:t>
            </a:r>
            <a:r>
              <a:rPr lang="en-GB" dirty="0" err="1" smtClean="0"/>
              <a:t>Tablachaca</a:t>
            </a:r>
            <a:r>
              <a:rPr lang="en-GB" dirty="0" smtClean="0"/>
              <a:t>. As seen in plots 5 and 6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6627798" y="4229100"/>
            <a:ext cx="330200" cy="330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4B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89698" y="2173327"/>
            <a:ext cx="330200" cy="330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4B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765800" y="41150"/>
            <a:ext cx="330200" cy="330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4B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50603" y="41150"/>
            <a:ext cx="330200" cy="330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4B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4003" y="2160831"/>
            <a:ext cx="330200" cy="330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4B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2303" y="4229100"/>
            <a:ext cx="330200" cy="330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4B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21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488" y="457200"/>
            <a:ext cx="5003800" cy="1600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Cumulative Contribution to Sediment 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17487" y="2128837"/>
            <a:ext cx="4545013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CN (Cordillera </a:t>
            </a:r>
            <a:r>
              <a:rPr lang="en-GB" sz="2000" dirty="0" err="1" smtClean="0"/>
              <a:t>Negra</a:t>
            </a:r>
            <a:r>
              <a:rPr lang="en-GB" sz="2000" dirty="0" smtClean="0"/>
              <a:t>) is the greater contributor to sediment throughout the Rio Santa catchment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contribution to sediment from CB (Cordillera Blanca) increases greatly downstream of RSC3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Contribution of LC (Lake </a:t>
            </a:r>
            <a:r>
              <a:rPr lang="en-US" sz="2000" dirty="0" err="1" smtClean="0"/>
              <a:t>Conococha</a:t>
            </a:r>
            <a:r>
              <a:rPr lang="en-US" sz="2000" dirty="0" smtClean="0"/>
              <a:t>) decreases downstream</a:t>
            </a:r>
            <a:endParaRPr lang="en-GB" sz="2000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86453417"/>
              </p:ext>
            </p:extLst>
          </p:nvPr>
        </p:nvGraphicFramePr>
        <p:xfrm>
          <a:off x="5221288" y="457200"/>
          <a:ext cx="6081712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53911"/>
              </p:ext>
            </p:extLst>
          </p:nvPr>
        </p:nvGraphicFramePr>
        <p:xfrm>
          <a:off x="5319724" y="3800475"/>
          <a:ext cx="5884839" cy="2303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957">
                  <a:extLst>
                    <a:ext uri="{9D8B030D-6E8A-4147-A177-3AD203B41FA5}">
                      <a16:colId xmlns:a16="http://schemas.microsoft.com/office/drawing/2014/main" val="1069757412"/>
                    </a:ext>
                  </a:extLst>
                </a:gridCol>
                <a:gridCol w="1890467">
                  <a:extLst>
                    <a:ext uri="{9D8B030D-6E8A-4147-A177-3AD203B41FA5}">
                      <a16:colId xmlns:a16="http://schemas.microsoft.com/office/drawing/2014/main" val="2774163603"/>
                    </a:ext>
                  </a:extLst>
                </a:gridCol>
                <a:gridCol w="2073415">
                  <a:extLst>
                    <a:ext uri="{9D8B030D-6E8A-4147-A177-3AD203B41FA5}">
                      <a16:colId xmlns:a16="http://schemas.microsoft.com/office/drawing/2014/main" val="662094062"/>
                    </a:ext>
                  </a:extLst>
                </a:gridCol>
              </a:tblGrid>
              <a:tr h="176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MixSIAR Mix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Source code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Cumulative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066433"/>
                  </a:ext>
                </a:extLst>
              </a:tr>
              <a:tr h="1762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RSC1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0.291485724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042635"/>
                  </a:ext>
                </a:extLst>
              </a:tr>
              <a:tr h="1762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0.566376433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7015240"/>
                  </a:ext>
                </a:extLst>
              </a:tr>
              <a:tr h="1581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0.141305843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603981"/>
                  </a:ext>
                </a:extLst>
              </a:tr>
              <a:tr h="1762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RSC2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0.20250688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9172826"/>
                  </a:ext>
                </a:extLst>
              </a:tr>
              <a:tr h="1762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0.63987552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401163"/>
                  </a:ext>
                </a:extLst>
              </a:tr>
              <a:tr h="1762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0.1566176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6486005"/>
                  </a:ext>
                </a:extLst>
              </a:tr>
              <a:tr h="1762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RSC3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0.044088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0758070"/>
                  </a:ext>
                </a:extLst>
              </a:tr>
              <a:tr h="1762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0.801152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5235584"/>
                  </a:ext>
                </a:extLst>
              </a:tr>
              <a:tr h="1762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0.15476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9980665"/>
                  </a:ext>
                </a:extLst>
              </a:tr>
              <a:tr h="1762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RSC4.5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0.049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6747003"/>
                  </a:ext>
                </a:extLst>
              </a:tr>
              <a:tr h="1762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0.721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3541157"/>
                  </a:ext>
                </a:extLst>
              </a:tr>
              <a:tr h="1762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0.23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2802598"/>
                  </a:ext>
                </a:extLst>
              </a:tr>
            </a:tbl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17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2498" r="4247" b="1546"/>
          <a:stretch/>
        </p:blipFill>
        <p:spPr>
          <a:xfrm>
            <a:off x="3984401" y="66246"/>
            <a:ext cx="8172477" cy="6067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2" y="91302"/>
            <a:ext cx="5554052" cy="1325563"/>
          </a:xfrm>
        </p:spPr>
        <p:txBody>
          <a:bodyPr>
            <a:noAutofit/>
          </a:bodyPr>
          <a:lstStyle/>
          <a:p>
            <a:r>
              <a:rPr lang="en-GB" sz="3600" dirty="0" err="1" smtClean="0">
                <a:solidFill>
                  <a:schemeClr val="accent1">
                    <a:lumMod val="75000"/>
                  </a:schemeClr>
                </a:solidFill>
              </a:rPr>
              <a:t>Ranrahirca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 Sub-Catchment Sampling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42" y="1571014"/>
            <a:ext cx="42983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GB" sz="2000" dirty="0" smtClean="0"/>
              <a:t>he sub-catchment focus was land </a:t>
            </a:r>
            <a:r>
              <a:rPr lang="en-GB" sz="2000" dirty="0" smtClean="0"/>
              <a:t>use </a:t>
            </a:r>
            <a:r>
              <a:rPr lang="en-GB" sz="2000" dirty="0" smtClean="0"/>
              <a:t>and soil erosion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Land </a:t>
            </a:r>
            <a:r>
              <a:rPr lang="en-GB" sz="2000" dirty="0" smtClean="0"/>
              <a:t>use </a:t>
            </a:r>
            <a:r>
              <a:rPr lang="en-GB" sz="2000" dirty="0" smtClean="0"/>
              <a:t>determined sample </a:t>
            </a:r>
            <a:r>
              <a:rPr lang="en-GB" sz="2000" dirty="0" smtClean="0"/>
              <a:t>locations </a:t>
            </a:r>
            <a:r>
              <a:rPr lang="en-GB" sz="2000" dirty="0" smtClean="0"/>
              <a:t>and included arable, </a:t>
            </a:r>
            <a:r>
              <a:rPr lang="en-GB" sz="2000" dirty="0" smtClean="0"/>
              <a:t>channel</a:t>
            </a:r>
            <a:r>
              <a:rPr lang="en-GB" sz="2000" dirty="0" smtClean="0"/>
              <a:t> </a:t>
            </a:r>
            <a:r>
              <a:rPr lang="en-GB" sz="2000" dirty="0" smtClean="0"/>
              <a:t>bank, forest, natural vegetation, orchards, roads and wetland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Sites were determined using a land cover map </a:t>
            </a:r>
            <a:r>
              <a:rPr lang="en-GB" sz="2000" dirty="0" smtClean="0"/>
              <a:t>produced </a:t>
            </a:r>
            <a:r>
              <a:rPr lang="en-GB" sz="2000" dirty="0" smtClean="0"/>
              <a:t>from GPS data and google earth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26" y="6372176"/>
            <a:ext cx="786319" cy="304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89" y="6256231"/>
            <a:ext cx="1216362" cy="519835"/>
          </a:xfrm>
          <a:prstGeom prst="rect">
            <a:avLst/>
          </a:prstGeom>
        </p:spPr>
      </p:pic>
      <p:pic>
        <p:nvPicPr>
          <p:cNvPr id="15" name="Picture 2" descr="https://sigmaperu.files.wordpress.com/2019/08/nerc-logo-large-1.jpg?w=1400&amp;h=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6" y="6233600"/>
            <a:ext cx="816766" cy="5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0" y="6158823"/>
            <a:ext cx="12192000" cy="712240"/>
          </a:xfrm>
          <a:prstGeom prst="rect">
            <a:avLst/>
          </a:prstGeom>
          <a:solidFill>
            <a:srgbClr val="64B5ED"/>
          </a:solidFill>
          <a:ln>
            <a:solidFill>
              <a:srgbClr val="64B5E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700" b="1" dirty="0" smtClean="0">
                <a:solidFill>
                  <a:schemeClr val="bg1"/>
                </a:solidFill>
              </a:rPr>
              <a:t>  	Jessica Kitch</a:t>
            </a:r>
            <a:r>
              <a:rPr lang="en-GB" sz="1700" dirty="0" smtClean="0">
                <a:solidFill>
                  <a:schemeClr val="bg1"/>
                </a:solidFill>
              </a:rPr>
              <a:t>, </a:t>
            </a:r>
            <a:r>
              <a:rPr lang="en-GB" sz="1700" dirty="0">
                <a:solidFill>
                  <a:schemeClr val="bg1"/>
                </a:solidFill>
              </a:rPr>
              <a:t>Caroline </a:t>
            </a:r>
            <a:r>
              <a:rPr lang="en-GB" sz="1700" dirty="0" smtClean="0">
                <a:solidFill>
                  <a:schemeClr val="bg1"/>
                </a:solidFill>
              </a:rPr>
              <a:t>Clason, </a:t>
            </a:r>
            <a:r>
              <a:rPr lang="en-GB" sz="1700" dirty="0">
                <a:solidFill>
                  <a:schemeClr val="bg1"/>
                </a:solidFill>
              </a:rPr>
              <a:t>Sally </a:t>
            </a:r>
            <a:r>
              <a:rPr lang="en-GB" sz="1700" dirty="0" smtClean="0">
                <a:solidFill>
                  <a:schemeClr val="bg1"/>
                </a:solidFill>
              </a:rPr>
              <a:t>Rangecroft, </a:t>
            </a:r>
            <a:r>
              <a:rPr lang="en-GB" sz="1700" dirty="0">
                <a:solidFill>
                  <a:schemeClr val="bg1"/>
                </a:solidFill>
              </a:rPr>
              <a:t>Sergio </a:t>
            </a:r>
            <a:r>
              <a:rPr lang="en-GB" sz="1700" dirty="0" smtClean="0">
                <a:solidFill>
                  <a:schemeClr val="bg1"/>
                </a:solidFill>
              </a:rPr>
              <a:t>Morera, </a:t>
            </a:r>
            <a:r>
              <a:rPr lang="en-GB" sz="1700" dirty="0">
                <a:solidFill>
                  <a:schemeClr val="bg1"/>
                </a:solidFill>
              </a:rPr>
              <a:t>Shirley </a:t>
            </a:r>
            <a:r>
              <a:rPr lang="en-GB" sz="1700" dirty="0" smtClean="0">
                <a:solidFill>
                  <a:schemeClr val="bg1"/>
                </a:solidFill>
              </a:rPr>
              <a:t>Contreras, </a:t>
            </a:r>
            <a:r>
              <a:rPr lang="en-GB" sz="1700" dirty="0">
                <a:solidFill>
                  <a:schemeClr val="bg1"/>
                </a:solidFill>
              </a:rPr>
              <a:t>Will </a:t>
            </a:r>
            <a:r>
              <a:rPr lang="en-GB" sz="1700" dirty="0" smtClean="0">
                <a:solidFill>
                  <a:schemeClr val="bg1"/>
                </a:solidFill>
              </a:rPr>
              <a:t>Blake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6136771"/>
            <a:ext cx="1018903" cy="7787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28" y="6372176"/>
            <a:ext cx="786319" cy="304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" y="6256231"/>
            <a:ext cx="1216362" cy="5198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840" y="6221145"/>
            <a:ext cx="860715" cy="6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7AFBF3796A045B33BDF79E1554B47" ma:contentTypeVersion="13" ma:contentTypeDescription="Create a new document." ma:contentTypeScope="" ma:versionID="c8cdf61d49c79b584c336c78143ee077">
  <xsd:schema xmlns:xsd="http://www.w3.org/2001/XMLSchema" xmlns:xs="http://www.w3.org/2001/XMLSchema" xmlns:p="http://schemas.microsoft.com/office/2006/metadata/properties" xmlns:ns3="a2059b7d-2214-4e9e-9edf-e23352a8d91c" xmlns:ns4="3439985e-2092-48be-abd9-faaa650575de" targetNamespace="http://schemas.microsoft.com/office/2006/metadata/properties" ma:root="true" ma:fieldsID="a5bf1060c51772f4a784f9a311d7fe5b" ns3:_="" ns4:_="">
    <xsd:import namespace="a2059b7d-2214-4e9e-9edf-e23352a8d91c"/>
    <xsd:import namespace="3439985e-2092-48be-abd9-faaa650575d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59b7d-2214-4e9e-9edf-e23352a8d9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9985e-2092-48be-abd9-faaa65057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1E3DD-938D-459D-B7E0-97BE19207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059b7d-2214-4e9e-9edf-e23352a8d91c"/>
    <ds:schemaRef ds:uri="3439985e-2092-48be-abd9-faaa65057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C6B354-EC43-4517-9038-4D639FC6F9A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439985e-2092-48be-abd9-faaa650575de"/>
    <ds:schemaRef ds:uri="a2059b7d-2214-4e9e-9edf-e23352a8d91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2E8BDC-C688-4E51-A71E-ABAD048751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1397</Words>
  <Application>Microsoft Office PowerPoint</Application>
  <PresentationFormat>Widescreen</PresentationFormat>
  <Paragraphs>141</Paragraphs>
  <Slides>12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Neuzeit for Plymouth</vt:lpstr>
      <vt:lpstr>Wingdings</vt:lpstr>
      <vt:lpstr>Office Theme</vt:lpstr>
      <vt:lpstr>PowerPoint Presentation</vt:lpstr>
      <vt:lpstr>Aims and Objectives</vt:lpstr>
      <vt:lpstr>Soil Erosion Problem</vt:lpstr>
      <vt:lpstr>Rio Santa Catchment</vt:lpstr>
      <vt:lpstr>Sample Analysis and MixSIAR Unmixing Model</vt:lpstr>
      <vt:lpstr>Sediment Fingerprinting Concept</vt:lpstr>
      <vt:lpstr>Rio Santa Catchment Results</vt:lpstr>
      <vt:lpstr>Cumulative Contribution to Sediment </vt:lpstr>
      <vt:lpstr>Ranrahirca Sub-Catchment Sampling</vt:lpstr>
      <vt:lpstr>Ranrahirca Sub-catchment Results</vt:lpstr>
      <vt:lpstr>Conclusion</vt:lpstr>
      <vt:lpstr>PowerPoint Presentation</vt:lpstr>
    </vt:vector>
  </TitlesOfParts>
  <Company>Plymouth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Kitch</dc:creator>
  <cp:lastModifiedBy>Jessica Kitch</cp:lastModifiedBy>
  <cp:revision>82</cp:revision>
  <dcterms:created xsi:type="dcterms:W3CDTF">2022-04-26T14:16:50Z</dcterms:created>
  <dcterms:modified xsi:type="dcterms:W3CDTF">2022-05-19T15:29:31Z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0x0101008E17AFBF3796A045B33BDF79E1554B47</vt:lpwstr>
  </property>
</Properties>
</file>