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6"/>
  </p:notesMasterIdLst>
  <p:sldIdLst>
    <p:sldId id="273" r:id="rId2"/>
    <p:sldId id="265" r:id="rId3"/>
    <p:sldId id="266" r:id="rId4"/>
    <p:sldId id="274" r:id="rId5"/>
    <p:sldId id="276" r:id="rId6"/>
    <p:sldId id="277" r:id="rId7"/>
    <p:sldId id="267" r:id="rId8"/>
    <p:sldId id="284" r:id="rId9"/>
    <p:sldId id="281" r:id="rId10"/>
    <p:sldId id="282" r:id="rId11"/>
    <p:sldId id="283" r:id="rId12"/>
    <p:sldId id="271" r:id="rId13"/>
    <p:sldId id="272" r:id="rId14"/>
    <p:sldId id="263" r:id="rId15"/>
  </p:sldIdLst>
  <p:sldSz cx="12192000" cy="6858000"/>
  <p:notesSz cx="6858000" cy="9144000"/>
  <p:defaultTextStyle>
    <a:defPPr>
      <a:defRPr lang="en-K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226" autoAdjust="0"/>
  </p:normalViewPr>
  <p:slideViewPr>
    <p:cSldViewPr snapToGrid="0">
      <p:cViewPr varScale="1">
        <p:scale>
          <a:sx n="67" d="100"/>
          <a:sy n="67" d="100"/>
        </p:scale>
        <p:origin x="64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9B31F-C97F-4C66-AD9E-4AE110F01E15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DE9F0-1B62-400F-ACA4-1A244F9892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4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DE9F0-1B62-400F-ACA4-1A244F98926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DE9F0-1B62-400F-ACA4-1A244F98926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4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DE9F0-1B62-400F-ACA4-1A244F98926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3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DE9F0-1B62-400F-ACA4-1A244F98926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4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4A3F-AAA3-44E6-A0BD-3846E5742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C8DB8-C6C4-4CB7-A393-4664A3A8A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7FCF4-40AF-4593-BEED-1811FC4E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9BFB-1061-4ED4-8191-FD447FF96D56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535C3-00E4-4F30-A465-33D8F8CC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3DD4D-6A00-47B7-8C1A-464920D6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8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2E1A-C8C8-4F8D-B405-BED7B063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D63B5-7B49-4E9B-87EF-D3239596C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126FA-516C-4B83-89C0-7B9DD9BE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F5E1-3C4B-491E-8A34-9DEE9EE9DEAC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A0CCC-C67C-4CD7-A0C1-DED75659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0E7B5-B146-41FF-9D80-5386099F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8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4DFE02-0008-4302-8D31-477DF2B32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F9E33-9AD6-41BA-B8FE-5977D94A3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D97A3-D89E-4600-AC05-9C12E4EA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6BE-761E-4786-9391-CA233B7666FD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843A-0F45-4DF0-9BF2-5B15D59F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A536F-2733-4B18-8760-2F2BFF6F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ACAA-B53A-4CA6-B348-99F5BABB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BCB9-03D8-4C31-8B7C-B59301F70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238C5-E353-4B58-A3A7-253A2FFE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04C9-9303-4EB4-9D33-EBE73C3A7E16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DC8C2-7067-424E-BF43-EC3B3090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5B0FD-C83A-496E-B5E1-F831A46A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4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4337C-5CF8-4508-AD54-3B1E8E23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9D4AB-DB61-4DC6-A37D-F7DA74691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E2849-527D-4898-9AE7-CC1F6D77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309C-CAAC-4230-8629-CCDE7BD4F717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4FBFE-22CC-4774-945D-4B4A9935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0ECE-1A0A-4EAC-BC79-9577DFFB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3954-5111-43E4-BC65-6E54300C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2E06C-A5C7-4275-8609-3C79E08C0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E989C-309A-40A6-A728-CBC5BA44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8AEB4-C185-4234-BE6A-7A877F7B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FA9E-3988-45FE-AE8C-DBF9880E62F2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DF3F9-BF1E-4C81-8A05-8FEDE82B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50B1B-8AC9-48D5-B5EC-55C45D1B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2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EF8E-F77D-4EB2-8769-2EAD6ADE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63E29-A4B0-4402-80C6-A6A921162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36229-C31B-4F73-AC67-EBEFC936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52D55-97FA-4CE0-941C-F66AF81DB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B1098-9905-4923-909C-29D447E0E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316FD-3A0A-4A5E-B40A-4FC20C43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EBDE-8B81-44BF-A62B-075D0C52BA4F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819A9-2435-4DD2-8416-676D84EE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0D328-6C2B-4ED9-99DD-597052EB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6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156E-F901-43AA-AACB-D82A4487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40B46-E929-4403-B2B5-AFC6A5B5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8B09-20FD-41B7-9D41-0EC54CAC729A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A9BB1-3685-437E-96B0-B4ACF184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0BC5F-F93A-42D3-AF45-24D36CC5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57D28-66EF-4F81-AE8F-39905A9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A1C0-429D-46BB-BD25-4A816D031408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54027-3482-4C7F-B586-FE881A5E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9655C-D711-4323-9F85-0DEA425C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0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04EF-C8A4-48B6-AEAD-941ADCE8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08B5D-6B86-4259-B5B3-FC1189D66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348F8-B218-4F5D-991A-7A4E86CD5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3D452-448B-4936-BA6D-7C97CB7D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C287-3E57-4A57-B7E7-7E61C93395C0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A906E-0A3F-4F8B-8A56-E5848259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C5FD6-00B5-453E-9288-80DAA264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2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EE1E-B19E-4823-AB51-2320A229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61D87-09F2-4AAA-AEB8-3266CD685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EEABA-D622-4AAE-BA8D-C2ED68CD7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D5CE9-EB9D-4E70-8773-01DCB8E2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C75C-0ED4-46A3-833C-569C968BB84F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70DEF-AD98-4472-BC49-F7B54A57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DAFB9-AD75-42A6-B91A-99BF3422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0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D792A-8E95-492C-B8D5-655D496B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E8CB0-57A1-4AF6-9E14-F35B22820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6B8F7-C2F7-4F93-B854-E97B4CD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F7F5-438E-4075-8893-34492146385E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4D967-775B-49BC-8049-9EF9CA8FF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AB76E-8F30-409B-A407-DAB1DE801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2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.esa.int/web/sentinel/user-guides/sentinel-3-slstr" TargetMode="External"/><Relationship Id="rId7" Type="http://schemas.openxmlformats.org/officeDocument/2006/relationships/hyperlink" Target="https://doi.org/10.3390/rs6054345" TargetMode="External"/><Relationship Id="rId2" Type="http://schemas.openxmlformats.org/officeDocument/2006/relationships/hyperlink" Target="https://doi.org/10.3390/rs122338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90/s21206914" TargetMode="External"/><Relationship Id="rId5" Type="http://schemas.openxmlformats.org/officeDocument/2006/relationships/hyperlink" Target="http://www.eumetrain.org/data/3/359/navmenu.php?tab=2&amp;page=1.0.0" TargetMode="External"/><Relationship Id="rId4" Type="http://schemas.openxmlformats.org/officeDocument/2006/relationships/hyperlink" Target="https://sentinels.copernicus.eu/web/sentinel/user-guides/sentinel-3-slstr/overview/geophysical-measurements/land-surface-temperatur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5BD25-FBD2-494F-AF81-A1CC23EE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9" y="0"/>
            <a:ext cx="11379993" cy="2085498"/>
          </a:xfrm>
        </p:spPr>
        <p:txBody>
          <a:bodyPr>
            <a:noAutofit/>
          </a:bodyPr>
          <a:lstStyle/>
          <a:p>
            <a:pPr algn="ctr"/>
            <a:r>
              <a:rPr lang="en-US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Relationship Between Soil Moisture and Drought Monitoring Using Sentinel-3 SLSTR Data in Lower Eastern Counties of Kenya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0A3FC-6782-482C-A9CC-67160AC1A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4" y="2551452"/>
            <a:ext cx="11615738" cy="230629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Ghada Sahbeni</a:t>
            </a:r>
            <a:r>
              <a:rPr lang="en-US" sz="2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 K. Musyimi </a:t>
            </a:r>
            <a:r>
              <a:rPr lang="en-US" sz="2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1, 3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Balázs Székely</a:t>
            </a:r>
            <a:r>
              <a:rPr lang="en-US" sz="2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Tamás Weidinger</a:t>
            </a:r>
            <a:r>
              <a:rPr lang="en-US" sz="2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23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Eötvös Loránd University, Department of Geophysics and Space Science, H-1117 Budapest Pázmány Péter stny 1/C, Hungary.</a:t>
            </a:r>
          </a:p>
          <a:p>
            <a:pPr algn="ctr"/>
            <a:r>
              <a:rPr lang="en-US" sz="23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Eötvös Loránd University, Institute of Geography and Earth Sciences, Department of Meteorology, H-1117 Budapest Pázmány Péter stny 1/A, Hungary.</a:t>
            </a:r>
          </a:p>
          <a:p>
            <a:pPr algn="ctr"/>
            <a:r>
              <a:rPr lang="en-US" sz="23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3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Karatina University, Department of Humanities and Languages, P.O BOX 1957-10101, Karatina, Kenya. E-mail: pemusyimi@gmail.com musyimipeter@student.elte.hu</a:t>
            </a:r>
          </a:p>
          <a:p>
            <a:pPr algn="ctr"/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7E20F-7699-4F3C-BABB-3032A24A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524" y="5557837"/>
            <a:ext cx="2228851" cy="1214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6F97E-0A32-15CF-CA06-CFF05091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328" y="5050631"/>
            <a:ext cx="1975460" cy="1660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859E5-0ED4-3C44-EE22-96DB3BA48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0" y="4979195"/>
            <a:ext cx="1753141" cy="190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8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AACF08-11B9-4899-AC4A-0F1BFE65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40B750-8012-4616-87B6-669F99F5C29E}"/>
              </a:ext>
            </a:extLst>
          </p:cNvPr>
          <p:cNvSpPr txBox="1">
            <a:spLocks/>
          </p:cNvSpPr>
          <p:nvPr/>
        </p:nvSpPr>
        <p:spPr>
          <a:xfrm>
            <a:off x="7145654" y="991443"/>
            <a:ext cx="4603001" cy="10878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Fractional Vegetation Cover (FVC)</a:t>
            </a:r>
            <a:endParaRPr lang="en-US" sz="3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F151F-7FDA-4798-AEB5-7FF9F17E16F4}"/>
              </a:ext>
            </a:extLst>
          </p:cNvPr>
          <p:cNvSpPr txBox="1">
            <a:spLocks/>
          </p:cNvSpPr>
          <p:nvPr/>
        </p:nvSpPr>
        <p:spPr>
          <a:xfrm>
            <a:off x="7145654" y="2321719"/>
            <a:ext cx="4603001" cy="3907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pattern of vegetation cover across the counties varied slightly during the two periods of wet and dry seasons.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a slight increase of FCV between April 2019 and April 2021, (84%) to (87%),  same in the dry season at (51%) for Kitui County.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Vegetation monitoring using remote sensing technology helped determine the extent of desertification in an area(</a:t>
            </a:r>
            <a:r>
              <a:rPr lang="en-US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Qiao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 et al, 2021)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7ADF58-D654-4CEB-BAEC-328E1AB27E69}"/>
              </a:ext>
            </a:extLst>
          </p:cNvPr>
          <p:cNvGrpSpPr/>
          <p:nvPr/>
        </p:nvGrpSpPr>
        <p:grpSpPr>
          <a:xfrm>
            <a:off x="471920" y="804791"/>
            <a:ext cx="6221488" cy="4973989"/>
            <a:chOff x="471920" y="852416"/>
            <a:chExt cx="6221488" cy="4973989"/>
          </a:xfrm>
        </p:grpSpPr>
        <p:pic>
          <p:nvPicPr>
            <p:cNvPr id="6" name="Picture 5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9055B509-D1EB-4FD3-9C32-0699C71B2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56" y="1139946"/>
              <a:ext cx="3059673" cy="2325349"/>
            </a:xfrm>
            <a:prstGeom prst="rect">
              <a:avLst/>
            </a:prstGeom>
          </p:spPr>
        </p:pic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5C2FF663-2AE8-42E7-B62F-9ED3BFD7F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3734" y="1143772"/>
              <a:ext cx="3059674" cy="2317701"/>
            </a:xfrm>
            <a:prstGeom prst="rect">
              <a:avLst/>
            </a:prstGeom>
          </p:spPr>
        </p:pic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D6D8E57C-422F-4137-BAEC-2E6BBEE71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209" y="3501055"/>
              <a:ext cx="3059674" cy="2325350"/>
            </a:xfrm>
            <a:prstGeom prst="rect">
              <a:avLst/>
            </a:prstGeom>
          </p:spPr>
        </p:pic>
        <p:pic>
          <p:nvPicPr>
            <p:cNvPr id="9" name="Picture 8" descr="Shape, polygon&#10;&#10;Description automatically generated">
              <a:extLst>
                <a:ext uri="{FF2B5EF4-FFF2-40B4-BE49-F238E27FC236}">
                  <a16:creationId xmlns:a16="http://schemas.microsoft.com/office/drawing/2014/main" id="{1430FF79-F0E5-4D11-AAA8-F89CE86C7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17" y="3508704"/>
              <a:ext cx="3059674" cy="23177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523DA4-97EB-484E-A483-D196B6478135}"/>
                </a:ext>
              </a:extLst>
            </p:cNvPr>
            <p:cNvSpPr txBox="1"/>
            <p:nvPr/>
          </p:nvSpPr>
          <p:spPr>
            <a:xfrm flipH="1">
              <a:off x="472055" y="2726188"/>
              <a:ext cx="619530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BD37C-71F5-490A-9AC2-7E21EF63188F}"/>
                </a:ext>
              </a:extLst>
            </p:cNvPr>
            <p:cNvSpPr txBox="1"/>
            <p:nvPr/>
          </p:nvSpPr>
          <p:spPr>
            <a:xfrm flipH="1">
              <a:off x="471920" y="4696835"/>
              <a:ext cx="619530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3C2C2-59F6-4E10-9836-B69B07992BED}"/>
                </a:ext>
              </a:extLst>
            </p:cNvPr>
            <p:cNvSpPr txBox="1"/>
            <p:nvPr/>
          </p:nvSpPr>
          <p:spPr>
            <a:xfrm flipH="1">
              <a:off x="471920" y="3545914"/>
              <a:ext cx="619530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6A1266-94C3-4905-AF97-A554E5801D75}"/>
                </a:ext>
              </a:extLst>
            </p:cNvPr>
            <p:cNvSpPr txBox="1"/>
            <p:nvPr/>
          </p:nvSpPr>
          <p:spPr>
            <a:xfrm flipH="1">
              <a:off x="472055" y="1587846"/>
              <a:ext cx="619530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AF3B11-B928-4881-AB0D-A9B1A771A59C}"/>
                </a:ext>
              </a:extLst>
            </p:cNvPr>
            <p:cNvSpPr txBox="1"/>
            <p:nvPr/>
          </p:nvSpPr>
          <p:spPr>
            <a:xfrm flipH="1">
              <a:off x="820271" y="852417"/>
              <a:ext cx="619530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4E6A1C-5C5A-46E3-B518-1D8DA438EF01}"/>
                </a:ext>
              </a:extLst>
            </p:cNvPr>
            <p:cNvSpPr txBox="1"/>
            <p:nvPr/>
          </p:nvSpPr>
          <p:spPr>
            <a:xfrm flipH="1">
              <a:off x="2161136" y="852416"/>
              <a:ext cx="1011061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DCD820-5DEB-47DB-B292-AEE77B1068CE}"/>
                </a:ext>
              </a:extLst>
            </p:cNvPr>
            <p:cNvSpPr txBox="1"/>
            <p:nvPr/>
          </p:nvSpPr>
          <p:spPr>
            <a:xfrm flipH="1">
              <a:off x="4092781" y="863227"/>
              <a:ext cx="619530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3F1F9A-8175-4750-891D-9825639B0106}"/>
                </a:ext>
              </a:extLst>
            </p:cNvPr>
            <p:cNvSpPr txBox="1"/>
            <p:nvPr/>
          </p:nvSpPr>
          <p:spPr>
            <a:xfrm flipH="1">
              <a:off x="5464374" y="864165"/>
              <a:ext cx="912240" cy="2899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71D37C0-C6E1-4D55-B37A-1AF6AE6590B6}"/>
              </a:ext>
            </a:extLst>
          </p:cNvPr>
          <p:cNvSpPr txBox="1"/>
          <p:nvPr/>
        </p:nvSpPr>
        <p:spPr>
          <a:xfrm>
            <a:off x="712838" y="5913037"/>
            <a:ext cx="585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7: FVC variation between 2019 and 2021 in four different counties, Eastern Kenya. </a:t>
            </a:r>
            <a:endParaRPr lang="en-K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1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F0ECD7-CF3B-49AE-8C13-2DAD65EF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84B5D2-A49D-4A47-9EA9-92AB024B0B4D}"/>
              </a:ext>
            </a:extLst>
          </p:cNvPr>
          <p:cNvSpPr txBox="1">
            <a:spLocks/>
          </p:cNvSpPr>
          <p:nvPr/>
        </p:nvSpPr>
        <p:spPr>
          <a:xfrm>
            <a:off x="7173213" y="290735"/>
            <a:ext cx="4603001" cy="10878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Column Water Vapor (TCWV)</a:t>
            </a:r>
            <a:endParaRPr lang="en-US" sz="3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D32E5-5023-46C1-B3BE-2C82F97813FB}"/>
              </a:ext>
            </a:extLst>
          </p:cNvPr>
          <p:cNvSpPr txBox="1">
            <a:spLocks/>
          </p:cNvSpPr>
          <p:nvPr/>
        </p:nvSpPr>
        <p:spPr>
          <a:xfrm>
            <a:off x="7145654" y="1885950"/>
            <a:ext cx="4603001" cy="44148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spatial variation of TCWV was noticed across different counties,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lowest value of 22mm   in Machakos county while Taita Taveta County had the highest estimates ranging from 30mm to 41mm during the wettest season of 2021.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estimates in the four counties are high as expected in the tropics compared to other areas.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noted by (Trenberth, 2011 ) in the tropics, the precipitation patterns tend to copy TCWV  trends, which was evident in the four semi-arid counties understudy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1AE0B1-2C32-4A7B-86DA-E4F54CB37D3B}"/>
              </a:ext>
            </a:extLst>
          </p:cNvPr>
          <p:cNvGrpSpPr/>
          <p:nvPr/>
        </p:nvGrpSpPr>
        <p:grpSpPr>
          <a:xfrm>
            <a:off x="443345" y="754601"/>
            <a:ext cx="6250064" cy="5141042"/>
            <a:chOff x="5312891" y="552450"/>
            <a:chExt cx="6533544" cy="5374221"/>
          </a:xfrm>
        </p:grpSpPr>
        <p:pic>
          <p:nvPicPr>
            <p:cNvPr id="6" name="Picture 5" descr="Chart, surface chart&#10;&#10;Description automatically generated">
              <a:extLst>
                <a:ext uri="{FF2B5EF4-FFF2-40B4-BE49-F238E27FC236}">
                  <a16:creationId xmlns:a16="http://schemas.microsoft.com/office/drawing/2014/main" id="{59DD4E8A-EBA2-49E7-BF2C-FDAD0C687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891" y="3441684"/>
              <a:ext cx="3248351" cy="2484987"/>
            </a:xfrm>
            <a:prstGeom prst="rect">
              <a:avLst/>
            </a:prstGeom>
          </p:spPr>
        </p:pic>
        <p:pic>
          <p:nvPicPr>
            <p:cNvPr id="7" name="Picture 6" descr="Chart, surface chart&#10;&#10;Description automatically generated">
              <a:extLst>
                <a:ext uri="{FF2B5EF4-FFF2-40B4-BE49-F238E27FC236}">
                  <a16:creationId xmlns:a16="http://schemas.microsoft.com/office/drawing/2014/main" id="{B643E2A7-9D6F-44F3-8534-8AB28602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891" y="913708"/>
              <a:ext cx="3248352" cy="2476866"/>
            </a:xfrm>
            <a:prstGeom prst="rect">
              <a:avLst/>
            </a:prstGeom>
          </p:spPr>
        </p:pic>
        <p:pic>
          <p:nvPicPr>
            <p:cNvPr id="8" name="Picture 7" descr="Chart, surface chart&#10;&#10;Description automatically generated">
              <a:extLst>
                <a:ext uri="{FF2B5EF4-FFF2-40B4-BE49-F238E27FC236}">
                  <a16:creationId xmlns:a16="http://schemas.microsoft.com/office/drawing/2014/main" id="{C37797BF-82CC-489E-8DF3-46E084A28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083" y="913708"/>
              <a:ext cx="3248352" cy="2493109"/>
            </a:xfrm>
            <a:prstGeom prst="rect">
              <a:avLst/>
            </a:prstGeom>
          </p:spPr>
        </p:pic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FE21D0B2-BAA5-4C7E-A212-AADEDE598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914" y="3441684"/>
              <a:ext cx="3248352" cy="24687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314464-5B04-409F-9E15-5F2ED7A207DB}"/>
                </a:ext>
              </a:extLst>
            </p:cNvPr>
            <p:cNvSpPr txBox="1"/>
            <p:nvPr/>
          </p:nvSpPr>
          <p:spPr>
            <a:xfrm flipH="1">
              <a:off x="5318991" y="2589395"/>
              <a:ext cx="657734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7F0355-59C4-4AF5-8BF9-803EFF1BF610}"/>
                </a:ext>
              </a:extLst>
            </p:cNvPr>
            <p:cNvSpPr txBox="1"/>
            <p:nvPr/>
          </p:nvSpPr>
          <p:spPr>
            <a:xfrm flipH="1">
              <a:off x="5326611" y="4632466"/>
              <a:ext cx="657734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E71CF0-7D79-4555-B378-A008699CEDBC}"/>
                </a:ext>
              </a:extLst>
            </p:cNvPr>
            <p:cNvSpPr txBox="1"/>
            <p:nvPr/>
          </p:nvSpPr>
          <p:spPr>
            <a:xfrm flipH="1">
              <a:off x="5326611" y="3419681"/>
              <a:ext cx="657734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082DF0-F4DC-40B2-B245-71BE95C5F486}"/>
                </a:ext>
              </a:extLst>
            </p:cNvPr>
            <p:cNvSpPr txBox="1"/>
            <p:nvPr/>
          </p:nvSpPr>
          <p:spPr>
            <a:xfrm flipH="1">
              <a:off x="5318991" y="1352281"/>
              <a:ext cx="657734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4C520D-CB85-4BC1-AABE-C3BD638073E1}"/>
                </a:ext>
              </a:extLst>
            </p:cNvPr>
            <p:cNvSpPr txBox="1"/>
            <p:nvPr/>
          </p:nvSpPr>
          <p:spPr>
            <a:xfrm flipH="1">
              <a:off x="5717256" y="552451"/>
              <a:ext cx="657734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995CD7-4838-4D06-90E9-95157F3E9DE6}"/>
                </a:ext>
              </a:extLst>
            </p:cNvPr>
            <p:cNvSpPr txBox="1"/>
            <p:nvPr/>
          </p:nvSpPr>
          <p:spPr>
            <a:xfrm flipH="1">
              <a:off x="7140806" y="552450"/>
              <a:ext cx="1073409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E03517-5D72-4D3A-897C-2FBAC47F46A3}"/>
                </a:ext>
              </a:extLst>
            </p:cNvPr>
            <p:cNvSpPr txBox="1"/>
            <p:nvPr/>
          </p:nvSpPr>
          <p:spPr>
            <a:xfrm flipH="1">
              <a:off x="9124893" y="563928"/>
              <a:ext cx="657734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9A8C7C-5CAC-4ABB-9860-AB814606EC7D}"/>
                </a:ext>
              </a:extLst>
            </p:cNvPr>
            <p:cNvSpPr txBox="1"/>
            <p:nvPr/>
          </p:nvSpPr>
          <p:spPr>
            <a:xfrm flipH="1">
              <a:off x="10581067" y="564923"/>
              <a:ext cx="968494" cy="30777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3AF550A-A750-467C-8351-FF7A0682ED41}"/>
              </a:ext>
            </a:extLst>
          </p:cNvPr>
          <p:cNvSpPr txBox="1"/>
          <p:nvPr/>
        </p:nvSpPr>
        <p:spPr>
          <a:xfrm>
            <a:off x="712838" y="5913037"/>
            <a:ext cx="585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8: TCWV variation between 2019 and 2021 in four different counties, Eastern Kenya. </a:t>
            </a:r>
            <a:endParaRPr lang="en-K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80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85258-B025-4CD2-8418-C5AE6FE1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206"/>
            <a:ext cx="10515600" cy="1828444"/>
          </a:xfrm>
        </p:spPr>
        <p:txBody>
          <a:bodyPr>
            <a:normAutofit/>
          </a:bodyPr>
          <a:lstStyle/>
          <a:p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4AAEA-8F83-4F72-B7B8-849607814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3067" y="2165650"/>
            <a:ext cx="4920343" cy="3730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nhances  our understanding of </a:t>
            </a:r>
          </a:p>
          <a:p>
            <a:pPr marL="514350" indent="-514350">
              <a:buAutoNum type="arabicParenR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cological changes in arid climates                                              </a:t>
            </a:r>
          </a:p>
          <a:p>
            <a:pPr marL="514350" indent="-514350">
              <a:buAutoNum type="arabicParenR"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Malfunctioning and degradation caused by climate change.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A4D1B-CB84-4EE7-AAE5-F59E78AA6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76" y="368682"/>
            <a:ext cx="5325523" cy="3730460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Sentinel-3 SLSTR imagery is efficient to assess vegetation changes, land surface temperature, and total column water vapor between wet and dry seasons.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Short-term drought episodes (on a monthly scale) and their effects on vegetation density dynamics were observed across the four counties.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dry and wet seasons there was observed a decrease in FVC  from 2019 to 2021  across the four counties (mostly ranging between 40% and 60%) across the counties, with a few exceptions where the values were high (80% - 100%).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patterns in LST variation, as well as TCWV, were observed across counties, evidently revealing potential implications of food insecurity and water scarcity locally.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931A92-98E2-4324-A686-3B0DE298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59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C49E3-35D9-4AB4-A535-8C5F9B89C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6A09F-EF43-40DF-99D4-C1C978FF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AA83D5-442D-4B1A-918A-9F8D996A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3B850FF-6169-4056-8077-06FFA93A5366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782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7FD5-74CB-4E49-8855-B5A7D086B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021556"/>
            <a:ext cx="11408568" cy="5629275"/>
          </a:xfrm>
        </p:spPr>
        <p:txBody>
          <a:bodyPr numCol="2">
            <a:noAutofit/>
          </a:bodyPr>
          <a:lstStyle/>
          <a:p>
            <a:pPr marL="514350" indent="-28575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Borges, J., Higginbottom, T.P., Symeonakis E, and Jones, M., 2020: Sentinel-1 and Sentinel-2 Data for Savannah Land Cover Mapping: Optimizing the Combination of Sensors and Seasons. Remote Sensing, 12(23):3862.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https://doi.org/10.3390/rs12233862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514350" indent="-28575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ESA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2022: Sentinel-3 SLSTR User Guide, Retrieved from: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https://sentinel.esa.int/web/sentinel/user-guides/sentinel-3-slstr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 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 algn="just">
              <a:lnSpc>
                <a:spcPct val="107000"/>
              </a:lnSpc>
              <a:spcAft>
                <a:spcPts val="800"/>
              </a:spcAft>
            </a:pPr>
            <a:r>
              <a:rPr lang="fr-FR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ESA</a:t>
            </a:r>
            <a:r>
              <a:rPr lang="fr-F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2021: User Guides: Sentinel-3 SLSTR.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Retrieved from: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https://sentinels.copernicus.eu/web/sentinel/user-guides/sentinel-3-slstr/overview/geophysical-measurements/land-surface-temperature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EUMETSAT and ECMWF.,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2014: Product Tutorial on the SEVIRI Physical Retrieval products of NWC SAF.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http://www.eumetrain.org/data/3/359/navmenu.php?tab=2&amp;page=1.0.0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0" i="1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Qiao, R., Dong, C., Ji, S., &amp; Chang, X. 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2021: Spatial Scale Effects of the Relationship between Fractional Vegetation Coverage and Land Surface Temperature in </a:t>
            </a:r>
            <a:r>
              <a:rPr lang="en-US" sz="1400" b="0" i="0" dirty="0" err="1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Horqin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Sandy Land, North China. 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Sensors (Basel, Switzerland)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b="1" i="1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(20), 6914. 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https://doi.org/10.3390/s21206914</a:t>
            </a:r>
            <a:endParaRPr lang="en-US" sz="1400" b="0" i="0" dirty="0">
              <a:solidFill>
                <a:srgbClr val="3030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Trenberth, E. K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2011: Changes in precipitation with climate change, Contribution to CR Special 25 'Climate services for sustainable development,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Climate Research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123–138. https://doi.org/10.3354/cr00953 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 algn="just">
              <a:lnSpc>
                <a:spcPct val="107000"/>
              </a:lnSpc>
              <a:spcAft>
                <a:spcPts val="800"/>
              </a:spcAft>
            </a:pPr>
            <a:r>
              <a:rPr lang="en-GB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Jing, X., Yao, W.Q., Wang, J.H., and Song, X.Y.,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2011: A study on the relationship between dynamic change of vegetation coverage and precipitation in Beijing's mountainous areas during the last 20 years.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Mathematical and Computer Modeling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1079–1085.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Vlassova, L., Perez-Cabello, F., Nieto, H., Martín, P., Riaño, D., and De la Riva, J.,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2014: Assessment of Methods for Land Surface Temperature Retrieval from Landsat-5 TM Images Applicable to Multiscale Tree-Grass Ecosystem Modeling.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Remote Sensing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(5), 4345–4368.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https://doi.org/10.3390/rs6054345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Zhao, Y., and Zhou, T.,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2020: Asian water tower evinced in total column water vapor: a comparison among multiple satellite and reanalysis data sets.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Climate Dynamics,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231–245 .https://doi.org/10.1007/s00382-019-04999-4 </a:t>
            </a:r>
            <a:endParaRPr lang="en-KE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K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9C68B-E5DF-47F3-8B5E-016164B6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5A6ED0-C3AA-44BD-84D8-AEDB07665980}"/>
              </a:ext>
            </a:extLst>
          </p:cNvPr>
          <p:cNvSpPr txBox="1">
            <a:spLocks/>
          </p:cNvSpPr>
          <p:nvPr/>
        </p:nvSpPr>
        <p:spPr>
          <a:xfrm>
            <a:off x="788193" y="0"/>
            <a:ext cx="10515600" cy="1098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55592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1ACAF-4E31-4993-BFB9-0E618E4C0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09167"/>
            <a:ext cx="5157787" cy="8239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6772F-21BE-4182-9C2A-067E7B4DC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33079"/>
            <a:ext cx="4907869" cy="3684588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the relationship between soil moisture and drought using Sentinel-3 SLSTR data in lower eastern counties of Kenya.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CD66E3-3A37-4698-A586-182EFD9FA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409167"/>
            <a:ext cx="5183188" cy="8239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C05999-04AC-4553-BCD2-071207BAF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1392396"/>
            <a:ext cx="5589903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Kitui County: semi-arid to arid, poorly distributed rainfall,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recurrent droughts.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Machakos county: arid and semiarid climate, elevation ranges from 400 m to 2100 m above sea level.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Makueni county:  arid and semi-arid,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water scarcity, food insecurity,  low adaptive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and resilience to climate change.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Taita-Taveta county: semi-humid to semi-arid,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recurrent droughts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Climate Variables (ECVs) of interest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Land Surface Temperature (LST)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Fractional Vegetation Cover (FVC)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Total Column Water Vapor (TCWV)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7A0D3-B5B3-4946-A6D6-269CAFF0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71" y="2653584"/>
            <a:ext cx="4507099" cy="3406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F8E1A3-FC1A-4570-B5E5-AFF06CA1E5AB}"/>
              </a:ext>
            </a:extLst>
          </p:cNvPr>
          <p:cNvSpPr txBox="1"/>
          <p:nvPr/>
        </p:nvSpPr>
        <p:spPr>
          <a:xfrm>
            <a:off x="1231670" y="5875547"/>
            <a:ext cx="41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Study area’s geographic location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A59E87F-B3EA-4305-89E7-C6CA83CC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415" y="6379607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3231-7700-4E3A-8E75-35079AB1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-121920"/>
            <a:ext cx="9256078" cy="1600200"/>
          </a:xfrm>
        </p:spPr>
        <p:txBody>
          <a:bodyPr>
            <a:normAutofit/>
          </a:bodyPr>
          <a:lstStyle/>
          <a:p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5E0EF-2BC7-4086-AC0D-904FFE001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753700"/>
            <a:ext cx="9857810" cy="381158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Sentinel-3 SLSTR data acquired on four dates: April 2019, September 2019, April 2021, and September 2021. 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Wettest (April) and driest month (September) preceding the short rainy season.</a:t>
            </a:r>
          </a:p>
          <a:p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FCD2F-B708-4134-AEB8-8BCB8079EC1F}"/>
              </a:ext>
            </a:extLst>
          </p:cNvPr>
          <p:cNvSpPr txBox="1"/>
          <p:nvPr/>
        </p:nvSpPr>
        <p:spPr>
          <a:xfrm>
            <a:off x="2413337" y="5551578"/>
            <a:ext cx="7522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Methodological Diagram of the study</a:t>
            </a:r>
            <a:endParaRPr lang="en-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E85DDC-EF3E-4754-A295-53063DFC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3</a:t>
            </a:fld>
            <a:endParaRPr lang="en-US" dirty="0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F79A47-F103-4840-B559-7C035EA82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2" r="3462" b="22033"/>
          <a:stretch/>
        </p:blipFill>
        <p:spPr bwMode="auto">
          <a:xfrm>
            <a:off x="1155986" y="2922678"/>
            <a:ext cx="10037073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186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26A6E2-C00D-4D2C-800F-5481E4AB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Surface Temperature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5E0EF-2BC7-4086-AC0D-904FFE001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286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Top of atmosphere radiance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Radiance related to the surface temperature of a black object as per Planck's law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LST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L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Upwelling and downwelling atmospheric radiances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 = Atmospheric transmissivity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 = Land surface emissivity. Radiance is expressed in W∙sr 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∙m −2 ∙μm 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E85DDC-EF3E-4754-A295-53063DFC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4F4813-E345-4160-8425-44620D076333}"/>
                  </a:ext>
                </a:extLst>
              </p:cNvPr>
              <p:cNvSpPr txBox="1"/>
              <p:nvPr/>
            </p:nvSpPr>
            <p:spPr>
              <a:xfrm>
                <a:off x="1809750" y="1473425"/>
                <a:ext cx="857249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KE" sz="22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sensor</m:t>
                          </m:r>
                        </m:sub>
                      </m:sSub>
                      <m: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τ</m:t>
                      </m:r>
                      <m: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ε</m:t>
                      </m:r>
                      <m: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KE" sz="22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Ts</m:t>
                          </m:r>
                        </m:sub>
                      </m:sSub>
                      <m: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KE" sz="22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</m:sub>
                      </m:sSub>
                      <m: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τ</m:t>
                      </m:r>
                      <m: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d>
                        <m:dPr>
                          <m:ctrlPr>
                            <a:rPr lang="en-KE" sz="22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1 − </m:t>
                          </m:r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ε</m:t>
                          </m:r>
                        </m:e>
                      </m:d>
                      <m:r>
                        <a:rPr lang="en-GB" sz="2200" b="0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KE" sz="22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200" b="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Vlassova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et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al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., 2014)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KE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4F4813-E345-4160-8425-44620D076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0" y="1473425"/>
                <a:ext cx="8572499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1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26A6E2-C00D-4D2C-800F-5481E4AB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Fractional Vegetation Cover 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5E0EF-2BC7-4086-AC0D-904FFE001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NDVI =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eighted average of the Normalized Difference Vegetation Index between vegetated and non-vegetated areas.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NDVIs = Normalized vegetation difference index of bare soil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NDVIv = Vegetation index of the total vegetation cover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NDVIv and NDVIs significantly affect the inversion precision of FVC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E85DDC-EF3E-4754-A295-53063DFC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4964-C4CC-4816-9D70-F546C6065511}"/>
                  </a:ext>
                </a:extLst>
              </p:cNvPr>
              <p:cNvSpPr txBox="1"/>
              <p:nvPr/>
            </p:nvSpPr>
            <p:spPr>
              <a:xfrm>
                <a:off x="3512556" y="1465552"/>
                <a:ext cx="3250195" cy="720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FVC</m:t>
                      </m:r>
                      <m:r>
                        <a:rPr lang="en-GB" sz="20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KE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NDVI</m:t>
                          </m:r>
                          <m:r>
                            <a:rPr lang="en-GB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NDV</m:t>
                          </m:r>
                          <m:sSub>
                            <m:sSubPr>
                              <m:ctrlPr>
                                <a:rPr lang="en-KE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KE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NDVI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sub>
                          </m:sSub>
                          <m:r>
                            <a:rPr lang="en-GB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GB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GB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KE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NDVI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lang="en-GB" sz="2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KE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4964-C4CC-4816-9D70-F546C6065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556" y="1465552"/>
                <a:ext cx="3250195" cy="720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6D69B95-DF70-4A80-A6A4-447A72C411AF}"/>
              </a:ext>
            </a:extLst>
          </p:cNvPr>
          <p:cNvSpPr txBox="1"/>
          <p:nvPr/>
        </p:nvSpPr>
        <p:spPr>
          <a:xfrm>
            <a:off x="6615113" y="1625980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(Jing et al., 2011)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497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26A6E2-C00D-4D2C-800F-5481E4AB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5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Column Water Vapor 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5E0EF-2BC7-4086-AC0D-904FFE001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96" y="250666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 =  Gravitational constant (9.8 m/s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q(p) = Mixing ratio (g/kg) of water vapor in hPa at pressure level p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 = Surface air pressure in hPa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E85DDC-EF3E-4754-A295-53063DFC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D9B845-065A-4169-9551-8CB0EEE8BB4C}"/>
              </a:ext>
            </a:extLst>
          </p:cNvPr>
          <p:cNvGrpSpPr/>
          <p:nvPr/>
        </p:nvGrpSpPr>
        <p:grpSpPr>
          <a:xfrm>
            <a:off x="2235518" y="1380638"/>
            <a:ext cx="9956482" cy="822213"/>
            <a:chOff x="3074670" y="1289198"/>
            <a:chExt cx="9956482" cy="8222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90F12E-3443-4D68-8114-5E6623D1FF6B}"/>
                    </a:ext>
                  </a:extLst>
                </p:cNvPr>
                <p:cNvSpPr txBox="1"/>
                <p:nvPr/>
              </p:nvSpPr>
              <p:spPr>
                <a:xfrm>
                  <a:off x="3074670" y="1289198"/>
                  <a:ext cx="4284552" cy="8222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KE" sz="2000" i="1" smtClean="0">
                            <a:latin typeface="Cambria Math" panose="02040503050406030204" pitchFamily="18" charset="0"/>
                          </a:rPr>
                          <m:t>𝑇𝐶𝑊𝑉</m:t>
                        </m:r>
                        <m:r>
                          <a:rPr lang="en-KE" sz="20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KE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KE" sz="2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KE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r>
                          <a:rPr lang="en-KE" sz="2000" i="0">
                            <a:latin typeface="Cambria Math" panose="02040503050406030204" pitchFamily="18" charset="0"/>
                          </a:rPr>
                          <m:t>∗</m:t>
                        </m:r>
                        <m:nary>
                          <m:naryPr>
                            <m:limLoc m:val="subSup"/>
                            <m:ctrlPr>
                              <a:rPr lang="en-KE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KE" sz="20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KE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KE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sub>
                          <m:sup>
                            <m:r>
                              <a:rPr lang="en-KE" sz="20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  <m:e>
                            <m:r>
                              <a:rPr lang="en-KE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KE" sz="20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KE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  <m:r>
                              <a:rPr lang="en-KE" sz="2000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KE" sz="2000" i="1"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e>
                        </m:nary>
                      </m:oMath>
                    </m:oMathPara>
                  </a14:m>
                  <a:endParaRPr lang="en-KE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90F12E-3443-4D68-8114-5E6623D1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4670" y="1289198"/>
                  <a:ext cx="4284552" cy="82221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K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69B95-DF70-4A80-A6A4-447A72C411AF}"/>
                </a:ext>
              </a:extLst>
            </p:cNvPr>
            <p:cNvSpPr txBox="1"/>
            <p:nvPr/>
          </p:nvSpPr>
          <p:spPr>
            <a:xfrm>
              <a:off x="6933248" y="1500249"/>
              <a:ext cx="60979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(EUMETSAT and ECMWF, 2014)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931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69B9FD-2D90-49E6-BA69-A35DCE40D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530" y="2809081"/>
            <a:ext cx="2957513" cy="1655762"/>
          </a:xfrm>
        </p:spPr>
        <p:txBody>
          <a:bodyPr>
            <a:normAutofit/>
          </a:bodyPr>
          <a:lstStyle/>
          <a:p>
            <a:pPr algn="r"/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E8655-BFEB-FD24-A456-D5271113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350" y="1156216"/>
            <a:ext cx="6011466" cy="51077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B9EB-7040-CA0A-D948-7163F567C914}"/>
              </a:ext>
            </a:extLst>
          </p:cNvPr>
          <p:cNvSpPr txBox="1"/>
          <p:nvPr/>
        </p:nvSpPr>
        <p:spPr>
          <a:xfrm>
            <a:off x="5407818" y="222528"/>
            <a:ext cx="6536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Scale Variations of the Essential</a:t>
            </a:r>
            <a:r>
              <a:rPr lang="en-US" sz="2000" b="1" dirty="0">
                <a:cs typeface="Times New Roman" panose="02020603050405020304" pitchFamily="18" charset="0"/>
              </a:rPr>
              <a:t> Climate Variables (ECVs)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B55BF-F772-ECC0-81AF-B41C5325BEFA}"/>
              </a:ext>
            </a:extLst>
          </p:cNvPr>
          <p:cNvSpPr txBox="1"/>
          <p:nvPr/>
        </p:nvSpPr>
        <p:spPr>
          <a:xfrm>
            <a:off x="5847159" y="689372"/>
            <a:ext cx="6097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Land Surface Temperature (LST</a:t>
            </a:r>
            <a:r>
              <a:rPr lang="en-US" b="1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D7911-1495-FA45-31D2-CD3B65CB6EE0}"/>
              </a:ext>
            </a:extLst>
          </p:cNvPr>
          <p:cNvSpPr txBox="1"/>
          <p:nvPr/>
        </p:nvSpPr>
        <p:spPr>
          <a:xfrm>
            <a:off x="4564857" y="6330730"/>
            <a:ext cx="7708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 LST variation, September 2021 in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Taita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Taveta County, Eastern Kenya. </a:t>
            </a:r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188274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498DF-6FFA-3AED-3954-41225FC8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12FA30-D7E4-E003-7B32-947B9D54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8581"/>
            <a:ext cx="12044363" cy="675484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Fractional Vegetation Cover (FVC)</a:t>
            </a:r>
            <a:endParaRPr lang="en-US" sz="2000" dirty="0"/>
          </a:p>
          <a:p>
            <a:pPr marL="0" indent="0">
              <a:buNone/>
            </a:pPr>
            <a:endParaRPr lang="en-K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AD65A0D-358D-5FC6-0E05-0275F6218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" y="705893"/>
            <a:ext cx="5338760" cy="53613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36ABD28B-46FC-4F8C-1D38-C5E9D9BE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557" y="705894"/>
            <a:ext cx="5338761" cy="53591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DC7456-AB70-143D-6BB6-4B4DA609815F}"/>
              </a:ext>
            </a:extLst>
          </p:cNvPr>
          <p:cNvSpPr txBox="1"/>
          <p:nvPr/>
        </p:nvSpPr>
        <p:spPr>
          <a:xfrm>
            <a:off x="6869906" y="136525"/>
            <a:ext cx="5174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Column Water Vapor (TCWV)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B10DF-27C3-C0A1-6CDD-6B7983177087}"/>
              </a:ext>
            </a:extLst>
          </p:cNvPr>
          <p:cNvSpPr txBox="1"/>
          <p:nvPr/>
        </p:nvSpPr>
        <p:spPr>
          <a:xfrm>
            <a:off x="6229350" y="6187092"/>
            <a:ext cx="6050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5: TCWV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variation, September 2021 in Kitui County, Eastern Kenya</a:t>
            </a:r>
            <a:endParaRPr lang="en-K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43D63-6A93-3C61-C5CE-90EF70F9A07E}"/>
              </a:ext>
            </a:extLst>
          </p:cNvPr>
          <p:cNvSpPr txBox="1"/>
          <p:nvPr/>
        </p:nvSpPr>
        <p:spPr>
          <a:xfrm>
            <a:off x="-31553" y="6197221"/>
            <a:ext cx="5503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 FVC variation, September 2021 in Machakos County, Eastern Kenya</a:t>
            </a:r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392372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70467E-6295-499B-9BD2-F2D93665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A64D14-9974-44BC-BB7C-594BF6B25CCA}"/>
              </a:ext>
            </a:extLst>
          </p:cNvPr>
          <p:cNvSpPr txBox="1">
            <a:spLocks/>
          </p:cNvSpPr>
          <p:nvPr/>
        </p:nvSpPr>
        <p:spPr>
          <a:xfrm>
            <a:off x="7200931" y="305643"/>
            <a:ext cx="4603001" cy="10878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Surface Temperature (LST)</a:t>
            </a:r>
            <a:endParaRPr lang="en-US" sz="3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67730-1304-4FB0-9473-E1E95277F1FB}"/>
              </a:ext>
            </a:extLst>
          </p:cNvPr>
          <p:cNvSpPr txBox="1">
            <a:spLocks/>
          </p:cNvSpPr>
          <p:nvPr/>
        </p:nvSpPr>
        <p:spPr>
          <a:xfrm>
            <a:off x="6979444" y="1788131"/>
            <a:ext cx="5086350" cy="4641243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 has drastically changed over time, with Kitui county having the highest estimates of 27 °C and 29 °C in April and September 2019. </a:t>
            </a:r>
          </a:p>
          <a:p>
            <a:pPr algn="just"/>
            <a:r>
              <a:rPr lang="en-US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increased heating leads to greater evaporation and thus surface drying(soil moisture loss), thereby increasing the intensity and duration of drought( Trenberth, 2011)</a:t>
            </a:r>
            <a:endParaRPr lang="en-KE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heterogeneity of LST between the two seasons in 2019 and 2021 is caused by a remarkable change in vegetation cover across the counties. </a:t>
            </a:r>
          </a:p>
          <a:p>
            <a:r>
              <a:rPr lang="en-US" sz="62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LST using remote sensing technology helped determine the degree of desertification and/or drought in an area(</a:t>
            </a:r>
            <a:r>
              <a:rPr lang="en-US" sz="62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Qiao</a:t>
            </a:r>
            <a:r>
              <a:rPr lang="en-US" sz="62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 et al, 2021)</a:t>
            </a:r>
            <a:endParaRPr lang="en-US" sz="6200" dirty="0"/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E1548E-E3C9-4C9B-9CC2-B9A13FC455F9}"/>
              </a:ext>
            </a:extLst>
          </p:cNvPr>
          <p:cNvGrpSpPr/>
          <p:nvPr/>
        </p:nvGrpSpPr>
        <p:grpSpPr>
          <a:xfrm>
            <a:off x="538596" y="940206"/>
            <a:ext cx="6107188" cy="4924675"/>
            <a:chOff x="443346" y="886597"/>
            <a:chExt cx="6107188" cy="4924675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CA685852-FD8D-4DBE-A7A1-966CBB3F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35" y="1181848"/>
              <a:ext cx="3004114" cy="2290634"/>
            </a:xfrm>
            <a:prstGeom prst="rect">
              <a:avLst/>
            </a:prstGeom>
          </p:spPr>
        </p:pic>
        <p:pic>
          <p:nvPicPr>
            <p:cNvPr id="7" name="Picture 6" descr="Surface chart&#10;&#10;Description automatically generated">
              <a:extLst>
                <a:ext uri="{FF2B5EF4-FFF2-40B4-BE49-F238E27FC236}">
                  <a16:creationId xmlns:a16="http://schemas.microsoft.com/office/drawing/2014/main" id="{4278A2D1-38CC-4D5D-A3E9-001CE2BC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34" y="3520638"/>
              <a:ext cx="3004115" cy="2290634"/>
            </a:xfrm>
            <a:prstGeom prst="rect">
              <a:avLst/>
            </a:prstGeom>
          </p:spPr>
        </p:pic>
        <p:pic>
          <p:nvPicPr>
            <p:cNvPr id="8" name="Picture 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1D2152F-1B1B-4A93-8A45-C81D08998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419" y="1181848"/>
              <a:ext cx="3004115" cy="2305656"/>
            </a:xfrm>
            <a:prstGeom prst="rect">
              <a:avLst/>
            </a:prstGeom>
          </p:spPr>
        </p:pic>
        <p:pic>
          <p:nvPicPr>
            <p:cNvPr id="9" name="Picture 8" descr="Map, scatter chart&#10;&#10;Description automatically generated">
              <a:extLst>
                <a:ext uri="{FF2B5EF4-FFF2-40B4-BE49-F238E27FC236}">
                  <a16:creationId xmlns:a16="http://schemas.microsoft.com/office/drawing/2014/main" id="{5DBD3D59-5E8E-48A2-B2C4-34783FCC7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419" y="3520638"/>
              <a:ext cx="3004115" cy="22831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2DC853-3378-4E1C-8405-D622A6C7F901}"/>
                </a:ext>
              </a:extLst>
            </p:cNvPr>
            <p:cNvSpPr txBox="1"/>
            <p:nvPr/>
          </p:nvSpPr>
          <p:spPr>
            <a:xfrm flipH="1">
              <a:off x="965261" y="886598"/>
              <a:ext cx="608280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D5C4B9-8229-4014-8B59-8C0535CF06D3}"/>
                </a:ext>
              </a:extLst>
            </p:cNvPr>
            <p:cNvSpPr txBox="1"/>
            <p:nvPr/>
          </p:nvSpPr>
          <p:spPr>
            <a:xfrm flipH="1">
              <a:off x="2281777" y="886597"/>
              <a:ext cx="992701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BEB088-E78E-4E5E-B104-18341A986458}"/>
                </a:ext>
              </a:extLst>
            </p:cNvPr>
            <p:cNvSpPr txBox="1"/>
            <p:nvPr/>
          </p:nvSpPr>
          <p:spPr>
            <a:xfrm flipH="1">
              <a:off x="4035471" y="897212"/>
              <a:ext cx="608280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B551BB-9899-4C5D-BACD-8E130AA0068D}"/>
                </a:ext>
              </a:extLst>
            </p:cNvPr>
            <p:cNvSpPr txBox="1"/>
            <p:nvPr/>
          </p:nvSpPr>
          <p:spPr>
            <a:xfrm flipH="1">
              <a:off x="5382158" y="898132"/>
              <a:ext cx="895675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01EADE-7B33-416D-98E3-EA94E7365D0F}"/>
                </a:ext>
              </a:extLst>
            </p:cNvPr>
            <p:cNvSpPr txBox="1"/>
            <p:nvPr/>
          </p:nvSpPr>
          <p:spPr>
            <a:xfrm flipH="1">
              <a:off x="473617" y="1625370"/>
              <a:ext cx="608280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376D7E-8D17-4936-BBEF-4020F17C1D5F}"/>
                </a:ext>
              </a:extLst>
            </p:cNvPr>
            <p:cNvSpPr txBox="1"/>
            <p:nvPr/>
          </p:nvSpPr>
          <p:spPr>
            <a:xfrm flipH="1">
              <a:off x="471534" y="2795893"/>
              <a:ext cx="608280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874956-7AC1-4DFF-A9BA-018B9A0C4A2C}"/>
                </a:ext>
              </a:extLst>
            </p:cNvPr>
            <p:cNvSpPr txBox="1"/>
            <p:nvPr/>
          </p:nvSpPr>
          <p:spPr>
            <a:xfrm flipH="1">
              <a:off x="443346" y="4642235"/>
              <a:ext cx="608280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F0984B-9424-471A-AB08-8FE7674AEB45}"/>
                </a:ext>
              </a:extLst>
            </p:cNvPr>
            <p:cNvSpPr txBox="1"/>
            <p:nvPr/>
          </p:nvSpPr>
          <p:spPr>
            <a:xfrm flipH="1">
              <a:off x="443346" y="3520638"/>
              <a:ext cx="608280" cy="2846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5CE2CB9-D5EC-4B28-816E-06EFBD2D60BA}"/>
              </a:ext>
            </a:extLst>
          </p:cNvPr>
          <p:cNvSpPr txBox="1"/>
          <p:nvPr/>
        </p:nvSpPr>
        <p:spPr>
          <a:xfrm>
            <a:off x="171450" y="5913037"/>
            <a:ext cx="6399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6. LST variation between 2019 and 2021 in four different counties, Eastern Kenya.</a:t>
            </a:r>
            <a:endParaRPr lang="en-K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77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1526</Words>
  <Application>Microsoft Office PowerPoint</Application>
  <PresentationFormat>Widescreen</PresentationFormat>
  <Paragraphs>128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Cambria Math</vt:lpstr>
      <vt:lpstr>Courier New</vt:lpstr>
      <vt:lpstr>Times New Roman</vt:lpstr>
      <vt:lpstr>Wingdings</vt:lpstr>
      <vt:lpstr>Office Theme</vt:lpstr>
      <vt:lpstr>The Relationship Between Soil Moisture and Drought Monitoring Using Sentinel-3 SLSTR Data in Lower Eastern Counties of Kenya</vt:lpstr>
      <vt:lpstr>PowerPoint Presentation</vt:lpstr>
      <vt:lpstr>Methodology</vt:lpstr>
      <vt:lpstr>Land Surface Temperature</vt:lpstr>
      <vt:lpstr>Fractional Vegetation Cover </vt:lpstr>
      <vt:lpstr>Total Column Water Vapor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Musyimi Peter</dc:creator>
  <cp:lastModifiedBy>Musyimi Peter</cp:lastModifiedBy>
  <cp:revision>50</cp:revision>
  <dcterms:created xsi:type="dcterms:W3CDTF">2022-04-21T14:23:39Z</dcterms:created>
  <dcterms:modified xsi:type="dcterms:W3CDTF">2022-05-19T08:54:19Z</dcterms:modified>
</cp:coreProperties>
</file>