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11"/>
  </p:notesMasterIdLst>
  <p:sldIdLst>
    <p:sldId id="256" r:id="rId2"/>
    <p:sldId id="308" r:id="rId3"/>
    <p:sldId id="309" r:id="rId4"/>
    <p:sldId id="310" r:id="rId5"/>
    <p:sldId id="311" r:id="rId6"/>
    <p:sldId id="312" r:id="rId7"/>
    <p:sldId id="305" r:id="rId8"/>
    <p:sldId id="313" r:id="rId9"/>
    <p:sldId id="30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8516" autoAdjust="0"/>
  </p:normalViewPr>
  <p:slideViewPr>
    <p:cSldViewPr snapToGrid="0">
      <p:cViewPr varScale="1">
        <p:scale>
          <a:sx n="70" d="100"/>
          <a:sy n="70" d="100"/>
        </p:scale>
        <p:origin x="100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D0106-CE5E-43B3-90A4-C7C9C646249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A1237-8463-485B-8DFF-2A58EA09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3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A1237-8463-485B-8DFF-2A58EA095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A1237-8463-485B-8DFF-2A58EA095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A1237-8463-485B-8DFF-2A58EA095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2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A1237-8463-485B-8DFF-2A58EA095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A1237-8463-485B-8DFF-2A58EA095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16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A1237-8463-485B-8DFF-2A58EA095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47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6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6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2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456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2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0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9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5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0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hyperlink" Target="mailto:evelyn.uuemaa@ut.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154" y="1175655"/>
            <a:ext cx="8190185" cy="222885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cs typeface="Arial" panose="020B0604020202020204" pitchFamily="34" charset="0"/>
              </a:rPr>
              <a:t>Machine learning-based modeling of stream nutrients at national level in a data-scarce region</a:t>
            </a:r>
            <a:endParaRPr lang="en-NZ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154" y="3338600"/>
            <a:ext cx="9193464" cy="1691640"/>
          </a:xfrm>
        </p:spPr>
        <p:txBody>
          <a:bodyPr>
            <a:normAutofit/>
          </a:bodyPr>
          <a:lstStyle/>
          <a:p>
            <a:r>
              <a:rPr lang="da-DK" b="0" i="0" dirty="0">
                <a:effectLst/>
              </a:rPr>
              <a:t>Holger Virro</a:t>
            </a:r>
            <a:r>
              <a:rPr lang="da-DK" b="0" i="0" baseline="30000" dirty="0">
                <a:effectLst/>
              </a:rPr>
              <a:t>1</a:t>
            </a:r>
            <a:r>
              <a:rPr lang="da-DK" b="0" i="0" dirty="0">
                <a:effectLst/>
              </a:rPr>
              <a:t>,Alexander Kmoch</a:t>
            </a:r>
            <a:r>
              <a:rPr lang="da-DK" b="0" i="0" baseline="30000" dirty="0">
                <a:effectLst/>
              </a:rPr>
              <a:t>1</a:t>
            </a:r>
            <a:r>
              <a:rPr lang="da-DK" b="0" i="0" dirty="0">
                <a:effectLst/>
              </a:rPr>
              <a:t>,Marko Vainu</a:t>
            </a:r>
            <a:r>
              <a:rPr lang="da-DK" baseline="30000" dirty="0"/>
              <a:t>2</a:t>
            </a:r>
            <a:r>
              <a:rPr lang="da-DK" b="0" i="0" dirty="0">
                <a:effectLst/>
              </a:rPr>
              <a:t>, </a:t>
            </a:r>
            <a:r>
              <a:rPr lang="da-DK" b="1" i="0" u="sng" dirty="0">
                <a:effectLst/>
              </a:rPr>
              <a:t>Evelyn Uuemaa</a:t>
            </a:r>
            <a:r>
              <a:rPr lang="da-DK" b="0" i="0" baseline="30000" dirty="0">
                <a:effectLst/>
              </a:rPr>
              <a:t>1</a:t>
            </a:r>
            <a:endParaRPr lang="da-DK" b="1" i="0" u="sng" dirty="0">
              <a:effectLst/>
            </a:endParaRPr>
          </a:p>
          <a:p>
            <a:r>
              <a:rPr lang="da-DK" sz="1400" b="0" i="0" baseline="30000" dirty="0">
                <a:effectLst/>
              </a:rPr>
              <a:t>1</a:t>
            </a:r>
            <a:r>
              <a:rPr lang="et-EE" sz="1400" dirty="0">
                <a:solidFill>
                  <a:schemeClr val="tx1"/>
                </a:solidFill>
              </a:rPr>
              <a:t>Landscape Geoinformatics Lab, University of Tartu, Estonia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da-DK" sz="1400" baseline="30000" dirty="0">
                <a:solidFill>
                  <a:schemeClr val="tx1"/>
                </a:solidFill>
              </a:rPr>
              <a:t>2</a:t>
            </a:r>
            <a:r>
              <a:rPr lang="en-US" sz="1400" b="0" i="0" baseline="3000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Institute of Ecology, Tallinn University, Estonia </a:t>
            </a:r>
          </a:p>
          <a:p>
            <a:r>
              <a:rPr lang="et-EE" sz="1400" dirty="0">
                <a:solidFill>
                  <a:schemeClr val="tx1"/>
                </a:solidFill>
              </a:rPr>
              <a:t>evelyn.uuemaa@ut.ee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530" y="4215379"/>
            <a:ext cx="4599441" cy="2642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241" y="98975"/>
            <a:ext cx="4915817" cy="942198"/>
          </a:xfrm>
          <a:prstGeom prst="rect">
            <a:avLst/>
          </a:prstGeom>
        </p:spPr>
      </p:pic>
      <p:pic>
        <p:nvPicPr>
          <p:cNvPr id="1026" name="Picture 2" descr="Twitter Logo - PNG and Vector - Logo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024" y="5008088"/>
            <a:ext cx="587787" cy="4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1811" y="5008088"/>
            <a:ext cx="3346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t-EE" sz="1300" dirty="0" err="1">
                <a:latin typeface="Arial" panose="020B0604020202020204" pitchFamily="34" charset="0"/>
                <a:cs typeface="Arial" panose="020B0604020202020204" pitchFamily="34" charset="0"/>
              </a:rPr>
              <a:t>LGeoinformatics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50" y="6080760"/>
            <a:ext cx="2583180" cy="777240"/>
          </a:xfrm>
          <a:prstGeom prst="rect">
            <a:avLst/>
          </a:prstGeom>
        </p:spPr>
      </p:pic>
      <p:pic>
        <p:nvPicPr>
          <p:cNvPr id="12" name="Picture 2" descr="Mobilitas + EL_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09" y="5625502"/>
            <a:ext cx="1503045" cy="12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F52044-8894-0201-6C85-B65FCB0042BF}"/>
              </a:ext>
            </a:extLst>
          </p:cNvPr>
          <p:cNvSpPr txBox="1"/>
          <p:nvPr/>
        </p:nvSpPr>
        <p:spPr>
          <a:xfrm>
            <a:off x="2431810" y="5300476"/>
            <a:ext cx="3346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evelynuuemaa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B37AB86-73DF-2EEE-90DC-812B4FF86F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1207" y="6006500"/>
            <a:ext cx="2967365" cy="7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9BCC-7598-00C9-4E1A-FDE6266B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1" y="-121823"/>
            <a:ext cx="9692640" cy="1325562"/>
          </a:xfrm>
        </p:spPr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9E519-0FE7-CCD6-1481-3DEDFE41D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296961"/>
            <a:ext cx="8595360" cy="4351337"/>
          </a:xfrm>
        </p:spPr>
        <p:txBody>
          <a:bodyPr/>
          <a:lstStyle/>
          <a:p>
            <a:r>
              <a:rPr lang="en-US" dirty="0"/>
              <a:t>Process-based nutrient models are very complex, requiring a lot of input parameters and computationally expensive calibration. </a:t>
            </a:r>
          </a:p>
          <a:p>
            <a:r>
              <a:rPr lang="en-US" dirty="0"/>
              <a:t>Moreover, process-based modeling is rather challenging to apply in large-scale, i.e. national, regional and global studies. </a:t>
            </a:r>
          </a:p>
        </p:txBody>
      </p:sp>
      <p:pic>
        <p:nvPicPr>
          <p:cNvPr id="4" name="Picture 4" descr="Pildiotsingu hydrological modelling tulemus">
            <a:extLst>
              <a:ext uri="{FF2B5EF4-FFF2-40B4-BE49-F238E27FC236}">
                <a16:creationId xmlns:a16="http://schemas.microsoft.com/office/drawing/2014/main" id="{8EA3B631-37FF-6DB7-9857-76132434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306" y="2438601"/>
            <a:ext cx="2450014" cy="21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derstand">
            <a:extLst>
              <a:ext uri="{FF2B5EF4-FFF2-40B4-BE49-F238E27FC236}">
                <a16:creationId xmlns:a16="http://schemas.microsoft.com/office/drawing/2014/main" id="{539EF91F-A3F7-1368-059B-4DD775E6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886" y="2491083"/>
            <a:ext cx="1568780" cy="18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4C3390-F973-4322-56D8-913FD86DEA0F}"/>
              </a:ext>
            </a:extLst>
          </p:cNvPr>
          <p:cNvGrpSpPr/>
          <p:nvPr/>
        </p:nvGrpSpPr>
        <p:grpSpPr>
          <a:xfrm>
            <a:off x="1261871" y="4698804"/>
            <a:ext cx="8595360" cy="4351337"/>
            <a:chOff x="1261871" y="4698804"/>
            <a:chExt cx="8595360" cy="4351337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7BDE49AB-2FF4-4A6C-3F9A-EAAE33412C41}"/>
                </a:ext>
              </a:extLst>
            </p:cNvPr>
            <p:cNvSpPr txBox="1">
              <a:spLocks/>
            </p:cNvSpPr>
            <p:nvPr/>
          </p:nvSpPr>
          <p:spPr>
            <a:xfrm>
              <a:off x="1261871" y="4698804"/>
              <a:ext cx="8595360" cy="43513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Potential alternative solution: machine learning-based modelling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2BD31D5-44D8-0E4C-5C4A-471F00267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0073" y="5271516"/>
              <a:ext cx="3618957" cy="1518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8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C3B3-175A-F31A-6954-E2528D64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58" y="583405"/>
            <a:ext cx="9692640" cy="1325562"/>
          </a:xfrm>
        </p:spPr>
        <p:txBody>
          <a:bodyPr/>
          <a:lstStyle/>
          <a:p>
            <a:r>
              <a:rPr lang="en-US" dirty="0"/>
              <a:t>The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B61EB-4821-1915-CCC9-D3F5051CF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08" y="2849109"/>
            <a:ext cx="3484163" cy="43513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 model annual total nitrogen (TN) and total phosphorus (TP) concentrations at national level using an ML approach.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F3576-29A4-133E-101A-D119B859D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171" y="583405"/>
            <a:ext cx="8444829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C459-10E6-E884-6440-8789C2FC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18" y="729016"/>
            <a:ext cx="2137953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Data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FE45-04AE-580F-D8D4-9A1073DD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18" y="2289702"/>
            <a:ext cx="2634342" cy="4351337"/>
          </a:xfrm>
        </p:spPr>
        <p:txBody>
          <a:bodyPr/>
          <a:lstStyle/>
          <a:p>
            <a:r>
              <a:rPr lang="en-US" dirty="0"/>
              <a:t>TN and TP measurements from 242 catchments </a:t>
            </a:r>
          </a:p>
          <a:p>
            <a:r>
              <a:rPr lang="en-US" dirty="0"/>
              <a:t>82 environmental variables as predictors</a:t>
            </a:r>
          </a:p>
          <a:p>
            <a:r>
              <a:rPr lang="en-US" dirty="0"/>
              <a:t>Random forest regression</a:t>
            </a:r>
          </a:p>
          <a:p>
            <a:r>
              <a:rPr lang="en-US" dirty="0"/>
              <a:t>70% for training and 30% for validation</a:t>
            </a:r>
          </a:p>
          <a:p>
            <a:r>
              <a:rPr lang="en-US" dirty="0"/>
              <a:t>Feature selection strategy</a:t>
            </a:r>
          </a:p>
        </p:txBody>
      </p:sp>
      <p:pic>
        <p:nvPicPr>
          <p:cNvPr id="12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E82747EA-A542-5BB3-DC40-76C8162F1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037" y="108480"/>
            <a:ext cx="9058686" cy="66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8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1C36-2BE9-D8B3-F6A8-F620416D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83" y="238086"/>
            <a:ext cx="9692640" cy="1325562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C30F-365E-228C-BCA5-37D95DAF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583" y="1963894"/>
            <a:ext cx="2644083" cy="428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Total Nitrogen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1CE67-3F59-273E-2BC6-4D86B6905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2872"/>
            <a:ext cx="11308430" cy="39247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087476-E7F8-A850-3A39-182C03DA6130}"/>
              </a:ext>
            </a:extLst>
          </p:cNvPr>
          <p:cNvSpPr txBox="1">
            <a:spLocks/>
          </p:cNvSpPr>
          <p:nvPr/>
        </p:nvSpPr>
        <p:spPr>
          <a:xfrm>
            <a:off x="7600583" y="1963521"/>
            <a:ext cx="3180306" cy="428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Total Phosphorus</a:t>
            </a:r>
          </a:p>
        </p:txBody>
      </p:sp>
    </p:spTree>
    <p:extLst>
      <p:ext uri="{BB962C8B-B14F-4D97-AF65-F5344CB8AC3E}">
        <p14:creationId xmlns:p14="http://schemas.microsoft.com/office/powerpoint/2010/main" val="192506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BB0B-6298-81A3-3063-1B3C1B770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8B5AA-0E8E-035C-BAD0-5F0FC8582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8800"/>
            <a:ext cx="12192000" cy="42576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7778AD-659A-1078-0E86-05646CAA3907}"/>
              </a:ext>
            </a:extLst>
          </p:cNvPr>
          <p:cNvSpPr txBox="1">
            <a:spLocks/>
          </p:cNvSpPr>
          <p:nvPr/>
        </p:nvSpPr>
        <p:spPr>
          <a:xfrm>
            <a:off x="2323028" y="1438328"/>
            <a:ext cx="2644083" cy="428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Total Nitrogen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042C75-74BA-69E1-0B19-1BF6C674C1A5}"/>
              </a:ext>
            </a:extLst>
          </p:cNvPr>
          <p:cNvSpPr txBox="1">
            <a:spLocks/>
          </p:cNvSpPr>
          <p:nvPr/>
        </p:nvSpPr>
        <p:spPr>
          <a:xfrm>
            <a:off x="8176317" y="1419075"/>
            <a:ext cx="3180306" cy="428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Total Phosphorus</a:t>
            </a:r>
          </a:p>
        </p:txBody>
      </p:sp>
    </p:spTree>
    <p:extLst>
      <p:ext uri="{BB962C8B-B14F-4D97-AF65-F5344CB8AC3E}">
        <p14:creationId xmlns:p14="http://schemas.microsoft.com/office/powerpoint/2010/main" val="279212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2A71-8B59-4D62-7FDF-4E056845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1114"/>
            <a:ext cx="2995437" cy="3105421"/>
          </a:xfrm>
        </p:spPr>
        <p:txBody>
          <a:bodyPr>
            <a:normAutofit/>
          </a:bodyPr>
          <a:lstStyle/>
          <a:p>
            <a:pPr algn="ctr"/>
            <a:r>
              <a:rPr lang="en-US" sz="2500" b="0" i="0" dirty="0">
                <a:effectLst/>
                <a:latin typeface="+mn-lt"/>
                <a:cs typeface="Calibri" panose="020F0502020204030204" pitchFamily="34" charset="0"/>
              </a:rPr>
              <a:t>Spatial distribution of the ratio between observed and predicted values in catchments for the best </a:t>
            </a:r>
            <a:r>
              <a:rPr lang="en-US" sz="2500" b="1" i="0" dirty="0">
                <a:effectLst/>
                <a:latin typeface="+mn-lt"/>
                <a:cs typeface="Calibri" panose="020F0502020204030204" pitchFamily="34" charset="0"/>
              </a:rPr>
              <a:t>TN model</a:t>
            </a:r>
            <a:endParaRPr lang="en-US" sz="25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CE3B1-6860-369A-41F6-BC3A483BD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437" y="181841"/>
            <a:ext cx="9196563" cy="64943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AC81D3E-7110-B1EB-3DE8-366F7CC940A5}"/>
              </a:ext>
            </a:extLst>
          </p:cNvPr>
          <p:cNvSpPr txBox="1">
            <a:spLocks/>
          </p:cNvSpPr>
          <p:nvPr/>
        </p:nvSpPr>
        <p:spPr>
          <a:xfrm>
            <a:off x="0" y="3088911"/>
            <a:ext cx="2995437" cy="3105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latin typeface="+mn-lt"/>
                <a:cs typeface="Calibri" panose="020F0502020204030204" pitchFamily="34" charset="0"/>
              </a:rPr>
              <a:t>Overestimation 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&lt; 1</a:t>
            </a:r>
          </a:p>
          <a:p>
            <a:pPr algn="ctr"/>
            <a:r>
              <a:rPr lang="en-US" sz="2500" dirty="0">
                <a:latin typeface="+mn-lt"/>
                <a:cs typeface="Calibri" panose="020F0502020204030204" pitchFamily="34" charset="0"/>
              </a:rPr>
              <a:t>Underestimation</a:t>
            </a:r>
          </a:p>
          <a:p>
            <a:pPr algn="ctr"/>
            <a:r>
              <a:rPr lang="en-US" sz="25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&gt;</a:t>
            </a:r>
            <a:r>
              <a:rPr lang="en-US" sz="25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692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7BB9-3A4D-FC80-49F2-410ECFED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F94C-DF30-D3B8-068C-B29B5BFF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62419"/>
            <a:ext cx="8595360" cy="4351337"/>
          </a:xfrm>
        </p:spPr>
        <p:txBody>
          <a:bodyPr/>
          <a:lstStyle/>
          <a:p>
            <a:r>
              <a:rPr lang="en-US" dirty="0"/>
              <a:t>The models achieved a performance comparable to existing process-based approaches</a:t>
            </a:r>
          </a:p>
          <a:p>
            <a:r>
              <a:rPr lang="en-US" dirty="0"/>
              <a:t>Data used as predictors in RF models is easier to obtain than in process-based models</a:t>
            </a:r>
          </a:p>
          <a:p>
            <a:r>
              <a:rPr lang="en-US" dirty="0"/>
              <a:t>The models enable to give a robust estimation for nutrient losses at national level and allows to capture the spatial variability of the nutrient runoff </a:t>
            </a:r>
          </a:p>
          <a:p>
            <a:r>
              <a:rPr lang="en-US" dirty="0"/>
              <a:t>The models offer superior scalability and reusability to process-based ones</a:t>
            </a:r>
          </a:p>
        </p:txBody>
      </p:sp>
    </p:spTree>
    <p:extLst>
      <p:ext uri="{BB962C8B-B14F-4D97-AF65-F5344CB8AC3E}">
        <p14:creationId xmlns:p14="http://schemas.microsoft.com/office/powerpoint/2010/main" val="138136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22" y="2461260"/>
            <a:ext cx="9692640" cy="1325562"/>
          </a:xfrm>
        </p:spPr>
        <p:txBody>
          <a:bodyPr/>
          <a:lstStyle/>
          <a:p>
            <a:pPr algn="ctr"/>
            <a:r>
              <a:rPr lang="et-EE" dirty="0"/>
              <a:t>Thank you!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3072" y="3853926"/>
            <a:ext cx="57531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300" dirty="0">
                <a:latin typeface="Calibri" panose="020F0502020204030204" pitchFamily="34" charset="0"/>
                <a:hlinkClick r:id="rId2"/>
              </a:rPr>
              <a:t>evelyn.uuemaa@ut.ee</a:t>
            </a:r>
            <a:endParaRPr lang="en-US" sz="2300" dirty="0">
              <a:latin typeface="Calibri" panose="020F0502020204030204" pitchFamily="34" charset="0"/>
            </a:endParaRPr>
          </a:p>
          <a:p>
            <a:pPr algn="ctr"/>
            <a:endParaRPr lang="en-US" sz="2300" dirty="0">
              <a:latin typeface="Calibri" panose="020F0502020204030204" pitchFamily="34" charset="0"/>
            </a:endParaRPr>
          </a:p>
          <a:p>
            <a:pPr algn="ctr"/>
            <a:endParaRPr lang="en-US" sz="23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016" y="89450"/>
            <a:ext cx="4915817" cy="942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530" y="4215379"/>
            <a:ext cx="4599441" cy="2642621"/>
          </a:xfrm>
          <a:prstGeom prst="rect">
            <a:avLst/>
          </a:prstGeom>
        </p:spPr>
      </p:pic>
      <p:pic>
        <p:nvPicPr>
          <p:cNvPr id="2050" name="Picture 2" descr="Mobilitas + EL_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151" y="5356573"/>
            <a:ext cx="1721921" cy="14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32A73-9F34-952F-7A75-A1C81FE40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447" y="5776777"/>
            <a:ext cx="3296187" cy="991773"/>
          </a:xfrm>
          <a:prstGeom prst="rect">
            <a:avLst/>
          </a:prstGeom>
        </p:spPr>
      </p:pic>
      <p:pic>
        <p:nvPicPr>
          <p:cNvPr id="13" name="Picture 2" descr="Twitter Logo - PNG and Vector - Logo Download">
            <a:extLst>
              <a:ext uri="{FF2B5EF4-FFF2-40B4-BE49-F238E27FC236}">
                <a16:creationId xmlns:a16="http://schemas.microsoft.com/office/drawing/2014/main" id="{CEAF4EFA-C0B0-FF00-3861-15FDF323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744" y="4622615"/>
            <a:ext cx="405485" cy="3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B348F2-5BE0-80CE-AD67-92F0E149091B}"/>
              </a:ext>
            </a:extLst>
          </p:cNvPr>
          <p:cNvSpPr txBox="1"/>
          <p:nvPr/>
        </p:nvSpPr>
        <p:spPr>
          <a:xfrm>
            <a:off x="5154229" y="4622615"/>
            <a:ext cx="33461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evelynuuemaa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@LGeoinformatics</a:t>
            </a:r>
          </a:p>
        </p:txBody>
      </p:sp>
    </p:spTree>
    <p:extLst>
      <p:ext uri="{BB962C8B-B14F-4D97-AF65-F5344CB8AC3E}">
        <p14:creationId xmlns:p14="http://schemas.microsoft.com/office/powerpoint/2010/main" val="329324606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37812</TotalTime>
  <Words>272</Words>
  <Application>Microsoft Office PowerPoint</Application>
  <PresentationFormat>Widescreen</PresentationFormat>
  <Paragraphs>44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Wingdings 2</vt:lpstr>
      <vt:lpstr>View</vt:lpstr>
      <vt:lpstr>Machine learning-based modeling of stream nutrients at national level in a data-scarce region</vt:lpstr>
      <vt:lpstr>The challenge</vt:lpstr>
      <vt:lpstr>The aim</vt:lpstr>
      <vt:lpstr>Data and methods</vt:lpstr>
      <vt:lpstr>Results</vt:lpstr>
      <vt:lpstr>PowerPoint Presentation</vt:lpstr>
      <vt:lpstr>Spatial distribution of the ratio between observed and predicted values in catchments for the best TN model</vt:lpstr>
      <vt:lpstr>Conclusions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Veekaitsevööndite reostustundlikkuse ja kaldavööndi puhverribade rajamise vajalikkuse hinnangute kaardikihtide loomine</dc:title>
  <dc:creator>Evelyn</dc:creator>
  <cp:lastModifiedBy>Evelyn Uuemaa</cp:lastModifiedBy>
  <cp:revision>196</cp:revision>
  <dcterms:created xsi:type="dcterms:W3CDTF">2019-08-05T12:04:59Z</dcterms:created>
  <dcterms:modified xsi:type="dcterms:W3CDTF">2022-05-22T11:05:52Z</dcterms:modified>
</cp:coreProperties>
</file>