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54" r:id="rId3"/>
  </p:sldMasterIdLst>
  <p:notesMasterIdLst>
    <p:notesMasterId r:id="rId6"/>
  </p:notesMasterIdLst>
  <p:handoutMasterIdLst>
    <p:handoutMasterId r:id="rId7"/>
  </p:handoutMasterIdLst>
  <p:sldIdLst>
    <p:sldId id="553" r:id="rId4"/>
    <p:sldId id="863" r:id="rId5"/>
  </p:sldIdLst>
  <p:sldSz cx="24385588" cy="13717588"/>
  <p:notesSz cx="6858000" cy="9144000"/>
  <p:defaultTextStyle>
    <a:defPPr>
      <a:defRPr lang="en-US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ía Pérez Díaz" initials="L.P.D." lastIdx="1" clrIdx="0"/>
  <p:cmAuthor id="1" name="Causer, Annabel (2017)" initials="CA(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18E"/>
    <a:srgbClr val="712979"/>
    <a:srgbClr val="ECF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120" autoAdjust="0"/>
    <p:restoredTop sz="96378" autoAdjust="0"/>
  </p:normalViewPr>
  <p:slideViewPr>
    <p:cSldViewPr>
      <p:cViewPr>
        <p:scale>
          <a:sx n="50" d="100"/>
          <a:sy n="50" d="100"/>
        </p:scale>
        <p:origin x="-1656" y="-714"/>
      </p:cViewPr>
      <p:guideLst>
        <p:guide orient="horz" pos="4321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C805F-B7F4-4A8C-BE5E-AC376E2C43E3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Plate-scale Studies - Project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FC103-A159-407F-85E6-892E191E5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7371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05B2E-BCC3-44EB-802F-FAEA8C022F52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Plate-scale Studies - Project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BDF54-6E17-46A4-833A-1892627DA8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9718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  <a:p>
            <a:pPr marL="1733611" lvl="1" indent="-514350">
              <a:buAutoNum type="arabicPeriod"/>
            </a:pPr>
            <a:endParaRPr lang="en-GB" dirty="0"/>
          </a:p>
          <a:p>
            <a:pPr marL="1733611" lvl="1" indent="-514350">
              <a:buAutoNum type="arabicPeriod"/>
            </a:pPr>
            <a:endParaRPr lang="en-GB" dirty="0"/>
          </a:p>
          <a:p>
            <a:pPr marL="1733611" lvl="1" indent="-514350">
              <a:buAutoNum type="arabicPeriod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Plate-scale Studies - Project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BDF54-6E17-46A4-833A-1892627DA8E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Plate-scale Studies - Project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BDF54-6E17-46A4-833A-1892627DA8E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8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0755" y1="50450" x2="70755" y2="50450"/>
                        <a14:foregroundMark x1="49057" y1="71712" x2="49057" y2="71712"/>
                        <a14:foregroundMark x1="14780" y1="87027" x2="14780" y2="87027"/>
                        <a14:foregroundMark x1="49057" y1="30270" x2="49057" y2="30270"/>
                        <a14:foregroundMark x1="11635" y1="13153" x2="11635" y2="13153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965649" y="1101368"/>
            <a:ext cx="6419930" cy="1155774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51"/>
            <a:ext cx="20727750" cy="2940391"/>
          </a:xfrm>
        </p:spPr>
        <p:txBody>
          <a:bodyPr>
            <a:normAutofit/>
          </a:bodyPr>
          <a:lstStyle>
            <a:lvl1pPr>
              <a:defRPr sz="8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rgbClr val="2E51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81629" y="337072"/>
            <a:ext cx="5574048" cy="1336547"/>
            <a:chOff x="105604" y="126387"/>
            <a:chExt cx="2357572" cy="575108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04" y="144250"/>
              <a:ext cx="1200924" cy="5572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081" y="126387"/>
              <a:ext cx="1094095" cy="57315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6" y="11689659"/>
            <a:ext cx="5065541" cy="17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9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5" y="13175525"/>
            <a:ext cx="24385588" cy="521356"/>
          </a:xfrm>
          <a:prstGeom prst="rect">
            <a:avLst/>
          </a:prstGeom>
          <a:solidFill>
            <a:srgbClr val="2E518E"/>
          </a:solidFill>
          <a:ln>
            <a:solidFill>
              <a:srgbClr val="2E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096" y="508389"/>
            <a:ext cx="21947029" cy="980247"/>
          </a:xfrm>
        </p:spPr>
        <p:txBody>
          <a:bodyPr>
            <a:normAutofit/>
          </a:bodyPr>
          <a:lstStyle>
            <a:lvl1pPr algn="l">
              <a:defRPr sz="53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665599" y="13242760"/>
            <a:ext cx="5689971" cy="461355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2DFB11-D1F3-47DC-BB33-F4D68A209E1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15815" y="1423658"/>
            <a:ext cx="21891858" cy="0"/>
          </a:xfrm>
          <a:prstGeom prst="line">
            <a:avLst/>
          </a:prstGeom>
          <a:ln w="38100">
            <a:solidFill>
              <a:srgbClr val="0157BF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75659" y="1700343"/>
            <a:ext cx="4086297" cy="13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5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0755" y1="50450" x2="70755" y2="50450"/>
                        <a14:foregroundMark x1="49057" y1="71712" x2="49057" y2="71712"/>
                        <a14:foregroundMark x1="14780" y1="87027" x2="14780" y2="87027"/>
                        <a14:foregroundMark x1="49057" y1="30270" x2="49057" y2="30270"/>
                        <a14:foregroundMark x1="11635" y1="13153" x2="11635" y2="13153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924272" y="0"/>
            <a:ext cx="10461316" cy="1371758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51"/>
            <a:ext cx="20727750" cy="2940391"/>
          </a:xfrm>
        </p:spPr>
        <p:txBody>
          <a:bodyPr>
            <a:normAutofit/>
          </a:bodyPr>
          <a:lstStyle>
            <a:lvl1pPr>
              <a:defRPr sz="8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3" y="12594183"/>
            <a:ext cx="2760710" cy="1035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09" y="12594183"/>
            <a:ext cx="2974818" cy="103532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19874148" y="12303586"/>
            <a:ext cx="4345680" cy="1325927"/>
            <a:chOff x="40924" y="29810"/>
            <a:chExt cx="2586860" cy="1080120"/>
          </a:xfrm>
        </p:grpSpPr>
        <p:sp>
          <p:nvSpPr>
            <p:cNvPr id="11" name="Rectangle 10"/>
            <p:cNvSpPr/>
            <p:nvPr/>
          </p:nvSpPr>
          <p:spPr>
            <a:xfrm>
              <a:off x="40924" y="29810"/>
              <a:ext cx="2586860" cy="108012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44" y="146487"/>
              <a:ext cx="2413000" cy="825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359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- no slid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40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- no slid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8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80" y="549341"/>
            <a:ext cx="21947029" cy="2286265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200773"/>
            <a:ext cx="21947029" cy="9052973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338" y="12714176"/>
            <a:ext cx="5689971" cy="730335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FB11-D1F3-47DC-BB33-F4D68A209E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-26327" y="13195498"/>
            <a:ext cx="8618721" cy="719344"/>
          </a:xfrm>
          <a:prstGeom prst="rect">
            <a:avLst/>
          </a:prstGeom>
        </p:spPr>
        <p:txBody>
          <a:bodyPr lIns="243852" tIns="121926" rIns="243852" bIns="121926"/>
          <a:lstStyle>
            <a:lvl1pPr>
              <a:defRPr sz="2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Continent-Ocean Boundaries…the end of the line?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5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2438522" rtl="0" eaLnBrk="1" latinLnBrk="0" hangingPunct="1">
        <a:spcBef>
          <a:spcPct val="0"/>
        </a:spcBef>
        <a:buNone/>
        <a:defRPr sz="8500" b="1" kern="1200">
          <a:solidFill>
            <a:schemeClr val="accent1">
              <a:lumMod val="50000"/>
            </a:schemeClr>
          </a:solidFill>
          <a:latin typeface="Corbel" panose="020B0503020204020204" pitchFamily="34" charset="0"/>
          <a:ea typeface="+mj-ea"/>
          <a:cs typeface="Arial" panose="020B0604020202020204" pitchFamily="34" charset="0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80" y="549341"/>
            <a:ext cx="21947029" cy="2286265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200773"/>
            <a:ext cx="21947029" cy="9052973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338" y="12714176"/>
            <a:ext cx="5689971" cy="730335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FB11-D1F3-47DC-BB33-F4D68A209E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-26327" y="13196234"/>
            <a:ext cx="5689971" cy="461355"/>
          </a:xfrm>
          <a:prstGeom prst="rect">
            <a:avLst/>
          </a:prstGeom>
        </p:spPr>
        <p:txBody>
          <a:bodyPr lIns="243852" tIns="121926" rIns="243852" bIns="121926"/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Plate-scale Studies – Project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47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dt="0"/>
  <p:txStyles>
    <p:titleStyle>
      <a:lvl1pPr algn="ctr" defTabSz="2438522" rtl="0" eaLnBrk="1" latinLnBrk="0" hangingPunct="1">
        <a:spcBef>
          <a:spcPct val="0"/>
        </a:spcBef>
        <a:buNone/>
        <a:defRPr sz="8500" kern="1200">
          <a:solidFill>
            <a:schemeClr val="accent1">
              <a:lumMod val="50000"/>
            </a:schemeClr>
          </a:solidFill>
          <a:latin typeface="Corbel" panose="020B0503020204020204" pitchFamily="34" charset="0"/>
          <a:ea typeface="+mj-ea"/>
          <a:cs typeface="Arial" panose="020B0604020202020204" pitchFamily="34" charset="0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80" y="549341"/>
            <a:ext cx="21947029" cy="2286265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200773"/>
            <a:ext cx="21947029" cy="9052973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338" y="12714176"/>
            <a:ext cx="5689971" cy="730335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FB11-D1F3-47DC-BB33-F4D68A209E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-26327" y="13196234"/>
            <a:ext cx="5689971" cy="461355"/>
          </a:xfrm>
          <a:prstGeom prst="rect">
            <a:avLst/>
          </a:prstGeom>
        </p:spPr>
        <p:txBody>
          <a:bodyPr lIns="243852" tIns="121926" rIns="243852" bIns="121926"/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Plate-scale Studies – Project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73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dt="0"/>
  <p:txStyles>
    <p:titleStyle>
      <a:lvl1pPr algn="ctr" defTabSz="2438522" rtl="0" eaLnBrk="1" latinLnBrk="0" hangingPunct="1">
        <a:spcBef>
          <a:spcPct val="0"/>
        </a:spcBef>
        <a:buNone/>
        <a:defRPr sz="8500" kern="1200">
          <a:solidFill>
            <a:schemeClr val="accent1">
              <a:lumMod val="50000"/>
            </a:schemeClr>
          </a:solidFill>
          <a:latin typeface="Corbel" panose="020B0503020204020204" pitchFamily="34" charset="0"/>
          <a:ea typeface="+mj-ea"/>
          <a:cs typeface="Arial" panose="020B0604020202020204" pitchFamily="34" charset="0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86355"/>
            <a:ext cx="24385588" cy="2940391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6400" dirty="0"/>
              <a:t>Cenozoic relative movements of Greenland and North America by the closure of the North Atlantic – Arctic plate circuit: </a:t>
            </a:r>
            <a:r>
              <a:rPr lang="en-GB" sz="6400" dirty="0" smtClean="0"/>
              <a:t>Labrador Sea, Davis Strait, Baffin Bay and the </a:t>
            </a:r>
            <a:r>
              <a:rPr lang="en-GB" sz="6400" dirty="0" err="1" smtClean="0"/>
              <a:t>Eurekan</a:t>
            </a:r>
            <a:r>
              <a:rPr lang="en-GB" sz="6400" dirty="0" smtClean="0"/>
              <a:t> </a:t>
            </a:r>
            <a:r>
              <a:rPr lang="en-GB" sz="6400" dirty="0" err="1" smtClean="0"/>
              <a:t>Orogen</a:t>
            </a:r>
            <a:endParaRPr lang="en-GB" sz="6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947025"/>
            <a:ext cx="24385588" cy="24482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s-ES" sz="4400" dirty="0" err="1">
                <a:latin typeface="Corbel" panose="020B0503020204020204" pitchFamily="34" charset="0"/>
              </a:rPr>
              <a:t>Graeme</a:t>
            </a:r>
            <a:r>
              <a:rPr lang="es-ES" sz="4400" dirty="0">
                <a:latin typeface="Corbel" panose="020B0503020204020204" pitchFamily="34" charset="0"/>
              </a:rPr>
              <a:t> </a:t>
            </a:r>
            <a:r>
              <a:rPr lang="es-ES" sz="4400" dirty="0" err="1" smtClean="0">
                <a:latin typeface="Corbel" panose="020B0503020204020204" pitchFamily="34" charset="0"/>
              </a:rPr>
              <a:t>Eagles</a:t>
            </a:r>
            <a:r>
              <a:rPr lang="de-DE" sz="4400" baseline="30000" dirty="0" smtClean="0">
                <a:solidFill>
                  <a:srgbClr val="2A5192"/>
                </a:solidFill>
                <a:latin typeface="Calibri" panose="020F0502020204030204" pitchFamily="34" charset="0"/>
                <a:sym typeface="Helvetica Light"/>
              </a:rPr>
              <a:t>2</a:t>
            </a:r>
            <a:r>
              <a:rPr lang="de-DE" sz="4400" dirty="0">
                <a:solidFill>
                  <a:srgbClr val="2A5192"/>
                </a:solidFill>
                <a:latin typeface="Calibri" panose="020F0502020204030204" pitchFamily="34" charset="0"/>
                <a:sym typeface="Helvetica Light"/>
              </a:rPr>
              <a:t>,</a:t>
            </a:r>
            <a:r>
              <a:rPr lang="de-DE" sz="4400" baseline="30000" dirty="0">
                <a:solidFill>
                  <a:srgbClr val="2A5192"/>
                </a:solidFill>
                <a:latin typeface="Calibri" panose="020F0502020204030204" pitchFamily="34" charset="0"/>
                <a:sym typeface="Helvetica Light"/>
              </a:rPr>
              <a:t> </a:t>
            </a:r>
            <a:r>
              <a:rPr lang="es-ES" sz="4400" dirty="0">
                <a:latin typeface="Corbel" panose="020B0503020204020204" pitchFamily="34" charset="0"/>
              </a:rPr>
              <a:t>Lucía </a:t>
            </a:r>
            <a:r>
              <a:rPr lang="es-ES" sz="4400" dirty="0" smtClean="0">
                <a:latin typeface="Corbel" panose="020B0503020204020204" pitchFamily="34" charset="0"/>
              </a:rPr>
              <a:t>Pérez-Díaz</a:t>
            </a:r>
            <a:r>
              <a:rPr lang="de-DE" sz="4400" baseline="30000" dirty="0" smtClean="0">
                <a:solidFill>
                  <a:srgbClr val="2A5192"/>
                </a:solidFill>
                <a:latin typeface="Calibri" panose="020F0502020204030204" pitchFamily="34" charset="0"/>
                <a:sym typeface="Helvetica Light"/>
              </a:rPr>
              <a:t>3</a:t>
            </a:r>
            <a:r>
              <a:rPr lang="de-DE" sz="4400" dirty="0">
                <a:solidFill>
                  <a:srgbClr val="2A5192"/>
                </a:solidFill>
                <a:latin typeface="Calibri" panose="020F0502020204030204" pitchFamily="34" charset="0"/>
                <a:sym typeface="Helvetica Light"/>
              </a:rPr>
              <a:t>, </a:t>
            </a:r>
            <a:r>
              <a:rPr lang="de-DE" sz="4400" baseline="30000" dirty="0">
                <a:solidFill>
                  <a:srgbClr val="2A5192"/>
                </a:solidFill>
                <a:latin typeface="Calibri" panose="020F0502020204030204" pitchFamily="34" charset="0"/>
                <a:sym typeface="Helvetica Light"/>
              </a:rPr>
              <a:t> </a:t>
            </a:r>
            <a:r>
              <a:rPr lang="de-DE" sz="4400" dirty="0">
                <a:solidFill>
                  <a:srgbClr val="2A5192"/>
                </a:solidFill>
                <a:latin typeface="Calibri" panose="020F0502020204030204" pitchFamily="34" charset="0"/>
                <a:sym typeface="Helvetica Light"/>
              </a:rPr>
              <a:t>Jürgen Adam</a:t>
            </a:r>
            <a:r>
              <a:rPr lang="de-DE" sz="4400" baseline="30000" dirty="0">
                <a:solidFill>
                  <a:srgbClr val="2A5192"/>
                </a:solidFill>
                <a:latin typeface="Calibri" panose="020F0502020204030204" pitchFamily="34" charset="0"/>
                <a:sym typeface="Helvetica Light"/>
              </a:rPr>
              <a:t>1</a:t>
            </a:r>
          </a:p>
          <a:p>
            <a:pPr marL="457200" indent="-457200">
              <a:spcBef>
                <a:spcPts val="0"/>
              </a:spcBef>
              <a:buAutoNum type="arabicPeriod"/>
              <a:defRPr/>
            </a:pPr>
            <a:r>
              <a:rPr lang="en-GB" sz="2400" dirty="0"/>
              <a:t>Royal Holloway, University of London, Egham, UK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400" dirty="0"/>
              <a:t>Alfred Wegener Institute, Bremerhaven, Germany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400" dirty="0"/>
              <a:t>Oxford University, Oxford, UK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GB" sz="2400" dirty="0"/>
          </a:p>
          <a:p>
            <a:endParaRPr lang="en-GB" sz="2400" dirty="0"/>
          </a:p>
          <a:p>
            <a:pPr marL="457200" indent="-457200">
              <a:buAutoNum type="arabicPeriod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7889625"/>
            <a:ext cx="24385587" cy="2929609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>
            <a:lvl1pPr marL="0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rgbClr val="2E51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219261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5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2pPr>
            <a:lvl3pPr marL="2438522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3pPr>
            <a:lvl4pPr marL="3657783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4pPr>
            <a:lvl5pPr marL="4877044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5pPr>
            <a:lvl6pPr marL="6096305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315566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534827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754088" indent="0" algn="ctr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de-DE" sz="4400" dirty="0">
                <a:solidFill>
                  <a:srgbClr val="2A5192"/>
                </a:solidFill>
                <a:latin typeface="Calibri" panose="020F0502020204030204" pitchFamily="34" charset="0"/>
              </a:rPr>
              <a:t>Annabel </a:t>
            </a:r>
            <a:r>
              <a:rPr lang="de-DE" sz="4400" dirty="0" smtClean="0">
                <a:solidFill>
                  <a:srgbClr val="2A5192"/>
                </a:solidFill>
                <a:latin typeface="Calibri" panose="020F0502020204030204" pitchFamily="34" charset="0"/>
              </a:rPr>
              <a:t>Causer</a:t>
            </a:r>
            <a:r>
              <a:rPr lang="de-DE" sz="4400" baseline="30000" dirty="0" smtClean="0">
                <a:solidFill>
                  <a:srgbClr val="2A5192"/>
                </a:solidFill>
                <a:latin typeface="Calibri" panose="020F0502020204030204" pitchFamily="34" charset="0"/>
              </a:rPr>
              <a:t>1</a:t>
            </a:r>
            <a:endParaRPr lang="en-GB" b="1" dirty="0"/>
          </a:p>
        </p:txBody>
      </p:sp>
      <p:pic>
        <p:nvPicPr>
          <p:cNvPr id="2050" name="Picture 2" descr="European Geosciences Unio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14" y="270936"/>
            <a:ext cx="2016224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14" y="20688"/>
            <a:ext cx="3384376" cy="184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4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FB11-D1F3-47DC-BB33-F4D68A209E1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A8E0619-E506-B14E-9BD9-65D982CD76C6}"/>
              </a:ext>
            </a:extLst>
          </p:cNvPr>
          <p:cNvSpPr txBox="1"/>
          <p:nvPr/>
        </p:nvSpPr>
        <p:spPr>
          <a:xfrm>
            <a:off x="311473" y="13176334"/>
            <a:ext cx="229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</a:rPr>
              <a:t>Cenozoic relative movements of Greenland and North America by closure of the North Atlantic – Arctic plate circuit: The Labrador </a:t>
            </a:r>
            <a:r>
              <a:rPr lang="en-GB" sz="2400" i="1" dirty="0" smtClean="0">
                <a:solidFill>
                  <a:schemeClr val="bg1"/>
                </a:solidFill>
              </a:rPr>
              <a:t>Sea, Davis Strait, Baffin Bay and </a:t>
            </a:r>
            <a:r>
              <a:rPr lang="en-GB" sz="2400" i="1" dirty="0" err="1" smtClean="0">
                <a:solidFill>
                  <a:schemeClr val="bg1"/>
                </a:solidFill>
              </a:rPr>
              <a:t>Eurekan</a:t>
            </a:r>
            <a:r>
              <a:rPr lang="en-GB" sz="2400" i="1" dirty="0" smtClean="0">
                <a:solidFill>
                  <a:schemeClr val="bg1"/>
                </a:solidFill>
              </a:rPr>
              <a:t> </a:t>
            </a:r>
            <a:r>
              <a:rPr lang="en-GB" sz="2400" i="1" dirty="0" err="1" smtClean="0">
                <a:solidFill>
                  <a:schemeClr val="bg1"/>
                </a:solidFill>
              </a:rPr>
              <a:t>Orogen</a:t>
            </a:r>
            <a:endParaRPr lang="en-GB" sz="2400" i="1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1E4D60-33C2-4D4C-8949-227E88AE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96" y="508389"/>
            <a:ext cx="21947029" cy="980247"/>
          </a:xfrm>
        </p:spPr>
        <p:txBody>
          <a:bodyPr>
            <a:noAutofit/>
          </a:bodyPr>
          <a:lstStyle/>
          <a:p>
            <a:r>
              <a:rPr lang="en-GB" sz="6000" dirty="0" smtClean="0">
                <a:latin typeface="+mn-lt"/>
              </a:rPr>
              <a:t>Greenland and North America Plate Model Animation</a:t>
            </a:r>
            <a:endParaRPr lang="en-GB" sz="60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0" y="1714500"/>
            <a:ext cx="18288000" cy="10287000"/>
            <a:chOff x="3048000" y="1714500"/>
            <a:chExt cx="18288000" cy="10287000"/>
          </a:xfrm>
        </p:grpSpPr>
        <p:pic>
          <p:nvPicPr>
            <p:cNvPr id="2" name="Greenland - North America Plate Model - No Title.mp4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3048000" y="1714500"/>
              <a:ext cx="18288000" cy="102870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8318" y="10915650"/>
              <a:ext cx="1312545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039394" y="12064116"/>
            <a:ext cx="18285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Time step reconstruction showing the relative movement of Greenland and North America  using our new model, including the Eastern Canadian Arctic from the Late Cretaceous to Eocene – Oligocene boundary. Polygon shapes are those of </a:t>
            </a:r>
            <a:r>
              <a:rPr lang="en-GB" sz="1600" i="1" dirty="0" err="1" smtClean="0"/>
              <a:t>Gion</a:t>
            </a:r>
            <a:r>
              <a:rPr lang="en-GB" sz="1600" i="1" dirty="0" smtClean="0"/>
              <a:t> et al. (2017). </a:t>
            </a:r>
            <a:r>
              <a:rPr lang="en-GB" sz="1600" i="1" dirty="0" err="1" smtClean="0"/>
              <a:t>GPlates</a:t>
            </a:r>
            <a:r>
              <a:rPr lang="en-GB" sz="1600" i="1" dirty="0" smtClean="0"/>
              <a:t> software was used to create the animation.</a:t>
            </a:r>
            <a:endParaRPr lang="en-GB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384" y="10920051"/>
            <a:ext cx="3044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Play animation</a:t>
            </a:r>
            <a:endParaRPr lang="en-GB" sz="3600" b="1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1525692" y="11566382"/>
            <a:ext cx="1378070" cy="4351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62946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15340</TotalTime>
  <Words>173</Words>
  <Application>Microsoft Office PowerPoint</Application>
  <PresentationFormat>Custom</PresentationFormat>
  <Paragraphs>19</Paragraphs>
  <Slides>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Office Theme</vt:lpstr>
      <vt:lpstr>1_Office Theme</vt:lpstr>
      <vt:lpstr>2_Office Theme</vt:lpstr>
      <vt:lpstr>Cenozoic relative movements of Greenland and North America by the closure of the North Atlantic – Arctic plate circuit: Labrador Sea, Davis Strait, Baffin Bay and the Eurekan Orogen</vt:lpstr>
      <vt:lpstr>Greenland and North America Plate Model Animation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Lucía Pérez Díaz</dc:creator>
  <cp:lastModifiedBy>annie</cp:lastModifiedBy>
  <cp:revision>1225</cp:revision>
  <dcterms:created xsi:type="dcterms:W3CDTF">2015-02-23T13:05:44Z</dcterms:created>
  <dcterms:modified xsi:type="dcterms:W3CDTF">2022-05-24T19:13:39Z</dcterms:modified>
</cp:coreProperties>
</file>