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62" r:id="rId5"/>
    <p:sldId id="259" r:id="rId6"/>
    <p:sldId id="260" r:id="rId7"/>
    <p:sldId id="261"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09" autoAdjust="0"/>
  </p:normalViewPr>
  <p:slideViewPr>
    <p:cSldViewPr snapToGrid="0">
      <p:cViewPr varScale="1">
        <p:scale>
          <a:sx n="102" d="100"/>
          <a:sy n="102" d="100"/>
        </p:scale>
        <p:origin x="8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050;&#1086;&#1085;&#1080;&#1082;\Desktop\&#1051;&#1080;&#1089;&#1090;%20Microsoft%20Excel%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1050;&#1086;&#1085;&#1080;&#1082;\Desktop\&#1051;&#1080;&#1089;&#1090;%20Microsoft%20Excel%2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4992836393419"/>
          <c:y val="5.3912219305920092E-2"/>
          <c:w val="0.83129461065761667"/>
          <c:h val="0.79874814896962032"/>
        </c:manualLayout>
      </c:layout>
      <c:barChart>
        <c:barDir val="col"/>
        <c:grouping val="clustered"/>
        <c:varyColors val="0"/>
        <c:ser>
          <c:idx val="0"/>
          <c:order val="0"/>
          <c:tx>
            <c:v>PFZ</c:v>
          </c:tx>
          <c:spPr>
            <a:solidFill>
              <a:schemeClr val="accent1"/>
            </a:solidFill>
            <a:ln>
              <a:noFill/>
            </a:ln>
            <a:effectLst/>
          </c:spPr>
          <c:invertIfNegative val="0"/>
          <c:cat>
            <c:strRef>
              <c:f>Лист2!$A$1:$A$6</c:f>
              <c:strCache>
                <c:ptCount val="6"/>
                <c:pt idx="0">
                  <c:v>May</c:v>
                </c:pt>
                <c:pt idx="1">
                  <c:v>June</c:v>
                </c:pt>
                <c:pt idx="2">
                  <c:v>July</c:v>
                </c:pt>
                <c:pt idx="3">
                  <c:v>August</c:v>
                </c:pt>
                <c:pt idx="4">
                  <c:v>September</c:v>
                </c:pt>
                <c:pt idx="5">
                  <c:v>October</c:v>
                </c:pt>
              </c:strCache>
            </c:strRef>
          </c:cat>
          <c:val>
            <c:numRef>
              <c:f>Лист2!$B$1:$B$6</c:f>
              <c:numCache>
                <c:formatCode>0.00</c:formatCode>
                <c:ptCount val="6"/>
                <c:pt idx="0">
                  <c:v>0.05</c:v>
                </c:pt>
                <c:pt idx="1">
                  <c:v>0.05</c:v>
                </c:pt>
                <c:pt idx="2">
                  <c:v>0.05</c:v>
                </c:pt>
                <c:pt idx="3">
                  <c:v>0.04</c:v>
                </c:pt>
                <c:pt idx="4">
                  <c:v>0.05</c:v>
                </c:pt>
              </c:numCache>
            </c:numRef>
          </c:val>
          <c:extLst>
            <c:ext xmlns:c16="http://schemas.microsoft.com/office/drawing/2014/chart" uri="{C3380CC4-5D6E-409C-BE32-E72D297353CC}">
              <c16:uniqueId val="{00000000-6B89-4CE5-B8ED-891887404F80}"/>
            </c:ext>
          </c:extLst>
        </c:ser>
        <c:ser>
          <c:idx val="1"/>
          <c:order val="1"/>
          <c:tx>
            <c:v>RPFZ</c:v>
          </c:tx>
          <c:spPr>
            <a:solidFill>
              <a:schemeClr val="accent2"/>
            </a:solidFill>
            <a:ln>
              <a:noFill/>
            </a:ln>
            <a:effectLst/>
          </c:spPr>
          <c:invertIfNegative val="0"/>
          <c:cat>
            <c:strRef>
              <c:f>Лист2!$A$1:$A$6</c:f>
              <c:strCache>
                <c:ptCount val="6"/>
                <c:pt idx="0">
                  <c:v>May</c:v>
                </c:pt>
                <c:pt idx="1">
                  <c:v>June</c:v>
                </c:pt>
                <c:pt idx="2">
                  <c:v>July</c:v>
                </c:pt>
                <c:pt idx="3">
                  <c:v>August</c:v>
                </c:pt>
                <c:pt idx="4">
                  <c:v>September</c:v>
                </c:pt>
                <c:pt idx="5">
                  <c:v>October</c:v>
                </c:pt>
              </c:strCache>
            </c:strRef>
          </c:cat>
          <c:val>
            <c:numRef>
              <c:f>Лист2!$D$1:$D$6</c:f>
              <c:numCache>
                <c:formatCode>General</c:formatCode>
                <c:ptCount val="6"/>
                <c:pt idx="2" formatCode="0.00">
                  <c:v>0.1</c:v>
                </c:pt>
                <c:pt idx="3" formatCode="0.00">
                  <c:v>0.06</c:v>
                </c:pt>
                <c:pt idx="4" formatCode="0.00">
                  <c:v>0.08</c:v>
                </c:pt>
                <c:pt idx="5" formatCode="0.00">
                  <c:v>0.08</c:v>
                </c:pt>
              </c:numCache>
            </c:numRef>
          </c:val>
          <c:extLst>
            <c:ext xmlns:c16="http://schemas.microsoft.com/office/drawing/2014/chart" uri="{C3380CC4-5D6E-409C-BE32-E72D297353CC}">
              <c16:uniqueId val="{00000001-6B89-4CE5-B8ED-891887404F80}"/>
            </c:ext>
          </c:extLst>
        </c:ser>
        <c:ser>
          <c:idx val="2"/>
          <c:order val="2"/>
          <c:tx>
            <c:v>AFZ</c:v>
          </c:tx>
          <c:spPr>
            <a:solidFill>
              <a:schemeClr val="accent3"/>
            </a:solidFill>
            <a:ln>
              <a:noFill/>
            </a:ln>
            <a:effectLst/>
          </c:spPr>
          <c:invertIfNegative val="0"/>
          <c:cat>
            <c:strRef>
              <c:f>Лист2!$A$1:$A$6</c:f>
              <c:strCache>
                <c:ptCount val="6"/>
                <c:pt idx="0">
                  <c:v>May</c:v>
                </c:pt>
                <c:pt idx="1">
                  <c:v>June</c:v>
                </c:pt>
                <c:pt idx="2">
                  <c:v>July</c:v>
                </c:pt>
                <c:pt idx="3">
                  <c:v>August</c:v>
                </c:pt>
                <c:pt idx="4">
                  <c:v>September</c:v>
                </c:pt>
                <c:pt idx="5">
                  <c:v>October</c:v>
                </c:pt>
              </c:strCache>
            </c:strRef>
          </c:cat>
          <c:val>
            <c:numRef>
              <c:f>Лист2!$F$1:$F$6</c:f>
              <c:numCache>
                <c:formatCode>General</c:formatCode>
                <c:ptCount val="6"/>
                <c:pt idx="3">
                  <c:v>0.06</c:v>
                </c:pt>
                <c:pt idx="4">
                  <c:v>0.06</c:v>
                </c:pt>
              </c:numCache>
            </c:numRef>
          </c:val>
          <c:extLst>
            <c:ext xmlns:c16="http://schemas.microsoft.com/office/drawing/2014/chart" uri="{C3380CC4-5D6E-409C-BE32-E72D297353CC}">
              <c16:uniqueId val="{00000002-6B89-4CE5-B8ED-891887404F80}"/>
            </c:ext>
          </c:extLst>
        </c:ser>
        <c:dLbls>
          <c:showLegendKey val="0"/>
          <c:showVal val="0"/>
          <c:showCatName val="0"/>
          <c:showSerName val="0"/>
          <c:showPercent val="0"/>
          <c:showBubbleSize val="0"/>
        </c:dLbls>
        <c:gapWidth val="219"/>
        <c:overlap val="-27"/>
        <c:axId val="1340845456"/>
        <c:axId val="1340831312"/>
      </c:barChart>
      <c:catAx>
        <c:axId val="134084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1340831312"/>
        <c:crosses val="autoZero"/>
        <c:auto val="1"/>
        <c:lblAlgn val="ctr"/>
        <c:lblOffset val="100"/>
        <c:noMultiLvlLbl val="0"/>
      </c:catAx>
      <c:valAx>
        <c:axId val="1340831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SST gradient,</a:t>
                </a:r>
                <a:r>
                  <a:rPr lang="en-US" baseline="0"/>
                  <a:t> </a:t>
                </a:r>
                <a:r>
                  <a:rPr lang="en-US" sz="1200" b="0" i="0" u="none" strike="noStrike" baseline="0">
                    <a:effectLst/>
                  </a:rPr>
                  <a:t>°C/km</a:t>
                </a:r>
                <a:endParaRPr lang="ru-RU"/>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1340845456"/>
        <c:crosses val="autoZero"/>
        <c:crossBetween val="between"/>
      </c:valAx>
      <c:spPr>
        <a:noFill/>
        <a:ln>
          <a:noFill/>
        </a:ln>
        <a:effectLst/>
      </c:spPr>
    </c:plotArea>
    <c:legend>
      <c:legendPos val="r"/>
      <c:layout>
        <c:manualLayout>
          <c:xMode val="edge"/>
          <c:yMode val="edge"/>
          <c:x val="0.57018735352381467"/>
          <c:y val="5.0883357361392885E-2"/>
          <c:w val="0.40448161596380761"/>
          <c:h val="0.1318899917152120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65043229164599"/>
          <c:y val="5.0925925925925923E-2"/>
          <c:w val="0.84906210958657469"/>
          <c:h val="0.80715366846022574"/>
        </c:manualLayout>
      </c:layout>
      <c:barChart>
        <c:barDir val="col"/>
        <c:grouping val="clustered"/>
        <c:varyColors val="0"/>
        <c:ser>
          <c:idx val="0"/>
          <c:order val="0"/>
          <c:tx>
            <c:v>PFZ</c:v>
          </c:tx>
          <c:spPr>
            <a:solidFill>
              <a:schemeClr val="accent1"/>
            </a:solidFill>
            <a:ln>
              <a:noFill/>
            </a:ln>
            <a:effectLst/>
          </c:spPr>
          <c:invertIfNegative val="0"/>
          <c:cat>
            <c:strRef>
              <c:f>Лист2!$A$1:$A$6</c:f>
              <c:strCache>
                <c:ptCount val="6"/>
                <c:pt idx="0">
                  <c:v>May</c:v>
                </c:pt>
                <c:pt idx="1">
                  <c:v>June</c:v>
                </c:pt>
                <c:pt idx="2">
                  <c:v>July</c:v>
                </c:pt>
                <c:pt idx="3">
                  <c:v>August</c:v>
                </c:pt>
                <c:pt idx="4">
                  <c:v>September</c:v>
                </c:pt>
                <c:pt idx="5">
                  <c:v>October</c:v>
                </c:pt>
              </c:strCache>
            </c:strRef>
          </c:cat>
          <c:val>
            <c:numRef>
              <c:f>Лист2!$C$1:$C$6</c:f>
              <c:numCache>
                <c:formatCode>0</c:formatCode>
                <c:ptCount val="6"/>
                <c:pt idx="0">
                  <c:v>245</c:v>
                </c:pt>
                <c:pt idx="1">
                  <c:v>288</c:v>
                </c:pt>
                <c:pt idx="2">
                  <c:v>313</c:v>
                </c:pt>
                <c:pt idx="3">
                  <c:v>331</c:v>
                </c:pt>
                <c:pt idx="4">
                  <c:v>341</c:v>
                </c:pt>
              </c:numCache>
            </c:numRef>
          </c:val>
          <c:extLst>
            <c:ext xmlns:c16="http://schemas.microsoft.com/office/drawing/2014/chart" uri="{C3380CC4-5D6E-409C-BE32-E72D297353CC}">
              <c16:uniqueId val="{00000000-6529-422A-8D6B-567A75CFF7A9}"/>
            </c:ext>
          </c:extLst>
        </c:ser>
        <c:ser>
          <c:idx val="1"/>
          <c:order val="1"/>
          <c:tx>
            <c:v>RPFZ</c:v>
          </c:tx>
          <c:spPr>
            <a:solidFill>
              <a:schemeClr val="accent2"/>
            </a:solidFill>
            <a:ln>
              <a:noFill/>
            </a:ln>
            <a:effectLst/>
          </c:spPr>
          <c:invertIfNegative val="0"/>
          <c:cat>
            <c:strRef>
              <c:f>Лист2!$A$1:$A$6</c:f>
              <c:strCache>
                <c:ptCount val="6"/>
                <c:pt idx="0">
                  <c:v>May</c:v>
                </c:pt>
                <c:pt idx="1">
                  <c:v>June</c:v>
                </c:pt>
                <c:pt idx="2">
                  <c:v>July</c:v>
                </c:pt>
                <c:pt idx="3">
                  <c:v>August</c:v>
                </c:pt>
                <c:pt idx="4">
                  <c:v>September</c:v>
                </c:pt>
                <c:pt idx="5">
                  <c:v>October</c:v>
                </c:pt>
              </c:strCache>
            </c:strRef>
          </c:cat>
          <c:val>
            <c:numRef>
              <c:f>Лист2!$E$1:$E$6</c:f>
              <c:numCache>
                <c:formatCode>General</c:formatCode>
                <c:ptCount val="6"/>
                <c:pt idx="2" formatCode="0">
                  <c:v>130</c:v>
                </c:pt>
                <c:pt idx="3" formatCode="0">
                  <c:v>159</c:v>
                </c:pt>
                <c:pt idx="4" formatCode="0">
                  <c:v>175</c:v>
                </c:pt>
                <c:pt idx="5" formatCode="0">
                  <c:v>157</c:v>
                </c:pt>
              </c:numCache>
            </c:numRef>
          </c:val>
          <c:extLst>
            <c:ext xmlns:c16="http://schemas.microsoft.com/office/drawing/2014/chart" uri="{C3380CC4-5D6E-409C-BE32-E72D297353CC}">
              <c16:uniqueId val="{00000001-6529-422A-8D6B-567A75CFF7A9}"/>
            </c:ext>
          </c:extLst>
        </c:ser>
        <c:ser>
          <c:idx val="2"/>
          <c:order val="2"/>
          <c:tx>
            <c:v>AFZ</c:v>
          </c:tx>
          <c:spPr>
            <a:solidFill>
              <a:schemeClr val="accent3"/>
            </a:solidFill>
            <a:ln>
              <a:noFill/>
            </a:ln>
            <a:effectLst/>
          </c:spPr>
          <c:invertIfNegative val="0"/>
          <c:cat>
            <c:strRef>
              <c:f>Лист2!$A$1:$A$6</c:f>
              <c:strCache>
                <c:ptCount val="6"/>
                <c:pt idx="0">
                  <c:v>May</c:v>
                </c:pt>
                <c:pt idx="1">
                  <c:v>June</c:v>
                </c:pt>
                <c:pt idx="2">
                  <c:v>July</c:v>
                </c:pt>
                <c:pt idx="3">
                  <c:v>August</c:v>
                </c:pt>
                <c:pt idx="4">
                  <c:v>September</c:v>
                </c:pt>
                <c:pt idx="5">
                  <c:v>October</c:v>
                </c:pt>
              </c:strCache>
            </c:strRef>
          </c:cat>
          <c:val>
            <c:numRef>
              <c:f>Лист2!$G$1:$G$6</c:f>
              <c:numCache>
                <c:formatCode>General</c:formatCode>
                <c:ptCount val="6"/>
                <c:pt idx="3">
                  <c:v>364</c:v>
                </c:pt>
                <c:pt idx="4">
                  <c:v>332</c:v>
                </c:pt>
              </c:numCache>
            </c:numRef>
          </c:val>
          <c:extLst>
            <c:ext xmlns:c16="http://schemas.microsoft.com/office/drawing/2014/chart" uri="{C3380CC4-5D6E-409C-BE32-E72D297353CC}">
              <c16:uniqueId val="{00000002-6529-422A-8D6B-567A75CFF7A9}"/>
            </c:ext>
          </c:extLst>
        </c:ser>
        <c:dLbls>
          <c:showLegendKey val="0"/>
          <c:showVal val="0"/>
          <c:showCatName val="0"/>
          <c:showSerName val="0"/>
          <c:showPercent val="0"/>
          <c:showBubbleSize val="0"/>
        </c:dLbls>
        <c:gapWidth val="219"/>
        <c:overlap val="-27"/>
        <c:axId val="1340845456"/>
        <c:axId val="1340831312"/>
      </c:barChart>
      <c:catAx>
        <c:axId val="134084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1340831312"/>
        <c:crosses val="autoZero"/>
        <c:auto val="1"/>
        <c:lblAlgn val="ctr"/>
        <c:lblOffset val="100"/>
        <c:noMultiLvlLbl val="0"/>
      </c:catAx>
      <c:valAx>
        <c:axId val="1340831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Area *10</a:t>
                </a:r>
                <a:r>
                  <a:rPr lang="en-US" sz="1200" b="0" i="0" u="none" strike="noStrike" baseline="30000">
                    <a:effectLst/>
                  </a:rPr>
                  <a:t>3</a:t>
                </a:r>
                <a:r>
                  <a:rPr lang="en-US"/>
                  <a:t>, km</a:t>
                </a:r>
                <a:r>
                  <a:rPr lang="en-US" sz="1200" b="0" i="0" u="none" strike="noStrike" baseline="30000">
                    <a:effectLst/>
                  </a:rPr>
                  <a:t>2</a:t>
                </a:r>
                <a:endParaRPr lang="ru-RU"/>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1340845456"/>
        <c:crosses val="autoZero"/>
        <c:crossBetween val="between"/>
      </c:valAx>
      <c:spPr>
        <a:noFill/>
        <a:ln>
          <a:noFill/>
        </a:ln>
        <a:effectLst/>
      </c:spPr>
    </c:plotArea>
    <c:legend>
      <c:legendPos val="r"/>
      <c:layout>
        <c:manualLayout>
          <c:xMode val="edge"/>
          <c:yMode val="edge"/>
          <c:x val="0.53265371948988305"/>
          <c:y val="4.8336525501879835E-2"/>
          <c:w val="0.44210244803736881"/>
          <c:h val="0.105386151055442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1997E-84F0-4EEC-A272-F12B093FF86B}" type="datetimeFigureOut">
              <a:rPr lang="ru-RU" smtClean="0"/>
              <a:t>23.05.2022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5799F-C81D-43EC-B657-198B54603250}" type="slidenum">
              <a:rPr lang="ru-RU" smtClean="0"/>
              <a:t>‹#›</a:t>
            </a:fld>
            <a:endParaRPr lang="ru-RU"/>
          </a:p>
        </p:txBody>
      </p:sp>
    </p:spTree>
    <p:extLst>
      <p:ext uri="{BB962C8B-B14F-4D97-AF65-F5344CB8AC3E}">
        <p14:creationId xmlns:p14="http://schemas.microsoft.com/office/powerpoint/2010/main" val="227041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C25799F-C81D-43EC-B657-198B54603250}" type="slidenum">
              <a:rPr lang="ru-RU" smtClean="0"/>
              <a:t>1</a:t>
            </a:fld>
            <a:endParaRPr lang="ru-RU"/>
          </a:p>
        </p:txBody>
      </p:sp>
    </p:spTree>
    <p:extLst>
      <p:ext uri="{BB962C8B-B14F-4D97-AF65-F5344CB8AC3E}">
        <p14:creationId xmlns:p14="http://schemas.microsoft.com/office/powerpoint/2010/main" val="3421564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C25799F-C81D-43EC-B657-198B54603250}" type="slidenum">
              <a:rPr lang="ru-RU" smtClean="0"/>
              <a:t>2</a:t>
            </a:fld>
            <a:endParaRPr lang="ru-RU"/>
          </a:p>
        </p:txBody>
      </p:sp>
    </p:spTree>
    <p:extLst>
      <p:ext uri="{BB962C8B-B14F-4D97-AF65-F5344CB8AC3E}">
        <p14:creationId xmlns:p14="http://schemas.microsoft.com/office/powerpoint/2010/main" val="382467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C25799F-C81D-43EC-B657-198B54603250}" type="slidenum">
              <a:rPr lang="ru-RU" smtClean="0"/>
              <a:t>3</a:t>
            </a:fld>
            <a:endParaRPr lang="ru-RU"/>
          </a:p>
        </p:txBody>
      </p:sp>
    </p:spTree>
    <p:extLst>
      <p:ext uri="{BB962C8B-B14F-4D97-AF65-F5344CB8AC3E}">
        <p14:creationId xmlns:p14="http://schemas.microsoft.com/office/powerpoint/2010/main" val="2559106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C25799F-C81D-43EC-B657-198B54603250}" type="slidenum">
              <a:rPr lang="ru-RU" smtClean="0"/>
              <a:t>7</a:t>
            </a:fld>
            <a:endParaRPr lang="ru-RU"/>
          </a:p>
        </p:txBody>
      </p:sp>
    </p:spTree>
    <p:extLst>
      <p:ext uri="{BB962C8B-B14F-4D97-AF65-F5344CB8AC3E}">
        <p14:creationId xmlns:p14="http://schemas.microsoft.com/office/powerpoint/2010/main" val="3912107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E5A58A-869E-77E0-AEF1-24B8A1640E7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5C56326-1361-2F43-B3DB-6A114ECBCF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B9C195A-E730-45FD-DF66-3F6CA2D58F2D}"/>
              </a:ext>
            </a:extLst>
          </p:cNvPr>
          <p:cNvSpPr>
            <a:spLocks noGrp="1"/>
          </p:cNvSpPr>
          <p:nvPr>
            <p:ph type="dt" sz="half" idx="10"/>
          </p:nvPr>
        </p:nvSpPr>
        <p:spPr/>
        <p:txBody>
          <a:bodyPr/>
          <a:lstStyle/>
          <a:p>
            <a:fld id="{E607D83E-3DE5-44EB-9C71-EAEEA7A209C5}" type="datetimeFigureOut">
              <a:rPr lang="ru-RU" smtClean="0"/>
              <a:t>23.05.2022</a:t>
            </a:fld>
            <a:endParaRPr lang="ru-RU"/>
          </a:p>
        </p:txBody>
      </p:sp>
      <p:sp>
        <p:nvSpPr>
          <p:cNvPr id="5" name="Нижний колонтитул 4">
            <a:extLst>
              <a:ext uri="{FF2B5EF4-FFF2-40B4-BE49-F238E27FC236}">
                <a16:creationId xmlns:a16="http://schemas.microsoft.com/office/drawing/2014/main" id="{C855546D-9313-4F77-15B0-BB947B18A02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B523FCC-38EA-7689-F727-88A89AE093FC}"/>
              </a:ext>
            </a:extLst>
          </p:cNvPr>
          <p:cNvSpPr>
            <a:spLocks noGrp="1"/>
          </p:cNvSpPr>
          <p:nvPr>
            <p:ph type="sldNum" sz="quarter" idx="12"/>
          </p:nvPr>
        </p:nvSpPr>
        <p:spPr/>
        <p:txBody>
          <a:bodyPr/>
          <a:lstStyle/>
          <a:p>
            <a:fld id="{8E01B044-C6CD-425F-BAB1-37AD290CBA95}" type="slidenum">
              <a:rPr lang="ru-RU" smtClean="0"/>
              <a:t>‹#›</a:t>
            </a:fld>
            <a:endParaRPr lang="ru-RU"/>
          </a:p>
        </p:txBody>
      </p:sp>
    </p:spTree>
    <p:extLst>
      <p:ext uri="{BB962C8B-B14F-4D97-AF65-F5344CB8AC3E}">
        <p14:creationId xmlns:p14="http://schemas.microsoft.com/office/powerpoint/2010/main" val="128097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741910-EC7A-9FA1-6522-F7A30E5651B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7B517E2-1B5F-D7F3-3AF6-F85372B039C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53783C4-F92C-BD17-2277-2B460E6A004C}"/>
              </a:ext>
            </a:extLst>
          </p:cNvPr>
          <p:cNvSpPr>
            <a:spLocks noGrp="1"/>
          </p:cNvSpPr>
          <p:nvPr>
            <p:ph type="dt" sz="half" idx="10"/>
          </p:nvPr>
        </p:nvSpPr>
        <p:spPr/>
        <p:txBody>
          <a:bodyPr/>
          <a:lstStyle/>
          <a:p>
            <a:fld id="{E607D83E-3DE5-44EB-9C71-EAEEA7A209C5}" type="datetimeFigureOut">
              <a:rPr lang="ru-RU" smtClean="0"/>
              <a:t>23.05.2022</a:t>
            </a:fld>
            <a:endParaRPr lang="ru-RU"/>
          </a:p>
        </p:txBody>
      </p:sp>
      <p:sp>
        <p:nvSpPr>
          <p:cNvPr id="5" name="Нижний колонтитул 4">
            <a:extLst>
              <a:ext uri="{FF2B5EF4-FFF2-40B4-BE49-F238E27FC236}">
                <a16:creationId xmlns:a16="http://schemas.microsoft.com/office/drawing/2014/main" id="{6FDF4230-98F1-5B3E-731C-36A8372F67F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04996A9-4BE5-745F-2A61-3BC0BE5DD9D1}"/>
              </a:ext>
            </a:extLst>
          </p:cNvPr>
          <p:cNvSpPr>
            <a:spLocks noGrp="1"/>
          </p:cNvSpPr>
          <p:nvPr>
            <p:ph type="sldNum" sz="quarter" idx="12"/>
          </p:nvPr>
        </p:nvSpPr>
        <p:spPr/>
        <p:txBody>
          <a:bodyPr/>
          <a:lstStyle/>
          <a:p>
            <a:fld id="{8E01B044-C6CD-425F-BAB1-37AD290CBA95}" type="slidenum">
              <a:rPr lang="ru-RU" smtClean="0"/>
              <a:t>‹#›</a:t>
            </a:fld>
            <a:endParaRPr lang="ru-RU"/>
          </a:p>
        </p:txBody>
      </p:sp>
    </p:spTree>
    <p:extLst>
      <p:ext uri="{BB962C8B-B14F-4D97-AF65-F5344CB8AC3E}">
        <p14:creationId xmlns:p14="http://schemas.microsoft.com/office/powerpoint/2010/main" val="406199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06C431D-AF70-7849-8409-6B294D6BD60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97039CF-C736-7383-253A-DF94608B90B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3A36E09-133E-20CA-4386-AF3BA1739759}"/>
              </a:ext>
            </a:extLst>
          </p:cNvPr>
          <p:cNvSpPr>
            <a:spLocks noGrp="1"/>
          </p:cNvSpPr>
          <p:nvPr>
            <p:ph type="dt" sz="half" idx="10"/>
          </p:nvPr>
        </p:nvSpPr>
        <p:spPr/>
        <p:txBody>
          <a:bodyPr/>
          <a:lstStyle/>
          <a:p>
            <a:fld id="{E607D83E-3DE5-44EB-9C71-EAEEA7A209C5}" type="datetimeFigureOut">
              <a:rPr lang="ru-RU" smtClean="0"/>
              <a:t>23.05.2022</a:t>
            </a:fld>
            <a:endParaRPr lang="ru-RU"/>
          </a:p>
        </p:txBody>
      </p:sp>
      <p:sp>
        <p:nvSpPr>
          <p:cNvPr id="5" name="Нижний колонтитул 4">
            <a:extLst>
              <a:ext uri="{FF2B5EF4-FFF2-40B4-BE49-F238E27FC236}">
                <a16:creationId xmlns:a16="http://schemas.microsoft.com/office/drawing/2014/main" id="{7DBDDEDC-3EEE-BEF6-8EDB-D85C23CBADA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5D60259-DD12-EC2A-247F-F39938B49B19}"/>
              </a:ext>
            </a:extLst>
          </p:cNvPr>
          <p:cNvSpPr>
            <a:spLocks noGrp="1"/>
          </p:cNvSpPr>
          <p:nvPr>
            <p:ph type="sldNum" sz="quarter" idx="12"/>
          </p:nvPr>
        </p:nvSpPr>
        <p:spPr/>
        <p:txBody>
          <a:bodyPr/>
          <a:lstStyle/>
          <a:p>
            <a:fld id="{8E01B044-C6CD-425F-BAB1-37AD290CBA95}" type="slidenum">
              <a:rPr lang="ru-RU" smtClean="0"/>
              <a:t>‹#›</a:t>
            </a:fld>
            <a:endParaRPr lang="ru-RU"/>
          </a:p>
        </p:txBody>
      </p:sp>
    </p:spTree>
    <p:extLst>
      <p:ext uri="{BB962C8B-B14F-4D97-AF65-F5344CB8AC3E}">
        <p14:creationId xmlns:p14="http://schemas.microsoft.com/office/powerpoint/2010/main" val="367292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CCAC41-DDD2-2F08-5210-686E6BEFEEF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8B80CC7-C634-470D-C617-6121D6747F3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4FB61D8-7B8A-E303-10E0-BBE5B2BD04E7}"/>
              </a:ext>
            </a:extLst>
          </p:cNvPr>
          <p:cNvSpPr>
            <a:spLocks noGrp="1"/>
          </p:cNvSpPr>
          <p:nvPr>
            <p:ph type="dt" sz="half" idx="10"/>
          </p:nvPr>
        </p:nvSpPr>
        <p:spPr/>
        <p:txBody>
          <a:bodyPr/>
          <a:lstStyle/>
          <a:p>
            <a:fld id="{E607D83E-3DE5-44EB-9C71-EAEEA7A209C5}" type="datetimeFigureOut">
              <a:rPr lang="ru-RU" smtClean="0"/>
              <a:t>23.05.2022</a:t>
            </a:fld>
            <a:endParaRPr lang="ru-RU"/>
          </a:p>
        </p:txBody>
      </p:sp>
      <p:sp>
        <p:nvSpPr>
          <p:cNvPr id="5" name="Нижний колонтитул 4">
            <a:extLst>
              <a:ext uri="{FF2B5EF4-FFF2-40B4-BE49-F238E27FC236}">
                <a16:creationId xmlns:a16="http://schemas.microsoft.com/office/drawing/2014/main" id="{6CC1AECF-96FF-558A-A5A4-57D64C3F479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11661CC-28F1-2CBF-8C32-504B137458A4}"/>
              </a:ext>
            </a:extLst>
          </p:cNvPr>
          <p:cNvSpPr>
            <a:spLocks noGrp="1"/>
          </p:cNvSpPr>
          <p:nvPr>
            <p:ph type="sldNum" sz="quarter" idx="12"/>
          </p:nvPr>
        </p:nvSpPr>
        <p:spPr/>
        <p:txBody>
          <a:bodyPr/>
          <a:lstStyle/>
          <a:p>
            <a:fld id="{8E01B044-C6CD-425F-BAB1-37AD290CBA95}" type="slidenum">
              <a:rPr lang="ru-RU" smtClean="0"/>
              <a:t>‹#›</a:t>
            </a:fld>
            <a:endParaRPr lang="ru-RU"/>
          </a:p>
        </p:txBody>
      </p:sp>
    </p:spTree>
    <p:extLst>
      <p:ext uri="{BB962C8B-B14F-4D97-AF65-F5344CB8AC3E}">
        <p14:creationId xmlns:p14="http://schemas.microsoft.com/office/powerpoint/2010/main" val="125602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52DA10-4975-F2C1-EDDC-3F157C2E8F2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0C2CD58-FDA4-DDBC-C533-AE53308AAD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CEA72CE-9BC9-02A4-ED81-1488297503CB}"/>
              </a:ext>
            </a:extLst>
          </p:cNvPr>
          <p:cNvSpPr>
            <a:spLocks noGrp="1"/>
          </p:cNvSpPr>
          <p:nvPr>
            <p:ph type="dt" sz="half" idx="10"/>
          </p:nvPr>
        </p:nvSpPr>
        <p:spPr/>
        <p:txBody>
          <a:bodyPr/>
          <a:lstStyle/>
          <a:p>
            <a:fld id="{E607D83E-3DE5-44EB-9C71-EAEEA7A209C5}" type="datetimeFigureOut">
              <a:rPr lang="ru-RU" smtClean="0"/>
              <a:t>23.05.2022</a:t>
            </a:fld>
            <a:endParaRPr lang="ru-RU"/>
          </a:p>
        </p:txBody>
      </p:sp>
      <p:sp>
        <p:nvSpPr>
          <p:cNvPr id="5" name="Нижний колонтитул 4">
            <a:extLst>
              <a:ext uri="{FF2B5EF4-FFF2-40B4-BE49-F238E27FC236}">
                <a16:creationId xmlns:a16="http://schemas.microsoft.com/office/drawing/2014/main" id="{1A5FDB2E-161E-C09D-6171-12C1257D850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BFB8366-DF44-0D8D-075A-6BE2AB487659}"/>
              </a:ext>
            </a:extLst>
          </p:cNvPr>
          <p:cNvSpPr>
            <a:spLocks noGrp="1"/>
          </p:cNvSpPr>
          <p:nvPr>
            <p:ph type="sldNum" sz="quarter" idx="12"/>
          </p:nvPr>
        </p:nvSpPr>
        <p:spPr/>
        <p:txBody>
          <a:bodyPr/>
          <a:lstStyle/>
          <a:p>
            <a:fld id="{8E01B044-C6CD-425F-BAB1-37AD290CBA95}" type="slidenum">
              <a:rPr lang="ru-RU" smtClean="0"/>
              <a:t>‹#›</a:t>
            </a:fld>
            <a:endParaRPr lang="ru-RU"/>
          </a:p>
        </p:txBody>
      </p:sp>
    </p:spTree>
    <p:extLst>
      <p:ext uri="{BB962C8B-B14F-4D97-AF65-F5344CB8AC3E}">
        <p14:creationId xmlns:p14="http://schemas.microsoft.com/office/powerpoint/2010/main" val="405936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FF0633-53CE-CA58-F55D-84A9850FE24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77EEDCA-D1CB-A918-F56E-EC3475C60F9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EAD7B86-ECFD-9A95-A253-ADFD92282B2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6605B44-7882-631E-3C8F-23174A45D284}"/>
              </a:ext>
            </a:extLst>
          </p:cNvPr>
          <p:cNvSpPr>
            <a:spLocks noGrp="1"/>
          </p:cNvSpPr>
          <p:nvPr>
            <p:ph type="dt" sz="half" idx="10"/>
          </p:nvPr>
        </p:nvSpPr>
        <p:spPr/>
        <p:txBody>
          <a:bodyPr/>
          <a:lstStyle/>
          <a:p>
            <a:fld id="{E607D83E-3DE5-44EB-9C71-EAEEA7A209C5}" type="datetimeFigureOut">
              <a:rPr lang="ru-RU" smtClean="0"/>
              <a:t>23.05.2022</a:t>
            </a:fld>
            <a:endParaRPr lang="ru-RU"/>
          </a:p>
        </p:txBody>
      </p:sp>
      <p:sp>
        <p:nvSpPr>
          <p:cNvPr id="6" name="Нижний колонтитул 5">
            <a:extLst>
              <a:ext uri="{FF2B5EF4-FFF2-40B4-BE49-F238E27FC236}">
                <a16:creationId xmlns:a16="http://schemas.microsoft.com/office/drawing/2014/main" id="{436F0260-5080-F07A-9B39-C7590B230BD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C5A829E-89BA-B96D-0E56-0BDBCDDE4CA6}"/>
              </a:ext>
            </a:extLst>
          </p:cNvPr>
          <p:cNvSpPr>
            <a:spLocks noGrp="1"/>
          </p:cNvSpPr>
          <p:nvPr>
            <p:ph type="sldNum" sz="quarter" idx="12"/>
          </p:nvPr>
        </p:nvSpPr>
        <p:spPr/>
        <p:txBody>
          <a:bodyPr/>
          <a:lstStyle/>
          <a:p>
            <a:fld id="{8E01B044-C6CD-425F-BAB1-37AD290CBA95}" type="slidenum">
              <a:rPr lang="ru-RU" smtClean="0"/>
              <a:t>‹#›</a:t>
            </a:fld>
            <a:endParaRPr lang="ru-RU"/>
          </a:p>
        </p:txBody>
      </p:sp>
    </p:spTree>
    <p:extLst>
      <p:ext uri="{BB962C8B-B14F-4D97-AF65-F5344CB8AC3E}">
        <p14:creationId xmlns:p14="http://schemas.microsoft.com/office/powerpoint/2010/main" val="394948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1229A2-55AF-DACB-A675-FD05F34A132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EF9E289-9C83-0B54-85A6-E8C2507B21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0AD5B3E-9766-C1FE-772D-969C8116D3E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23D93E9-0F5C-66B7-75D5-F28FC71DF9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3E30404-D5E4-B4EB-B665-DFB741A6906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D500E52-4857-2159-3894-9F4BA06270A0}"/>
              </a:ext>
            </a:extLst>
          </p:cNvPr>
          <p:cNvSpPr>
            <a:spLocks noGrp="1"/>
          </p:cNvSpPr>
          <p:nvPr>
            <p:ph type="dt" sz="half" idx="10"/>
          </p:nvPr>
        </p:nvSpPr>
        <p:spPr/>
        <p:txBody>
          <a:bodyPr/>
          <a:lstStyle/>
          <a:p>
            <a:fld id="{E607D83E-3DE5-44EB-9C71-EAEEA7A209C5}" type="datetimeFigureOut">
              <a:rPr lang="ru-RU" smtClean="0"/>
              <a:t>23.05.2022</a:t>
            </a:fld>
            <a:endParaRPr lang="ru-RU"/>
          </a:p>
        </p:txBody>
      </p:sp>
      <p:sp>
        <p:nvSpPr>
          <p:cNvPr id="8" name="Нижний колонтитул 7">
            <a:extLst>
              <a:ext uri="{FF2B5EF4-FFF2-40B4-BE49-F238E27FC236}">
                <a16:creationId xmlns:a16="http://schemas.microsoft.com/office/drawing/2014/main" id="{FF2B13FE-993A-E1C2-6EDE-7C3DA89D8CF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BE2751E-2344-B50F-4AA3-00BD52C4335F}"/>
              </a:ext>
            </a:extLst>
          </p:cNvPr>
          <p:cNvSpPr>
            <a:spLocks noGrp="1"/>
          </p:cNvSpPr>
          <p:nvPr>
            <p:ph type="sldNum" sz="quarter" idx="12"/>
          </p:nvPr>
        </p:nvSpPr>
        <p:spPr/>
        <p:txBody>
          <a:bodyPr/>
          <a:lstStyle/>
          <a:p>
            <a:fld id="{8E01B044-C6CD-425F-BAB1-37AD290CBA95}" type="slidenum">
              <a:rPr lang="ru-RU" smtClean="0"/>
              <a:t>‹#›</a:t>
            </a:fld>
            <a:endParaRPr lang="ru-RU"/>
          </a:p>
        </p:txBody>
      </p:sp>
    </p:spTree>
    <p:extLst>
      <p:ext uri="{BB962C8B-B14F-4D97-AF65-F5344CB8AC3E}">
        <p14:creationId xmlns:p14="http://schemas.microsoft.com/office/powerpoint/2010/main" val="323530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160DA4-47BA-6087-C2F6-E227132724A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A31425A-A7B4-952D-96FB-3E7DC6DF7017}"/>
              </a:ext>
            </a:extLst>
          </p:cNvPr>
          <p:cNvSpPr>
            <a:spLocks noGrp="1"/>
          </p:cNvSpPr>
          <p:nvPr>
            <p:ph type="dt" sz="half" idx="10"/>
          </p:nvPr>
        </p:nvSpPr>
        <p:spPr/>
        <p:txBody>
          <a:bodyPr/>
          <a:lstStyle/>
          <a:p>
            <a:fld id="{E607D83E-3DE5-44EB-9C71-EAEEA7A209C5}" type="datetimeFigureOut">
              <a:rPr lang="ru-RU" smtClean="0"/>
              <a:t>23.05.2022</a:t>
            </a:fld>
            <a:endParaRPr lang="ru-RU"/>
          </a:p>
        </p:txBody>
      </p:sp>
      <p:sp>
        <p:nvSpPr>
          <p:cNvPr id="4" name="Нижний колонтитул 3">
            <a:extLst>
              <a:ext uri="{FF2B5EF4-FFF2-40B4-BE49-F238E27FC236}">
                <a16:creationId xmlns:a16="http://schemas.microsoft.com/office/drawing/2014/main" id="{290A115F-2685-6D6F-7113-8FC62D9DBD1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FD8438A-910F-3450-A7BE-B133B2A47487}"/>
              </a:ext>
            </a:extLst>
          </p:cNvPr>
          <p:cNvSpPr>
            <a:spLocks noGrp="1"/>
          </p:cNvSpPr>
          <p:nvPr>
            <p:ph type="sldNum" sz="quarter" idx="12"/>
          </p:nvPr>
        </p:nvSpPr>
        <p:spPr/>
        <p:txBody>
          <a:bodyPr/>
          <a:lstStyle/>
          <a:p>
            <a:fld id="{8E01B044-C6CD-425F-BAB1-37AD290CBA95}" type="slidenum">
              <a:rPr lang="ru-RU" smtClean="0"/>
              <a:t>‹#›</a:t>
            </a:fld>
            <a:endParaRPr lang="ru-RU"/>
          </a:p>
        </p:txBody>
      </p:sp>
    </p:spTree>
    <p:extLst>
      <p:ext uri="{BB962C8B-B14F-4D97-AF65-F5344CB8AC3E}">
        <p14:creationId xmlns:p14="http://schemas.microsoft.com/office/powerpoint/2010/main" val="1498704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D75D017-8810-27A8-3CD7-09DBBA16EA94}"/>
              </a:ext>
            </a:extLst>
          </p:cNvPr>
          <p:cNvSpPr>
            <a:spLocks noGrp="1"/>
          </p:cNvSpPr>
          <p:nvPr>
            <p:ph type="dt" sz="half" idx="10"/>
          </p:nvPr>
        </p:nvSpPr>
        <p:spPr/>
        <p:txBody>
          <a:bodyPr/>
          <a:lstStyle/>
          <a:p>
            <a:fld id="{E607D83E-3DE5-44EB-9C71-EAEEA7A209C5}" type="datetimeFigureOut">
              <a:rPr lang="ru-RU" smtClean="0"/>
              <a:t>23.05.2022</a:t>
            </a:fld>
            <a:endParaRPr lang="ru-RU"/>
          </a:p>
        </p:txBody>
      </p:sp>
      <p:sp>
        <p:nvSpPr>
          <p:cNvPr id="3" name="Нижний колонтитул 2">
            <a:extLst>
              <a:ext uri="{FF2B5EF4-FFF2-40B4-BE49-F238E27FC236}">
                <a16:creationId xmlns:a16="http://schemas.microsoft.com/office/drawing/2014/main" id="{9AFEF850-F629-B36A-3384-77755C6317A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4B425BA-BDFF-D695-E5C4-15EF4AAAD047}"/>
              </a:ext>
            </a:extLst>
          </p:cNvPr>
          <p:cNvSpPr>
            <a:spLocks noGrp="1"/>
          </p:cNvSpPr>
          <p:nvPr>
            <p:ph type="sldNum" sz="quarter" idx="12"/>
          </p:nvPr>
        </p:nvSpPr>
        <p:spPr/>
        <p:txBody>
          <a:bodyPr/>
          <a:lstStyle/>
          <a:p>
            <a:fld id="{8E01B044-C6CD-425F-BAB1-37AD290CBA95}" type="slidenum">
              <a:rPr lang="ru-RU" smtClean="0"/>
              <a:t>‹#›</a:t>
            </a:fld>
            <a:endParaRPr lang="ru-RU"/>
          </a:p>
        </p:txBody>
      </p:sp>
    </p:spTree>
    <p:extLst>
      <p:ext uri="{BB962C8B-B14F-4D97-AF65-F5344CB8AC3E}">
        <p14:creationId xmlns:p14="http://schemas.microsoft.com/office/powerpoint/2010/main" val="358118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4D31A8-7678-D6ED-4B8D-640539980EA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B09D373-7D58-B521-68EE-ED9690F83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B3E2E89-513F-9890-92A0-42DD4880B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CBE853C-BDAB-011D-C9ED-658BF1674C1B}"/>
              </a:ext>
            </a:extLst>
          </p:cNvPr>
          <p:cNvSpPr>
            <a:spLocks noGrp="1"/>
          </p:cNvSpPr>
          <p:nvPr>
            <p:ph type="dt" sz="half" idx="10"/>
          </p:nvPr>
        </p:nvSpPr>
        <p:spPr/>
        <p:txBody>
          <a:bodyPr/>
          <a:lstStyle/>
          <a:p>
            <a:fld id="{E607D83E-3DE5-44EB-9C71-EAEEA7A209C5}" type="datetimeFigureOut">
              <a:rPr lang="ru-RU" smtClean="0"/>
              <a:t>23.05.2022</a:t>
            </a:fld>
            <a:endParaRPr lang="ru-RU"/>
          </a:p>
        </p:txBody>
      </p:sp>
      <p:sp>
        <p:nvSpPr>
          <p:cNvPr id="6" name="Нижний колонтитул 5">
            <a:extLst>
              <a:ext uri="{FF2B5EF4-FFF2-40B4-BE49-F238E27FC236}">
                <a16:creationId xmlns:a16="http://schemas.microsoft.com/office/drawing/2014/main" id="{6B752DDF-E48A-5AB5-BBB9-7A195F7967C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FA85537-C27F-CA98-3233-68BAAB8300FE}"/>
              </a:ext>
            </a:extLst>
          </p:cNvPr>
          <p:cNvSpPr>
            <a:spLocks noGrp="1"/>
          </p:cNvSpPr>
          <p:nvPr>
            <p:ph type="sldNum" sz="quarter" idx="12"/>
          </p:nvPr>
        </p:nvSpPr>
        <p:spPr/>
        <p:txBody>
          <a:bodyPr/>
          <a:lstStyle/>
          <a:p>
            <a:fld id="{8E01B044-C6CD-425F-BAB1-37AD290CBA95}" type="slidenum">
              <a:rPr lang="ru-RU" smtClean="0"/>
              <a:t>‹#›</a:t>
            </a:fld>
            <a:endParaRPr lang="ru-RU"/>
          </a:p>
        </p:txBody>
      </p:sp>
    </p:spTree>
    <p:extLst>
      <p:ext uri="{BB962C8B-B14F-4D97-AF65-F5344CB8AC3E}">
        <p14:creationId xmlns:p14="http://schemas.microsoft.com/office/powerpoint/2010/main" val="3700893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D620DB-BE4E-B72A-A03A-4D66546F97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3E24B6B-5385-5984-241D-9510D0CF7E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7EFFB00-56F2-662F-5F45-F0EEACACE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3858BCE-7A11-C0C7-9D46-097CA116DEDD}"/>
              </a:ext>
            </a:extLst>
          </p:cNvPr>
          <p:cNvSpPr>
            <a:spLocks noGrp="1"/>
          </p:cNvSpPr>
          <p:nvPr>
            <p:ph type="dt" sz="half" idx="10"/>
          </p:nvPr>
        </p:nvSpPr>
        <p:spPr/>
        <p:txBody>
          <a:bodyPr/>
          <a:lstStyle/>
          <a:p>
            <a:fld id="{E607D83E-3DE5-44EB-9C71-EAEEA7A209C5}" type="datetimeFigureOut">
              <a:rPr lang="ru-RU" smtClean="0"/>
              <a:t>23.05.2022</a:t>
            </a:fld>
            <a:endParaRPr lang="ru-RU"/>
          </a:p>
        </p:txBody>
      </p:sp>
      <p:sp>
        <p:nvSpPr>
          <p:cNvPr id="6" name="Нижний колонтитул 5">
            <a:extLst>
              <a:ext uri="{FF2B5EF4-FFF2-40B4-BE49-F238E27FC236}">
                <a16:creationId xmlns:a16="http://schemas.microsoft.com/office/drawing/2014/main" id="{D0CCC02B-5E27-483B-3ED4-B112CCF654C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082BE76-DAF1-2FFF-AC9D-D40E6F0F444B}"/>
              </a:ext>
            </a:extLst>
          </p:cNvPr>
          <p:cNvSpPr>
            <a:spLocks noGrp="1"/>
          </p:cNvSpPr>
          <p:nvPr>
            <p:ph type="sldNum" sz="quarter" idx="12"/>
          </p:nvPr>
        </p:nvSpPr>
        <p:spPr/>
        <p:txBody>
          <a:bodyPr/>
          <a:lstStyle/>
          <a:p>
            <a:fld id="{8E01B044-C6CD-425F-BAB1-37AD290CBA95}" type="slidenum">
              <a:rPr lang="ru-RU" smtClean="0"/>
              <a:t>‹#›</a:t>
            </a:fld>
            <a:endParaRPr lang="ru-RU"/>
          </a:p>
        </p:txBody>
      </p:sp>
    </p:spTree>
    <p:extLst>
      <p:ext uri="{BB962C8B-B14F-4D97-AF65-F5344CB8AC3E}">
        <p14:creationId xmlns:p14="http://schemas.microsoft.com/office/powerpoint/2010/main" val="310163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43F4A0-7109-B028-7B48-A9B189B797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34853FD8-01A2-7164-C0A6-A62BFD099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B96181C-F66C-F33B-0AB4-BA5DFF70E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7D83E-3DE5-44EB-9C71-EAEEA7A209C5}" type="datetimeFigureOut">
              <a:rPr lang="ru-RU" smtClean="0"/>
              <a:t>23.05.2022</a:t>
            </a:fld>
            <a:endParaRPr lang="ru-RU"/>
          </a:p>
        </p:txBody>
      </p:sp>
      <p:sp>
        <p:nvSpPr>
          <p:cNvPr id="5" name="Нижний колонтитул 4">
            <a:extLst>
              <a:ext uri="{FF2B5EF4-FFF2-40B4-BE49-F238E27FC236}">
                <a16:creationId xmlns:a16="http://schemas.microsoft.com/office/drawing/2014/main" id="{E492AAC7-ED98-9190-FEBD-2B13C8D982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59F35FB-8D95-FCAF-995C-5484E109F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1B044-C6CD-425F-BAB1-37AD290CBA95}" type="slidenum">
              <a:rPr lang="ru-RU" smtClean="0"/>
              <a:t>‹#›</a:t>
            </a:fld>
            <a:endParaRPr lang="ru-RU"/>
          </a:p>
        </p:txBody>
      </p:sp>
    </p:spTree>
    <p:extLst>
      <p:ext uri="{BB962C8B-B14F-4D97-AF65-F5344CB8AC3E}">
        <p14:creationId xmlns:p14="http://schemas.microsoft.com/office/powerpoint/2010/main" val="2815360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konikrshu@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static.tildacdn.com/tild3730-6430-4764-b430-353061636366/Institute_of_Oceanol.png">
            <a:extLst>
              <a:ext uri="{FF2B5EF4-FFF2-40B4-BE49-F238E27FC236}">
                <a16:creationId xmlns:a16="http://schemas.microsoft.com/office/drawing/2014/main" id="{7B0C22C4-70A7-A8B1-28E2-3E6B25F0D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6063"/>
            <a:ext cx="1739125" cy="10590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iclrc.ru/files/events/FDI-pre-moot-2018/02_en.png">
            <a:extLst>
              <a:ext uri="{FF2B5EF4-FFF2-40B4-BE49-F238E27FC236}">
                <a16:creationId xmlns:a16="http://schemas.microsoft.com/office/drawing/2014/main" id="{05A6B3CD-650A-B629-6698-414CB20BF3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1049" y="1059002"/>
            <a:ext cx="2470951" cy="8731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2427A7-3DC5-67D0-4BB5-55A7E914CA59}"/>
              </a:ext>
            </a:extLst>
          </p:cNvPr>
          <p:cNvSpPr txBox="1"/>
          <p:nvPr/>
        </p:nvSpPr>
        <p:spPr>
          <a:xfrm>
            <a:off x="1289269" y="0"/>
            <a:ext cx="9613466" cy="923330"/>
          </a:xfrm>
          <a:prstGeom prst="rect">
            <a:avLst/>
          </a:prstGeom>
          <a:noFill/>
        </p:spPr>
        <p:txBody>
          <a:bodyPr wrap="none" rtlCol="0">
            <a:spAutoFit/>
          </a:bodyPr>
          <a:lstStyle/>
          <a:p>
            <a:pPr algn="ctr"/>
            <a:r>
              <a:rPr lang="en-US" dirty="0" err="1">
                <a:cs typeface="Times New Roman" panose="02020603050405020304" pitchFamily="18" charset="0"/>
              </a:rPr>
              <a:t>Konik</a:t>
            </a:r>
            <a:r>
              <a:rPr lang="ru-RU" dirty="0">
                <a:cs typeface="Times New Roman" panose="02020603050405020304" pitchFamily="18" charset="0"/>
              </a:rPr>
              <a:t> </a:t>
            </a:r>
            <a:r>
              <a:rPr lang="en-US" dirty="0">
                <a:cs typeface="Times New Roman" panose="02020603050405020304" pitchFamily="18" charset="0"/>
              </a:rPr>
              <a:t>A.A.</a:t>
            </a:r>
            <a:r>
              <a:rPr lang="ru-RU" baseline="30000" dirty="0">
                <a:cs typeface="Times New Roman" panose="02020603050405020304" pitchFamily="18" charset="0"/>
              </a:rPr>
              <a:t>1,2</a:t>
            </a:r>
            <a:r>
              <a:rPr lang="en-US" baseline="30000" dirty="0">
                <a:cs typeface="Times New Roman" panose="02020603050405020304" pitchFamily="18" charset="0"/>
              </a:rPr>
              <a:t> </a:t>
            </a:r>
            <a:r>
              <a:rPr lang="en-US" dirty="0" err="1">
                <a:cs typeface="Times New Roman" panose="02020603050405020304" pitchFamily="18" charset="0"/>
              </a:rPr>
              <a:t>Zimin</a:t>
            </a:r>
            <a:r>
              <a:rPr lang="en-US" dirty="0">
                <a:cs typeface="Times New Roman" panose="02020603050405020304" pitchFamily="18" charset="0"/>
              </a:rPr>
              <a:t> A.V.</a:t>
            </a:r>
            <a:r>
              <a:rPr lang="ru-RU" baseline="30000" dirty="0">
                <a:cs typeface="Times New Roman" panose="02020603050405020304" pitchFamily="18" charset="0"/>
              </a:rPr>
              <a:t>1,2</a:t>
            </a:r>
            <a:r>
              <a:rPr lang="en-US" dirty="0">
                <a:cs typeface="Times New Roman" panose="02020603050405020304" pitchFamily="18" charset="0"/>
              </a:rPr>
              <a:t> </a:t>
            </a:r>
          </a:p>
          <a:p>
            <a:pPr algn="ctr"/>
            <a:r>
              <a:rPr lang="en-US" dirty="0">
                <a:cs typeface="Times New Roman" panose="02020603050405020304" pitchFamily="18" charset="0"/>
              </a:rPr>
              <a:t>Saint-Petersburg State University, Saint-Petersburg, Russian Federation</a:t>
            </a:r>
            <a:r>
              <a:rPr lang="ru-RU" baseline="30000" dirty="0">
                <a:cs typeface="Times New Roman" panose="02020603050405020304" pitchFamily="18" charset="0"/>
              </a:rPr>
              <a:t>1</a:t>
            </a:r>
            <a:r>
              <a:rPr lang="en-US" baseline="30000" dirty="0">
                <a:cs typeface="Times New Roman" panose="02020603050405020304" pitchFamily="18" charset="0"/>
              </a:rPr>
              <a:t> </a:t>
            </a:r>
            <a:r>
              <a:rPr lang="en-US" dirty="0">
                <a:cs typeface="Times New Roman" panose="02020603050405020304" pitchFamily="18" charset="0"/>
              </a:rPr>
              <a:t>(st080933@student.spbu.ru)</a:t>
            </a:r>
          </a:p>
          <a:p>
            <a:pPr algn="ctr"/>
            <a:r>
              <a:rPr lang="en-US" dirty="0" err="1">
                <a:cs typeface="Times New Roman" panose="02020603050405020304" pitchFamily="18" charset="0"/>
              </a:rPr>
              <a:t>Shirshov</a:t>
            </a:r>
            <a:r>
              <a:rPr lang="en-US" dirty="0">
                <a:cs typeface="Times New Roman" panose="02020603050405020304" pitchFamily="18" charset="0"/>
              </a:rPr>
              <a:t> Institute of Oceanology of RAS, Moscow, Russian Federation</a:t>
            </a:r>
            <a:r>
              <a:rPr lang="ru-RU" baseline="30000" dirty="0">
                <a:cs typeface="Times New Roman" panose="02020603050405020304" pitchFamily="18" charset="0"/>
              </a:rPr>
              <a:t>2</a:t>
            </a:r>
            <a:r>
              <a:rPr lang="en-US" baseline="30000" dirty="0">
                <a:cs typeface="Times New Roman" panose="02020603050405020304" pitchFamily="18" charset="0"/>
              </a:rPr>
              <a:t> </a:t>
            </a:r>
            <a:r>
              <a:rPr lang="en-US" dirty="0">
                <a:cs typeface="Times New Roman" panose="02020603050405020304" pitchFamily="18" charset="0"/>
              </a:rPr>
              <a:t>(zimin2@mail.ru)</a:t>
            </a:r>
            <a:endParaRPr lang="ru-RU" dirty="0">
              <a:effectLst/>
              <a:cs typeface="Times New Roman" panose="02020603050405020304" pitchFamily="18" charset="0"/>
            </a:endParaRPr>
          </a:p>
        </p:txBody>
      </p:sp>
      <p:sp>
        <p:nvSpPr>
          <p:cNvPr id="7" name="TextBox 6">
            <a:extLst>
              <a:ext uri="{FF2B5EF4-FFF2-40B4-BE49-F238E27FC236}">
                <a16:creationId xmlns:a16="http://schemas.microsoft.com/office/drawing/2014/main" id="{749C50F9-EFF1-9F70-91DC-DAA602AD2CC9}"/>
              </a:ext>
            </a:extLst>
          </p:cNvPr>
          <p:cNvSpPr txBox="1"/>
          <p:nvPr/>
        </p:nvSpPr>
        <p:spPr>
          <a:xfrm>
            <a:off x="0" y="2951946"/>
            <a:ext cx="12192000" cy="954107"/>
          </a:xfrm>
          <a:prstGeom prst="rect">
            <a:avLst/>
          </a:prstGeom>
          <a:noFill/>
          <a:ln>
            <a:solidFill>
              <a:schemeClr val="tx1"/>
            </a:solidFill>
          </a:ln>
        </p:spPr>
        <p:txBody>
          <a:bodyPr wrap="square">
            <a:spAutoFit/>
          </a:bodyPr>
          <a:lstStyle/>
          <a:p>
            <a:pPr algn="ctr"/>
            <a:r>
              <a:rPr lang="en-US" sz="2800" b="1" i="1" dirty="0">
                <a:cs typeface="Times New Roman" panose="02020603050405020304" pitchFamily="18" charset="0"/>
              </a:rPr>
              <a:t>Seasonal and long-term variability of the characteristics surface frontal zones of the Barents and Kara seas</a:t>
            </a:r>
            <a:endParaRPr lang="ru-RU" sz="2800" b="1" i="1" dirty="0">
              <a:cs typeface="Times New Roman" panose="02020603050405020304" pitchFamily="18" charset="0"/>
            </a:endParaRPr>
          </a:p>
        </p:txBody>
      </p:sp>
      <p:sp>
        <p:nvSpPr>
          <p:cNvPr id="8" name="TextBox 7">
            <a:extLst>
              <a:ext uri="{FF2B5EF4-FFF2-40B4-BE49-F238E27FC236}">
                <a16:creationId xmlns:a16="http://schemas.microsoft.com/office/drawing/2014/main" id="{A2F26C45-BC0D-4DAE-B9E1-8EF87616DD95}"/>
              </a:ext>
            </a:extLst>
          </p:cNvPr>
          <p:cNvSpPr txBox="1"/>
          <p:nvPr/>
        </p:nvSpPr>
        <p:spPr>
          <a:xfrm>
            <a:off x="4668914" y="6488668"/>
            <a:ext cx="2854171" cy="369332"/>
          </a:xfrm>
          <a:prstGeom prst="rect">
            <a:avLst/>
          </a:prstGeom>
          <a:noFill/>
        </p:spPr>
        <p:txBody>
          <a:bodyPr wrap="square">
            <a:spAutoFit/>
          </a:bodyPr>
          <a:lstStyle/>
          <a:p>
            <a:r>
              <a:rPr lang="en-US" dirty="0"/>
              <a:t>EGU General Assembly 2022</a:t>
            </a:r>
            <a:endParaRPr lang="ru-RU" dirty="0"/>
          </a:p>
        </p:txBody>
      </p:sp>
      <p:pic>
        <p:nvPicPr>
          <p:cNvPr id="5122" name="Picture 2" descr="European Geosciences Union">
            <a:extLst>
              <a:ext uri="{FF2B5EF4-FFF2-40B4-BE49-F238E27FC236}">
                <a16:creationId xmlns:a16="http://schemas.microsoft.com/office/drawing/2014/main" id="{7235C986-E05B-4FD2-91D5-5238C5C54B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399" y="4199190"/>
            <a:ext cx="50292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1DCA614-547D-4802-8C67-FB7C0676B0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3271" y="3906053"/>
            <a:ext cx="2108729" cy="295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96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Рисунок 32">
            <a:extLst>
              <a:ext uri="{FF2B5EF4-FFF2-40B4-BE49-F238E27FC236}">
                <a16:creationId xmlns:a16="http://schemas.microsoft.com/office/drawing/2014/main" id="{72F1F468-C51F-4A10-B352-C74EAB430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916"/>
            <a:ext cx="8123068" cy="5145097"/>
          </a:xfrm>
          <a:prstGeom prst="rect">
            <a:avLst/>
          </a:prstGeom>
          <a:ln>
            <a:noFill/>
            <a:prstDash val="sysDash"/>
          </a:ln>
        </p:spPr>
      </p:pic>
      <p:sp>
        <p:nvSpPr>
          <p:cNvPr id="6" name="Полилиния: фигура 5">
            <a:extLst>
              <a:ext uri="{FF2B5EF4-FFF2-40B4-BE49-F238E27FC236}">
                <a16:creationId xmlns:a16="http://schemas.microsoft.com/office/drawing/2014/main" id="{F8D32817-D695-4323-9DB6-4395CF15610A}"/>
              </a:ext>
            </a:extLst>
          </p:cNvPr>
          <p:cNvSpPr/>
          <p:nvPr/>
        </p:nvSpPr>
        <p:spPr>
          <a:xfrm>
            <a:off x="4253514" y="2328175"/>
            <a:ext cx="1924423" cy="2056463"/>
          </a:xfrm>
          <a:custGeom>
            <a:avLst/>
            <a:gdLst>
              <a:gd name="connsiteX0" fmla="*/ 0 w 1924423"/>
              <a:gd name="connsiteY0" fmla="*/ 2056463 h 2056463"/>
              <a:gd name="connsiteX1" fmla="*/ 113553 w 1924423"/>
              <a:gd name="connsiteY1" fmla="*/ 1673969 h 2056463"/>
              <a:gd name="connsiteX2" fmla="*/ 173318 w 1924423"/>
              <a:gd name="connsiteY2" fmla="*/ 1399051 h 2056463"/>
              <a:gd name="connsiteX3" fmla="*/ 89647 w 1924423"/>
              <a:gd name="connsiteY3" fmla="*/ 1118157 h 2056463"/>
              <a:gd name="connsiteX4" fmla="*/ 286870 w 1924423"/>
              <a:gd name="connsiteY4" fmla="*/ 897027 h 2056463"/>
              <a:gd name="connsiteX5" fmla="*/ 525929 w 1924423"/>
              <a:gd name="connsiteY5" fmla="*/ 765545 h 2056463"/>
              <a:gd name="connsiteX6" fmla="*/ 717176 w 1924423"/>
              <a:gd name="connsiteY6" fmla="*/ 646016 h 2056463"/>
              <a:gd name="connsiteX7" fmla="*/ 753035 w 1924423"/>
              <a:gd name="connsiteY7" fmla="*/ 371098 h 2056463"/>
              <a:gd name="connsiteX8" fmla="*/ 753035 w 1924423"/>
              <a:gd name="connsiteY8" fmla="*/ 173874 h 2056463"/>
              <a:gd name="connsiteX9" fmla="*/ 830729 w 1924423"/>
              <a:gd name="connsiteY9" fmla="*/ 48369 h 2056463"/>
              <a:gd name="connsiteX10" fmla="*/ 1039906 w 1924423"/>
              <a:gd name="connsiteY10" fmla="*/ 84227 h 2056463"/>
              <a:gd name="connsiteX11" fmla="*/ 1177365 w 1924423"/>
              <a:gd name="connsiteY11" fmla="*/ 203757 h 2056463"/>
              <a:gd name="connsiteX12" fmla="*/ 1296894 w 1924423"/>
              <a:gd name="connsiteY12" fmla="*/ 143992 h 2056463"/>
              <a:gd name="connsiteX13" fmla="*/ 1392518 w 1924423"/>
              <a:gd name="connsiteY13" fmla="*/ 72274 h 2056463"/>
              <a:gd name="connsiteX14" fmla="*/ 1577788 w 1924423"/>
              <a:gd name="connsiteY14" fmla="*/ 6533 h 2056463"/>
              <a:gd name="connsiteX15" fmla="*/ 1613647 w 1924423"/>
              <a:gd name="connsiteY15" fmla="*/ 12510 h 2056463"/>
              <a:gd name="connsiteX16" fmla="*/ 1691341 w 1924423"/>
              <a:gd name="connsiteY16" fmla="*/ 96180 h 2056463"/>
              <a:gd name="connsiteX17" fmla="*/ 1673412 w 1924423"/>
              <a:gd name="connsiteY17" fmla="*/ 287427 h 2056463"/>
              <a:gd name="connsiteX18" fmla="*/ 1619623 w 1924423"/>
              <a:gd name="connsiteY18" fmla="*/ 442816 h 2056463"/>
              <a:gd name="connsiteX19" fmla="*/ 1571812 w 1924423"/>
              <a:gd name="connsiteY19" fmla="*/ 556369 h 2056463"/>
              <a:gd name="connsiteX20" fmla="*/ 1518023 w 1924423"/>
              <a:gd name="connsiteY20" fmla="*/ 741639 h 2056463"/>
              <a:gd name="connsiteX21" fmla="*/ 1571812 w 1924423"/>
              <a:gd name="connsiteY21" fmla="*/ 837263 h 2056463"/>
              <a:gd name="connsiteX22" fmla="*/ 1679388 w 1924423"/>
              <a:gd name="connsiteY22" fmla="*/ 891051 h 2056463"/>
              <a:gd name="connsiteX23" fmla="*/ 1852706 w 1924423"/>
              <a:gd name="connsiteY23" fmla="*/ 861169 h 2056463"/>
              <a:gd name="connsiteX24" fmla="*/ 1924423 w 1924423"/>
              <a:gd name="connsiteY24" fmla="*/ 1022533 h 205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4423" h="2056463">
                <a:moveTo>
                  <a:pt x="0" y="2056463"/>
                </a:moveTo>
                <a:cubicBezTo>
                  <a:pt x="42333" y="1920000"/>
                  <a:pt x="84667" y="1783538"/>
                  <a:pt x="113553" y="1673969"/>
                </a:cubicBezTo>
                <a:cubicBezTo>
                  <a:pt x="142439" y="1564400"/>
                  <a:pt x="177302" y="1491686"/>
                  <a:pt x="173318" y="1399051"/>
                </a:cubicBezTo>
                <a:cubicBezTo>
                  <a:pt x="169334" y="1306416"/>
                  <a:pt x="70722" y="1201828"/>
                  <a:pt x="89647" y="1118157"/>
                </a:cubicBezTo>
                <a:cubicBezTo>
                  <a:pt x="108572" y="1034486"/>
                  <a:pt x="214156" y="955796"/>
                  <a:pt x="286870" y="897027"/>
                </a:cubicBezTo>
                <a:cubicBezTo>
                  <a:pt x="359584" y="838258"/>
                  <a:pt x="525929" y="765545"/>
                  <a:pt x="525929" y="765545"/>
                </a:cubicBezTo>
                <a:cubicBezTo>
                  <a:pt x="597647" y="723710"/>
                  <a:pt x="679325" y="711757"/>
                  <a:pt x="717176" y="646016"/>
                </a:cubicBezTo>
                <a:cubicBezTo>
                  <a:pt x="755027" y="580275"/>
                  <a:pt x="747059" y="449788"/>
                  <a:pt x="753035" y="371098"/>
                </a:cubicBezTo>
                <a:cubicBezTo>
                  <a:pt x="759012" y="292408"/>
                  <a:pt x="740086" y="227662"/>
                  <a:pt x="753035" y="173874"/>
                </a:cubicBezTo>
                <a:cubicBezTo>
                  <a:pt x="765984" y="120086"/>
                  <a:pt x="782917" y="63310"/>
                  <a:pt x="830729" y="48369"/>
                </a:cubicBezTo>
                <a:cubicBezTo>
                  <a:pt x="878541" y="33428"/>
                  <a:pt x="982133" y="58329"/>
                  <a:pt x="1039906" y="84227"/>
                </a:cubicBezTo>
                <a:cubicBezTo>
                  <a:pt x="1097679" y="110125"/>
                  <a:pt x="1134534" y="193796"/>
                  <a:pt x="1177365" y="203757"/>
                </a:cubicBezTo>
                <a:cubicBezTo>
                  <a:pt x="1220196" y="213718"/>
                  <a:pt x="1261035" y="165906"/>
                  <a:pt x="1296894" y="143992"/>
                </a:cubicBezTo>
                <a:cubicBezTo>
                  <a:pt x="1332753" y="122078"/>
                  <a:pt x="1345702" y="95184"/>
                  <a:pt x="1392518" y="72274"/>
                </a:cubicBezTo>
                <a:cubicBezTo>
                  <a:pt x="1439334" y="49364"/>
                  <a:pt x="1540933" y="16494"/>
                  <a:pt x="1577788" y="6533"/>
                </a:cubicBezTo>
                <a:cubicBezTo>
                  <a:pt x="1614643" y="-3428"/>
                  <a:pt x="1594722" y="-2431"/>
                  <a:pt x="1613647" y="12510"/>
                </a:cubicBezTo>
                <a:cubicBezTo>
                  <a:pt x="1632572" y="27451"/>
                  <a:pt x="1681380" y="50360"/>
                  <a:pt x="1691341" y="96180"/>
                </a:cubicBezTo>
                <a:cubicBezTo>
                  <a:pt x="1701302" y="141999"/>
                  <a:pt x="1685365" y="229654"/>
                  <a:pt x="1673412" y="287427"/>
                </a:cubicBezTo>
                <a:cubicBezTo>
                  <a:pt x="1661459" y="345200"/>
                  <a:pt x="1636556" y="397992"/>
                  <a:pt x="1619623" y="442816"/>
                </a:cubicBezTo>
                <a:cubicBezTo>
                  <a:pt x="1602690" y="487640"/>
                  <a:pt x="1588745" y="506565"/>
                  <a:pt x="1571812" y="556369"/>
                </a:cubicBezTo>
                <a:cubicBezTo>
                  <a:pt x="1554879" y="606173"/>
                  <a:pt x="1518023" y="694823"/>
                  <a:pt x="1518023" y="741639"/>
                </a:cubicBezTo>
                <a:cubicBezTo>
                  <a:pt x="1518023" y="788455"/>
                  <a:pt x="1544918" y="812361"/>
                  <a:pt x="1571812" y="837263"/>
                </a:cubicBezTo>
                <a:cubicBezTo>
                  <a:pt x="1598706" y="862165"/>
                  <a:pt x="1632572" y="887067"/>
                  <a:pt x="1679388" y="891051"/>
                </a:cubicBezTo>
                <a:cubicBezTo>
                  <a:pt x="1726204" y="895035"/>
                  <a:pt x="1811867" y="839255"/>
                  <a:pt x="1852706" y="861169"/>
                </a:cubicBezTo>
                <a:cubicBezTo>
                  <a:pt x="1893545" y="883083"/>
                  <a:pt x="1908984" y="952808"/>
                  <a:pt x="1924423" y="102253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лилиния: фигура 6">
            <a:extLst>
              <a:ext uri="{FF2B5EF4-FFF2-40B4-BE49-F238E27FC236}">
                <a16:creationId xmlns:a16="http://schemas.microsoft.com/office/drawing/2014/main" id="{35D384D3-2B3E-47A0-B446-2DA9F6CB56E6}"/>
              </a:ext>
            </a:extLst>
          </p:cNvPr>
          <p:cNvSpPr/>
          <p:nvPr/>
        </p:nvSpPr>
        <p:spPr>
          <a:xfrm>
            <a:off x="4474277" y="3049195"/>
            <a:ext cx="1341905" cy="982831"/>
          </a:xfrm>
          <a:custGeom>
            <a:avLst/>
            <a:gdLst>
              <a:gd name="connsiteX0" fmla="*/ 182469 w 1341905"/>
              <a:gd name="connsiteY0" fmla="*/ 982831 h 982831"/>
              <a:gd name="connsiteX1" fmla="*/ 92822 w 1341905"/>
              <a:gd name="connsiteY1" fmla="*/ 821466 h 982831"/>
              <a:gd name="connsiteX2" fmla="*/ 33058 w 1341905"/>
              <a:gd name="connsiteY2" fmla="*/ 689984 h 982831"/>
              <a:gd name="connsiteX3" fmla="*/ 9152 w 1341905"/>
              <a:gd name="connsiteY3" fmla="*/ 415066 h 982831"/>
              <a:gd name="connsiteX4" fmla="*/ 188446 w 1341905"/>
              <a:gd name="connsiteY4" fmla="*/ 415066 h 982831"/>
              <a:gd name="connsiteX5" fmla="*/ 272116 w 1341905"/>
              <a:gd name="connsiteY5" fmla="*/ 522643 h 982831"/>
              <a:gd name="connsiteX6" fmla="*/ 349811 w 1341905"/>
              <a:gd name="connsiteY6" fmla="*/ 480807 h 982831"/>
              <a:gd name="connsiteX7" fmla="*/ 379693 w 1341905"/>
              <a:gd name="connsiteY7" fmla="*/ 325419 h 982831"/>
              <a:gd name="connsiteX8" fmla="*/ 469340 w 1341905"/>
              <a:gd name="connsiteY8" fmla="*/ 223819 h 982831"/>
              <a:gd name="connsiteX9" fmla="*/ 541058 w 1341905"/>
              <a:gd name="connsiteY9" fmla="*/ 122219 h 982831"/>
              <a:gd name="connsiteX10" fmla="*/ 612775 w 1341905"/>
              <a:gd name="connsiteY10" fmla="*/ 14643 h 982831"/>
              <a:gd name="connsiteX11" fmla="*/ 744258 w 1341905"/>
              <a:gd name="connsiteY11" fmla="*/ 8666 h 982831"/>
              <a:gd name="connsiteX12" fmla="*/ 833905 w 1341905"/>
              <a:gd name="connsiteY12" fmla="*/ 86360 h 982831"/>
              <a:gd name="connsiteX13" fmla="*/ 941481 w 1341905"/>
              <a:gd name="connsiteY13" fmla="*/ 158078 h 982831"/>
              <a:gd name="connsiteX14" fmla="*/ 1066987 w 1341905"/>
              <a:gd name="connsiteY14" fmla="*/ 211866 h 982831"/>
              <a:gd name="connsiteX15" fmla="*/ 1180540 w 1341905"/>
              <a:gd name="connsiteY15" fmla="*/ 289560 h 982831"/>
              <a:gd name="connsiteX16" fmla="*/ 1264211 w 1341905"/>
              <a:gd name="connsiteY16" fmla="*/ 397137 h 982831"/>
              <a:gd name="connsiteX17" fmla="*/ 1341905 w 1341905"/>
              <a:gd name="connsiteY17" fmla="*/ 546549 h 98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1905" h="982831">
                <a:moveTo>
                  <a:pt x="182469" y="982831"/>
                </a:moveTo>
                <a:cubicBezTo>
                  <a:pt x="150096" y="924560"/>
                  <a:pt x="117724" y="870274"/>
                  <a:pt x="92822" y="821466"/>
                </a:cubicBezTo>
                <a:cubicBezTo>
                  <a:pt x="67920" y="772658"/>
                  <a:pt x="47003" y="757717"/>
                  <a:pt x="33058" y="689984"/>
                </a:cubicBezTo>
                <a:cubicBezTo>
                  <a:pt x="19113" y="622251"/>
                  <a:pt x="-16746" y="460886"/>
                  <a:pt x="9152" y="415066"/>
                </a:cubicBezTo>
                <a:cubicBezTo>
                  <a:pt x="35050" y="369246"/>
                  <a:pt x="144619" y="397137"/>
                  <a:pt x="188446" y="415066"/>
                </a:cubicBezTo>
                <a:cubicBezTo>
                  <a:pt x="232273" y="432995"/>
                  <a:pt x="245222" y="511686"/>
                  <a:pt x="272116" y="522643"/>
                </a:cubicBezTo>
                <a:cubicBezTo>
                  <a:pt x="299010" y="533600"/>
                  <a:pt x="331882" y="513678"/>
                  <a:pt x="349811" y="480807"/>
                </a:cubicBezTo>
                <a:cubicBezTo>
                  <a:pt x="367740" y="447936"/>
                  <a:pt x="359772" y="368250"/>
                  <a:pt x="379693" y="325419"/>
                </a:cubicBezTo>
                <a:cubicBezTo>
                  <a:pt x="399614" y="282588"/>
                  <a:pt x="442446" y="257686"/>
                  <a:pt x="469340" y="223819"/>
                </a:cubicBezTo>
                <a:cubicBezTo>
                  <a:pt x="496234" y="189952"/>
                  <a:pt x="541058" y="122219"/>
                  <a:pt x="541058" y="122219"/>
                </a:cubicBezTo>
                <a:cubicBezTo>
                  <a:pt x="564964" y="87356"/>
                  <a:pt x="578908" y="33568"/>
                  <a:pt x="612775" y="14643"/>
                </a:cubicBezTo>
                <a:cubicBezTo>
                  <a:pt x="646642" y="-4282"/>
                  <a:pt x="707403" y="-3287"/>
                  <a:pt x="744258" y="8666"/>
                </a:cubicBezTo>
                <a:cubicBezTo>
                  <a:pt x="781113" y="20619"/>
                  <a:pt x="801035" y="61458"/>
                  <a:pt x="833905" y="86360"/>
                </a:cubicBezTo>
                <a:cubicBezTo>
                  <a:pt x="866775" y="111262"/>
                  <a:pt x="902634" y="137160"/>
                  <a:pt x="941481" y="158078"/>
                </a:cubicBezTo>
                <a:cubicBezTo>
                  <a:pt x="980328" y="178996"/>
                  <a:pt x="1027144" y="189952"/>
                  <a:pt x="1066987" y="211866"/>
                </a:cubicBezTo>
                <a:cubicBezTo>
                  <a:pt x="1106830" y="233780"/>
                  <a:pt x="1147669" y="258681"/>
                  <a:pt x="1180540" y="289560"/>
                </a:cubicBezTo>
                <a:cubicBezTo>
                  <a:pt x="1213411" y="320438"/>
                  <a:pt x="1237317" y="354306"/>
                  <a:pt x="1264211" y="397137"/>
                </a:cubicBezTo>
                <a:cubicBezTo>
                  <a:pt x="1291105" y="439968"/>
                  <a:pt x="1316505" y="493258"/>
                  <a:pt x="1341905" y="546549"/>
                </a:cubicBezTo>
              </a:path>
            </a:pathLst>
          </a:cu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олилиния: фигура 7">
            <a:extLst>
              <a:ext uri="{FF2B5EF4-FFF2-40B4-BE49-F238E27FC236}">
                <a16:creationId xmlns:a16="http://schemas.microsoft.com/office/drawing/2014/main" id="{7E8DD197-705B-4EF9-B6C4-43BB3F99F7F3}"/>
              </a:ext>
            </a:extLst>
          </p:cNvPr>
          <p:cNvSpPr/>
          <p:nvPr/>
        </p:nvSpPr>
        <p:spPr>
          <a:xfrm>
            <a:off x="470371" y="3326869"/>
            <a:ext cx="2804735" cy="588730"/>
          </a:xfrm>
          <a:custGeom>
            <a:avLst/>
            <a:gdLst>
              <a:gd name="connsiteX0" fmla="*/ 115323 w 2804735"/>
              <a:gd name="connsiteY0" fmla="*/ 342684 h 588730"/>
              <a:gd name="connsiteX1" fmla="*/ 1770 w 2804735"/>
              <a:gd name="connsiteY1" fmla="*/ 372566 h 588730"/>
              <a:gd name="connsiteX2" fmla="*/ 49582 w 2804735"/>
              <a:gd name="connsiteY2" fmla="*/ 462213 h 588730"/>
              <a:gd name="connsiteX3" fmla="*/ 97394 w 2804735"/>
              <a:gd name="connsiteY3" fmla="*/ 557837 h 588730"/>
              <a:gd name="connsiteX4" fmla="*/ 193017 w 2804735"/>
              <a:gd name="connsiteY4" fmla="*/ 587719 h 588730"/>
              <a:gd name="connsiteX5" fmla="*/ 348405 w 2804735"/>
              <a:gd name="connsiteY5" fmla="*/ 527955 h 588730"/>
              <a:gd name="connsiteX6" fmla="*/ 509770 w 2804735"/>
              <a:gd name="connsiteY6" fmla="*/ 444284 h 588730"/>
              <a:gd name="connsiteX7" fmla="*/ 611370 w 2804735"/>
              <a:gd name="connsiteY7" fmla="*/ 366590 h 588730"/>
              <a:gd name="connsiteX8" fmla="*/ 754805 w 2804735"/>
              <a:gd name="connsiteY8" fmla="*/ 259013 h 588730"/>
              <a:gd name="connsiteX9" fmla="*/ 910194 w 2804735"/>
              <a:gd name="connsiteY9" fmla="*/ 217178 h 588730"/>
              <a:gd name="connsiteX10" fmla="*/ 1209017 w 2804735"/>
              <a:gd name="connsiteY10" fmla="*/ 211202 h 588730"/>
              <a:gd name="connsiteX11" fmla="*/ 1334523 w 2804735"/>
              <a:gd name="connsiteY11" fmla="*/ 300849 h 588730"/>
              <a:gd name="connsiteX12" fmla="*/ 1406241 w 2804735"/>
              <a:gd name="connsiteY12" fmla="*/ 384519 h 588730"/>
              <a:gd name="connsiteX13" fmla="*/ 1513817 w 2804735"/>
              <a:gd name="connsiteY13" fmla="*/ 474166 h 588730"/>
              <a:gd name="connsiteX14" fmla="*/ 1609441 w 2804735"/>
              <a:gd name="connsiteY14" fmla="*/ 498072 h 588730"/>
              <a:gd name="connsiteX15" fmla="*/ 1758853 w 2804735"/>
              <a:gd name="connsiteY15" fmla="*/ 545884 h 588730"/>
              <a:gd name="connsiteX16" fmla="*/ 1914241 w 2804735"/>
              <a:gd name="connsiteY16" fmla="*/ 516002 h 588730"/>
              <a:gd name="connsiteX17" fmla="*/ 2015841 w 2804735"/>
              <a:gd name="connsiteY17" fmla="*/ 414402 h 588730"/>
              <a:gd name="connsiteX18" fmla="*/ 2033770 w 2804735"/>
              <a:gd name="connsiteY18" fmla="*/ 318778 h 588730"/>
              <a:gd name="connsiteX19" fmla="*/ 1968029 w 2804735"/>
              <a:gd name="connsiteY19" fmla="*/ 109602 h 588730"/>
              <a:gd name="connsiteX20" fmla="*/ 2021817 w 2804735"/>
              <a:gd name="connsiteY20" fmla="*/ 13978 h 588730"/>
              <a:gd name="connsiteX21" fmla="*/ 2266853 w 2804735"/>
              <a:gd name="connsiteY21" fmla="*/ 8002 h 588730"/>
              <a:gd name="connsiteX22" fmla="*/ 2368453 w 2804735"/>
              <a:gd name="connsiteY22" fmla="*/ 85696 h 588730"/>
              <a:gd name="connsiteX23" fmla="*/ 2434194 w 2804735"/>
              <a:gd name="connsiteY23" fmla="*/ 264990 h 588730"/>
              <a:gd name="connsiteX24" fmla="*/ 2493958 w 2804735"/>
              <a:gd name="connsiteY24" fmla="*/ 402449 h 588730"/>
              <a:gd name="connsiteX25" fmla="*/ 2577629 w 2804735"/>
              <a:gd name="connsiteY25" fmla="*/ 486119 h 588730"/>
              <a:gd name="connsiteX26" fmla="*/ 2697158 w 2804735"/>
              <a:gd name="connsiteY26" fmla="*/ 414402 h 588730"/>
              <a:gd name="connsiteX27" fmla="*/ 2768876 w 2804735"/>
              <a:gd name="connsiteY27" fmla="*/ 247060 h 588730"/>
              <a:gd name="connsiteX28" fmla="*/ 2804735 w 2804735"/>
              <a:gd name="connsiteY28" fmla="*/ 19955 h 58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4735" h="588730">
                <a:moveTo>
                  <a:pt x="115323" y="342684"/>
                </a:moveTo>
                <a:cubicBezTo>
                  <a:pt x="64025" y="347664"/>
                  <a:pt x="12727" y="352645"/>
                  <a:pt x="1770" y="372566"/>
                </a:cubicBezTo>
                <a:cubicBezTo>
                  <a:pt x="-9187" y="392487"/>
                  <a:pt x="33645" y="431335"/>
                  <a:pt x="49582" y="462213"/>
                </a:cubicBezTo>
                <a:cubicBezTo>
                  <a:pt x="65519" y="493091"/>
                  <a:pt x="73488" y="536919"/>
                  <a:pt x="97394" y="557837"/>
                </a:cubicBezTo>
                <a:cubicBezTo>
                  <a:pt x="121300" y="578755"/>
                  <a:pt x="151182" y="592699"/>
                  <a:pt x="193017" y="587719"/>
                </a:cubicBezTo>
                <a:cubicBezTo>
                  <a:pt x="234852" y="582739"/>
                  <a:pt x="295613" y="551861"/>
                  <a:pt x="348405" y="527955"/>
                </a:cubicBezTo>
                <a:cubicBezTo>
                  <a:pt x="401197" y="504049"/>
                  <a:pt x="465943" y="471178"/>
                  <a:pt x="509770" y="444284"/>
                </a:cubicBezTo>
                <a:cubicBezTo>
                  <a:pt x="553598" y="417390"/>
                  <a:pt x="611370" y="366590"/>
                  <a:pt x="611370" y="366590"/>
                </a:cubicBezTo>
                <a:cubicBezTo>
                  <a:pt x="652209" y="335712"/>
                  <a:pt x="705001" y="283915"/>
                  <a:pt x="754805" y="259013"/>
                </a:cubicBezTo>
                <a:cubicBezTo>
                  <a:pt x="804609" y="234111"/>
                  <a:pt x="834492" y="225146"/>
                  <a:pt x="910194" y="217178"/>
                </a:cubicBezTo>
                <a:cubicBezTo>
                  <a:pt x="985896" y="209210"/>
                  <a:pt x="1138296" y="197257"/>
                  <a:pt x="1209017" y="211202"/>
                </a:cubicBezTo>
                <a:cubicBezTo>
                  <a:pt x="1279738" y="225147"/>
                  <a:pt x="1301652" y="271963"/>
                  <a:pt x="1334523" y="300849"/>
                </a:cubicBezTo>
                <a:cubicBezTo>
                  <a:pt x="1367394" y="329735"/>
                  <a:pt x="1376359" y="355633"/>
                  <a:pt x="1406241" y="384519"/>
                </a:cubicBezTo>
                <a:cubicBezTo>
                  <a:pt x="1436123" y="413405"/>
                  <a:pt x="1479950" y="455241"/>
                  <a:pt x="1513817" y="474166"/>
                </a:cubicBezTo>
                <a:cubicBezTo>
                  <a:pt x="1547684" y="493091"/>
                  <a:pt x="1568602" y="486119"/>
                  <a:pt x="1609441" y="498072"/>
                </a:cubicBezTo>
                <a:cubicBezTo>
                  <a:pt x="1650280" y="510025"/>
                  <a:pt x="1708053" y="542896"/>
                  <a:pt x="1758853" y="545884"/>
                </a:cubicBezTo>
                <a:cubicBezTo>
                  <a:pt x="1809653" y="548872"/>
                  <a:pt x="1871410" y="537916"/>
                  <a:pt x="1914241" y="516002"/>
                </a:cubicBezTo>
                <a:cubicBezTo>
                  <a:pt x="1957072" y="494088"/>
                  <a:pt x="1995919" y="447273"/>
                  <a:pt x="2015841" y="414402"/>
                </a:cubicBezTo>
                <a:cubicBezTo>
                  <a:pt x="2035763" y="381531"/>
                  <a:pt x="2041739" y="369578"/>
                  <a:pt x="2033770" y="318778"/>
                </a:cubicBezTo>
                <a:cubicBezTo>
                  <a:pt x="2025801" y="267978"/>
                  <a:pt x="1970021" y="160402"/>
                  <a:pt x="1968029" y="109602"/>
                </a:cubicBezTo>
                <a:cubicBezTo>
                  <a:pt x="1966037" y="58802"/>
                  <a:pt x="1972013" y="30911"/>
                  <a:pt x="2021817" y="13978"/>
                </a:cubicBezTo>
                <a:cubicBezTo>
                  <a:pt x="2071621" y="-2955"/>
                  <a:pt x="2209080" y="-3951"/>
                  <a:pt x="2266853" y="8002"/>
                </a:cubicBezTo>
                <a:cubicBezTo>
                  <a:pt x="2324626" y="19955"/>
                  <a:pt x="2340563" y="42865"/>
                  <a:pt x="2368453" y="85696"/>
                </a:cubicBezTo>
                <a:cubicBezTo>
                  <a:pt x="2396343" y="128527"/>
                  <a:pt x="2413276" y="212198"/>
                  <a:pt x="2434194" y="264990"/>
                </a:cubicBezTo>
                <a:cubicBezTo>
                  <a:pt x="2455112" y="317782"/>
                  <a:pt x="2470052" y="365594"/>
                  <a:pt x="2493958" y="402449"/>
                </a:cubicBezTo>
                <a:cubicBezTo>
                  <a:pt x="2517864" y="439304"/>
                  <a:pt x="2543762" y="484127"/>
                  <a:pt x="2577629" y="486119"/>
                </a:cubicBezTo>
                <a:cubicBezTo>
                  <a:pt x="2611496" y="488111"/>
                  <a:pt x="2665283" y="454245"/>
                  <a:pt x="2697158" y="414402"/>
                </a:cubicBezTo>
                <a:cubicBezTo>
                  <a:pt x="2729033" y="374559"/>
                  <a:pt x="2750947" y="312801"/>
                  <a:pt x="2768876" y="247060"/>
                </a:cubicBezTo>
                <a:cubicBezTo>
                  <a:pt x="2786805" y="181319"/>
                  <a:pt x="2795770" y="100637"/>
                  <a:pt x="2804735" y="19955"/>
                </a:cubicBezTo>
              </a:path>
            </a:pathLst>
          </a:cu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фигура 8">
            <a:extLst>
              <a:ext uri="{FF2B5EF4-FFF2-40B4-BE49-F238E27FC236}">
                <a16:creationId xmlns:a16="http://schemas.microsoft.com/office/drawing/2014/main" id="{F6A84824-72A3-4A0D-B0EF-969E4AA14889}"/>
              </a:ext>
            </a:extLst>
          </p:cNvPr>
          <p:cNvSpPr/>
          <p:nvPr/>
        </p:nvSpPr>
        <p:spPr>
          <a:xfrm>
            <a:off x="406400" y="3699435"/>
            <a:ext cx="2629647" cy="908424"/>
          </a:xfrm>
          <a:custGeom>
            <a:avLst/>
            <a:gdLst>
              <a:gd name="connsiteX0" fmla="*/ 0 w 2629647"/>
              <a:gd name="connsiteY0" fmla="*/ 0 h 908424"/>
              <a:gd name="connsiteX1" fmla="*/ 23906 w 2629647"/>
              <a:gd name="connsiteY1" fmla="*/ 131483 h 908424"/>
              <a:gd name="connsiteX2" fmla="*/ 77694 w 2629647"/>
              <a:gd name="connsiteY2" fmla="*/ 256989 h 908424"/>
              <a:gd name="connsiteX3" fmla="*/ 262965 w 2629647"/>
              <a:gd name="connsiteY3" fmla="*/ 334683 h 908424"/>
              <a:gd name="connsiteX4" fmla="*/ 412376 w 2629647"/>
              <a:gd name="connsiteY4" fmla="*/ 412377 h 908424"/>
              <a:gd name="connsiteX5" fmla="*/ 651435 w 2629647"/>
              <a:gd name="connsiteY5" fmla="*/ 352612 h 908424"/>
              <a:gd name="connsiteX6" fmla="*/ 806824 w 2629647"/>
              <a:gd name="connsiteY6" fmla="*/ 245036 h 908424"/>
              <a:gd name="connsiteX7" fmla="*/ 1016000 w 2629647"/>
              <a:gd name="connsiteY7" fmla="*/ 215153 h 908424"/>
              <a:gd name="connsiteX8" fmla="*/ 1183341 w 2629647"/>
              <a:gd name="connsiteY8" fmla="*/ 262965 h 908424"/>
              <a:gd name="connsiteX9" fmla="*/ 1284941 w 2629647"/>
              <a:gd name="connsiteY9" fmla="*/ 394447 h 908424"/>
              <a:gd name="connsiteX10" fmla="*/ 1344706 w 2629647"/>
              <a:gd name="connsiteY10" fmla="*/ 496047 h 908424"/>
              <a:gd name="connsiteX11" fmla="*/ 1410447 w 2629647"/>
              <a:gd name="connsiteY11" fmla="*/ 591671 h 908424"/>
              <a:gd name="connsiteX12" fmla="*/ 1506071 w 2629647"/>
              <a:gd name="connsiteY12" fmla="*/ 657412 h 908424"/>
              <a:gd name="connsiteX13" fmla="*/ 1601694 w 2629647"/>
              <a:gd name="connsiteY13" fmla="*/ 675341 h 908424"/>
              <a:gd name="connsiteX14" fmla="*/ 1697318 w 2629647"/>
              <a:gd name="connsiteY14" fmla="*/ 561789 h 908424"/>
              <a:gd name="connsiteX15" fmla="*/ 1918447 w 2629647"/>
              <a:gd name="connsiteY15" fmla="*/ 472141 h 908424"/>
              <a:gd name="connsiteX16" fmla="*/ 2091765 w 2629647"/>
              <a:gd name="connsiteY16" fmla="*/ 531906 h 908424"/>
              <a:gd name="connsiteX17" fmla="*/ 2163482 w 2629647"/>
              <a:gd name="connsiteY17" fmla="*/ 609600 h 908424"/>
              <a:gd name="connsiteX18" fmla="*/ 2235200 w 2629647"/>
              <a:gd name="connsiteY18" fmla="*/ 729130 h 908424"/>
              <a:gd name="connsiteX19" fmla="*/ 2348753 w 2629647"/>
              <a:gd name="connsiteY19" fmla="*/ 794871 h 908424"/>
              <a:gd name="connsiteX20" fmla="*/ 2545976 w 2629647"/>
              <a:gd name="connsiteY20" fmla="*/ 842683 h 908424"/>
              <a:gd name="connsiteX21" fmla="*/ 2629647 w 2629647"/>
              <a:gd name="connsiteY21" fmla="*/ 908424 h 90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29647" h="908424">
                <a:moveTo>
                  <a:pt x="0" y="0"/>
                </a:moveTo>
                <a:cubicBezTo>
                  <a:pt x="5478" y="44326"/>
                  <a:pt x="10957" y="88652"/>
                  <a:pt x="23906" y="131483"/>
                </a:cubicBezTo>
                <a:cubicBezTo>
                  <a:pt x="36855" y="174314"/>
                  <a:pt x="37851" y="223122"/>
                  <a:pt x="77694" y="256989"/>
                </a:cubicBezTo>
                <a:cubicBezTo>
                  <a:pt x="117537" y="290856"/>
                  <a:pt x="207185" y="308785"/>
                  <a:pt x="262965" y="334683"/>
                </a:cubicBezTo>
                <a:cubicBezTo>
                  <a:pt x="318745" y="360581"/>
                  <a:pt x="347631" y="409389"/>
                  <a:pt x="412376" y="412377"/>
                </a:cubicBezTo>
                <a:cubicBezTo>
                  <a:pt x="477121" y="415365"/>
                  <a:pt x="585694" y="380502"/>
                  <a:pt x="651435" y="352612"/>
                </a:cubicBezTo>
                <a:cubicBezTo>
                  <a:pt x="717176" y="324722"/>
                  <a:pt x="746063" y="267946"/>
                  <a:pt x="806824" y="245036"/>
                </a:cubicBezTo>
                <a:cubicBezTo>
                  <a:pt x="867585" y="222126"/>
                  <a:pt x="953247" y="212165"/>
                  <a:pt x="1016000" y="215153"/>
                </a:cubicBezTo>
                <a:cubicBezTo>
                  <a:pt x="1078753" y="218141"/>
                  <a:pt x="1138518" y="233083"/>
                  <a:pt x="1183341" y="262965"/>
                </a:cubicBezTo>
                <a:cubicBezTo>
                  <a:pt x="1228165" y="292847"/>
                  <a:pt x="1258047" y="355600"/>
                  <a:pt x="1284941" y="394447"/>
                </a:cubicBezTo>
                <a:cubicBezTo>
                  <a:pt x="1311835" y="433294"/>
                  <a:pt x="1323788" y="463176"/>
                  <a:pt x="1344706" y="496047"/>
                </a:cubicBezTo>
                <a:cubicBezTo>
                  <a:pt x="1365624" y="528918"/>
                  <a:pt x="1383553" y="564777"/>
                  <a:pt x="1410447" y="591671"/>
                </a:cubicBezTo>
                <a:cubicBezTo>
                  <a:pt x="1437341" y="618565"/>
                  <a:pt x="1474197" y="643467"/>
                  <a:pt x="1506071" y="657412"/>
                </a:cubicBezTo>
                <a:cubicBezTo>
                  <a:pt x="1537946" y="671357"/>
                  <a:pt x="1569820" y="691278"/>
                  <a:pt x="1601694" y="675341"/>
                </a:cubicBezTo>
                <a:cubicBezTo>
                  <a:pt x="1633568" y="659404"/>
                  <a:pt x="1644526" y="595656"/>
                  <a:pt x="1697318" y="561789"/>
                </a:cubicBezTo>
                <a:cubicBezTo>
                  <a:pt x="1750110" y="527922"/>
                  <a:pt x="1852706" y="477121"/>
                  <a:pt x="1918447" y="472141"/>
                </a:cubicBezTo>
                <a:cubicBezTo>
                  <a:pt x="1984188" y="467161"/>
                  <a:pt x="2050926" y="508996"/>
                  <a:pt x="2091765" y="531906"/>
                </a:cubicBezTo>
                <a:cubicBezTo>
                  <a:pt x="2132604" y="554816"/>
                  <a:pt x="2139576" y="576729"/>
                  <a:pt x="2163482" y="609600"/>
                </a:cubicBezTo>
                <a:cubicBezTo>
                  <a:pt x="2187388" y="642471"/>
                  <a:pt x="2204322" y="698252"/>
                  <a:pt x="2235200" y="729130"/>
                </a:cubicBezTo>
                <a:cubicBezTo>
                  <a:pt x="2266078" y="760008"/>
                  <a:pt x="2296957" y="775946"/>
                  <a:pt x="2348753" y="794871"/>
                </a:cubicBezTo>
                <a:cubicBezTo>
                  <a:pt x="2400549" y="813796"/>
                  <a:pt x="2499160" y="823758"/>
                  <a:pt x="2545976" y="842683"/>
                </a:cubicBezTo>
                <a:cubicBezTo>
                  <a:pt x="2592792" y="861608"/>
                  <a:pt x="2611219" y="885016"/>
                  <a:pt x="2629647" y="908424"/>
                </a:cubicBezTo>
              </a:path>
            </a:pathLst>
          </a:cu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533B1C6A-5DB8-49BC-9977-677574264375}"/>
              </a:ext>
            </a:extLst>
          </p:cNvPr>
          <p:cNvSpPr txBox="1"/>
          <p:nvPr/>
        </p:nvSpPr>
        <p:spPr>
          <a:xfrm>
            <a:off x="4782418" y="3616974"/>
            <a:ext cx="494238" cy="369332"/>
          </a:xfrm>
          <a:prstGeom prst="rect">
            <a:avLst/>
          </a:prstGeom>
          <a:noFill/>
        </p:spPr>
        <p:txBody>
          <a:bodyPr wrap="none" rtlCol="0">
            <a:spAutoFit/>
          </a:bodyPr>
          <a:lstStyle/>
          <a:p>
            <a:r>
              <a:rPr lang="en-US" b="1" dirty="0">
                <a:solidFill>
                  <a:schemeClr val="bg1"/>
                </a:solidFill>
              </a:rPr>
              <a:t>FSL</a:t>
            </a:r>
            <a:endParaRPr lang="ru-RU" b="1" dirty="0">
              <a:solidFill>
                <a:schemeClr val="bg1"/>
              </a:solidFill>
            </a:endParaRPr>
          </a:p>
        </p:txBody>
      </p:sp>
      <p:sp>
        <p:nvSpPr>
          <p:cNvPr id="12" name="TextBox 11">
            <a:extLst>
              <a:ext uri="{FF2B5EF4-FFF2-40B4-BE49-F238E27FC236}">
                <a16:creationId xmlns:a16="http://schemas.microsoft.com/office/drawing/2014/main" id="{B86599DF-BE19-440B-9FE0-2D2ED14D27C2}"/>
              </a:ext>
            </a:extLst>
          </p:cNvPr>
          <p:cNvSpPr txBox="1"/>
          <p:nvPr/>
        </p:nvSpPr>
        <p:spPr>
          <a:xfrm>
            <a:off x="5015925" y="2581462"/>
            <a:ext cx="652743" cy="369332"/>
          </a:xfrm>
          <a:prstGeom prst="rect">
            <a:avLst/>
          </a:prstGeom>
          <a:noFill/>
        </p:spPr>
        <p:txBody>
          <a:bodyPr wrap="none" rtlCol="0">
            <a:spAutoFit/>
          </a:bodyPr>
          <a:lstStyle/>
          <a:p>
            <a:r>
              <a:rPr lang="en-US" b="1" dirty="0">
                <a:solidFill>
                  <a:schemeClr val="bg1"/>
                </a:solidFill>
              </a:rPr>
              <a:t>RPFZ</a:t>
            </a:r>
            <a:endParaRPr lang="ru-RU" b="1" dirty="0">
              <a:solidFill>
                <a:schemeClr val="bg1"/>
              </a:solidFill>
            </a:endParaRPr>
          </a:p>
        </p:txBody>
      </p:sp>
      <p:sp>
        <p:nvSpPr>
          <p:cNvPr id="13" name="TextBox 12">
            <a:extLst>
              <a:ext uri="{FF2B5EF4-FFF2-40B4-BE49-F238E27FC236}">
                <a16:creationId xmlns:a16="http://schemas.microsoft.com/office/drawing/2014/main" id="{74D742DE-24DF-498C-ADCD-F113AB70AF87}"/>
              </a:ext>
            </a:extLst>
          </p:cNvPr>
          <p:cNvSpPr txBox="1"/>
          <p:nvPr/>
        </p:nvSpPr>
        <p:spPr>
          <a:xfrm>
            <a:off x="1704123" y="3842019"/>
            <a:ext cx="522900" cy="369332"/>
          </a:xfrm>
          <a:prstGeom prst="rect">
            <a:avLst/>
          </a:prstGeom>
          <a:noFill/>
        </p:spPr>
        <p:txBody>
          <a:bodyPr wrap="none" rtlCol="0">
            <a:spAutoFit/>
          </a:bodyPr>
          <a:lstStyle/>
          <a:p>
            <a:r>
              <a:rPr lang="en-US" b="1" dirty="0">
                <a:solidFill>
                  <a:schemeClr val="bg1"/>
                </a:solidFill>
              </a:rPr>
              <a:t>PFZ</a:t>
            </a:r>
            <a:endParaRPr lang="ru-RU" b="1" dirty="0">
              <a:solidFill>
                <a:schemeClr val="bg1"/>
              </a:solidFill>
            </a:endParaRPr>
          </a:p>
        </p:txBody>
      </p:sp>
      <p:sp>
        <p:nvSpPr>
          <p:cNvPr id="14" name="TextBox 13">
            <a:extLst>
              <a:ext uri="{FF2B5EF4-FFF2-40B4-BE49-F238E27FC236}">
                <a16:creationId xmlns:a16="http://schemas.microsoft.com/office/drawing/2014/main" id="{6573B7DB-DBBD-4329-B2CB-95D25AB792C3}"/>
              </a:ext>
            </a:extLst>
          </p:cNvPr>
          <p:cNvSpPr txBox="1"/>
          <p:nvPr/>
        </p:nvSpPr>
        <p:spPr>
          <a:xfrm>
            <a:off x="5412286" y="1799230"/>
            <a:ext cx="538930" cy="369332"/>
          </a:xfrm>
          <a:prstGeom prst="rect">
            <a:avLst/>
          </a:prstGeom>
          <a:noFill/>
        </p:spPr>
        <p:txBody>
          <a:bodyPr wrap="none" rtlCol="0">
            <a:spAutoFit/>
          </a:bodyPr>
          <a:lstStyle/>
          <a:p>
            <a:r>
              <a:rPr lang="en-US" b="1" dirty="0">
                <a:solidFill>
                  <a:schemeClr val="bg1"/>
                </a:solidFill>
              </a:rPr>
              <a:t>AFZ</a:t>
            </a:r>
            <a:endParaRPr lang="ru-RU" b="1" dirty="0">
              <a:solidFill>
                <a:schemeClr val="bg1"/>
              </a:solidFill>
            </a:endParaRPr>
          </a:p>
        </p:txBody>
      </p:sp>
      <p:sp>
        <p:nvSpPr>
          <p:cNvPr id="15" name="TextBox 14">
            <a:extLst>
              <a:ext uri="{FF2B5EF4-FFF2-40B4-BE49-F238E27FC236}">
                <a16:creationId xmlns:a16="http://schemas.microsoft.com/office/drawing/2014/main" id="{4AFE98BF-0280-4F91-A5AB-8CC68F6E5FB8}"/>
              </a:ext>
            </a:extLst>
          </p:cNvPr>
          <p:cNvSpPr txBox="1"/>
          <p:nvPr/>
        </p:nvSpPr>
        <p:spPr>
          <a:xfrm>
            <a:off x="1203037" y="1992128"/>
            <a:ext cx="538930" cy="369332"/>
          </a:xfrm>
          <a:prstGeom prst="rect">
            <a:avLst/>
          </a:prstGeom>
          <a:noFill/>
        </p:spPr>
        <p:txBody>
          <a:bodyPr wrap="none" rtlCol="0">
            <a:spAutoFit/>
          </a:bodyPr>
          <a:lstStyle/>
          <a:p>
            <a:r>
              <a:rPr lang="en-US" b="1" dirty="0">
                <a:solidFill>
                  <a:schemeClr val="bg1"/>
                </a:solidFill>
              </a:rPr>
              <a:t>AFZ</a:t>
            </a:r>
            <a:endParaRPr lang="ru-RU" b="1" dirty="0">
              <a:solidFill>
                <a:schemeClr val="bg1"/>
              </a:solidFill>
            </a:endParaRPr>
          </a:p>
        </p:txBody>
      </p:sp>
      <p:sp>
        <p:nvSpPr>
          <p:cNvPr id="16" name="TextBox 15">
            <a:extLst>
              <a:ext uri="{FF2B5EF4-FFF2-40B4-BE49-F238E27FC236}">
                <a16:creationId xmlns:a16="http://schemas.microsoft.com/office/drawing/2014/main" id="{4C630D5C-027A-4C52-BD10-373455AFA6C9}"/>
              </a:ext>
            </a:extLst>
          </p:cNvPr>
          <p:cNvSpPr txBox="1"/>
          <p:nvPr/>
        </p:nvSpPr>
        <p:spPr>
          <a:xfrm>
            <a:off x="741159" y="4980425"/>
            <a:ext cx="998350" cy="276999"/>
          </a:xfrm>
          <a:prstGeom prst="rect">
            <a:avLst/>
          </a:prstGeom>
          <a:noFill/>
        </p:spPr>
        <p:txBody>
          <a:bodyPr wrap="none" rtlCol="0">
            <a:spAutoFit/>
          </a:bodyPr>
          <a:lstStyle/>
          <a:p>
            <a:r>
              <a:rPr lang="en-US" sz="1200" dirty="0"/>
              <a:t>Scandinavian</a:t>
            </a:r>
            <a:endParaRPr lang="ru-RU" sz="1200" dirty="0"/>
          </a:p>
        </p:txBody>
      </p:sp>
      <p:sp>
        <p:nvSpPr>
          <p:cNvPr id="17" name="TextBox 16">
            <a:extLst>
              <a:ext uri="{FF2B5EF4-FFF2-40B4-BE49-F238E27FC236}">
                <a16:creationId xmlns:a16="http://schemas.microsoft.com/office/drawing/2014/main" id="{366663B0-9BDD-4E4C-9BA1-5EF8F5EA1727}"/>
              </a:ext>
            </a:extLst>
          </p:cNvPr>
          <p:cNvSpPr txBox="1"/>
          <p:nvPr/>
        </p:nvSpPr>
        <p:spPr>
          <a:xfrm rot="18791698">
            <a:off x="3212939" y="3466374"/>
            <a:ext cx="1124090" cy="276999"/>
          </a:xfrm>
          <a:prstGeom prst="rect">
            <a:avLst/>
          </a:prstGeom>
          <a:noFill/>
        </p:spPr>
        <p:txBody>
          <a:bodyPr wrap="none" rtlCol="0">
            <a:spAutoFit/>
          </a:bodyPr>
          <a:lstStyle/>
          <a:p>
            <a:r>
              <a:rPr lang="en-US" sz="1200" dirty="0"/>
              <a:t>Novaya Zemlya</a:t>
            </a:r>
            <a:endParaRPr lang="ru-RU" sz="1200" dirty="0"/>
          </a:p>
        </p:txBody>
      </p:sp>
      <p:sp>
        <p:nvSpPr>
          <p:cNvPr id="18" name="TextBox 17">
            <a:extLst>
              <a:ext uri="{FF2B5EF4-FFF2-40B4-BE49-F238E27FC236}">
                <a16:creationId xmlns:a16="http://schemas.microsoft.com/office/drawing/2014/main" id="{691D6FBB-16CE-4DE1-8BDC-2E87065BE8E3}"/>
              </a:ext>
            </a:extLst>
          </p:cNvPr>
          <p:cNvSpPr txBox="1"/>
          <p:nvPr/>
        </p:nvSpPr>
        <p:spPr>
          <a:xfrm rot="18791698">
            <a:off x="5644651" y="3746158"/>
            <a:ext cx="1055289" cy="276999"/>
          </a:xfrm>
          <a:prstGeom prst="rect">
            <a:avLst/>
          </a:prstGeom>
          <a:noFill/>
        </p:spPr>
        <p:txBody>
          <a:bodyPr wrap="none" rtlCol="0">
            <a:spAutoFit/>
          </a:bodyPr>
          <a:lstStyle/>
          <a:p>
            <a:r>
              <a:rPr lang="en-US" sz="1200" dirty="0"/>
              <a:t>Siberian coast</a:t>
            </a:r>
            <a:endParaRPr lang="ru-RU" sz="1200" dirty="0"/>
          </a:p>
        </p:txBody>
      </p:sp>
      <p:sp>
        <p:nvSpPr>
          <p:cNvPr id="19" name="TextBox 18">
            <a:extLst>
              <a:ext uri="{FF2B5EF4-FFF2-40B4-BE49-F238E27FC236}">
                <a16:creationId xmlns:a16="http://schemas.microsoft.com/office/drawing/2014/main" id="{789C8722-18C5-4486-A33D-D38A5A2649FD}"/>
              </a:ext>
            </a:extLst>
          </p:cNvPr>
          <p:cNvSpPr txBox="1"/>
          <p:nvPr/>
        </p:nvSpPr>
        <p:spPr>
          <a:xfrm>
            <a:off x="5788359" y="4724631"/>
            <a:ext cx="614464" cy="276999"/>
          </a:xfrm>
          <a:prstGeom prst="rect">
            <a:avLst/>
          </a:prstGeom>
          <a:noFill/>
        </p:spPr>
        <p:txBody>
          <a:bodyPr wrap="none" rtlCol="0">
            <a:spAutoFit/>
          </a:bodyPr>
          <a:lstStyle/>
          <a:p>
            <a:r>
              <a:rPr lang="en-US" sz="1200" dirty="0"/>
              <a:t>Yenisei</a:t>
            </a:r>
            <a:endParaRPr lang="ru-RU" sz="1200" dirty="0"/>
          </a:p>
        </p:txBody>
      </p:sp>
      <p:sp>
        <p:nvSpPr>
          <p:cNvPr id="20" name="TextBox 19">
            <a:extLst>
              <a:ext uri="{FF2B5EF4-FFF2-40B4-BE49-F238E27FC236}">
                <a16:creationId xmlns:a16="http://schemas.microsoft.com/office/drawing/2014/main" id="{AAF2396B-0789-4327-BA4A-F86EF931ED98}"/>
              </a:ext>
            </a:extLst>
          </p:cNvPr>
          <p:cNvSpPr txBox="1"/>
          <p:nvPr/>
        </p:nvSpPr>
        <p:spPr>
          <a:xfrm>
            <a:off x="5034745" y="4952417"/>
            <a:ext cx="625812" cy="276999"/>
          </a:xfrm>
          <a:prstGeom prst="rect">
            <a:avLst/>
          </a:prstGeom>
          <a:noFill/>
        </p:spPr>
        <p:txBody>
          <a:bodyPr wrap="none" rtlCol="0">
            <a:spAutoFit/>
          </a:bodyPr>
          <a:lstStyle/>
          <a:p>
            <a:r>
              <a:rPr lang="en-US" sz="1200" dirty="0"/>
              <a:t>Ob Bay</a:t>
            </a:r>
            <a:endParaRPr lang="ru-RU" sz="1200" dirty="0"/>
          </a:p>
        </p:txBody>
      </p:sp>
      <p:cxnSp>
        <p:nvCxnSpPr>
          <p:cNvPr id="21" name="Прямая со стрелкой 20">
            <a:extLst>
              <a:ext uri="{FF2B5EF4-FFF2-40B4-BE49-F238E27FC236}">
                <a16:creationId xmlns:a16="http://schemas.microsoft.com/office/drawing/2014/main" id="{F95BEB7D-4038-496E-BCBC-D71E4D884B7A}"/>
              </a:ext>
            </a:extLst>
          </p:cNvPr>
          <p:cNvCxnSpPr/>
          <p:nvPr/>
        </p:nvCxnSpPr>
        <p:spPr>
          <a:xfrm flipH="1">
            <a:off x="5504912" y="4863754"/>
            <a:ext cx="25640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B25CC533-7BD3-4023-8B94-87121772D18E}"/>
              </a:ext>
            </a:extLst>
          </p:cNvPr>
          <p:cNvCxnSpPr>
            <a:cxnSpLocks/>
          </p:cNvCxnSpPr>
          <p:nvPr/>
        </p:nvCxnSpPr>
        <p:spPr>
          <a:xfrm flipH="1" flipV="1">
            <a:off x="4782419" y="4910229"/>
            <a:ext cx="252326" cy="1235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A6D067-4507-47CA-8469-B66F3162EDC4}"/>
              </a:ext>
            </a:extLst>
          </p:cNvPr>
          <p:cNvSpPr txBox="1"/>
          <p:nvPr/>
        </p:nvSpPr>
        <p:spPr>
          <a:xfrm rot="16899482">
            <a:off x="301764" y="2442962"/>
            <a:ext cx="713978" cy="276999"/>
          </a:xfrm>
          <a:prstGeom prst="rect">
            <a:avLst/>
          </a:prstGeom>
          <a:noFill/>
        </p:spPr>
        <p:txBody>
          <a:bodyPr wrap="none" rtlCol="0">
            <a:spAutoFit/>
          </a:bodyPr>
          <a:lstStyle/>
          <a:p>
            <a:r>
              <a:rPr lang="en-US" sz="1200" dirty="0"/>
              <a:t>Svalbard</a:t>
            </a:r>
            <a:endParaRPr lang="ru-RU" sz="1200" dirty="0"/>
          </a:p>
        </p:txBody>
      </p:sp>
      <p:sp>
        <p:nvSpPr>
          <p:cNvPr id="24" name="TextBox 23">
            <a:extLst>
              <a:ext uri="{FF2B5EF4-FFF2-40B4-BE49-F238E27FC236}">
                <a16:creationId xmlns:a16="http://schemas.microsoft.com/office/drawing/2014/main" id="{0F8688A7-A503-4CE8-91F7-EB06F90792B8}"/>
              </a:ext>
            </a:extLst>
          </p:cNvPr>
          <p:cNvSpPr txBox="1"/>
          <p:nvPr/>
        </p:nvSpPr>
        <p:spPr>
          <a:xfrm rot="3995005">
            <a:off x="5940341" y="1860548"/>
            <a:ext cx="1141851" cy="276999"/>
          </a:xfrm>
          <a:prstGeom prst="rect">
            <a:avLst/>
          </a:prstGeom>
          <a:noFill/>
        </p:spPr>
        <p:txBody>
          <a:bodyPr wrap="none" rtlCol="0">
            <a:spAutoFit/>
          </a:bodyPr>
          <a:lstStyle/>
          <a:p>
            <a:pPr algn="l"/>
            <a:r>
              <a:rPr lang="en-US" sz="1200" b="0" i="0" dirty="0">
                <a:solidFill>
                  <a:srgbClr val="000000"/>
                </a:solidFill>
                <a:effectLst/>
                <a:latin typeface="Linux Libertine"/>
              </a:rPr>
              <a:t> </a:t>
            </a:r>
            <a:r>
              <a:rPr lang="en-US" sz="1200" b="0" i="0" dirty="0" err="1">
                <a:solidFill>
                  <a:srgbClr val="000000"/>
                </a:solidFill>
                <a:effectLst/>
                <a:latin typeface="Linux Libertine"/>
              </a:rPr>
              <a:t>Sev</a:t>
            </a:r>
            <a:r>
              <a:rPr lang="en-US" sz="1200" b="0" i="0" dirty="0">
                <a:solidFill>
                  <a:srgbClr val="000000"/>
                </a:solidFill>
                <a:effectLst/>
                <a:latin typeface="Linux Libertine"/>
              </a:rPr>
              <a:t>.      Zemlya</a:t>
            </a:r>
          </a:p>
        </p:txBody>
      </p:sp>
      <p:sp>
        <p:nvSpPr>
          <p:cNvPr id="25" name="TextBox 24">
            <a:extLst>
              <a:ext uri="{FF2B5EF4-FFF2-40B4-BE49-F238E27FC236}">
                <a16:creationId xmlns:a16="http://schemas.microsoft.com/office/drawing/2014/main" id="{EE80F8DB-2A4A-4172-A9F7-67D70B13D39C}"/>
              </a:ext>
            </a:extLst>
          </p:cNvPr>
          <p:cNvSpPr txBox="1"/>
          <p:nvPr/>
        </p:nvSpPr>
        <p:spPr>
          <a:xfrm>
            <a:off x="2227022" y="868628"/>
            <a:ext cx="1349406" cy="276999"/>
          </a:xfrm>
          <a:prstGeom prst="rect">
            <a:avLst/>
          </a:prstGeom>
          <a:noFill/>
        </p:spPr>
        <p:txBody>
          <a:bodyPr wrap="square" rtlCol="0">
            <a:spAutoFit/>
          </a:bodyPr>
          <a:lstStyle/>
          <a:p>
            <a:r>
              <a:rPr lang="en-US" sz="1200" b="1" dirty="0"/>
              <a:t>Franz Joseph Land</a:t>
            </a:r>
            <a:endParaRPr lang="ru-RU" sz="1200" b="1" dirty="0"/>
          </a:p>
        </p:txBody>
      </p:sp>
      <p:sp>
        <p:nvSpPr>
          <p:cNvPr id="26" name="TextBox 25">
            <a:extLst>
              <a:ext uri="{FF2B5EF4-FFF2-40B4-BE49-F238E27FC236}">
                <a16:creationId xmlns:a16="http://schemas.microsoft.com/office/drawing/2014/main" id="{25A82F40-172A-4B83-84F0-0CB6C114AE6B}"/>
              </a:ext>
            </a:extLst>
          </p:cNvPr>
          <p:cNvSpPr txBox="1"/>
          <p:nvPr/>
        </p:nvSpPr>
        <p:spPr>
          <a:xfrm rot="18791698">
            <a:off x="1879167" y="2619769"/>
            <a:ext cx="759502" cy="461665"/>
          </a:xfrm>
          <a:prstGeom prst="rect">
            <a:avLst/>
          </a:prstGeom>
          <a:noFill/>
        </p:spPr>
        <p:txBody>
          <a:bodyPr wrap="none" rtlCol="0">
            <a:spAutoFit/>
          </a:bodyPr>
          <a:lstStyle/>
          <a:p>
            <a:pPr algn="ctr"/>
            <a:r>
              <a:rPr lang="en-US" sz="1200" dirty="0">
                <a:ln>
                  <a:solidFill>
                    <a:schemeClr val="tx1">
                      <a:lumMod val="75000"/>
                      <a:lumOff val="25000"/>
                    </a:schemeClr>
                  </a:solidFill>
                </a:ln>
              </a:rPr>
              <a:t>BARENTS</a:t>
            </a:r>
          </a:p>
          <a:p>
            <a:pPr algn="ctr"/>
            <a:r>
              <a:rPr lang="en-US" sz="1200" dirty="0">
                <a:ln>
                  <a:solidFill>
                    <a:schemeClr val="tx1">
                      <a:lumMod val="75000"/>
                      <a:lumOff val="25000"/>
                    </a:schemeClr>
                  </a:solidFill>
                </a:ln>
              </a:rPr>
              <a:t>SEA</a:t>
            </a:r>
            <a:endParaRPr lang="ru-RU" sz="1200" dirty="0">
              <a:ln>
                <a:solidFill>
                  <a:schemeClr val="tx1">
                    <a:lumMod val="75000"/>
                    <a:lumOff val="25000"/>
                  </a:schemeClr>
                </a:solidFill>
              </a:ln>
            </a:endParaRPr>
          </a:p>
        </p:txBody>
      </p:sp>
      <p:sp>
        <p:nvSpPr>
          <p:cNvPr id="27" name="TextBox 26">
            <a:extLst>
              <a:ext uri="{FF2B5EF4-FFF2-40B4-BE49-F238E27FC236}">
                <a16:creationId xmlns:a16="http://schemas.microsoft.com/office/drawing/2014/main" id="{BBCB2A17-B46A-423B-8AB9-2A86F63BAA1A}"/>
              </a:ext>
            </a:extLst>
          </p:cNvPr>
          <p:cNvSpPr txBox="1"/>
          <p:nvPr/>
        </p:nvSpPr>
        <p:spPr>
          <a:xfrm rot="18791698">
            <a:off x="3599815" y="3810867"/>
            <a:ext cx="562975" cy="461665"/>
          </a:xfrm>
          <a:prstGeom prst="rect">
            <a:avLst/>
          </a:prstGeom>
          <a:noFill/>
        </p:spPr>
        <p:txBody>
          <a:bodyPr wrap="none" rtlCol="0">
            <a:spAutoFit/>
          </a:bodyPr>
          <a:lstStyle/>
          <a:p>
            <a:pPr algn="ctr"/>
            <a:r>
              <a:rPr lang="en-US" sz="1200" dirty="0">
                <a:ln>
                  <a:solidFill>
                    <a:schemeClr val="tx1">
                      <a:lumMod val="75000"/>
                      <a:lumOff val="25000"/>
                    </a:schemeClr>
                  </a:solidFill>
                </a:ln>
              </a:rPr>
              <a:t>KARA </a:t>
            </a:r>
          </a:p>
          <a:p>
            <a:pPr algn="ctr"/>
            <a:r>
              <a:rPr lang="en-US" sz="1200" dirty="0">
                <a:ln>
                  <a:solidFill>
                    <a:schemeClr val="tx1">
                      <a:lumMod val="75000"/>
                      <a:lumOff val="25000"/>
                    </a:schemeClr>
                  </a:solidFill>
                </a:ln>
              </a:rPr>
              <a:t>SEA</a:t>
            </a:r>
            <a:endParaRPr lang="ru-RU" sz="1200" dirty="0">
              <a:ln>
                <a:solidFill>
                  <a:schemeClr val="tx1">
                    <a:lumMod val="75000"/>
                    <a:lumOff val="25000"/>
                  </a:schemeClr>
                </a:solidFill>
              </a:ln>
            </a:endParaRPr>
          </a:p>
        </p:txBody>
      </p:sp>
      <p:sp>
        <p:nvSpPr>
          <p:cNvPr id="28" name="TextBox 27">
            <a:extLst>
              <a:ext uri="{FF2B5EF4-FFF2-40B4-BE49-F238E27FC236}">
                <a16:creationId xmlns:a16="http://schemas.microsoft.com/office/drawing/2014/main" id="{4537443F-442F-440F-8ED1-351E6856BC00}"/>
              </a:ext>
            </a:extLst>
          </p:cNvPr>
          <p:cNvSpPr txBox="1"/>
          <p:nvPr/>
        </p:nvSpPr>
        <p:spPr>
          <a:xfrm>
            <a:off x="0" y="0"/>
            <a:ext cx="12192000" cy="461665"/>
          </a:xfrm>
          <a:prstGeom prst="rect">
            <a:avLst/>
          </a:prstGeom>
          <a:noFill/>
        </p:spPr>
        <p:txBody>
          <a:bodyPr wrap="square" rtlCol="0">
            <a:spAutoFit/>
          </a:bodyPr>
          <a:lstStyle/>
          <a:p>
            <a:pPr algn="ctr"/>
            <a:r>
              <a:rPr lang="en-US" sz="2400" dirty="0"/>
              <a:t>Region and Subject of the research</a:t>
            </a:r>
            <a:endParaRPr lang="ru-RU" sz="2400" dirty="0"/>
          </a:p>
        </p:txBody>
      </p:sp>
      <p:sp>
        <p:nvSpPr>
          <p:cNvPr id="30" name="Полилиния: фигура 29">
            <a:extLst>
              <a:ext uri="{FF2B5EF4-FFF2-40B4-BE49-F238E27FC236}">
                <a16:creationId xmlns:a16="http://schemas.microsoft.com/office/drawing/2014/main" id="{100921C8-4794-4E4F-A348-89627281FD5A}"/>
              </a:ext>
            </a:extLst>
          </p:cNvPr>
          <p:cNvSpPr/>
          <p:nvPr/>
        </p:nvSpPr>
        <p:spPr>
          <a:xfrm>
            <a:off x="1207363" y="1188801"/>
            <a:ext cx="5344357" cy="1172659"/>
          </a:xfrm>
          <a:custGeom>
            <a:avLst/>
            <a:gdLst>
              <a:gd name="connsiteX0" fmla="*/ 0 w 5344357"/>
              <a:gd name="connsiteY0" fmla="*/ 870818 h 1172659"/>
              <a:gd name="connsiteX1" fmla="*/ 284086 w 5344357"/>
              <a:gd name="connsiteY1" fmla="*/ 782042 h 1172659"/>
              <a:gd name="connsiteX2" fmla="*/ 594804 w 5344357"/>
              <a:gd name="connsiteY2" fmla="*/ 586733 h 1172659"/>
              <a:gd name="connsiteX3" fmla="*/ 967666 w 5344357"/>
              <a:gd name="connsiteY3" fmla="*/ 462446 h 1172659"/>
              <a:gd name="connsiteX4" fmla="*/ 1269507 w 5344357"/>
              <a:gd name="connsiteY4" fmla="*/ 524589 h 1172659"/>
              <a:gd name="connsiteX5" fmla="*/ 1597981 w 5344357"/>
              <a:gd name="connsiteY5" fmla="*/ 657754 h 1172659"/>
              <a:gd name="connsiteX6" fmla="*/ 1855433 w 5344357"/>
              <a:gd name="connsiteY6" fmla="*/ 684387 h 1172659"/>
              <a:gd name="connsiteX7" fmla="*/ 2166152 w 5344357"/>
              <a:gd name="connsiteY7" fmla="*/ 693265 h 1172659"/>
              <a:gd name="connsiteX8" fmla="*/ 2485748 w 5344357"/>
              <a:gd name="connsiteY8" fmla="*/ 764286 h 1172659"/>
              <a:gd name="connsiteX9" fmla="*/ 2707689 w 5344357"/>
              <a:gd name="connsiteY9" fmla="*/ 622244 h 1172659"/>
              <a:gd name="connsiteX10" fmla="*/ 2991775 w 5344357"/>
              <a:gd name="connsiteY10" fmla="*/ 373669 h 1172659"/>
              <a:gd name="connsiteX11" fmla="*/ 3098307 w 5344357"/>
              <a:gd name="connsiteY11" fmla="*/ 27440 h 1172659"/>
              <a:gd name="connsiteX12" fmla="*/ 3346882 w 5344357"/>
              <a:gd name="connsiteY12" fmla="*/ 45195 h 1172659"/>
              <a:gd name="connsiteX13" fmla="*/ 3675355 w 5344357"/>
              <a:gd name="connsiteY13" fmla="*/ 231626 h 1172659"/>
              <a:gd name="connsiteX14" fmla="*/ 3844031 w 5344357"/>
              <a:gd name="connsiteY14" fmla="*/ 489079 h 1172659"/>
              <a:gd name="connsiteX15" fmla="*/ 4039340 w 5344357"/>
              <a:gd name="connsiteY15" fmla="*/ 702143 h 1172659"/>
              <a:gd name="connsiteX16" fmla="*/ 4323425 w 5344357"/>
              <a:gd name="connsiteY16" fmla="*/ 631121 h 1172659"/>
              <a:gd name="connsiteX17" fmla="*/ 4456590 w 5344357"/>
              <a:gd name="connsiteY17" fmla="*/ 524589 h 1172659"/>
              <a:gd name="connsiteX18" fmla="*/ 4660777 w 5344357"/>
              <a:gd name="connsiteY18" fmla="*/ 693265 h 1172659"/>
              <a:gd name="connsiteX19" fmla="*/ 4793942 w 5344357"/>
              <a:gd name="connsiteY19" fmla="*/ 888574 h 1172659"/>
              <a:gd name="connsiteX20" fmla="*/ 4935985 w 5344357"/>
              <a:gd name="connsiteY20" fmla="*/ 1039494 h 1172659"/>
              <a:gd name="connsiteX21" fmla="*/ 5175682 w 5344357"/>
              <a:gd name="connsiteY21" fmla="*/ 1128271 h 1172659"/>
              <a:gd name="connsiteX22" fmla="*/ 5344357 w 5344357"/>
              <a:gd name="connsiteY22" fmla="*/ 1172659 h 117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44357" h="1172659">
                <a:moveTo>
                  <a:pt x="0" y="870818"/>
                </a:moveTo>
                <a:cubicBezTo>
                  <a:pt x="92476" y="850103"/>
                  <a:pt x="184952" y="829389"/>
                  <a:pt x="284086" y="782042"/>
                </a:cubicBezTo>
                <a:cubicBezTo>
                  <a:pt x="383220" y="734695"/>
                  <a:pt x="480874" y="639999"/>
                  <a:pt x="594804" y="586733"/>
                </a:cubicBezTo>
                <a:cubicBezTo>
                  <a:pt x="708734" y="533467"/>
                  <a:pt x="855215" y="472803"/>
                  <a:pt x="967666" y="462446"/>
                </a:cubicBezTo>
                <a:cubicBezTo>
                  <a:pt x="1080117" y="452089"/>
                  <a:pt x="1164455" y="492038"/>
                  <a:pt x="1269507" y="524589"/>
                </a:cubicBezTo>
                <a:cubicBezTo>
                  <a:pt x="1374560" y="557140"/>
                  <a:pt x="1500327" y="631121"/>
                  <a:pt x="1597981" y="657754"/>
                </a:cubicBezTo>
                <a:cubicBezTo>
                  <a:pt x="1695635" y="684387"/>
                  <a:pt x="1760738" y="678469"/>
                  <a:pt x="1855433" y="684387"/>
                </a:cubicBezTo>
                <a:cubicBezTo>
                  <a:pt x="1950128" y="690305"/>
                  <a:pt x="2061100" y="679949"/>
                  <a:pt x="2166152" y="693265"/>
                </a:cubicBezTo>
                <a:cubicBezTo>
                  <a:pt x="2271204" y="706581"/>
                  <a:pt x="2395492" y="776123"/>
                  <a:pt x="2485748" y="764286"/>
                </a:cubicBezTo>
                <a:cubicBezTo>
                  <a:pt x="2576004" y="752449"/>
                  <a:pt x="2623351" y="687347"/>
                  <a:pt x="2707689" y="622244"/>
                </a:cubicBezTo>
                <a:cubicBezTo>
                  <a:pt x="2792027" y="557141"/>
                  <a:pt x="2926672" y="472803"/>
                  <a:pt x="2991775" y="373669"/>
                </a:cubicBezTo>
                <a:cubicBezTo>
                  <a:pt x="3056878" y="274535"/>
                  <a:pt x="3039123" y="82186"/>
                  <a:pt x="3098307" y="27440"/>
                </a:cubicBezTo>
                <a:cubicBezTo>
                  <a:pt x="3157491" y="-27306"/>
                  <a:pt x="3250707" y="11164"/>
                  <a:pt x="3346882" y="45195"/>
                </a:cubicBezTo>
                <a:cubicBezTo>
                  <a:pt x="3443057" y="79226"/>
                  <a:pt x="3592497" y="157645"/>
                  <a:pt x="3675355" y="231626"/>
                </a:cubicBezTo>
                <a:cubicBezTo>
                  <a:pt x="3758213" y="305607"/>
                  <a:pt x="3783367" y="410659"/>
                  <a:pt x="3844031" y="489079"/>
                </a:cubicBezTo>
                <a:cubicBezTo>
                  <a:pt x="3904695" y="567498"/>
                  <a:pt x="3959441" y="678469"/>
                  <a:pt x="4039340" y="702143"/>
                </a:cubicBezTo>
                <a:cubicBezTo>
                  <a:pt x="4119239" y="725817"/>
                  <a:pt x="4253883" y="660713"/>
                  <a:pt x="4323425" y="631121"/>
                </a:cubicBezTo>
                <a:cubicBezTo>
                  <a:pt x="4392967" y="601529"/>
                  <a:pt x="4400365" y="514232"/>
                  <a:pt x="4456590" y="524589"/>
                </a:cubicBezTo>
                <a:cubicBezTo>
                  <a:pt x="4512815" y="534946"/>
                  <a:pt x="4604552" y="632601"/>
                  <a:pt x="4660777" y="693265"/>
                </a:cubicBezTo>
                <a:cubicBezTo>
                  <a:pt x="4717002" y="753929"/>
                  <a:pt x="4748074" y="830869"/>
                  <a:pt x="4793942" y="888574"/>
                </a:cubicBezTo>
                <a:cubicBezTo>
                  <a:pt x="4839810" y="946279"/>
                  <a:pt x="4872362" y="999545"/>
                  <a:pt x="4935985" y="1039494"/>
                </a:cubicBezTo>
                <a:cubicBezTo>
                  <a:pt x="4999608" y="1079443"/>
                  <a:pt x="5107620" y="1106077"/>
                  <a:pt x="5175682" y="1128271"/>
                </a:cubicBezTo>
                <a:cubicBezTo>
                  <a:pt x="5243744" y="1150465"/>
                  <a:pt x="5294050" y="1161562"/>
                  <a:pt x="5344357" y="1172659"/>
                </a:cubicBezTo>
              </a:path>
            </a:pathLst>
          </a:custGeom>
          <a:no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олилиния: фигура 30">
            <a:extLst>
              <a:ext uri="{FF2B5EF4-FFF2-40B4-BE49-F238E27FC236}">
                <a16:creationId xmlns:a16="http://schemas.microsoft.com/office/drawing/2014/main" id="{A149A6C9-3F07-46A1-95E2-2AFC5107F424}"/>
              </a:ext>
            </a:extLst>
          </p:cNvPr>
          <p:cNvSpPr/>
          <p:nvPr/>
        </p:nvSpPr>
        <p:spPr>
          <a:xfrm>
            <a:off x="1109709" y="1485809"/>
            <a:ext cx="5486400" cy="1313030"/>
          </a:xfrm>
          <a:custGeom>
            <a:avLst/>
            <a:gdLst>
              <a:gd name="connsiteX0" fmla="*/ 0 w 5486400"/>
              <a:gd name="connsiteY0" fmla="*/ 884530 h 1313030"/>
              <a:gd name="connsiteX1" fmla="*/ 479394 w 5486400"/>
              <a:gd name="connsiteY1" fmla="*/ 849020 h 1313030"/>
              <a:gd name="connsiteX2" fmla="*/ 621437 w 5486400"/>
              <a:gd name="connsiteY2" fmla="*/ 618200 h 1313030"/>
              <a:gd name="connsiteX3" fmla="*/ 932155 w 5486400"/>
              <a:gd name="connsiteY3" fmla="*/ 493913 h 1313030"/>
              <a:gd name="connsiteX4" fmla="*/ 1322773 w 5486400"/>
              <a:gd name="connsiteY4" fmla="*/ 476157 h 1313030"/>
              <a:gd name="connsiteX5" fmla="*/ 1748901 w 5486400"/>
              <a:gd name="connsiteY5" fmla="*/ 582689 h 1313030"/>
              <a:gd name="connsiteX6" fmla="*/ 2219417 w 5486400"/>
              <a:gd name="connsiteY6" fmla="*/ 644833 h 1313030"/>
              <a:gd name="connsiteX7" fmla="*/ 2672178 w 5486400"/>
              <a:gd name="connsiteY7" fmla="*/ 627078 h 1313030"/>
              <a:gd name="connsiteX8" fmla="*/ 2911875 w 5486400"/>
              <a:gd name="connsiteY8" fmla="*/ 520546 h 1313030"/>
              <a:gd name="connsiteX9" fmla="*/ 3107184 w 5486400"/>
              <a:gd name="connsiteY9" fmla="*/ 360748 h 1313030"/>
              <a:gd name="connsiteX10" fmla="*/ 3258105 w 5486400"/>
              <a:gd name="connsiteY10" fmla="*/ 5641 h 1313030"/>
              <a:gd name="connsiteX11" fmla="*/ 3648722 w 5486400"/>
              <a:gd name="connsiteY11" fmla="*/ 156561 h 1313030"/>
              <a:gd name="connsiteX12" fmla="*/ 3861786 w 5486400"/>
              <a:gd name="connsiteY12" fmla="*/ 342992 h 1313030"/>
              <a:gd name="connsiteX13" fmla="*/ 4003829 w 5486400"/>
              <a:gd name="connsiteY13" fmla="*/ 511668 h 1313030"/>
              <a:gd name="connsiteX14" fmla="*/ 4154749 w 5486400"/>
              <a:gd name="connsiteY14" fmla="*/ 724732 h 1313030"/>
              <a:gd name="connsiteX15" fmla="*/ 4314547 w 5486400"/>
              <a:gd name="connsiteY15" fmla="*/ 671466 h 1313030"/>
              <a:gd name="connsiteX16" fmla="*/ 4589755 w 5486400"/>
              <a:gd name="connsiteY16" fmla="*/ 706977 h 1313030"/>
              <a:gd name="connsiteX17" fmla="*/ 4838330 w 5486400"/>
              <a:gd name="connsiteY17" fmla="*/ 857897 h 1313030"/>
              <a:gd name="connsiteX18" fmla="*/ 5015883 w 5486400"/>
              <a:gd name="connsiteY18" fmla="*/ 1088717 h 1313030"/>
              <a:gd name="connsiteX19" fmla="*/ 5166804 w 5486400"/>
              <a:gd name="connsiteY19" fmla="*/ 1310658 h 1313030"/>
              <a:gd name="connsiteX20" fmla="*/ 5486400 w 5486400"/>
              <a:gd name="connsiteY20" fmla="*/ 1186371 h 131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86400" h="1313030">
                <a:moveTo>
                  <a:pt x="0" y="884530"/>
                </a:moveTo>
                <a:cubicBezTo>
                  <a:pt x="187910" y="888969"/>
                  <a:pt x="375821" y="893408"/>
                  <a:pt x="479394" y="849020"/>
                </a:cubicBezTo>
                <a:cubicBezTo>
                  <a:pt x="582967" y="804632"/>
                  <a:pt x="545977" y="677384"/>
                  <a:pt x="621437" y="618200"/>
                </a:cubicBezTo>
                <a:cubicBezTo>
                  <a:pt x="696897" y="559015"/>
                  <a:pt x="815266" y="517587"/>
                  <a:pt x="932155" y="493913"/>
                </a:cubicBezTo>
                <a:cubicBezTo>
                  <a:pt x="1049044" y="470239"/>
                  <a:pt x="1186649" y="461361"/>
                  <a:pt x="1322773" y="476157"/>
                </a:cubicBezTo>
                <a:cubicBezTo>
                  <a:pt x="1458897" y="490953"/>
                  <a:pt x="1599460" y="554576"/>
                  <a:pt x="1748901" y="582689"/>
                </a:cubicBezTo>
                <a:cubicBezTo>
                  <a:pt x="1898342" y="610802"/>
                  <a:pt x="2065538" y="637435"/>
                  <a:pt x="2219417" y="644833"/>
                </a:cubicBezTo>
                <a:cubicBezTo>
                  <a:pt x="2373297" y="652231"/>
                  <a:pt x="2556768" y="647792"/>
                  <a:pt x="2672178" y="627078"/>
                </a:cubicBezTo>
                <a:cubicBezTo>
                  <a:pt x="2787588" y="606364"/>
                  <a:pt x="2839374" y="564934"/>
                  <a:pt x="2911875" y="520546"/>
                </a:cubicBezTo>
                <a:cubicBezTo>
                  <a:pt x="2984376" y="476158"/>
                  <a:pt x="3049479" y="446565"/>
                  <a:pt x="3107184" y="360748"/>
                </a:cubicBezTo>
                <a:cubicBezTo>
                  <a:pt x="3164889" y="274930"/>
                  <a:pt x="3167849" y="39672"/>
                  <a:pt x="3258105" y="5641"/>
                </a:cubicBezTo>
                <a:cubicBezTo>
                  <a:pt x="3348361" y="-28390"/>
                  <a:pt x="3548109" y="100336"/>
                  <a:pt x="3648722" y="156561"/>
                </a:cubicBezTo>
                <a:cubicBezTo>
                  <a:pt x="3749336" y="212786"/>
                  <a:pt x="3802602" y="283808"/>
                  <a:pt x="3861786" y="342992"/>
                </a:cubicBezTo>
                <a:cubicBezTo>
                  <a:pt x="3920970" y="402176"/>
                  <a:pt x="3955002" y="448045"/>
                  <a:pt x="4003829" y="511668"/>
                </a:cubicBezTo>
                <a:cubicBezTo>
                  <a:pt x="4052656" y="575291"/>
                  <a:pt x="4102963" y="698099"/>
                  <a:pt x="4154749" y="724732"/>
                </a:cubicBezTo>
                <a:cubicBezTo>
                  <a:pt x="4206535" y="751365"/>
                  <a:pt x="4242046" y="674425"/>
                  <a:pt x="4314547" y="671466"/>
                </a:cubicBezTo>
                <a:cubicBezTo>
                  <a:pt x="4387048" y="668507"/>
                  <a:pt x="4502458" y="675905"/>
                  <a:pt x="4589755" y="706977"/>
                </a:cubicBezTo>
                <a:cubicBezTo>
                  <a:pt x="4677052" y="738049"/>
                  <a:pt x="4767309" y="794274"/>
                  <a:pt x="4838330" y="857897"/>
                </a:cubicBezTo>
                <a:cubicBezTo>
                  <a:pt x="4909351" y="921520"/>
                  <a:pt x="4961137" y="1013257"/>
                  <a:pt x="5015883" y="1088717"/>
                </a:cubicBezTo>
                <a:cubicBezTo>
                  <a:pt x="5070629" y="1164177"/>
                  <a:pt x="5088384" y="1294382"/>
                  <a:pt x="5166804" y="1310658"/>
                </a:cubicBezTo>
                <a:cubicBezTo>
                  <a:pt x="5245224" y="1326934"/>
                  <a:pt x="5365812" y="1256652"/>
                  <a:pt x="5486400" y="1186371"/>
                </a:cubicBezTo>
              </a:path>
            </a:pathLst>
          </a:custGeom>
          <a:no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a:extLst>
              <a:ext uri="{FF2B5EF4-FFF2-40B4-BE49-F238E27FC236}">
                <a16:creationId xmlns:a16="http://schemas.microsoft.com/office/drawing/2014/main" id="{D636F482-C4F7-4079-BC87-6B9897CD183B}"/>
              </a:ext>
            </a:extLst>
          </p:cNvPr>
          <p:cNvSpPr txBox="1"/>
          <p:nvPr/>
        </p:nvSpPr>
        <p:spPr>
          <a:xfrm>
            <a:off x="0" y="5670197"/>
            <a:ext cx="7799032" cy="738664"/>
          </a:xfrm>
          <a:prstGeom prst="rect">
            <a:avLst/>
          </a:prstGeom>
          <a:noFill/>
        </p:spPr>
        <p:txBody>
          <a:bodyPr wrap="square">
            <a:spAutoFit/>
          </a:bodyPr>
          <a:lstStyle/>
          <a:p>
            <a:pPr algn="ctr"/>
            <a:r>
              <a:rPr lang="en-US" sz="1400" i="1" dirty="0"/>
              <a:t>Fig. 1. PFZ area (square dots), FSL (fresh surface layer, stroke), RPFZ area (solid line),  AFZ area (dashed line)</a:t>
            </a:r>
            <a:r>
              <a:rPr lang="ru-RU" sz="1400" i="1" dirty="0"/>
              <a:t> </a:t>
            </a:r>
            <a:r>
              <a:rPr lang="en-US" sz="1400" i="1" dirty="0"/>
              <a:t>and MIZ (long stroke) in the Kara and Barents Seas according to the average monthly SST data of the Suomi NPP VIIRS radiometer in August 2020</a:t>
            </a:r>
          </a:p>
        </p:txBody>
      </p:sp>
      <p:sp>
        <p:nvSpPr>
          <p:cNvPr id="36" name="TextBox 35">
            <a:extLst>
              <a:ext uri="{FF2B5EF4-FFF2-40B4-BE49-F238E27FC236}">
                <a16:creationId xmlns:a16="http://schemas.microsoft.com/office/drawing/2014/main" id="{7A00F822-77D7-4FFD-B455-7C669F9A83C2}"/>
              </a:ext>
            </a:extLst>
          </p:cNvPr>
          <p:cNvSpPr txBox="1"/>
          <p:nvPr/>
        </p:nvSpPr>
        <p:spPr>
          <a:xfrm>
            <a:off x="8123068" y="967805"/>
            <a:ext cx="4068932" cy="4247317"/>
          </a:xfrm>
          <a:prstGeom prst="rect">
            <a:avLst/>
          </a:prstGeom>
          <a:noFill/>
        </p:spPr>
        <p:txBody>
          <a:bodyPr wrap="square">
            <a:spAutoFit/>
          </a:bodyPr>
          <a:lstStyle/>
          <a:p>
            <a:pPr marL="285750" indent="-285750" algn="just">
              <a:buFont typeface="Arial" panose="020B0604020202020204" pitchFamily="34" charset="0"/>
              <a:buChar char="•"/>
            </a:pPr>
            <a:r>
              <a:rPr lang="en-US" u="sng" dirty="0">
                <a:cs typeface="Arial" panose="020B0604020202020204" pitchFamily="34" charset="0"/>
              </a:rPr>
              <a:t>The Polar frontal zone (PFZ)</a:t>
            </a:r>
            <a:r>
              <a:rPr lang="en-US" dirty="0">
                <a:cs typeface="Arial" panose="020B0604020202020204" pitchFamily="34" charset="0"/>
              </a:rPr>
              <a:t> is formed due to advection at the border of warm and salty Atlantic waters and cold and desalinated Arctic waters; </a:t>
            </a:r>
          </a:p>
          <a:p>
            <a:pPr marL="285750" indent="-285750" algn="just">
              <a:buFont typeface="Arial" panose="020B0604020202020204" pitchFamily="34" charset="0"/>
              <a:buChar char="•"/>
            </a:pPr>
            <a:r>
              <a:rPr lang="en-US" u="sng" dirty="0">
                <a:cs typeface="Arial" panose="020B0604020202020204" pitchFamily="34" charset="0"/>
              </a:rPr>
              <a:t>The River Plumes Frontal Zone (RPFZ)</a:t>
            </a:r>
            <a:r>
              <a:rPr lang="en-US" dirty="0">
                <a:cs typeface="Arial" panose="020B0604020202020204" pitchFamily="34" charset="0"/>
              </a:rPr>
              <a:t> is the border area between the river and sea waters of the Kara Sea. It is formed at the boundary of the fresh surface layer (FSL);</a:t>
            </a:r>
          </a:p>
          <a:p>
            <a:pPr marL="285750" indent="-285750" algn="just">
              <a:buFont typeface="Arial" panose="020B0604020202020204" pitchFamily="34" charset="0"/>
              <a:buChar char="•"/>
            </a:pPr>
            <a:r>
              <a:rPr lang="en-US" u="sng" dirty="0">
                <a:cs typeface="Arial" panose="020B0604020202020204" pitchFamily="34" charset="0"/>
              </a:rPr>
              <a:t>The Arctic frontal zone (AFZ) </a:t>
            </a:r>
            <a:r>
              <a:rPr lang="en-US" dirty="0">
                <a:cs typeface="Arial" panose="020B0604020202020204" pitchFamily="34" charset="0"/>
              </a:rPr>
              <a:t>is formed as a result of exposure to relatively cold waters near the ice edge and waters remote from the edge in the marginal ice zone (MIZ) of the Barents and Kara Seas.</a:t>
            </a:r>
          </a:p>
        </p:txBody>
      </p:sp>
      <p:sp>
        <p:nvSpPr>
          <p:cNvPr id="39" name="Номер слайда 7">
            <a:extLst>
              <a:ext uri="{FF2B5EF4-FFF2-40B4-BE49-F238E27FC236}">
                <a16:creationId xmlns:a16="http://schemas.microsoft.com/office/drawing/2014/main" id="{10E99B26-E29C-4D98-9958-75D89ACEB5BC}"/>
              </a:ext>
            </a:extLst>
          </p:cNvPr>
          <p:cNvSpPr>
            <a:spLocks noGrp="1"/>
          </p:cNvSpPr>
          <p:nvPr>
            <p:ph type="sldNum" sz="quarter" idx="12"/>
          </p:nvPr>
        </p:nvSpPr>
        <p:spPr>
          <a:xfrm>
            <a:off x="9448799" y="6492875"/>
            <a:ext cx="2743200" cy="365125"/>
          </a:xfrm>
        </p:spPr>
        <p:txBody>
          <a:bodyPr/>
          <a:lstStyle/>
          <a:p>
            <a:fld id="{4A9C851B-0444-4AC4-9F35-E5A5E6ED0DC6}" type="slidenum">
              <a:rPr lang="ru-RU" sz="2400" b="1" smtClean="0">
                <a:solidFill>
                  <a:schemeClr val="tx1"/>
                </a:solidFill>
              </a:rPr>
              <a:t>2</a:t>
            </a:fld>
            <a:endParaRPr lang="ru-RU" sz="2400" b="1" dirty="0">
              <a:solidFill>
                <a:schemeClr val="tx1"/>
              </a:solidFill>
            </a:endParaRPr>
          </a:p>
        </p:txBody>
      </p:sp>
      <p:sp>
        <p:nvSpPr>
          <p:cNvPr id="32" name="TextBox 31">
            <a:extLst>
              <a:ext uri="{FF2B5EF4-FFF2-40B4-BE49-F238E27FC236}">
                <a16:creationId xmlns:a16="http://schemas.microsoft.com/office/drawing/2014/main" id="{608D3D9A-FA26-42B3-B262-804D29E1A140}"/>
              </a:ext>
            </a:extLst>
          </p:cNvPr>
          <p:cNvSpPr txBox="1"/>
          <p:nvPr/>
        </p:nvSpPr>
        <p:spPr>
          <a:xfrm>
            <a:off x="2292334" y="1304325"/>
            <a:ext cx="558166" cy="369332"/>
          </a:xfrm>
          <a:prstGeom prst="rect">
            <a:avLst/>
          </a:prstGeom>
          <a:noFill/>
        </p:spPr>
        <p:txBody>
          <a:bodyPr wrap="none" rtlCol="0">
            <a:spAutoFit/>
          </a:bodyPr>
          <a:lstStyle/>
          <a:p>
            <a:r>
              <a:rPr lang="en-US" b="1" dirty="0">
                <a:solidFill>
                  <a:schemeClr val="bg1"/>
                </a:solidFill>
              </a:rPr>
              <a:t>MIZ</a:t>
            </a:r>
            <a:endParaRPr lang="ru-RU" b="1" dirty="0">
              <a:solidFill>
                <a:schemeClr val="bg1"/>
              </a:solidFill>
            </a:endParaRPr>
          </a:p>
        </p:txBody>
      </p:sp>
      <p:sp>
        <p:nvSpPr>
          <p:cNvPr id="3" name="Полилиния: фигура 2">
            <a:extLst>
              <a:ext uri="{FF2B5EF4-FFF2-40B4-BE49-F238E27FC236}">
                <a16:creationId xmlns:a16="http://schemas.microsoft.com/office/drawing/2014/main" id="{F3623DDD-722F-486D-8112-55DDD72C3977}"/>
              </a:ext>
            </a:extLst>
          </p:cNvPr>
          <p:cNvSpPr/>
          <p:nvPr/>
        </p:nvSpPr>
        <p:spPr>
          <a:xfrm>
            <a:off x="1269507" y="1013831"/>
            <a:ext cx="5095782" cy="717315"/>
          </a:xfrm>
          <a:custGeom>
            <a:avLst/>
            <a:gdLst>
              <a:gd name="connsiteX0" fmla="*/ 0 w 5095782"/>
              <a:gd name="connsiteY0" fmla="*/ 717315 h 717315"/>
              <a:gd name="connsiteX1" fmla="*/ 426128 w 5095782"/>
              <a:gd name="connsiteY1" fmla="*/ 371086 h 717315"/>
              <a:gd name="connsiteX2" fmla="*/ 994299 w 5095782"/>
              <a:gd name="connsiteY2" fmla="*/ 193532 h 717315"/>
              <a:gd name="connsiteX3" fmla="*/ 1704512 w 5095782"/>
              <a:gd name="connsiteY3" fmla="*/ 202410 h 717315"/>
              <a:gd name="connsiteX4" fmla="*/ 2299316 w 5095782"/>
              <a:gd name="connsiteY4" fmla="*/ 87000 h 717315"/>
              <a:gd name="connsiteX5" fmla="*/ 2716567 w 5095782"/>
              <a:gd name="connsiteY5" fmla="*/ 7101 h 717315"/>
              <a:gd name="connsiteX6" fmla="*/ 3302493 w 5095782"/>
              <a:gd name="connsiteY6" fmla="*/ 15979 h 717315"/>
              <a:gd name="connsiteX7" fmla="*/ 4003829 w 5095782"/>
              <a:gd name="connsiteY7" fmla="*/ 113633 h 717315"/>
              <a:gd name="connsiteX8" fmla="*/ 4509856 w 5095782"/>
              <a:gd name="connsiteY8" fmla="*/ 237920 h 717315"/>
              <a:gd name="connsiteX9" fmla="*/ 5095782 w 5095782"/>
              <a:gd name="connsiteY9" fmla="*/ 424352 h 71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5782" h="717315">
                <a:moveTo>
                  <a:pt x="0" y="717315"/>
                </a:moveTo>
                <a:cubicBezTo>
                  <a:pt x="130206" y="587849"/>
                  <a:pt x="260412" y="458383"/>
                  <a:pt x="426128" y="371086"/>
                </a:cubicBezTo>
                <a:cubicBezTo>
                  <a:pt x="591844" y="283789"/>
                  <a:pt x="781235" y="221645"/>
                  <a:pt x="994299" y="193532"/>
                </a:cubicBezTo>
                <a:cubicBezTo>
                  <a:pt x="1207363" y="165419"/>
                  <a:pt x="1487009" y="220165"/>
                  <a:pt x="1704512" y="202410"/>
                </a:cubicBezTo>
                <a:cubicBezTo>
                  <a:pt x="1922015" y="184655"/>
                  <a:pt x="2130640" y="119551"/>
                  <a:pt x="2299316" y="87000"/>
                </a:cubicBezTo>
                <a:cubicBezTo>
                  <a:pt x="2467992" y="54449"/>
                  <a:pt x="2549371" y="18938"/>
                  <a:pt x="2716567" y="7101"/>
                </a:cubicBezTo>
                <a:cubicBezTo>
                  <a:pt x="2883763" y="-4736"/>
                  <a:pt x="3087949" y="-1776"/>
                  <a:pt x="3302493" y="15979"/>
                </a:cubicBezTo>
                <a:cubicBezTo>
                  <a:pt x="3517037" y="33734"/>
                  <a:pt x="3802602" y="76643"/>
                  <a:pt x="4003829" y="113633"/>
                </a:cubicBezTo>
                <a:cubicBezTo>
                  <a:pt x="4205056" y="150623"/>
                  <a:pt x="4327864" y="186133"/>
                  <a:pt x="4509856" y="237920"/>
                </a:cubicBezTo>
                <a:cubicBezTo>
                  <a:pt x="4691848" y="289706"/>
                  <a:pt x="4893815" y="357029"/>
                  <a:pt x="5095782" y="424352"/>
                </a:cubicBezTo>
              </a:path>
            </a:pathLst>
          </a:cu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8987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6CA4DB-E274-4F86-B107-18EA8B0AF585}"/>
              </a:ext>
            </a:extLst>
          </p:cNvPr>
          <p:cNvSpPr txBox="1"/>
          <p:nvPr/>
        </p:nvSpPr>
        <p:spPr>
          <a:xfrm>
            <a:off x="0" y="0"/>
            <a:ext cx="12192000" cy="461665"/>
          </a:xfrm>
          <a:prstGeom prst="rect">
            <a:avLst/>
          </a:prstGeom>
          <a:noFill/>
        </p:spPr>
        <p:txBody>
          <a:bodyPr wrap="square" rtlCol="0">
            <a:spAutoFit/>
          </a:bodyPr>
          <a:lstStyle/>
          <a:p>
            <a:pPr algn="ctr"/>
            <a:r>
              <a:rPr lang="en-US" sz="2400" dirty="0"/>
              <a:t>Data and methods</a:t>
            </a:r>
            <a:endParaRPr lang="ru-RU" sz="2400" dirty="0"/>
          </a:p>
        </p:txBody>
      </p:sp>
      <p:pic>
        <p:nvPicPr>
          <p:cNvPr id="4" name="Рисунок 3">
            <a:extLst>
              <a:ext uri="{FF2B5EF4-FFF2-40B4-BE49-F238E27FC236}">
                <a16:creationId xmlns:a16="http://schemas.microsoft.com/office/drawing/2014/main" id="{325E98D2-D38F-42DD-A387-8D232A613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9289"/>
            <a:ext cx="7278443" cy="5046808"/>
          </a:xfrm>
          <a:prstGeom prst="rect">
            <a:avLst/>
          </a:prstGeom>
        </p:spPr>
      </p:pic>
      <p:sp>
        <p:nvSpPr>
          <p:cNvPr id="6" name="TextBox 5">
            <a:extLst>
              <a:ext uri="{FF2B5EF4-FFF2-40B4-BE49-F238E27FC236}">
                <a16:creationId xmlns:a16="http://schemas.microsoft.com/office/drawing/2014/main" id="{09BCAB90-D60B-4CAD-AA76-0EC2D8921CEE}"/>
              </a:ext>
            </a:extLst>
          </p:cNvPr>
          <p:cNvSpPr txBox="1"/>
          <p:nvPr/>
        </p:nvSpPr>
        <p:spPr>
          <a:xfrm>
            <a:off x="1" y="5726097"/>
            <a:ext cx="7278442" cy="954107"/>
          </a:xfrm>
          <a:prstGeom prst="rect">
            <a:avLst/>
          </a:prstGeom>
          <a:noFill/>
        </p:spPr>
        <p:txBody>
          <a:bodyPr wrap="square">
            <a:spAutoFit/>
          </a:bodyPr>
          <a:lstStyle/>
          <a:p>
            <a:pPr algn="ctr"/>
            <a:r>
              <a:rPr lang="en-US" sz="1400" i="1" dirty="0"/>
              <a:t>Fig. 2. Data for detecting frontal zones (SST, SSS, ADT); calculation grid for cluster analysis (black dots); final areas of use of cluster analysis results for PFZ (red line), RPFZ (green line), AFZ (blue line); station diagram (triangles) with the direction of movement (from 1 to 47 stations) r/v "Professor </a:t>
            </a:r>
            <a:r>
              <a:rPr lang="en-US" sz="1400" i="1" dirty="0" err="1"/>
              <a:t>Levanidov</a:t>
            </a:r>
            <a:r>
              <a:rPr lang="en-US" sz="1400" i="1" dirty="0"/>
              <a:t>" during oceanographic measurements</a:t>
            </a:r>
            <a:endParaRPr lang="ru-RU" sz="1400" i="1" dirty="0"/>
          </a:p>
        </p:txBody>
      </p:sp>
      <p:sp>
        <p:nvSpPr>
          <p:cNvPr id="11" name="TextBox 10">
            <a:extLst>
              <a:ext uri="{FF2B5EF4-FFF2-40B4-BE49-F238E27FC236}">
                <a16:creationId xmlns:a16="http://schemas.microsoft.com/office/drawing/2014/main" id="{EE61C914-A8B1-48B6-B6D8-C4E58ABF7E51}"/>
              </a:ext>
            </a:extLst>
          </p:cNvPr>
          <p:cNvSpPr txBox="1"/>
          <p:nvPr/>
        </p:nvSpPr>
        <p:spPr>
          <a:xfrm>
            <a:off x="7278443" y="679289"/>
            <a:ext cx="4913557" cy="5632311"/>
          </a:xfrm>
          <a:prstGeom prst="rect">
            <a:avLst/>
          </a:prstGeom>
          <a:noFill/>
        </p:spPr>
        <p:txBody>
          <a:bodyPr wrap="square">
            <a:spAutoFit/>
          </a:bodyPr>
          <a:lstStyle/>
          <a:p>
            <a:pPr algn="ctr"/>
            <a:r>
              <a:rPr lang="en-US" u="sng" dirty="0">
                <a:cs typeface="Arial" panose="020B0604020202020204" pitchFamily="34" charset="0"/>
              </a:rPr>
              <a:t>DATA</a:t>
            </a:r>
            <a:endParaRPr lang="en-US" u="sng" dirty="0"/>
          </a:p>
          <a:p>
            <a:pPr marL="285750" indent="-285750" algn="just">
              <a:buFont typeface="Arial" panose="020B0604020202020204" pitchFamily="34" charset="0"/>
              <a:buChar char="•"/>
            </a:pPr>
            <a:r>
              <a:rPr lang="en-US" dirty="0"/>
              <a:t>Frontal zones – data from satellite measurements of temperature (MODIS Aqua and Suomi VIIRS), salinity (SMAP) and sea level (AVISO); </a:t>
            </a:r>
            <a:endParaRPr lang="ru-RU" dirty="0"/>
          </a:p>
          <a:p>
            <a:pPr marL="285750" indent="-285750" algn="just">
              <a:buFont typeface="Arial" panose="020B0604020202020204" pitchFamily="34" charset="0"/>
              <a:buChar char="•"/>
            </a:pPr>
            <a:r>
              <a:rPr lang="en-US" dirty="0"/>
              <a:t>Eddies structures – radar images Envisat ASAR and Sentinel 1A/B; </a:t>
            </a:r>
            <a:endParaRPr lang="ru-RU" dirty="0"/>
          </a:p>
          <a:p>
            <a:pPr marL="285750" indent="-285750" algn="just">
              <a:buFont typeface="Arial" panose="020B0604020202020204" pitchFamily="34" charset="0"/>
              <a:buChar char="•"/>
            </a:pPr>
            <a:r>
              <a:rPr lang="en-US" dirty="0"/>
              <a:t>Atmospheric oscillations are the values of the NAO, SCAND and POL indices. </a:t>
            </a:r>
            <a:endParaRPr lang="ru-RU" dirty="0"/>
          </a:p>
          <a:p>
            <a:pPr marL="285750" indent="-285750" algn="just">
              <a:buFont typeface="Arial" panose="020B0604020202020204" pitchFamily="34" charset="0"/>
              <a:buChar char="•"/>
            </a:pPr>
            <a:endParaRPr lang="ru-RU" dirty="0"/>
          </a:p>
          <a:p>
            <a:pPr algn="ctr"/>
            <a:r>
              <a:rPr lang="en-US" u="sng" dirty="0"/>
              <a:t>METHODS</a:t>
            </a:r>
            <a:endParaRPr lang="ru-RU" u="sng" dirty="0"/>
          </a:p>
          <a:p>
            <a:pPr marL="285750" indent="-285750" algn="just">
              <a:buFont typeface="Arial" panose="020B0604020202020204" pitchFamily="34" charset="0"/>
              <a:buChar char="•"/>
            </a:pPr>
            <a:r>
              <a:rPr lang="en-US" dirty="0"/>
              <a:t>Cluster analysis by Ward and k-means method for frontal zone; </a:t>
            </a:r>
          </a:p>
          <a:p>
            <a:pPr marL="285750" indent="-285750" algn="just">
              <a:buFont typeface="Arial" panose="020B0604020202020204" pitchFamily="34" charset="0"/>
              <a:buChar char="•"/>
            </a:pPr>
            <a:r>
              <a:rPr lang="en-US" dirty="0"/>
              <a:t>Detection of manifestations on the surface of the radar for eddies structures;</a:t>
            </a:r>
          </a:p>
          <a:p>
            <a:pPr marL="285750" indent="-285750" algn="just">
              <a:buFont typeface="Arial" panose="020B0604020202020204" pitchFamily="34" charset="0"/>
              <a:buChar char="•"/>
            </a:pPr>
            <a:r>
              <a:rPr lang="en-US" dirty="0"/>
              <a:t>Composite analysis of maps of the positions of frontal zones and eddies; </a:t>
            </a:r>
          </a:p>
          <a:p>
            <a:pPr marL="285750" indent="-285750" algn="just">
              <a:buFont typeface="Arial" panose="020B0604020202020204" pitchFamily="34" charset="0"/>
              <a:buChar char="•"/>
            </a:pPr>
            <a:r>
              <a:rPr lang="en-US" dirty="0"/>
              <a:t>Cross-correlation analysis of frontal zones parameters with NAO, SCAND and POL atmospheric indices.</a:t>
            </a:r>
            <a:endParaRPr lang="ru-RU" dirty="0"/>
          </a:p>
        </p:txBody>
      </p:sp>
      <p:sp>
        <p:nvSpPr>
          <p:cNvPr id="12" name="Номер слайда 7">
            <a:extLst>
              <a:ext uri="{FF2B5EF4-FFF2-40B4-BE49-F238E27FC236}">
                <a16:creationId xmlns:a16="http://schemas.microsoft.com/office/drawing/2014/main" id="{5F40E8EB-F6FB-4D49-8AED-2C65CF48E36A}"/>
              </a:ext>
            </a:extLst>
          </p:cNvPr>
          <p:cNvSpPr>
            <a:spLocks noGrp="1"/>
          </p:cNvSpPr>
          <p:nvPr>
            <p:ph type="sldNum" sz="quarter" idx="12"/>
          </p:nvPr>
        </p:nvSpPr>
        <p:spPr>
          <a:xfrm>
            <a:off x="9448799" y="6492875"/>
            <a:ext cx="2743200" cy="365125"/>
          </a:xfrm>
        </p:spPr>
        <p:txBody>
          <a:bodyPr/>
          <a:lstStyle/>
          <a:p>
            <a:fld id="{4A9C851B-0444-4AC4-9F35-E5A5E6ED0DC6}" type="slidenum">
              <a:rPr lang="ru-RU" sz="2400" b="1" smtClean="0">
                <a:solidFill>
                  <a:schemeClr val="tx1"/>
                </a:solidFill>
              </a:rPr>
              <a:t>3</a:t>
            </a:fld>
            <a:endParaRPr lang="ru-RU" sz="2400" b="1" dirty="0">
              <a:solidFill>
                <a:schemeClr val="tx1"/>
              </a:solidFill>
            </a:endParaRPr>
          </a:p>
        </p:txBody>
      </p:sp>
    </p:spTree>
    <p:extLst>
      <p:ext uri="{BB962C8B-B14F-4D97-AF65-F5344CB8AC3E}">
        <p14:creationId xmlns:p14="http://schemas.microsoft.com/office/powerpoint/2010/main" val="97617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72F1BF-1358-4B7D-C94F-A52F393F2667}"/>
              </a:ext>
            </a:extLst>
          </p:cNvPr>
          <p:cNvSpPr txBox="1"/>
          <p:nvPr/>
        </p:nvSpPr>
        <p:spPr>
          <a:xfrm>
            <a:off x="0" y="0"/>
            <a:ext cx="12192000" cy="461665"/>
          </a:xfrm>
          <a:prstGeom prst="rect">
            <a:avLst/>
          </a:prstGeom>
          <a:noFill/>
        </p:spPr>
        <p:txBody>
          <a:bodyPr wrap="square" rtlCol="0">
            <a:spAutoFit/>
          </a:bodyPr>
          <a:lstStyle/>
          <a:p>
            <a:pPr algn="ctr"/>
            <a:r>
              <a:rPr lang="en-US" sz="2400" dirty="0"/>
              <a:t>Results – seasonal variability frontal zones of Barents and Kara Seas</a:t>
            </a:r>
            <a:endParaRPr lang="ru-RU" sz="2400" dirty="0"/>
          </a:p>
        </p:txBody>
      </p:sp>
      <p:sp>
        <p:nvSpPr>
          <p:cNvPr id="13" name="Номер слайда 7">
            <a:extLst>
              <a:ext uri="{FF2B5EF4-FFF2-40B4-BE49-F238E27FC236}">
                <a16:creationId xmlns:a16="http://schemas.microsoft.com/office/drawing/2014/main" id="{3BEAF326-05E4-8F5C-4F7F-837FCCE8C206}"/>
              </a:ext>
            </a:extLst>
          </p:cNvPr>
          <p:cNvSpPr>
            <a:spLocks noGrp="1"/>
          </p:cNvSpPr>
          <p:nvPr>
            <p:ph type="sldNum" sz="quarter" idx="12"/>
          </p:nvPr>
        </p:nvSpPr>
        <p:spPr>
          <a:xfrm>
            <a:off x="9448799" y="6492875"/>
            <a:ext cx="2743200" cy="365125"/>
          </a:xfrm>
        </p:spPr>
        <p:txBody>
          <a:bodyPr/>
          <a:lstStyle/>
          <a:p>
            <a:fld id="{4A9C851B-0444-4AC4-9F35-E5A5E6ED0DC6}" type="slidenum">
              <a:rPr lang="ru-RU" sz="2400" b="1" smtClean="0">
                <a:solidFill>
                  <a:schemeClr val="tx1"/>
                </a:solidFill>
              </a:rPr>
              <a:t>4</a:t>
            </a:fld>
            <a:endParaRPr lang="ru-RU" sz="2400" b="1" dirty="0">
              <a:solidFill>
                <a:schemeClr val="tx1"/>
              </a:solidFill>
            </a:endParaRPr>
          </a:p>
        </p:txBody>
      </p:sp>
      <p:sp>
        <p:nvSpPr>
          <p:cNvPr id="15" name="TextBox 14">
            <a:extLst>
              <a:ext uri="{FF2B5EF4-FFF2-40B4-BE49-F238E27FC236}">
                <a16:creationId xmlns:a16="http://schemas.microsoft.com/office/drawing/2014/main" id="{94FEA076-F42F-DAB6-A7F2-F2C563755861}"/>
              </a:ext>
            </a:extLst>
          </p:cNvPr>
          <p:cNvSpPr txBox="1"/>
          <p:nvPr/>
        </p:nvSpPr>
        <p:spPr>
          <a:xfrm>
            <a:off x="11836" y="6205110"/>
            <a:ext cx="12180164" cy="307777"/>
          </a:xfrm>
          <a:prstGeom prst="rect">
            <a:avLst/>
          </a:prstGeom>
          <a:noFill/>
        </p:spPr>
        <p:txBody>
          <a:bodyPr wrap="square">
            <a:spAutoFit/>
          </a:bodyPr>
          <a:lstStyle/>
          <a:p>
            <a:pPr algn="ctr"/>
            <a:r>
              <a:rPr lang="en-US" sz="1400" i="1" dirty="0"/>
              <a:t>Fig. 3. Seasonal position (a) and quantitative estimates (b, c)</a:t>
            </a:r>
            <a:r>
              <a:rPr lang="ru-RU" sz="1400" i="1" dirty="0"/>
              <a:t> </a:t>
            </a:r>
            <a:r>
              <a:rPr lang="en-US" sz="1400" i="1" dirty="0"/>
              <a:t>PFZ, RPFZ and AFZ for the period from 2002 to 2020.</a:t>
            </a:r>
            <a:endParaRPr lang="ru-RU" sz="1400" i="1" dirty="0"/>
          </a:p>
        </p:txBody>
      </p:sp>
      <p:pic>
        <p:nvPicPr>
          <p:cNvPr id="22" name="Рисунок 21">
            <a:extLst>
              <a:ext uri="{FF2B5EF4-FFF2-40B4-BE49-F238E27FC236}">
                <a16:creationId xmlns:a16="http://schemas.microsoft.com/office/drawing/2014/main" id="{EBE76FCB-C005-9813-589C-98C70C129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44471"/>
            <a:ext cx="7629952" cy="5392380"/>
          </a:xfrm>
          <a:prstGeom prst="rect">
            <a:avLst/>
          </a:prstGeom>
        </p:spPr>
      </p:pic>
      <p:graphicFrame>
        <p:nvGraphicFramePr>
          <p:cNvPr id="23" name="Диаграмма 22">
            <a:extLst>
              <a:ext uri="{FF2B5EF4-FFF2-40B4-BE49-F238E27FC236}">
                <a16:creationId xmlns:a16="http://schemas.microsoft.com/office/drawing/2014/main" id="{E7DF3898-0BA2-2971-B390-7BAD19B31816}"/>
              </a:ext>
            </a:extLst>
          </p:cNvPr>
          <p:cNvGraphicFramePr>
            <a:graphicFrameLocks/>
          </p:cNvGraphicFramePr>
          <p:nvPr>
            <p:extLst>
              <p:ext uri="{D42A27DB-BD31-4B8C-83A1-F6EECF244321}">
                <p14:modId xmlns:p14="http://schemas.microsoft.com/office/powerpoint/2010/main" val="1505648427"/>
              </p:ext>
            </p:extLst>
          </p:nvPr>
        </p:nvGraphicFramePr>
        <p:xfrm>
          <a:off x="7404606" y="989568"/>
          <a:ext cx="4787393" cy="22073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Диаграмма 23">
            <a:extLst>
              <a:ext uri="{FF2B5EF4-FFF2-40B4-BE49-F238E27FC236}">
                <a16:creationId xmlns:a16="http://schemas.microsoft.com/office/drawing/2014/main" id="{4FC22A67-58E8-426E-A77F-860EE8A96242}"/>
              </a:ext>
            </a:extLst>
          </p:cNvPr>
          <p:cNvGraphicFramePr>
            <a:graphicFrameLocks/>
          </p:cNvGraphicFramePr>
          <p:nvPr>
            <p:extLst>
              <p:ext uri="{D42A27DB-BD31-4B8C-83A1-F6EECF244321}">
                <p14:modId xmlns:p14="http://schemas.microsoft.com/office/powerpoint/2010/main" val="2276634681"/>
              </p:ext>
            </p:extLst>
          </p:nvPr>
        </p:nvGraphicFramePr>
        <p:xfrm>
          <a:off x="7404606" y="3196911"/>
          <a:ext cx="4787393" cy="2207343"/>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1692B33D-5397-A994-EA79-4413977797A2}"/>
              </a:ext>
            </a:extLst>
          </p:cNvPr>
          <p:cNvSpPr txBox="1"/>
          <p:nvPr/>
        </p:nvSpPr>
        <p:spPr>
          <a:xfrm>
            <a:off x="285691" y="751396"/>
            <a:ext cx="369698" cy="307777"/>
          </a:xfrm>
          <a:prstGeom prst="rect">
            <a:avLst/>
          </a:prstGeom>
          <a:noFill/>
        </p:spPr>
        <p:txBody>
          <a:bodyPr wrap="square" rtlCol="0">
            <a:spAutoFit/>
          </a:bodyPr>
          <a:lstStyle/>
          <a:p>
            <a:r>
              <a:rPr lang="en-US" sz="1400" dirty="0"/>
              <a:t>a</a:t>
            </a:r>
            <a:r>
              <a:rPr lang="ru-RU" sz="1400" dirty="0"/>
              <a:t>)</a:t>
            </a:r>
          </a:p>
        </p:txBody>
      </p:sp>
      <p:sp>
        <p:nvSpPr>
          <p:cNvPr id="26" name="TextBox 25">
            <a:extLst>
              <a:ext uri="{FF2B5EF4-FFF2-40B4-BE49-F238E27FC236}">
                <a16:creationId xmlns:a16="http://schemas.microsoft.com/office/drawing/2014/main" id="{6EF658FD-BDEF-07A7-A77F-38F8E79B8245}"/>
              </a:ext>
            </a:extLst>
          </p:cNvPr>
          <p:cNvSpPr txBox="1"/>
          <p:nvPr/>
        </p:nvSpPr>
        <p:spPr>
          <a:xfrm>
            <a:off x="7356672" y="989568"/>
            <a:ext cx="369698" cy="307777"/>
          </a:xfrm>
          <a:prstGeom prst="rect">
            <a:avLst/>
          </a:prstGeom>
          <a:noFill/>
        </p:spPr>
        <p:txBody>
          <a:bodyPr wrap="square" rtlCol="0">
            <a:spAutoFit/>
          </a:bodyPr>
          <a:lstStyle/>
          <a:p>
            <a:r>
              <a:rPr lang="en-US" sz="1400" dirty="0"/>
              <a:t>b</a:t>
            </a:r>
            <a:r>
              <a:rPr lang="ru-RU" sz="1400" dirty="0"/>
              <a:t>)</a:t>
            </a:r>
          </a:p>
        </p:txBody>
      </p:sp>
      <p:sp>
        <p:nvSpPr>
          <p:cNvPr id="27" name="TextBox 26">
            <a:extLst>
              <a:ext uri="{FF2B5EF4-FFF2-40B4-BE49-F238E27FC236}">
                <a16:creationId xmlns:a16="http://schemas.microsoft.com/office/drawing/2014/main" id="{117A7F8F-03FB-01EC-7A88-9DA354A41A8C}"/>
              </a:ext>
            </a:extLst>
          </p:cNvPr>
          <p:cNvSpPr txBox="1"/>
          <p:nvPr/>
        </p:nvSpPr>
        <p:spPr>
          <a:xfrm>
            <a:off x="7356672" y="3196911"/>
            <a:ext cx="369698" cy="307777"/>
          </a:xfrm>
          <a:prstGeom prst="rect">
            <a:avLst/>
          </a:prstGeom>
          <a:noFill/>
        </p:spPr>
        <p:txBody>
          <a:bodyPr wrap="square" rtlCol="0">
            <a:spAutoFit/>
          </a:bodyPr>
          <a:lstStyle/>
          <a:p>
            <a:r>
              <a:rPr lang="en-US" sz="1400" dirty="0"/>
              <a:t>c</a:t>
            </a:r>
            <a:r>
              <a:rPr lang="ru-RU" sz="1400" dirty="0"/>
              <a:t>)</a:t>
            </a:r>
          </a:p>
        </p:txBody>
      </p:sp>
    </p:spTree>
    <p:extLst>
      <p:ext uri="{BB962C8B-B14F-4D97-AF65-F5344CB8AC3E}">
        <p14:creationId xmlns:p14="http://schemas.microsoft.com/office/powerpoint/2010/main" val="356732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a:extLst>
              <a:ext uri="{FF2B5EF4-FFF2-40B4-BE49-F238E27FC236}">
                <a16:creationId xmlns:a16="http://schemas.microsoft.com/office/drawing/2014/main" id="{319A8DD2-8ACC-4B36-B880-A692B2C55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5912" y="2361992"/>
            <a:ext cx="5436091" cy="1831703"/>
          </a:xfrm>
          <a:prstGeom prst="rect">
            <a:avLst/>
          </a:prstGeom>
        </p:spPr>
      </p:pic>
      <p:sp>
        <p:nvSpPr>
          <p:cNvPr id="2" name="TextBox 1">
            <a:extLst>
              <a:ext uri="{FF2B5EF4-FFF2-40B4-BE49-F238E27FC236}">
                <a16:creationId xmlns:a16="http://schemas.microsoft.com/office/drawing/2014/main" id="{86503EBA-11DD-4456-9C20-64A6A8099626}"/>
              </a:ext>
            </a:extLst>
          </p:cNvPr>
          <p:cNvSpPr txBox="1"/>
          <p:nvPr/>
        </p:nvSpPr>
        <p:spPr>
          <a:xfrm>
            <a:off x="0" y="0"/>
            <a:ext cx="12192000" cy="461665"/>
          </a:xfrm>
          <a:prstGeom prst="rect">
            <a:avLst/>
          </a:prstGeom>
          <a:noFill/>
        </p:spPr>
        <p:txBody>
          <a:bodyPr wrap="square" rtlCol="0">
            <a:spAutoFit/>
          </a:bodyPr>
          <a:lstStyle/>
          <a:p>
            <a:pPr algn="ctr"/>
            <a:r>
              <a:rPr lang="en-US" sz="2400" dirty="0"/>
              <a:t>Results – long-term variability frontal zones of Barents and Kara Seas</a:t>
            </a:r>
            <a:endParaRPr lang="ru-RU" sz="2400" dirty="0"/>
          </a:p>
        </p:txBody>
      </p:sp>
      <p:sp>
        <p:nvSpPr>
          <p:cNvPr id="3" name="Номер слайда 7">
            <a:extLst>
              <a:ext uri="{FF2B5EF4-FFF2-40B4-BE49-F238E27FC236}">
                <a16:creationId xmlns:a16="http://schemas.microsoft.com/office/drawing/2014/main" id="{1B530B05-FF59-47C3-8AA9-529E5B859546}"/>
              </a:ext>
            </a:extLst>
          </p:cNvPr>
          <p:cNvSpPr>
            <a:spLocks noGrp="1"/>
          </p:cNvSpPr>
          <p:nvPr>
            <p:ph type="sldNum" sz="quarter" idx="12"/>
          </p:nvPr>
        </p:nvSpPr>
        <p:spPr>
          <a:xfrm>
            <a:off x="9448799" y="6492875"/>
            <a:ext cx="2743200" cy="365125"/>
          </a:xfrm>
        </p:spPr>
        <p:txBody>
          <a:bodyPr/>
          <a:lstStyle/>
          <a:p>
            <a:fld id="{4A9C851B-0444-4AC4-9F35-E5A5E6ED0DC6}" type="slidenum">
              <a:rPr lang="ru-RU" sz="2400" b="1" smtClean="0">
                <a:solidFill>
                  <a:schemeClr val="tx1"/>
                </a:solidFill>
              </a:rPr>
              <a:t>5</a:t>
            </a:fld>
            <a:endParaRPr lang="ru-RU" sz="2400" b="1" dirty="0">
              <a:solidFill>
                <a:schemeClr val="tx1"/>
              </a:solidFill>
            </a:endParaRPr>
          </a:p>
        </p:txBody>
      </p:sp>
      <p:pic>
        <p:nvPicPr>
          <p:cNvPr id="10" name="Рисунок 9">
            <a:extLst>
              <a:ext uri="{FF2B5EF4-FFF2-40B4-BE49-F238E27FC236}">
                <a16:creationId xmlns:a16="http://schemas.microsoft.com/office/drawing/2014/main" id="{ED49F3E0-0025-4C06-AD19-2B7D28250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46351"/>
            <a:ext cx="5419973" cy="1934943"/>
          </a:xfrm>
          <a:prstGeom prst="rect">
            <a:avLst/>
          </a:prstGeom>
        </p:spPr>
      </p:pic>
      <p:pic>
        <p:nvPicPr>
          <p:cNvPr id="12" name="Рисунок 11">
            <a:extLst>
              <a:ext uri="{FF2B5EF4-FFF2-40B4-BE49-F238E27FC236}">
                <a16:creationId xmlns:a16="http://schemas.microsoft.com/office/drawing/2014/main" id="{07FA0750-9E87-4765-9E4A-5D0EF7528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5912" y="574855"/>
            <a:ext cx="5419973" cy="1787137"/>
          </a:xfrm>
          <a:prstGeom prst="rect">
            <a:avLst/>
          </a:prstGeom>
        </p:spPr>
      </p:pic>
      <p:pic>
        <p:nvPicPr>
          <p:cNvPr id="14" name="Рисунок 13">
            <a:extLst>
              <a:ext uri="{FF2B5EF4-FFF2-40B4-BE49-F238E27FC236}">
                <a16:creationId xmlns:a16="http://schemas.microsoft.com/office/drawing/2014/main" id="{F338E23D-5F2F-4F8F-A4AC-F90D98D794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9" y="2460507"/>
            <a:ext cx="5402352" cy="1733188"/>
          </a:xfrm>
          <a:prstGeom prst="rect">
            <a:avLst/>
          </a:prstGeom>
        </p:spPr>
      </p:pic>
      <p:pic>
        <p:nvPicPr>
          <p:cNvPr id="18" name="Рисунок 17">
            <a:extLst>
              <a:ext uri="{FF2B5EF4-FFF2-40B4-BE49-F238E27FC236}">
                <a16:creationId xmlns:a16="http://schemas.microsoft.com/office/drawing/2014/main" id="{E685A237-DA93-431A-B396-8F34157BCE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546" y="4247086"/>
            <a:ext cx="3976877" cy="1902687"/>
          </a:xfrm>
          <a:prstGeom prst="rect">
            <a:avLst/>
          </a:prstGeom>
        </p:spPr>
      </p:pic>
      <p:pic>
        <p:nvPicPr>
          <p:cNvPr id="20" name="Рисунок 19">
            <a:extLst>
              <a:ext uri="{FF2B5EF4-FFF2-40B4-BE49-F238E27FC236}">
                <a16:creationId xmlns:a16="http://schemas.microsoft.com/office/drawing/2014/main" id="{C51188B4-49D9-4C64-8D16-4D465D408C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4395" y="4193695"/>
            <a:ext cx="4123006" cy="1949816"/>
          </a:xfrm>
          <a:prstGeom prst="rect">
            <a:avLst/>
          </a:prstGeom>
        </p:spPr>
      </p:pic>
      <p:sp>
        <p:nvSpPr>
          <p:cNvPr id="22" name="TextBox 21">
            <a:extLst>
              <a:ext uri="{FF2B5EF4-FFF2-40B4-BE49-F238E27FC236}">
                <a16:creationId xmlns:a16="http://schemas.microsoft.com/office/drawing/2014/main" id="{9A814BAC-6B90-4BD4-A09B-FCD584E8537B}"/>
              </a:ext>
            </a:extLst>
          </p:cNvPr>
          <p:cNvSpPr txBox="1"/>
          <p:nvPr/>
        </p:nvSpPr>
        <p:spPr>
          <a:xfrm>
            <a:off x="-4279" y="6203164"/>
            <a:ext cx="12180164" cy="523220"/>
          </a:xfrm>
          <a:prstGeom prst="rect">
            <a:avLst/>
          </a:prstGeom>
          <a:noFill/>
        </p:spPr>
        <p:txBody>
          <a:bodyPr wrap="square">
            <a:spAutoFit/>
          </a:bodyPr>
          <a:lstStyle/>
          <a:p>
            <a:pPr algn="ctr"/>
            <a:r>
              <a:rPr lang="en-US" sz="1400" i="1" dirty="0"/>
              <a:t>Fig. 4. Interannual characteristics of the main frontal zones of the Barents and Kara Seas: SST gradients of PFZ (a), RPFZ (b) and AFZ (c); area of PFZ (d), PRFZ (e), and AFZ (f); </a:t>
            </a:r>
            <a:endParaRPr lang="ru-RU" sz="1400" i="1" dirty="0"/>
          </a:p>
        </p:txBody>
      </p:sp>
      <p:sp>
        <p:nvSpPr>
          <p:cNvPr id="23" name="TextBox 22">
            <a:extLst>
              <a:ext uri="{FF2B5EF4-FFF2-40B4-BE49-F238E27FC236}">
                <a16:creationId xmlns:a16="http://schemas.microsoft.com/office/drawing/2014/main" id="{EE093406-B6CB-4481-9655-B5F157EA68F6}"/>
              </a:ext>
            </a:extLst>
          </p:cNvPr>
          <p:cNvSpPr txBox="1"/>
          <p:nvPr/>
        </p:nvSpPr>
        <p:spPr>
          <a:xfrm>
            <a:off x="285987" y="647454"/>
            <a:ext cx="369698" cy="307777"/>
          </a:xfrm>
          <a:prstGeom prst="rect">
            <a:avLst/>
          </a:prstGeom>
          <a:noFill/>
        </p:spPr>
        <p:txBody>
          <a:bodyPr wrap="square" rtlCol="0">
            <a:spAutoFit/>
          </a:bodyPr>
          <a:lstStyle/>
          <a:p>
            <a:r>
              <a:rPr lang="en-US" sz="1400" dirty="0"/>
              <a:t>a</a:t>
            </a:r>
            <a:r>
              <a:rPr lang="ru-RU" sz="1400" dirty="0"/>
              <a:t>)</a:t>
            </a:r>
          </a:p>
        </p:txBody>
      </p:sp>
      <p:sp>
        <p:nvSpPr>
          <p:cNvPr id="24" name="TextBox 23">
            <a:extLst>
              <a:ext uri="{FF2B5EF4-FFF2-40B4-BE49-F238E27FC236}">
                <a16:creationId xmlns:a16="http://schemas.microsoft.com/office/drawing/2014/main" id="{1CB86448-28F2-4DE1-9A00-91A815051A9A}"/>
              </a:ext>
            </a:extLst>
          </p:cNvPr>
          <p:cNvSpPr txBox="1"/>
          <p:nvPr/>
        </p:nvSpPr>
        <p:spPr>
          <a:xfrm>
            <a:off x="285987" y="2612855"/>
            <a:ext cx="369698" cy="307777"/>
          </a:xfrm>
          <a:prstGeom prst="rect">
            <a:avLst/>
          </a:prstGeom>
          <a:noFill/>
        </p:spPr>
        <p:txBody>
          <a:bodyPr wrap="square" rtlCol="0">
            <a:spAutoFit/>
          </a:bodyPr>
          <a:lstStyle/>
          <a:p>
            <a:r>
              <a:rPr lang="en-US" sz="1400" dirty="0"/>
              <a:t>b</a:t>
            </a:r>
            <a:r>
              <a:rPr lang="ru-RU" sz="1400" dirty="0"/>
              <a:t>)</a:t>
            </a:r>
          </a:p>
        </p:txBody>
      </p:sp>
      <p:sp>
        <p:nvSpPr>
          <p:cNvPr id="25" name="TextBox 24">
            <a:extLst>
              <a:ext uri="{FF2B5EF4-FFF2-40B4-BE49-F238E27FC236}">
                <a16:creationId xmlns:a16="http://schemas.microsoft.com/office/drawing/2014/main" id="{AF9947B7-A6E2-4B4F-B359-D2FE0955630F}"/>
              </a:ext>
            </a:extLst>
          </p:cNvPr>
          <p:cNvSpPr txBox="1"/>
          <p:nvPr/>
        </p:nvSpPr>
        <p:spPr>
          <a:xfrm>
            <a:off x="285691" y="4172999"/>
            <a:ext cx="369698" cy="307777"/>
          </a:xfrm>
          <a:prstGeom prst="rect">
            <a:avLst/>
          </a:prstGeom>
          <a:noFill/>
        </p:spPr>
        <p:txBody>
          <a:bodyPr wrap="square" rtlCol="0">
            <a:spAutoFit/>
          </a:bodyPr>
          <a:lstStyle/>
          <a:p>
            <a:r>
              <a:rPr lang="en-US" sz="1400" dirty="0"/>
              <a:t>c</a:t>
            </a:r>
            <a:r>
              <a:rPr lang="ru-RU" sz="1400" dirty="0"/>
              <a:t>)</a:t>
            </a:r>
          </a:p>
        </p:txBody>
      </p:sp>
      <p:sp>
        <p:nvSpPr>
          <p:cNvPr id="26" name="TextBox 25">
            <a:extLst>
              <a:ext uri="{FF2B5EF4-FFF2-40B4-BE49-F238E27FC236}">
                <a16:creationId xmlns:a16="http://schemas.microsoft.com/office/drawing/2014/main" id="{1B27D2CB-04B8-4918-BDED-F590350008C8}"/>
              </a:ext>
            </a:extLst>
          </p:cNvPr>
          <p:cNvSpPr txBox="1"/>
          <p:nvPr/>
        </p:nvSpPr>
        <p:spPr>
          <a:xfrm>
            <a:off x="7034697" y="647453"/>
            <a:ext cx="369698" cy="307777"/>
          </a:xfrm>
          <a:prstGeom prst="rect">
            <a:avLst/>
          </a:prstGeom>
          <a:noFill/>
        </p:spPr>
        <p:txBody>
          <a:bodyPr wrap="square" rtlCol="0">
            <a:spAutoFit/>
          </a:bodyPr>
          <a:lstStyle/>
          <a:p>
            <a:r>
              <a:rPr lang="en-US" sz="1400" dirty="0"/>
              <a:t>d</a:t>
            </a:r>
            <a:r>
              <a:rPr lang="ru-RU" sz="1400" dirty="0"/>
              <a:t>)</a:t>
            </a:r>
          </a:p>
        </p:txBody>
      </p:sp>
      <p:sp>
        <p:nvSpPr>
          <p:cNvPr id="27" name="TextBox 26">
            <a:extLst>
              <a:ext uri="{FF2B5EF4-FFF2-40B4-BE49-F238E27FC236}">
                <a16:creationId xmlns:a16="http://schemas.microsoft.com/office/drawing/2014/main" id="{5607ECAA-DFED-492A-BF92-D48F71A2FD38}"/>
              </a:ext>
            </a:extLst>
          </p:cNvPr>
          <p:cNvSpPr txBox="1"/>
          <p:nvPr/>
        </p:nvSpPr>
        <p:spPr>
          <a:xfrm>
            <a:off x="7034697" y="2603707"/>
            <a:ext cx="369698" cy="307777"/>
          </a:xfrm>
          <a:prstGeom prst="rect">
            <a:avLst/>
          </a:prstGeom>
          <a:noFill/>
        </p:spPr>
        <p:txBody>
          <a:bodyPr wrap="square" rtlCol="0">
            <a:spAutoFit/>
          </a:bodyPr>
          <a:lstStyle/>
          <a:p>
            <a:r>
              <a:rPr lang="en-US" sz="1400" dirty="0"/>
              <a:t>e</a:t>
            </a:r>
            <a:r>
              <a:rPr lang="ru-RU" sz="1400" dirty="0"/>
              <a:t>)</a:t>
            </a:r>
          </a:p>
        </p:txBody>
      </p:sp>
      <p:sp>
        <p:nvSpPr>
          <p:cNvPr id="30" name="TextBox 29">
            <a:extLst>
              <a:ext uri="{FF2B5EF4-FFF2-40B4-BE49-F238E27FC236}">
                <a16:creationId xmlns:a16="http://schemas.microsoft.com/office/drawing/2014/main" id="{37327DCE-998D-48A1-B060-8DFECD8E1DCE}"/>
              </a:ext>
            </a:extLst>
          </p:cNvPr>
          <p:cNvSpPr txBox="1"/>
          <p:nvPr/>
        </p:nvSpPr>
        <p:spPr>
          <a:xfrm>
            <a:off x="7034697" y="4172999"/>
            <a:ext cx="369698" cy="307777"/>
          </a:xfrm>
          <a:prstGeom prst="rect">
            <a:avLst/>
          </a:prstGeom>
          <a:noFill/>
        </p:spPr>
        <p:txBody>
          <a:bodyPr wrap="square" rtlCol="0">
            <a:spAutoFit/>
          </a:bodyPr>
          <a:lstStyle/>
          <a:p>
            <a:r>
              <a:rPr lang="en-US" sz="1400" dirty="0"/>
              <a:t>f</a:t>
            </a:r>
            <a:r>
              <a:rPr lang="ru-RU" sz="1400" dirty="0"/>
              <a:t>)</a:t>
            </a:r>
          </a:p>
        </p:txBody>
      </p:sp>
    </p:spTree>
    <p:extLst>
      <p:ext uri="{BB962C8B-B14F-4D97-AF65-F5344CB8AC3E}">
        <p14:creationId xmlns:p14="http://schemas.microsoft.com/office/powerpoint/2010/main" val="160705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a:extLst>
              <a:ext uri="{FF2B5EF4-FFF2-40B4-BE49-F238E27FC236}">
                <a16:creationId xmlns:a16="http://schemas.microsoft.com/office/drawing/2014/main" id="{D966CB6C-64EF-4D82-8DE1-FDC1E475C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1665"/>
            <a:ext cx="4154805" cy="4636186"/>
          </a:xfrm>
          <a:prstGeom prst="rect">
            <a:avLst/>
          </a:prstGeom>
        </p:spPr>
      </p:pic>
      <p:pic>
        <p:nvPicPr>
          <p:cNvPr id="23" name="Рисунок 22">
            <a:extLst>
              <a:ext uri="{FF2B5EF4-FFF2-40B4-BE49-F238E27FC236}">
                <a16:creationId xmlns:a16="http://schemas.microsoft.com/office/drawing/2014/main" id="{B2055A41-5269-4B41-9123-2CF13564E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546" y="471290"/>
            <a:ext cx="3886177" cy="4636186"/>
          </a:xfrm>
          <a:prstGeom prst="rect">
            <a:avLst/>
          </a:prstGeom>
        </p:spPr>
      </p:pic>
      <p:sp>
        <p:nvSpPr>
          <p:cNvPr id="5" name="TextBox 4">
            <a:extLst>
              <a:ext uri="{FF2B5EF4-FFF2-40B4-BE49-F238E27FC236}">
                <a16:creationId xmlns:a16="http://schemas.microsoft.com/office/drawing/2014/main" id="{34973904-8287-46B5-9E85-C4878D01CAF4}"/>
              </a:ext>
            </a:extLst>
          </p:cNvPr>
          <p:cNvSpPr txBox="1"/>
          <p:nvPr/>
        </p:nvSpPr>
        <p:spPr>
          <a:xfrm>
            <a:off x="0" y="0"/>
            <a:ext cx="12192000" cy="461665"/>
          </a:xfrm>
          <a:prstGeom prst="rect">
            <a:avLst/>
          </a:prstGeom>
          <a:noFill/>
        </p:spPr>
        <p:txBody>
          <a:bodyPr wrap="square" rtlCol="0">
            <a:spAutoFit/>
          </a:bodyPr>
          <a:lstStyle/>
          <a:p>
            <a:pPr algn="ctr"/>
            <a:r>
              <a:rPr lang="en-US" sz="2400" dirty="0"/>
              <a:t>Results</a:t>
            </a:r>
            <a:r>
              <a:rPr lang="ru-RU" sz="2400" dirty="0"/>
              <a:t> — </a:t>
            </a:r>
            <a:r>
              <a:rPr lang="en-US" sz="2400" dirty="0"/>
              <a:t>eddies structures</a:t>
            </a:r>
            <a:r>
              <a:rPr lang="ru-RU" sz="2400" dirty="0"/>
              <a:t> </a:t>
            </a:r>
            <a:r>
              <a:rPr lang="en-US" sz="2400" dirty="0"/>
              <a:t>and atmospheric oscillation </a:t>
            </a:r>
            <a:endParaRPr lang="ru-RU" sz="2400" dirty="0"/>
          </a:p>
        </p:txBody>
      </p:sp>
      <p:sp>
        <p:nvSpPr>
          <p:cNvPr id="6" name="Номер слайда 7">
            <a:extLst>
              <a:ext uri="{FF2B5EF4-FFF2-40B4-BE49-F238E27FC236}">
                <a16:creationId xmlns:a16="http://schemas.microsoft.com/office/drawing/2014/main" id="{EE724DDF-163A-4067-9AA6-D570F360AD5D}"/>
              </a:ext>
            </a:extLst>
          </p:cNvPr>
          <p:cNvSpPr>
            <a:spLocks noGrp="1"/>
          </p:cNvSpPr>
          <p:nvPr>
            <p:ph type="sldNum" sz="quarter" idx="12"/>
          </p:nvPr>
        </p:nvSpPr>
        <p:spPr>
          <a:xfrm>
            <a:off x="9448799" y="6492875"/>
            <a:ext cx="2743200" cy="365125"/>
          </a:xfrm>
        </p:spPr>
        <p:txBody>
          <a:bodyPr/>
          <a:lstStyle/>
          <a:p>
            <a:fld id="{4A9C851B-0444-4AC4-9F35-E5A5E6ED0DC6}" type="slidenum">
              <a:rPr lang="ru-RU" sz="2400" b="1" smtClean="0">
                <a:solidFill>
                  <a:schemeClr val="tx1"/>
                </a:solidFill>
              </a:rPr>
              <a:t>6</a:t>
            </a:fld>
            <a:endParaRPr lang="ru-RU" sz="2400" b="1" dirty="0">
              <a:solidFill>
                <a:schemeClr val="tx1"/>
              </a:solidFill>
            </a:endParaRPr>
          </a:p>
        </p:txBody>
      </p:sp>
      <p:sp>
        <p:nvSpPr>
          <p:cNvPr id="12" name="TextBox 11">
            <a:extLst>
              <a:ext uri="{FF2B5EF4-FFF2-40B4-BE49-F238E27FC236}">
                <a16:creationId xmlns:a16="http://schemas.microsoft.com/office/drawing/2014/main" id="{2319CB35-02B0-4DB0-B258-E621B168BDF3}"/>
              </a:ext>
            </a:extLst>
          </p:cNvPr>
          <p:cNvSpPr txBox="1"/>
          <p:nvPr/>
        </p:nvSpPr>
        <p:spPr>
          <a:xfrm>
            <a:off x="8123723" y="1625000"/>
            <a:ext cx="4068276" cy="2031325"/>
          </a:xfrm>
          <a:prstGeom prst="rect">
            <a:avLst/>
          </a:prstGeom>
          <a:noFill/>
        </p:spPr>
        <p:txBody>
          <a:bodyPr wrap="square">
            <a:spAutoFit/>
          </a:bodyPr>
          <a:lstStyle/>
          <a:p>
            <a:pPr marL="285750" indent="-285750" algn="just">
              <a:buFont typeface="Arial" panose="020B0604020202020204" pitchFamily="34" charset="0"/>
              <a:buChar char="•"/>
            </a:pPr>
            <a:r>
              <a:rPr lang="en-US" dirty="0"/>
              <a:t>The intensification of eddies manifestations in the PFZ and RPFZ region during the period of their "maximum" repeatability may depend on small values of the SST gradient, which increase the likelihood of </a:t>
            </a:r>
            <a:r>
              <a:rPr lang="en-US" u="sng" dirty="0"/>
              <a:t>baroclinic instability</a:t>
            </a:r>
            <a:r>
              <a:rPr lang="en-US" dirty="0"/>
              <a:t>. </a:t>
            </a:r>
            <a:endParaRPr lang="ru-RU" dirty="0"/>
          </a:p>
        </p:txBody>
      </p:sp>
      <p:sp>
        <p:nvSpPr>
          <p:cNvPr id="16" name="TextBox 15">
            <a:extLst>
              <a:ext uri="{FF2B5EF4-FFF2-40B4-BE49-F238E27FC236}">
                <a16:creationId xmlns:a16="http://schemas.microsoft.com/office/drawing/2014/main" id="{91195C1F-E6AB-43AC-A711-83D9E0331DB6}"/>
              </a:ext>
            </a:extLst>
          </p:cNvPr>
          <p:cNvSpPr txBox="1"/>
          <p:nvPr/>
        </p:nvSpPr>
        <p:spPr>
          <a:xfrm>
            <a:off x="0" y="5107476"/>
            <a:ext cx="8123723" cy="523220"/>
          </a:xfrm>
          <a:prstGeom prst="rect">
            <a:avLst/>
          </a:prstGeom>
          <a:noFill/>
        </p:spPr>
        <p:txBody>
          <a:bodyPr wrap="square">
            <a:spAutoFit/>
          </a:bodyPr>
          <a:lstStyle/>
          <a:p>
            <a:pPr algn="ctr"/>
            <a:r>
              <a:rPr lang="en-US" sz="1400" i="1" dirty="0"/>
              <a:t>Fig. 5. Composite maps of PFZ according to SST, SSS, and eddies structures for August 2009 (a) and of RPFZ according to SST, SSS, ADT and eddies structures for August 2020 (b).</a:t>
            </a:r>
            <a:endParaRPr lang="ru-RU" sz="1400" i="1" dirty="0"/>
          </a:p>
        </p:txBody>
      </p:sp>
      <p:sp>
        <p:nvSpPr>
          <p:cNvPr id="18" name="TextBox 17">
            <a:extLst>
              <a:ext uri="{FF2B5EF4-FFF2-40B4-BE49-F238E27FC236}">
                <a16:creationId xmlns:a16="http://schemas.microsoft.com/office/drawing/2014/main" id="{900E173B-113A-4CEA-A8D9-0F89142B6229}"/>
              </a:ext>
            </a:extLst>
          </p:cNvPr>
          <p:cNvSpPr txBox="1"/>
          <p:nvPr/>
        </p:nvSpPr>
        <p:spPr>
          <a:xfrm>
            <a:off x="0" y="5687977"/>
            <a:ext cx="12192000" cy="923330"/>
          </a:xfrm>
          <a:prstGeom prst="rect">
            <a:avLst/>
          </a:prstGeom>
          <a:noFill/>
        </p:spPr>
        <p:txBody>
          <a:bodyPr wrap="square">
            <a:spAutoFit/>
          </a:bodyPr>
          <a:lstStyle/>
          <a:p>
            <a:pPr algn="ctr"/>
            <a:r>
              <a:rPr lang="ru-RU" u="sng" dirty="0"/>
              <a:t>С</a:t>
            </a:r>
            <a:r>
              <a:rPr lang="en-US" u="sng" dirty="0"/>
              <a:t>ross-correlation</a:t>
            </a:r>
            <a:endParaRPr lang="ru-RU" u="sng" dirty="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dirty="0">
                <a:ea typeface="Calibri" panose="020F0502020204030204" pitchFamily="34" charset="0"/>
                <a:cs typeface="Times New Roman" panose="02020603050405020304" pitchFamily="18" charset="0"/>
              </a:rPr>
              <a:t>𝑟= 0.65 — between the summer values of the SCAND index and the summer value of the RPFZ area;</a:t>
            </a:r>
          </a:p>
          <a:p>
            <a:pPr marL="285750" indent="-285750" algn="just">
              <a:buFont typeface="Arial" panose="020B0604020202020204" pitchFamily="34" charset="0"/>
              <a:buChar char="•"/>
            </a:pPr>
            <a:r>
              <a:rPr lang="en-US" dirty="0">
                <a:ea typeface="Calibri" panose="020F0502020204030204" pitchFamily="34" charset="0"/>
                <a:cs typeface="Times New Roman" panose="02020603050405020304" pitchFamily="18" charset="0"/>
              </a:rPr>
              <a:t>𝑟= 0.50 </a:t>
            </a:r>
            <a:r>
              <a:rPr lang="ru-RU" dirty="0">
                <a:ea typeface="Calibri" panose="020F0502020204030204" pitchFamily="34" charset="0"/>
                <a:cs typeface="Times New Roman" panose="02020603050405020304" pitchFamily="18" charset="0"/>
              </a:rPr>
              <a:t>—</a:t>
            </a:r>
            <a:r>
              <a:rPr lang="en-US" dirty="0">
                <a:ea typeface="Calibri" panose="020F0502020204030204" pitchFamily="34" charset="0"/>
                <a:cs typeface="Times New Roman" panose="02020603050405020304" pitchFamily="18" charset="0"/>
              </a:rPr>
              <a:t> between the winter values of the NAO index and the summer value of SST in AFZ.</a:t>
            </a:r>
            <a:endParaRPr lang="ru-RU" i="1" dirty="0">
              <a:latin typeface="Cambria Math"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8291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Обои Белый медведь стоит на снегу, by Hans-Jurgen Mager на рабочий стол,  страница">
            <a:extLst>
              <a:ext uri="{FF2B5EF4-FFF2-40B4-BE49-F238E27FC236}">
                <a16:creationId xmlns:a16="http://schemas.microsoft.com/office/drawing/2014/main" id="{A9E88CE5-BA29-CB34-42E2-FEB5EA4EA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765" y="408654"/>
            <a:ext cx="8080502" cy="50503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4D3B9787-6A5E-8471-55DB-996B8EE18EBB}"/>
              </a:ext>
            </a:extLst>
          </p:cNvPr>
          <p:cNvSpPr txBox="1"/>
          <p:nvPr/>
        </p:nvSpPr>
        <p:spPr>
          <a:xfrm>
            <a:off x="1986765" y="5458968"/>
            <a:ext cx="8080502" cy="830997"/>
          </a:xfrm>
          <a:prstGeom prst="rect">
            <a:avLst/>
          </a:prstGeom>
          <a:noFill/>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Times New Roman" panose="02020603050405020304" pitchFamily="18" charset="0"/>
                <a:ea typeface="Calibri" panose="020F0502020204030204" pitchFamily="34" charset="0"/>
                <a:cs typeface="Times New Roman" panose="02020603050405020304" pitchFamily="18" charset="0"/>
              </a:rPr>
              <a:t>Email</a:t>
            </a: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dirty="0">
                <a:latin typeface="Times New Roman" panose="02020603050405020304" pitchFamily="18" charset="0"/>
                <a:ea typeface="Calibri" panose="020F0502020204030204" pitchFamily="34" charset="0"/>
                <a:cs typeface="Times New Roman" panose="02020603050405020304" pitchFamily="18" charset="0"/>
                <a:hlinkClick r:id="rId4"/>
              </a:rPr>
              <a:t>konikrshu@gmail.com</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400" b="1" dirty="0">
                <a:latin typeface="Times New Roman" panose="02020603050405020304" pitchFamily="18" charset="0"/>
                <a:ea typeface="Calibri" panose="020F0502020204030204" pitchFamily="34" charset="0"/>
                <a:cs typeface="Times New Roman" panose="02020603050405020304" pitchFamily="18" charset="0"/>
              </a:rPr>
              <a:t>Thanks for your attention</a:t>
            </a:r>
            <a:r>
              <a:rPr lang="ru-RU" sz="2400" b="1" dirty="0">
                <a:latin typeface="Times New Roman" panose="02020603050405020304" pitchFamily="18" charset="0"/>
                <a:ea typeface="Calibri" panose="020F0502020204030204" pitchFamily="34" charset="0"/>
                <a:cs typeface="Times New Roman" panose="02020603050405020304" pitchFamily="18" charset="0"/>
              </a:rPr>
              <a:t>!</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976040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736</Words>
  <Application>Microsoft Office PowerPoint</Application>
  <PresentationFormat>Широкоэкранный</PresentationFormat>
  <Paragraphs>72</Paragraphs>
  <Slides>7</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vt:i4>
      </vt:variant>
    </vt:vector>
  </HeadingPairs>
  <TitlesOfParts>
    <vt:vector size="14" baseType="lpstr">
      <vt:lpstr>Arial</vt:lpstr>
      <vt:lpstr>Calibri</vt:lpstr>
      <vt:lpstr>Calibri Light</vt:lpstr>
      <vt:lpstr>Cambria Math</vt:lpstr>
      <vt:lpstr>Linux Libertine</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Коник</dc:creator>
  <cp:lastModifiedBy>Коник</cp:lastModifiedBy>
  <cp:revision>9</cp:revision>
  <dcterms:created xsi:type="dcterms:W3CDTF">2022-05-17T05:59:26Z</dcterms:created>
  <dcterms:modified xsi:type="dcterms:W3CDTF">2022-05-23T10:21:52Z</dcterms:modified>
</cp:coreProperties>
</file>