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8" r:id="rId3"/>
    <p:sldId id="278" r:id="rId4"/>
    <p:sldId id="273" r:id="rId5"/>
    <p:sldId id="275" r:id="rId6"/>
    <p:sldId id="277" r:id="rId7"/>
    <p:sldId id="264" r:id="rId8"/>
    <p:sldId id="276" r:id="rId9"/>
    <p:sldId id="26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00000"/>
    <a:srgbClr val="AC6349"/>
    <a:srgbClr val="BD4D51"/>
    <a:srgbClr val="D7B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53" autoAdjust="0"/>
  </p:normalViewPr>
  <p:slideViewPr>
    <p:cSldViewPr snapToGrid="0">
      <p:cViewPr>
        <p:scale>
          <a:sx n="75" d="100"/>
          <a:sy n="75" d="100"/>
        </p:scale>
        <p:origin x="94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3C61C-71C3-4FBA-8E1D-4D4631EFFFA6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AB15F-CA2C-46C5-92FA-322BE3AD9E9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32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33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75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26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40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231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38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AB15F-CA2C-46C5-92FA-322BE3AD9E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95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378B9-DDF7-491E-BBA9-9D9061B9C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93E85C-1E78-4EAD-BCAF-1435F4DDF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C83958-A1DB-4EC5-868A-D11BA6AF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1BC03-3E83-4F4A-8B82-5B2477BF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1057CA-FB0C-4418-BCBD-BB8576B0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69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1A769-5CEF-46CE-98CF-14EBEE65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7316FA-4B0B-480C-A86B-BF0189A5F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83DBC-B1CB-4C50-A62A-085F1D72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95810-1854-4FE2-B159-81CF187D1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9B72D-DBE2-4488-A422-29CBD9B7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1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4CC053E-BE3F-48F6-9370-6E1AB7546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6494329-A25B-446C-8CE4-5868498DB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C08832-077F-4598-AAC6-7C7FCB19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154470-606C-4036-BBEA-E99FA3316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2B3B34-4766-42DF-AD57-0CD9420E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6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A6380-C1E9-4DAD-8DF2-DEB3C74A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364E18-66F0-4CF5-A919-53163055F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C8969-56F8-4172-AB78-56026ABB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21F5AC-3118-442B-ABD5-2BF2BFDA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8FE86D-D20F-4348-93F8-0958CB31F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83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8BAAF-9069-4459-B639-0515DA2B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B36D52-5D2A-4D27-B7B1-40E2AFD47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C42E1-021C-40AD-B47F-D15D03A4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3DC156-2C06-4EB9-B6F0-2A48ACB0B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1B7A44-639F-4646-B17D-F0E86665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9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B5423-04D1-40F0-A80C-B3A7D5F2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334AC9-6D05-4F98-B4CD-B20D17BEF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60B548-D5B3-4E47-A719-8F7D1A756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E366CD-6058-4558-A398-0D8E3703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94AAFB-E0D0-4FFA-996D-F664130D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4BB824-371A-4E28-9127-1D1105B7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43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98430-8F78-4FF8-A183-F5D19AAB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627A8D-66ED-4F2A-8082-A7D0D2DF2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9176D6-9A00-453A-8E8E-51C015777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953C91-A9F8-4878-AEB2-C363062FD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5B1EFA-E654-47BC-B8D3-74F17523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2726DE-D5FB-489C-96D3-5B20B2D9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3EFED2A-073F-4876-B3FF-D2234155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B63962-2207-41A7-B69B-9C1B4376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3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B469-F32D-4285-9347-2EEF9CBA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5BAF9F-A418-4F9D-9CC1-EAF4F8D8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C2B13C-2C57-4178-BA8E-813FFBFD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072C7F-EFC3-4095-9B77-CCC54B0D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1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FF538-5869-4005-8C0F-70135CF8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03AB67-47C1-4052-AB87-7CE4CF18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E49DB8-B23D-4AFA-B65B-B66A3927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20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BB48F-B178-42B4-A120-272A2A04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3212C-61F1-4825-A954-B41629182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4D6DA0-E98E-4C85-8401-113C7D846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D82054-00A6-4672-ADDB-357993B3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C40960-DEF1-4249-9A13-D85BAEA2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CFF391-B86A-4F5C-8F1E-7ED60E0B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29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25BAC-ECA4-4BF4-8EA6-35CF4D6B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8CC986-0A7E-4E38-AA0D-88099BE73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AB7799-4D59-4543-B1B8-AB5BBEC9F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303A14-8DA7-424F-8493-06B553BB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5F3741-1428-4ED1-98E3-A13C578F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5315FA-16FC-4489-BB36-33AD2828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86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0067F3-48B9-4632-86CC-E8558717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D7FB7D-3CD1-4528-8C77-FFDD5F5A7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71B3FC-D82D-48A2-9EAD-0847E77AC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A43FB-C640-4541-8D25-CCDD0A0F9E9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BAD4D4-CE1F-42D1-881B-C3B819CC5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65C57-617A-47EC-8D7F-49F76A592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809D3-43E7-4334-BD7E-AA908CE00CE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43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Licht, draußen, rot, Verkehr enthält.&#10;&#10;Automatisch generierte Beschreibung">
            <a:extLst>
              <a:ext uri="{FF2B5EF4-FFF2-40B4-BE49-F238E27FC236}">
                <a16:creationId xmlns:a16="http://schemas.microsoft.com/office/drawing/2014/main" id="{BE21F289-BA10-CCA7-F5B3-FFBA98D74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r="13818"/>
          <a:stretch/>
        </p:blipFill>
        <p:spPr>
          <a:xfrm>
            <a:off x="2829261" y="-1"/>
            <a:ext cx="8668512" cy="661188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10612AB-4934-021B-33E0-ABE27209A7CA}"/>
              </a:ext>
            </a:extLst>
          </p:cNvPr>
          <p:cNvCxnSpPr>
            <a:cxnSpLocks/>
          </p:cNvCxnSpPr>
          <p:nvPr/>
        </p:nvCxnSpPr>
        <p:spPr>
          <a:xfrm>
            <a:off x="520651" y="3745184"/>
            <a:ext cx="3980689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AA499650-79AF-6E6F-C95E-C149AFB6CF65}"/>
              </a:ext>
            </a:extLst>
          </p:cNvPr>
          <p:cNvSpPr txBox="1">
            <a:spLocks/>
          </p:cNvSpPr>
          <p:nvPr/>
        </p:nvSpPr>
        <p:spPr>
          <a:xfrm>
            <a:off x="477980" y="1308437"/>
            <a:ext cx="4023360" cy="2346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EuroMoonMars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EMM-Etna Campaign 2021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5ABFAEC-0546-1FD1-0006-DB7B79D3B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t="12517" r="25824"/>
          <a:stretch/>
        </p:blipFill>
        <p:spPr>
          <a:xfrm>
            <a:off x="10771936" y="4763599"/>
            <a:ext cx="995249" cy="1791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532D4E4C-2DD3-9C00-4D51-8D876CF8163D}"/>
              </a:ext>
            </a:extLst>
          </p:cNvPr>
          <p:cNvSpPr txBox="1">
            <a:spLocks/>
          </p:cNvSpPr>
          <p:nvPr/>
        </p:nvSpPr>
        <p:spPr>
          <a:xfrm>
            <a:off x="477980" y="3834190"/>
            <a:ext cx="3899987" cy="500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Logistics and mission protocol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8B7FDF0F-DE65-48FC-A3EF-ABAC3159B41C}"/>
              </a:ext>
            </a:extLst>
          </p:cNvPr>
          <p:cNvSpPr txBox="1">
            <a:spLocks/>
          </p:cNvSpPr>
          <p:nvPr/>
        </p:nvSpPr>
        <p:spPr>
          <a:xfrm>
            <a:off x="477980" y="4655293"/>
            <a:ext cx="4969602" cy="89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Schlarmann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Ehreiser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McGrath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Brady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Mohan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H. Reilly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Lakomiec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De Palma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Hönes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Y. Rusticus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B. Foing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A. Wedler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4A823FC-EFBE-25FA-476D-656DA28FC71D}"/>
              </a:ext>
            </a:extLst>
          </p:cNvPr>
          <p:cNvSpPr/>
          <p:nvPr/>
        </p:nvSpPr>
        <p:spPr>
          <a:xfrm flipV="1">
            <a:off x="424815" y="842244"/>
            <a:ext cx="548640" cy="73155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E50801-0F1B-D43D-293D-362BE7D143D6}"/>
              </a:ext>
            </a:extLst>
          </p:cNvPr>
          <p:cNvSpPr txBox="1"/>
          <p:nvPr/>
        </p:nvSpPr>
        <p:spPr>
          <a:xfrm>
            <a:off x="477980" y="5873221"/>
            <a:ext cx="5618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chemeClr val="bg1"/>
                </a:solidFill>
                <a:effectLst/>
              </a:rPr>
              <a:t>1</a:t>
            </a:r>
            <a:r>
              <a:rPr lang="en-GB" sz="1400" dirty="0">
                <a:solidFill>
                  <a:schemeClr val="bg1"/>
                </a:solidFill>
                <a:effectLst/>
              </a:rPr>
              <a:t>University of Vienna, </a:t>
            </a:r>
            <a:r>
              <a:rPr lang="en-GB" sz="14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en-GB" sz="1400" dirty="0">
                <a:solidFill>
                  <a:schemeClr val="bg1"/>
                </a:solidFill>
                <a:effectLst/>
              </a:rPr>
              <a:t>ILEWG, </a:t>
            </a:r>
            <a:r>
              <a:rPr lang="en-GB" sz="1400" dirty="0" err="1">
                <a:solidFill>
                  <a:schemeClr val="bg1"/>
                </a:solidFill>
                <a:effectLst/>
              </a:rPr>
              <a:t>EuroMoonMars</a:t>
            </a:r>
            <a:r>
              <a:rPr lang="en-GB" sz="1400" dirty="0">
                <a:solidFill>
                  <a:schemeClr val="bg1"/>
                </a:solidFill>
                <a:effectLst/>
              </a:rPr>
              <a:t>, </a:t>
            </a:r>
            <a:r>
              <a:rPr lang="en-GB" sz="1400" baseline="30000" dirty="0">
                <a:solidFill>
                  <a:schemeClr val="bg1"/>
                </a:solidFill>
                <a:effectLst/>
              </a:rPr>
              <a:t>3</a:t>
            </a:r>
            <a:r>
              <a:rPr lang="en-GB" sz="1400" dirty="0">
                <a:solidFill>
                  <a:schemeClr val="bg1"/>
                </a:solidFill>
                <a:effectLst/>
              </a:rPr>
              <a:t>Universität Heidelberg, </a:t>
            </a:r>
          </a:p>
          <a:p>
            <a:r>
              <a:rPr lang="en-GB" sz="1400" baseline="30000" dirty="0">
                <a:solidFill>
                  <a:schemeClr val="bg1"/>
                </a:solidFill>
                <a:effectLst/>
              </a:rPr>
              <a:t>4</a:t>
            </a:r>
            <a:r>
              <a:rPr lang="en-GB" sz="1400" dirty="0">
                <a:solidFill>
                  <a:schemeClr val="bg1"/>
                </a:solidFill>
                <a:effectLst/>
              </a:rPr>
              <a:t>TU Dublin, </a:t>
            </a:r>
            <a:r>
              <a:rPr lang="en-GB" sz="1400" baseline="30000" dirty="0">
                <a:solidFill>
                  <a:schemeClr val="bg1"/>
                </a:solidFill>
                <a:effectLst/>
              </a:rPr>
              <a:t>5</a:t>
            </a:r>
            <a:r>
              <a:rPr lang="en-GB" sz="1400" dirty="0">
                <a:solidFill>
                  <a:schemeClr val="bg1"/>
                </a:solidFill>
                <a:effectLst/>
              </a:rPr>
              <a:t>University College London, </a:t>
            </a:r>
            <a:r>
              <a:rPr lang="en-GB" sz="1400" baseline="30000" dirty="0">
                <a:solidFill>
                  <a:schemeClr val="bg1"/>
                </a:solidFill>
                <a:effectLst/>
              </a:rPr>
              <a:t>6</a:t>
            </a:r>
            <a:r>
              <a:rPr lang="en-GB" sz="1400" dirty="0">
                <a:solidFill>
                  <a:schemeClr val="bg1"/>
                </a:solidFill>
                <a:effectLst/>
              </a:rPr>
              <a:t>University of Bari,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aseline="30000" dirty="0">
                <a:solidFill>
                  <a:schemeClr val="bg1"/>
                </a:solidFill>
                <a:effectLst/>
              </a:rPr>
              <a:t>7</a:t>
            </a:r>
            <a:r>
              <a:rPr lang="en-GB" sz="1400" dirty="0">
                <a:solidFill>
                  <a:schemeClr val="bg1"/>
                </a:solidFill>
                <a:effectLst/>
              </a:rPr>
              <a:t>Leiden Observatory &amp; VU Amsterdam,</a:t>
            </a:r>
            <a:r>
              <a:rPr lang="en-GB" sz="1400" baseline="30000" dirty="0">
                <a:solidFill>
                  <a:schemeClr val="bg1"/>
                </a:solidFill>
                <a:effectLst/>
              </a:rPr>
              <a:t>8</a:t>
            </a:r>
            <a:r>
              <a:rPr lang="en-GB" sz="1400" dirty="0">
                <a:solidFill>
                  <a:schemeClr val="bg1"/>
                </a:solidFill>
                <a:effectLst/>
              </a:rPr>
              <a:t>DLR Institute of Robotics </a:t>
            </a:r>
            <a:r>
              <a:rPr lang="en-GB" sz="1400" dirty="0">
                <a:solidFill>
                  <a:schemeClr val="bg1"/>
                </a:solidFill>
              </a:rPr>
              <a:t>&amp; </a:t>
            </a:r>
            <a:r>
              <a:rPr lang="en-GB" sz="1400" dirty="0">
                <a:solidFill>
                  <a:schemeClr val="bg1"/>
                </a:solidFill>
                <a:effectLst/>
              </a:rPr>
              <a:t>Mechatronics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0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E9F7169-441B-45BD-8D31-837F9A3B7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3" r="1665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8DB88F8-8C61-473C-93AA-93BFD7B72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135" y="2780809"/>
            <a:ext cx="4665346" cy="340661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– 11</a:t>
            </a:r>
            <a:r>
              <a:rPr lang="en-US" sz="2400" baseline="30000" dirty="0"/>
              <a:t>th</a:t>
            </a:r>
            <a:r>
              <a:rPr lang="en-US" sz="2400" dirty="0"/>
              <a:t> of July 2021 on Mt. Etna </a:t>
            </a:r>
          </a:p>
          <a:p>
            <a:endParaRPr lang="de-DE" sz="2400" dirty="0"/>
          </a:p>
          <a:p>
            <a:r>
              <a:rPr lang="en-US" sz="2400" dirty="0"/>
              <a:t>Objectives of the scouting campaign: </a:t>
            </a:r>
          </a:p>
          <a:p>
            <a:pPr lvl="1"/>
            <a:r>
              <a:rPr lang="en-US" sz="2200" dirty="0"/>
              <a:t>Simulate landing of a rover on Etna</a:t>
            </a:r>
          </a:p>
          <a:p>
            <a:pPr lvl="1"/>
            <a:r>
              <a:rPr lang="en-US" sz="2200" dirty="0"/>
              <a:t>Explore Mt. Etna as a Mars analogue</a:t>
            </a:r>
          </a:p>
          <a:p>
            <a:pPr lvl="1"/>
            <a:r>
              <a:rPr lang="en-US" sz="2200" dirty="0"/>
              <a:t>Test instruments in p</a:t>
            </a:r>
            <a:r>
              <a:rPr lang="en-GB" sz="2200" dirty="0"/>
              <a:t>reparation</a:t>
            </a:r>
            <a:r>
              <a:rPr lang="de-DE" sz="2200" dirty="0"/>
              <a:t> </a:t>
            </a:r>
            <a:r>
              <a:rPr lang="en-GB" sz="2200" dirty="0"/>
              <a:t>of the ExoMars mission</a:t>
            </a:r>
          </a:p>
          <a:p>
            <a:pPr lvl="1"/>
            <a:endParaRPr lang="de-DE" sz="2400" dirty="0"/>
          </a:p>
          <a:p>
            <a:r>
              <a:rPr lang="de-DE" sz="2400" dirty="0" err="1"/>
              <a:t>Carried</a:t>
            </a:r>
            <a:r>
              <a:rPr lang="de-DE" sz="2400" dirty="0"/>
              <a:t> out at DLR ARCHES 2022 </a:t>
            </a:r>
            <a:r>
              <a:rPr lang="de-DE" sz="2400" dirty="0" err="1"/>
              <a:t>site</a:t>
            </a:r>
            <a:r>
              <a:rPr lang="de-DE" sz="2400" dirty="0"/>
              <a:t> </a:t>
            </a:r>
            <a:r>
              <a:rPr lang="de-DE" sz="2400" i="1" dirty="0" err="1"/>
              <a:t>Cisternazza</a:t>
            </a:r>
            <a:r>
              <a:rPr lang="de-DE" sz="2400" dirty="0"/>
              <a:t> and </a:t>
            </a:r>
            <a:r>
              <a:rPr lang="de-DE" sz="2400" i="1" dirty="0" err="1"/>
              <a:t>Cratere</a:t>
            </a:r>
            <a:r>
              <a:rPr lang="de-DE" sz="2400" i="1" dirty="0"/>
              <a:t> del </a:t>
            </a:r>
            <a:r>
              <a:rPr lang="de-DE" sz="2400" i="1" dirty="0" err="1"/>
              <a:t>Laghetto</a:t>
            </a:r>
            <a:endParaRPr lang="de-DE" sz="2400" i="1" dirty="0"/>
          </a:p>
          <a:p>
            <a:pPr marL="0" indent="0">
              <a:buNone/>
            </a:pPr>
            <a:endParaRPr lang="de-DE" dirty="0"/>
          </a:p>
          <a:p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D5324CB-94A7-837C-9E91-3A39972D108E}"/>
              </a:ext>
            </a:extLst>
          </p:cNvPr>
          <p:cNvSpPr/>
          <p:nvPr/>
        </p:nvSpPr>
        <p:spPr>
          <a:xfrm flipV="1">
            <a:off x="424815" y="842244"/>
            <a:ext cx="548640" cy="73155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54554B-7F04-5DE2-EB67-ED61F50CA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0" b="1"/>
          <a:stretch/>
        </p:blipFill>
        <p:spPr>
          <a:xfrm>
            <a:off x="5755345" y="1476031"/>
            <a:ext cx="4798029" cy="471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54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E9F7169-441B-45BD-8D31-837F9A3B7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3" r="1665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8DB88F8-8C61-473C-93AA-93BFD7B72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135" y="2780809"/>
            <a:ext cx="4665346" cy="340661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– 11</a:t>
            </a:r>
            <a:r>
              <a:rPr lang="en-US" sz="2400" baseline="30000" dirty="0"/>
              <a:t>th</a:t>
            </a:r>
            <a:r>
              <a:rPr lang="en-US" sz="2400" dirty="0"/>
              <a:t> of July 2021 on Mt. Etna </a:t>
            </a:r>
          </a:p>
          <a:p>
            <a:endParaRPr lang="de-DE" sz="2400" dirty="0"/>
          </a:p>
          <a:p>
            <a:r>
              <a:rPr lang="en-US" sz="2400" dirty="0"/>
              <a:t>Objectives of the scouting campaign: </a:t>
            </a:r>
          </a:p>
          <a:p>
            <a:pPr lvl="1"/>
            <a:r>
              <a:rPr lang="en-US" sz="2200" dirty="0"/>
              <a:t>Simulate landing of a rover on Etna</a:t>
            </a:r>
          </a:p>
          <a:p>
            <a:pPr lvl="1"/>
            <a:r>
              <a:rPr lang="en-US" sz="2200" dirty="0"/>
              <a:t>Explore Mt. Etna as a Mars analogue</a:t>
            </a:r>
          </a:p>
          <a:p>
            <a:pPr lvl="1"/>
            <a:r>
              <a:rPr lang="en-US" sz="2200" dirty="0"/>
              <a:t>Test instruments in p</a:t>
            </a:r>
            <a:r>
              <a:rPr lang="en-GB" sz="2200" dirty="0"/>
              <a:t>reparation</a:t>
            </a:r>
            <a:r>
              <a:rPr lang="de-DE" sz="2200" dirty="0"/>
              <a:t> </a:t>
            </a:r>
            <a:r>
              <a:rPr lang="en-GB" sz="2200" dirty="0"/>
              <a:t>of the ExoMars mission</a:t>
            </a:r>
          </a:p>
          <a:p>
            <a:pPr lvl="1"/>
            <a:endParaRPr lang="de-DE" sz="2400" dirty="0"/>
          </a:p>
          <a:p>
            <a:r>
              <a:rPr lang="de-DE" sz="2400" dirty="0" err="1"/>
              <a:t>Carried</a:t>
            </a:r>
            <a:r>
              <a:rPr lang="de-DE" sz="2400" dirty="0"/>
              <a:t> out at DLR ARCHES 2022 </a:t>
            </a:r>
            <a:r>
              <a:rPr lang="de-DE" sz="2400" dirty="0" err="1"/>
              <a:t>site</a:t>
            </a:r>
            <a:r>
              <a:rPr lang="de-DE" sz="2400" dirty="0"/>
              <a:t> </a:t>
            </a:r>
            <a:r>
              <a:rPr lang="de-DE" sz="2400" i="1" dirty="0" err="1"/>
              <a:t>Cisternazza</a:t>
            </a:r>
            <a:r>
              <a:rPr lang="de-DE" sz="2400" dirty="0"/>
              <a:t> and </a:t>
            </a:r>
            <a:r>
              <a:rPr lang="de-DE" sz="2400" i="1" dirty="0" err="1"/>
              <a:t>Cratere</a:t>
            </a:r>
            <a:r>
              <a:rPr lang="de-DE" sz="2400" i="1" dirty="0"/>
              <a:t> del </a:t>
            </a:r>
            <a:r>
              <a:rPr lang="de-DE" sz="2400" i="1" dirty="0" err="1"/>
              <a:t>Laghetto</a:t>
            </a:r>
            <a:endParaRPr lang="de-DE" sz="2400" i="1" dirty="0"/>
          </a:p>
          <a:p>
            <a:pPr marL="0" indent="0">
              <a:buNone/>
            </a:pPr>
            <a:endParaRPr lang="de-DE" dirty="0"/>
          </a:p>
          <a:p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D5324CB-94A7-837C-9E91-3A39972D108E}"/>
              </a:ext>
            </a:extLst>
          </p:cNvPr>
          <p:cNvSpPr/>
          <p:nvPr/>
        </p:nvSpPr>
        <p:spPr>
          <a:xfrm flipV="1">
            <a:off x="424815" y="842244"/>
            <a:ext cx="548640" cy="73155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54554B-7F04-5DE2-EB67-ED61F50CA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0" b="1"/>
          <a:stretch/>
        </p:blipFill>
        <p:spPr>
          <a:xfrm>
            <a:off x="5755345" y="1476031"/>
            <a:ext cx="4798029" cy="4711392"/>
          </a:xfrm>
          <a:prstGeom prst="rect">
            <a:avLst/>
          </a:prstGeom>
        </p:spPr>
      </p:pic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A6A4CA0-854F-FEA0-1F2B-2F2EBC9F2170}"/>
              </a:ext>
            </a:extLst>
          </p:cNvPr>
          <p:cNvGrpSpPr/>
          <p:nvPr/>
        </p:nvGrpSpPr>
        <p:grpSpPr>
          <a:xfrm>
            <a:off x="7673450" y="2926051"/>
            <a:ext cx="4410866" cy="3261372"/>
            <a:chOff x="7673450" y="2926051"/>
            <a:chExt cx="4410866" cy="3261372"/>
          </a:xfrm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205A2183-36C1-14AF-F68C-528664B93985}"/>
                </a:ext>
              </a:extLst>
            </p:cNvPr>
            <p:cNvGrpSpPr/>
            <p:nvPr/>
          </p:nvGrpSpPr>
          <p:grpSpPr>
            <a:xfrm>
              <a:off x="8886947" y="2926051"/>
              <a:ext cx="3197369" cy="3261372"/>
              <a:chOff x="155905" y="255849"/>
              <a:chExt cx="2911723" cy="3002418"/>
            </a:xfrm>
          </p:grpSpPr>
          <p:pic>
            <p:nvPicPr>
              <p:cNvPr id="48" name="Picture 9" descr="Map&#10;&#10;Description automatically generated">
                <a:extLst>
                  <a:ext uri="{FF2B5EF4-FFF2-40B4-BE49-F238E27FC236}">
                    <a16:creationId xmlns:a16="http://schemas.microsoft.com/office/drawing/2014/main" id="{42D880C9-64FC-1D13-8330-6E62CF6A08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1" t="7508" r="2993" b="4377"/>
              <a:stretch/>
            </p:blipFill>
            <p:spPr>
              <a:xfrm>
                <a:off x="155905" y="255849"/>
                <a:ext cx="2911723" cy="3002418"/>
              </a:xfrm>
              <a:prstGeom prst="rect">
                <a:avLst/>
              </a:prstGeom>
            </p:spPr>
          </p:pic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0A32636D-3C1E-E618-8A58-07FAE04697EC}"/>
                  </a:ext>
                </a:extLst>
              </p:cNvPr>
              <p:cNvGrpSpPr/>
              <p:nvPr/>
            </p:nvGrpSpPr>
            <p:grpSpPr>
              <a:xfrm>
                <a:off x="1150620" y="731520"/>
                <a:ext cx="1043354" cy="1508174"/>
                <a:chOff x="0" y="0"/>
                <a:chExt cx="1043354" cy="1508174"/>
              </a:xfrm>
            </p:grpSpPr>
            <p:sp>
              <p:nvSpPr>
                <p:cNvPr id="50" name="Rectangle 30">
                  <a:extLst>
                    <a:ext uri="{FF2B5EF4-FFF2-40B4-BE49-F238E27FC236}">
                      <a16:creationId xmlns:a16="http://schemas.microsoft.com/office/drawing/2014/main" id="{008B3D9D-F46F-FC00-7CB0-148C1C53EB20}"/>
                    </a:ext>
                  </a:extLst>
                </p:cNvPr>
                <p:cNvSpPr/>
                <p:nvPr/>
              </p:nvSpPr>
              <p:spPr>
                <a:xfrm>
                  <a:off x="7620" y="7620"/>
                  <a:ext cx="1019907" cy="150055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cxnSp>
              <p:nvCxnSpPr>
                <p:cNvPr id="51" name="Straight Connector 31">
                  <a:extLst>
                    <a:ext uri="{FF2B5EF4-FFF2-40B4-BE49-F238E27FC236}">
                      <a16:creationId xmlns:a16="http://schemas.microsoft.com/office/drawing/2014/main" id="{48ED2494-6D99-E3CF-BF7B-87867FE04777}"/>
                    </a:ext>
                  </a:extLst>
                </p:cNvPr>
                <p:cNvCxnSpPr/>
                <p:nvPr/>
              </p:nvCxnSpPr>
              <p:spPr>
                <a:xfrm flipV="1">
                  <a:off x="7620" y="7620"/>
                  <a:ext cx="228600" cy="2344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32">
                  <a:extLst>
                    <a:ext uri="{FF2B5EF4-FFF2-40B4-BE49-F238E27FC236}">
                      <a16:creationId xmlns:a16="http://schemas.microsoft.com/office/drawing/2014/main" id="{AF7BB4E5-C783-5E0D-2C8F-414DF5CCDD9A}"/>
                    </a:ext>
                  </a:extLst>
                </p:cNvPr>
                <p:cNvCxnSpPr/>
                <p:nvPr/>
              </p:nvCxnSpPr>
              <p:spPr>
                <a:xfrm flipV="1">
                  <a:off x="7620" y="7620"/>
                  <a:ext cx="381000" cy="38671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3">
                  <a:extLst>
                    <a:ext uri="{FF2B5EF4-FFF2-40B4-BE49-F238E27FC236}">
                      <a16:creationId xmlns:a16="http://schemas.microsoft.com/office/drawing/2014/main" id="{F85F14D3-FFBD-63B8-82C1-3F8A5556E0AB}"/>
                    </a:ext>
                  </a:extLst>
                </p:cNvPr>
                <p:cNvCxnSpPr/>
                <p:nvPr/>
              </p:nvCxnSpPr>
              <p:spPr>
                <a:xfrm flipV="1">
                  <a:off x="22860" y="0"/>
                  <a:ext cx="539261" cy="59186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4">
                  <a:extLst>
                    <a:ext uri="{FF2B5EF4-FFF2-40B4-BE49-F238E27FC236}">
                      <a16:creationId xmlns:a16="http://schemas.microsoft.com/office/drawing/2014/main" id="{AC0DE8F7-8793-1792-8481-7A5EDEA78F7C}"/>
                    </a:ext>
                  </a:extLst>
                </p:cNvPr>
                <p:cNvCxnSpPr/>
                <p:nvPr/>
              </p:nvCxnSpPr>
              <p:spPr>
                <a:xfrm flipV="1">
                  <a:off x="7620" y="7620"/>
                  <a:ext cx="738554" cy="78529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35">
                  <a:extLst>
                    <a:ext uri="{FF2B5EF4-FFF2-40B4-BE49-F238E27FC236}">
                      <a16:creationId xmlns:a16="http://schemas.microsoft.com/office/drawing/2014/main" id="{63BFECB9-2027-BEC9-5FF9-1839CC3C38C0}"/>
                    </a:ext>
                  </a:extLst>
                </p:cNvPr>
                <p:cNvCxnSpPr/>
                <p:nvPr/>
              </p:nvCxnSpPr>
              <p:spPr>
                <a:xfrm flipV="1">
                  <a:off x="30480" y="7620"/>
                  <a:ext cx="949570" cy="97873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36">
                  <a:extLst>
                    <a:ext uri="{FF2B5EF4-FFF2-40B4-BE49-F238E27FC236}">
                      <a16:creationId xmlns:a16="http://schemas.microsoft.com/office/drawing/2014/main" id="{5A04D5F2-9AF6-25BA-0353-F6F280E3D83E}"/>
                    </a:ext>
                  </a:extLst>
                </p:cNvPr>
                <p:cNvCxnSpPr/>
                <p:nvPr/>
              </p:nvCxnSpPr>
              <p:spPr>
                <a:xfrm flipV="1">
                  <a:off x="22860" y="205740"/>
                  <a:ext cx="1008087" cy="99045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37">
                  <a:extLst>
                    <a:ext uri="{FF2B5EF4-FFF2-40B4-BE49-F238E27FC236}">
                      <a16:creationId xmlns:a16="http://schemas.microsoft.com/office/drawing/2014/main" id="{480F24BF-5E26-E03A-BAF0-73378A174820}"/>
                    </a:ext>
                  </a:extLst>
                </p:cNvPr>
                <p:cNvCxnSpPr/>
                <p:nvPr/>
              </p:nvCxnSpPr>
              <p:spPr>
                <a:xfrm flipV="1">
                  <a:off x="0" y="411480"/>
                  <a:ext cx="1043354" cy="100217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38">
                  <a:extLst>
                    <a:ext uri="{FF2B5EF4-FFF2-40B4-BE49-F238E27FC236}">
                      <a16:creationId xmlns:a16="http://schemas.microsoft.com/office/drawing/2014/main" id="{30E47C8B-1AE3-8674-A023-CD3976C80BA4}"/>
                    </a:ext>
                  </a:extLst>
                </p:cNvPr>
                <p:cNvCxnSpPr/>
                <p:nvPr/>
              </p:nvCxnSpPr>
              <p:spPr>
                <a:xfrm flipV="1">
                  <a:off x="152400" y="640080"/>
                  <a:ext cx="878791" cy="8673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39">
                  <a:extLst>
                    <a:ext uri="{FF2B5EF4-FFF2-40B4-BE49-F238E27FC236}">
                      <a16:creationId xmlns:a16="http://schemas.microsoft.com/office/drawing/2014/main" id="{9F5E8EFB-E2F0-D4A7-8A8A-CD982078C392}"/>
                    </a:ext>
                  </a:extLst>
                </p:cNvPr>
                <p:cNvCxnSpPr/>
                <p:nvPr/>
              </p:nvCxnSpPr>
              <p:spPr>
                <a:xfrm flipV="1">
                  <a:off x="403860" y="914400"/>
                  <a:ext cx="627087" cy="58014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0">
                  <a:extLst>
                    <a:ext uri="{FF2B5EF4-FFF2-40B4-BE49-F238E27FC236}">
                      <a16:creationId xmlns:a16="http://schemas.microsoft.com/office/drawing/2014/main" id="{B3AAEB7C-00D1-47A2-0E9C-0EA5DA1D9C23}"/>
                    </a:ext>
                  </a:extLst>
                </p:cNvPr>
                <p:cNvCxnSpPr/>
                <p:nvPr/>
              </p:nvCxnSpPr>
              <p:spPr>
                <a:xfrm flipV="1">
                  <a:off x="670560" y="1165860"/>
                  <a:ext cx="363318" cy="3391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552F4FD1-2003-968E-D082-D251778EAB47}"/>
                </a:ext>
              </a:extLst>
            </p:cNvPr>
            <p:cNvCxnSpPr>
              <a:cxnSpLocks/>
            </p:cNvCxnSpPr>
            <p:nvPr/>
          </p:nvCxnSpPr>
          <p:spPr>
            <a:xfrm>
              <a:off x="7692193" y="3149600"/>
              <a:ext cx="1160102" cy="30378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9388A86C-8F78-FE38-7A42-E7805939D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3450" y="2926051"/>
              <a:ext cx="1213497" cy="2235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70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3600" dirty="0"/>
              <a:t>Crew &amp; Tasks</a:t>
            </a:r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6AF1E2F-A96E-C3B9-D311-DF09B2C172F0}"/>
              </a:ext>
            </a:extLst>
          </p:cNvPr>
          <p:cNvSpPr/>
          <p:nvPr/>
        </p:nvSpPr>
        <p:spPr>
          <a:xfrm flipV="1">
            <a:off x="424815" y="842244"/>
            <a:ext cx="548640" cy="73155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haltsplatzhalter 10">
            <a:extLst>
              <a:ext uri="{FF2B5EF4-FFF2-40B4-BE49-F238E27FC236}">
                <a16:creationId xmlns:a16="http://schemas.microsoft.com/office/drawing/2014/main" id="{52F21918-02C8-C57C-D6A8-09AAF3AA3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134" y="2780809"/>
            <a:ext cx="4625901" cy="3406614"/>
          </a:xfrm>
        </p:spPr>
        <p:txBody>
          <a:bodyPr>
            <a:normAutofit/>
          </a:bodyPr>
          <a:lstStyle/>
          <a:p>
            <a:r>
              <a:rPr lang="en-GB" sz="2400" dirty="0"/>
              <a:t>11 participants:</a:t>
            </a:r>
          </a:p>
          <a:p>
            <a:pPr lvl="1"/>
            <a:r>
              <a:rPr lang="en-GB" sz="2000" dirty="0"/>
              <a:t>TU Dublin</a:t>
            </a:r>
          </a:p>
          <a:p>
            <a:pPr lvl="1"/>
            <a:r>
              <a:rPr lang="en-GB" sz="2000" dirty="0"/>
              <a:t>LEAPS (Leiden/ESA Astrophysics Program for Summer Students )</a:t>
            </a:r>
          </a:p>
          <a:p>
            <a:pPr lvl="1"/>
            <a:r>
              <a:rPr lang="en-GB" sz="2000" dirty="0"/>
              <a:t>VU Amsterdam</a:t>
            </a:r>
          </a:p>
          <a:p>
            <a:r>
              <a:rPr lang="en-GB" sz="2400" dirty="0"/>
              <a:t>Every crew member had their distinctive role:</a:t>
            </a:r>
          </a:p>
          <a:p>
            <a:pPr lvl="1"/>
            <a:r>
              <a:rPr lang="en-GB" sz="2000" dirty="0"/>
              <a:t>Planner, Data officer, Geologist, Outreach officer, …</a:t>
            </a:r>
          </a:p>
        </p:txBody>
      </p:sp>
      <p:pic>
        <p:nvPicPr>
          <p:cNvPr id="3" name="Grafik 2" descr="Ein Bild, das draußen, Person, Personen, Esstisch enthält.&#10;&#10;Automatisch generierte Beschreibung">
            <a:extLst>
              <a:ext uri="{FF2B5EF4-FFF2-40B4-BE49-F238E27FC236}">
                <a16:creationId xmlns:a16="http://schemas.microsoft.com/office/drawing/2014/main" id="{6A4AFDEC-7A11-C76B-D610-68E7C7161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02" y="1852736"/>
            <a:ext cx="7208377" cy="462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600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62435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Equipment &amp; Instruments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8DB88F8-8C61-473C-93AA-93BFD7B72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134" y="2780809"/>
            <a:ext cx="5494276" cy="3406614"/>
          </a:xfrm>
        </p:spPr>
        <p:txBody>
          <a:bodyPr/>
          <a:lstStyle/>
          <a:p>
            <a:r>
              <a:rPr lang="en-US" sz="2200" dirty="0"/>
              <a:t>REMMI rover</a:t>
            </a:r>
          </a:p>
          <a:p>
            <a:r>
              <a:rPr lang="en-US" sz="2200" dirty="0"/>
              <a:t>Drone</a:t>
            </a:r>
          </a:p>
          <a:p>
            <a:r>
              <a:rPr lang="en-US" sz="2200" dirty="0"/>
              <a:t>360° Panoramic Camera (</a:t>
            </a:r>
            <a:r>
              <a:rPr lang="en-US" sz="2200" dirty="0" err="1"/>
              <a:t>PanCam</a:t>
            </a:r>
            <a:r>
              <a:rPr lang="en-US" sz="2200" dirty="0"/>
              <a:t>)</a:t>
            </a:r>
          </a:p>
          <a:p>
            <a:r>
              <a:rPr lang="en-US" sz="2200" dirty="0"/>
              <a:t>UV-Vis-NIR Spectrometer</a:t>
            </a:r>
          </a:p>
          <a:p>
            <a:r>
              <a:rPr lang="en-US" sz="2200" dirty="0"/>
              <a:t>Portable Microscope</a:t>
            </a:r>
          </a:p>
          <a:p>
            <a:r>
              <a:rPr lang="en-US" sz="2200" dirty="0"/>
              <a:t>Field Raman</a:t>
            </a:r>
          </a:p>
          <a:p>
            <a:r>
              <a:rPr lang="de-DE" sz="2200" dirty="0"/>
              <a:t>Radio Jove </a:t>
            </a:r>
            <a:r>
              <a:rPr lang="de-DE" sz="2200" dirty="0" err="1"/>
              <a:t>Antenna</a:t>
            </a:r>
            <a:r>
              <a:rPr lang="de-DE" sz="2200" dirty="0"/>
              <a:t> </a:t>
            </a:r>
          </a:p>
          <a:p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72A090B-8383-5B4C-5064-60F464F74B08}"/>
              </a:ext>
            </a:extLst>
          </p:cNvPr>
          <p:cNvSpPr/>
          <p:nvPr/>
        </p:nvSpPr>
        <p:spPr>
          <a:xfrm flipV="1">
            <a:off x="424815" y="842244"/>
            <a:ext cx="548640" cy="73155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nhaltsplatzhalter 13" descr="Ein Bild, das draußen, Boden enthält.&#10;&#10;Automatisch generierte Beschreibung">
            <a:extLst>
              <a:ext uri="{FF2B5EF4-FFF2-40B4-BE49-F238E27FC236}">
                <a16:creationId xmlns:a16="http://schemas.microsoft.com/office/drawing/2014/main" id="{BB4B0F8D-8A2D-A967-BCEB-8B9985B906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22" y="175988"/>
            <a:ext cx="4879517" cy="6506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89AEDD5-917D-D7B2-4865-0DDBDBB9A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>
          <a:xfrm>
            <a:off x="4384012" y="4000150"/>
            <a:ext cx="2885266" cy="2769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833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809799D-E595-4950-9DF4-FF2B2F19849C}"/>
              </a:ext>
            </a:extLst>
          </p:cNvPr>
          <p:cNvSpPr/>
          <p:nvPr/>
        </p:nvSpPr>
        <p:spPr>
          <a:xfrm>
            <a:off x="424815" y="2792984"/>
            <a:ext cx="4124036" cy="3607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nhaltsplatzhalter 7">
            <a:extLst>
              <a:ext uri="{FF2B5EF4-FFF2-40B4-BE49-F238E27FC236}">
                <a16:creationId xmlns:a16="http://schemas.microsoft.com/office/drawing/2014/main" id="{CFA3C360-638A-613E-5EE1-201E1885E9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r="43117"/>
          <a:stretch/>
        </p:blipFill>
        <p:spPr>
          <a:xfrm>
            <a:off x="9054405" y="10"/>
            <a:ext cx="3148313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8DB88F8-8C61-473C-93AA-93BFD7B72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134" y="2780809"/>
            <a:ext cx="5494276" cy="3406614"/>
          </a:xfrm>
        </p:spPr>
        <p:txBody>
          <a:bodyPr/>
          <a:lstStyle/>
          <a:p>
            <a:endParaRPr lang="de-DE" dirty="0"/>
          </a:p>
          <a:p>
            <a:endParaRPr lang="en-GB" dirty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FA18EFA5-12B9-4250-8BE8-6D8075E8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42205"/>
              </p:ext>
            </p:extLst>
          </p:nvPr>
        </p:nvGraphicFramePr>
        <p:xfrm>
          <a:off x="4039341" y="1906736"/>
          <a:ext cx="4124037" cy="4617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4037">
                  <a:extLst>
                    <a:ext uri="{9D8B030D-6E8A-4147-A177-3AD203B41FA5}">
                      <a16:colId xmlns:a16="http://schemas.microsoft.com/office/drawing/2014/main" val="462974815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Pre-Mission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0567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Satellite images of landing site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70639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Mission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5198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Land/Set-up Earth Lab (Scientist)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54386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Position Drone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45349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Set up </a:t>
                      </a:r>
                      <a:r>
                        <a:rPr lang="en-GB" sz="1600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Pancan</a:t>
                      </a:r>
                      <a:r>
                        <a:rPr lang="en-GB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&amp; Radio Jove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42569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Take images of landing site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88733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Launch rover to specified areas by Earth lab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27738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Earth Lab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12826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Set up Raman, Spectrometer and Microscope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15652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Choose sample site from images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90428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Analyse samples &amp; determine mineral and structural composition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06953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Close-up images of collected samples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676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Post Mission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27591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Data Officer collect all data from the day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21395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Journalist collect all images &amp; footage of the day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53416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Write individual daily report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231429"/>
                  </a:ext>
                </a:extLst>
              </a:tr>
            </a:tbl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0029E45-7175-2234-C9D7-BB5D087B0DDD}"/>
              </a:ext>
            </a:extLst>
          </p:cNvPr>
          <p:cNvGrpSpPr/>
          <p:nvPr/>
        </p:nvGrpSpPr>
        <p:grpSpPr>
          <a:xfrm>
            <a:off x="4036891" y="1906736"/>
            <a:ext cx="4158277" cy="4607260"/>
            <a:chOff x="3073412" y="2014311"/>
            <a:chExt cx="4158277" cy="4607260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6808D1C-35AB-DF25-76B6-33AF8BA6F97B}"/>
                </a:ext>
              </a:extLst>
            </p:cNvPr>
            <p:cNvGrpSpPr/>
            <p:nvPr/>
          </p:nvGrpSpPr>
          <p:grpSpPr>
            <a:xfrm>
              <a:off x="3073412" y="2014311"/>
              <a:ext cx="4158277" cy="3580679"/>
              <a:chOff x="3073412" y="2014311"/>
              <a:chExt cx="4158277" cy="3580679"/>
            </a:xfrm>
          </p:grpSpPr>
          <p:sp>
            <p:nvSpPr>
              <p:cNvPr id="3" name="Rechteck: abgerundete Ecken 2">
                <a:extLst>
                  <a:ext uri="{FF2B5EF4-FFF2-40B4-BE49-F238E27FC236}">
                    <a16:creationId xmlns:a16="http://schemas.microsoft.com/office/drawing/2014/main" id="{EA85A265-467D-494A-86D4-AF1438DEDBC8}"/>
                  </a:ext>
                </a:extLst>
              </p:cNvPr>
              <p:cNvSpPr/>
              <p:nvPr/>
            </p:nvSpPr>
            <p:spPr>
              <a:xfrm>
                <a:off x="3073413" y="2014311"/>
                <a:ext cx="4124036" cy="512064"/>
              </a:xfrm>
              <a:prstGeom prst="roundRect">
                <a:avLst>
                  <a:gd name="adj" fmla="val 33036"/>
                </a:avLst>
              </a:prstGeom>
              <a:solidFill>
                <a:schemeClr val="accent4">
                  <a:lumMod val="20000"/>
                  <a:lumOff val="80000"/>
                  <a:alpha val="2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E9CB7DAB-5881-4165-9461-6F101C9A98B1}"/>
                  </a:ext>
                </a:extLst>
              </p:cNvPr>
              <p:cNvSpPr/>
              <p:nvPr/>
            </p:nvSpPr>
            <p:spPr>
              <a:xfrm>
                <a:off x="3074182" y="2563617"/>
                <a:ext cx="4124036" cy="149383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2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hteck: abgerundete Ecken 13">
                <a:extLst>
                  <a:ext uri="{FF2B5EF4-FFF2-40B4-BE49-F238E27FC236}">
                    <a16:creationId xmlns:a16="http://schemas.microsoft.com/office/drawing/2014/main" id="{57D91140-1186-4F95-93D1-475C4F476B8A}"/>
                  </a:ext>
                </a:extLst>
              </p:cNvPr>
              <p:cNvSpPr/>
              <p:nvPr/>
            </p:nvSpPr>
            <p:spPr>
              <a:xfrm>
                <a:off x="3073412" y="4101155"/>
                <a:ext cx="4158277" cy="149383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  <a:alpha val="2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24273F69-23BD-0A58-6529-DCF1DF4FC245}"/>
                </a:ext>
              </a:extLst>
            </p:cNvPr>
            <p:cNvSpPr/>
            <p:nvPr/>
          </p:nvSpPr>
          <p:spPr>
            <a:xfrm>
              <a:off x="3073412" y="5628639"/>
              <a:ext cx="4158277" cy="9929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314" y="499941"/>
            <a:ext cx="5918199" cy="8296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Mission protocol</a:t>
            </a:r>
          </a:p>
        </p:txBody>
      </p:sp>
      <p:pic>
        <p:nvPicPr>
          <p:cNvPr id="9" name="Grafik 8" descr="Ein Bild, das draußen, Himmel, Berg, Natur enthält.&#10;&#10;Automatisch generierte Beschreibung">
            <a:extLst>
              <a:ext uri="{FF2B5EF4-FFF2-40B4-BE49-F238E27FC236}">
                <a16:creationId xmlns:a16="http://schemas.microsoft.com/office/drawing/2014/main" id="{8BC9376D-5778-2111-2A85-17BA13049B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77"/>
          <a:stretch/>
        </p:blipFill>
        <p:spPr>
          <a:xfrm>
            <a:off x="0" y="0"/>
            <a:ext cx="3148314" cy="685800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BD384CD-6914-F43A-A476-505F45E6F519}"/>
              </a:ext>
            </a:extLst>
          </p:cNvPr>
          <p:cNvSpPr/>
          <p:nvPr/>
        </p:nvSpPr>
        <p:spPr>
          <a:xfrm>
            <a:off x="3148314" y="1906736"/>
            <a:ext cx="699132" cy="1077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6461D61-ED05-743B-B4D2-1601BEB3FEF9}"/>
              </a:ext>
            </a:extLst>
          </p:cNvPr>
          <p:cNvCxnSpPr>
            <a:cxnSpLocks/>
          </p:cNvCxnSpPr>
          <p:nvPr/>
        </p:nvCxnSpPr>
        <p:spPr>
          <a:xfrm>
            <a:off x="4410636" y="1429401"/>
            <a:ext cx="33707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763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E9F7169-441B-45BD-8D31-837F9A3B7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75" t="15969" r="652" b="1596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62435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Health &amp; Safety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8DB88F8-8C61-473C-93AA-93BFD7B72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134" y="2780809"/>
            <a:ext cx="5494276" cy="3406614"/>
          </a:xfrm>
        </p:spPr>
        <p:txBody>
          <a:bodyPr/>
          <a:lstStyle/>
          <a:p>
            <a:endParaRPr lang="de-DE" dirty="0"/>
          </a:p>
          <a:p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23F2B60-8493-47A3-9F44-C8013A02101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4" y="3965042"/>
            <a:ext cx="5308050" cy="22035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BECCF2A-84C0-4414-BBD5-870608D189B9}"/>
              </a:ext>
            </a:extLst>
          </p:cNvPr>
          <p:cNvSpPr txBox="1"/>
          <p:nvPr/>
        </p:nvSpPr>
        <p:spPr>
          <a:xfrm>
            <a:off x="505648" y="6163523"/>
            <a:ext cx="569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Istituto Nazionale di Geofisica e Vulcanologia-Osservatorio Etneo (INGV-OE)</a:t>
            </a:r>
            <a:endParaRPr lang="en-GB" sz="1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D646119-266D-4C28-8BAD-9181F6DE56CE}"/>
              </a:ext>
            </a:extLst>
          </p:cNvPr>
          <p:cNvSpPr txBox="1"/>
          <p:nvPr/>
        </p:nvSpPr>
        <p:spPr>
          <a:xfrm>
            <a:off x="879370" y="2794308"/>
            <a:ext cx="4607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Etna was very active during the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lava fountaining episodes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Status of the volcano was checked regularly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431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7E81C3-ECDB-46E8-80D8-56E085C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62435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DLR ARCHES 2022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DF0C3F-9098-56B5-44CA-84B4F9018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98063"/>
            <a:ext cx="4816204" cy="3378900"/>
          </a:xfrm>
        </p:spPr>
        <p:txBody>
          <a:bodyPr>
            <a:normAutofit/>
          </a:bodyPr>
          <a:lstStyle/>
          <a:p>
            <a:r>
              <a:rPr lang="en-GB" sz="2200" dirty="0"/>
              <a:t>Autonomous Robotic Networks to Help Modern Societies (ARCHES)</a:t>
            </a:r>
          </a:p>
          <a:p>
            <a:r>
              <a:rPr lang="en-GB" sz="2200" dirty="0"/>
              <a:t>Demonstration missions in July 2022:</a:t>
            </a:r>
          </a:p>
          <a:p>
            <a:pPr lvl="1"/>
            <a:r>
              <a:rPr lang="en-GB" sz="2000" dirty="0"/>
              <a:t>Autonomous Drone ARDEA</a:t>
            </a:r>
          </a:p>
          <a:p>
            <a:pPr lvl="1"/>
            <a:r>
              <a:rPr lang="en-GB" sz="2000" dirty="0"/>
              <a:t>Scout Rover</a:t>
            </a:r>
          </a:p>
          <a:p>
            <a:pPr lvl="1"/>
            <a:r>
              <a:rPr lang="en-GB" sz="2000" dirty="0"/>
              <a:t>Interact Rover</a:t>
            </a:r>
          </a:p>
          <a:p>
            <a:pPr lvl="1"/>
            <a:r>
              <a:rPr lang="en-GB" sz="2000" dirty="0"/>
              <a:t>The LRU 1 &amp; LRU 2</a:t>
            </a:r>
          </a:p>
          <a:p>
            <a:pPr lvl="1"/>
            <a:r>
              <a:rPr lang="en-GB" sz="2000" dirty="0"/>
              <a:t>Rodin Lander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97067EE-8D7E-23AB-4DFB-AA73AC8F2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89" y="809760"/>
            <a:ext cx="2097635" cy="1185164"/>
          </a:xfrm>
          <a:prstGeom prst="rect">
            <a:avLst/>
          </a:prstGeom>
        </p:spPr>
      </p:pic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EEA829AF-3B89-BC1E-9598-0FC60CC32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404" y="2152404"/>
            <a:ext cx="6440775" cy="430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61647260-AC2D-622C-76BE-110C66008A16}"/>
              </a:ext>
            </a:extLst>
          </p:cNvPr>
          <p:cNvSpPr/>
          <p:nvPr/>
        </p:nvSpPr>
        <p:spPr>
          <a:xfrm flipV="1">
            <a:off x="424815" y="842244"/>
            <a:ext cx="548640" cy="73155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2A9AB57-3A26-7A51-2BF5-DE40B183444A}"/>
              </a:ext>
            </a:extLst>
          </p:cNvPr>
          <p:cNvSpPr/>
          <p:nvPr/>
        </p:nvSpPr>
        <p:spPr>
          <a:xfrm>
            <a:off x="8154296" y="809760"/>
            <a:ext cx="3808208" cy="11851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0EC2C5-5A57-A7F8-CE77-46CACDE96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40" y="-150607"/>
            <a:ext cx="3437069" cy="32272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FAAFD5-EABF-EFA2-A2F0-C3D6331F966F}"/>
              </a:ext>
            </a:extLst>
          </p:cNvPr>
          <p:cNvSpPr txBox="1"/>
          <p:nvPr/>
        </p:nvSpPr>
        <p:spPr>
          <a:xfrm>
            <a:off x="5743077" y="5977248"/>
            <a:ext cx="1114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Credit: DLR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7E1DEE8-8E67-2566-1353-674F93917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422" y="811764"/>
            <a:ext cx="3731956" cy="118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0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Himmel, draußen, Natur, Boden enthält.&#10;&#10;Automatisch generierte Beschreibung">
            <a:extLst>
              <a:ext uri="{FF2B5EF4-FFF2-40B4-BE49-F238E27FC236}">
                <a16:creationId xmlns:a16="http://schemas.microsoft.com/office/drawing/2014/main" id="{5FB3F546-3055-4E99-9DFC-807D70AE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6" b="85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CFD2B43-3265-4579-BCC5-4CD7DBF0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166886"/>
            <a:ext cx="9144000" cy="1349128"/>
          </a:xfrm>
        </p:spPr>
        <p:txBody>
          <a:bodyPr vert="horz" lIns="91440" tIns="45720" rIns="91440" bIns="45720" rtlCol="0" anchor="b">
            <a:prstTxWarp prst="textArchUp">
              <a:avLst>
                <a:gd name="adj" fmla="val 11189961"/>
              </a:avLst>
            </a:prstTxWarp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89236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Breitbild</PresentationFormat>
  <Paragraphs>79</Paragraphs>
  <Slides>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Introduction</vt:lpstr>
      <vt:lpstr>Introduction</vt:lpstr>
      <vt:lpstr>Crew &amp; Tasks</vt:lpstr>
      <vt:lpstr>Equipment &amp; Instruments</vt:lpstr>
      <vt:lpstr>Mission protocol</vt:lpstr>
      <vt:lpstr>Health &amp; Safety</vt:lpstr>
      <vt:lpstr>DLR ARCHES 2022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EuroMoonMars ETNA Campaign</dc:title>
  <dc:creator>Leander Schlarmann</dc:creator>
  <cp:lastModifiedBy>Leander Schlarmann</cp:lastModifiedBy>
  <cp:revision>15</cp:revision>
  <dcterms:created xsi:type="dcterms:W3CDTF">2021-09-30T18:46:42Z</dcterms:created>
  <dcterms:modified xsi:type="dcterms:W3CDTF">2022-05-26T10:26:52Z</dcterms:modified>
</cp:coreProperties>
</file>