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1" r:id="rId5"/>
    <p:sldId id="264" r:id="rId6"/>
    <p:sldId id="270" r:id="rId7"/>
    <p:sldId id="269" r:id="rId8"/>
    <p:sldId id="274" r:id="rId9"/>
    <p:sldId id="275" r:id="rId10"/>
    <p:sldId id="276" r:id="rId11"/>
    <p:sldId id="28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54A1E-90F9-ABA9-D501-A3CF3F947F97}" name="Jan Burjánek" initials="MOU" userId="Anonymous_Jan Burjánek" providerId="None"/>
  <p188:author id="{499A4553-7BDC-6929-CB45-C7182ED5E84D}" name="jozef.mueller" initials="j" userId="jozef.muell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urjánek" initials="MOU" lastIdx="10" clrIdx="0"/>
  <p:cmAuthor id="2" name="Jan Burjánek" initials="MOU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FFB9B9"/>
    <a:srgbClr val="F6C6C6"/>
    <a:srgbClr val="EF9595"/>
    <a:srgbClr val="FF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9" autoAdjust="0"/>
    <p:restoredTop sz="88258" autoAdjust="0"/>
  </p:normalViewPr>
  <p:slideViewPr>
    <p:cSldViewPr snapToGrid="0" snapToObjects="1">
      <p:cViewPr varScale="1">
        <p:scale>
          <a:sx n="74" d="100"/>
          <a:sy n="74" d="100"/>
        </p:scale>
        <p:origin x="12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26.05.2022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26.05.2022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D22D40"/>
                  </a:buClr>
                  <a:buFont typeface="Wingding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sk-SK" sz="1600" dirty="0">
                    <a:latin typeface="Arial"/>
                    <a:cs typeface="Arial"/>
                  </a:rPr>
                  <a:t>Euler-Bernoulli </a:t>
                </a:r>
                <a:r>
                  <a:rPr lang="sk-SK" sz="1600" dirty="0" err="1">
                    <a:latin typeface="Arial"/>
                    <a:cs typeface="Arial"/>
                  </a:rPr>
                  <a:t>beam</a:t>
                </a:r>
                <a:r>
                  <a:rPr lang="sk-SK" sz="1600" dirty="0">
                    <a:latin typeface="Arial"/>
                    <a:cs typeface="Arial"/>
                  </a:rPr>
                  <a:t> formula</a:t>
                </a:r>
                <a:endParaRPr lang="en-GB" sz="1600" dirty="0">
                  <a:latin typeface="Arial"/>
                  <a:cs typeface="Arial"/>
                </a:endParaRPr>
              </a:p>
              <a:p>
                <a:pPr lvl="1">
                  <a:buClr>
                    <a:srgbClr val="D22D40"/>
                  </a:buClr>
                </a:pPr>
                <a:r>
                  <a:rPr lang="en-GB" sz="1600" dirty="0">
                    <a:latin typeface="Arial"/>
                    <a:cs typeface="Arial"/>
                  </a:rPr>
                  <a:t>     </a:t>
                </a:r>
                <a:r>
                  <a:rPr lang="sk-SK" sz="1600" dirty="0">
                    <a:latin typeface="Arial"/>
                    <a:cs typeface="Arial"/>
                  </a:rPr>
                  <a:t>(</a:t>
                </a:r>
                <a:r>
                  <a:rPr lang="sk-SK" sz="1600" dirty="0" err="1">
                    <a:latin typeface="Arial"/>
                    <a:cs typeface="Arial"/>
                  </a:rPr>
                  <a:t>solid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curves</a:t>
                </a:r>
                <a:r>
                  <a:rPr lang="sk-SK" sz="1600" dirty="0">
                    <a:latin typeface="Arial"/>
                    <a:cs typeface="Arial"/>
                  </a:rPr>
                  <a:t>)</a:t>
                </a:r>
                <a:endParaRPr lang="en-GB" sz="1600" dirty="0">
                  <a:latin typeface="Arial"/>
                  <a:cs typeface="Arial"/>
                </a:endParaRPr>
              </a:p>
              <a:p>
                <a:pPr marL="1200150" lvl="2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1200150" lvl="2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sz="1600" dirty="0">
                    <a:latin typeface="Arial"/>
                    <a:cs typeface="Arial"/>
                  </a:rPr>
                  <a:t>The same </a:t>
                </a:r>
                <a:r>
                  <a:rPr lang="sk-SK" sz="1600" dirty="0" err="1">
                    <a:latin typeface="Arial"/>
                    <a:cs typeface="Arial"/>
                  </a:rPr>
                  <a:t>for</a:t>
                </a:r>
                <a:r>
                  <a:rPr lang="en-GB" sz="1600" dirty="0">
                    <a:latin typeface="Arial"/>
                    <a:cs typeface="Arial"/>
                  </a:rPr>
                  <a:t> </a:t>
                </a:r>
                <a:r>
                  <a:rPr lang="en-GB" sz="1600" i="0">
                    <a:latin typeface="Cambria Math" panose="02040503050406030204" pitchFamily="18" charset="0"/>
                  </a:rPr>
                  <a:t>𝐸</a:t>
                </a:r>
                <a:r>
                  <a:rPr lang="sk-SK" sz="1600" b="0" i="0">
                    <a:latin typeface="Cambria Math" panose="02040503050406030204" pitchFamily="18" charset="0"/>
                  </a:rPr>
                  <a:t>∗</a:t>
                </a:r>
                <a:r>
                  <a:rPr lang="el-GR" sz="1600" b="0" i="0">
                    <a:latin typeface="Cambria Math" panose="02040503050406030204" pitchFamily="18" charset="0"/>
                  </a:rPr>
                  <a:t>σ</a:t>
                </a:r>
                <a:r>
                  <a:rPr lang="sk-SK" sz="1600" b="0" i="0" baseline="-25000">
                    <a:latin typeface="Cambria Math" panose="02040503050406030204" pitchFamily="18" charset="0"/>
                  </a:rPr>
                  <a:t>𝐸</a:t>
                </a:r>
                <a:r>
                  <a:rPr lang="sk-SK" sz="1600" dirty="0">
                    <a:latin typeface="Arial"/>
                    <a:cs typeface="Arial"/>
                  </a:rPr>
                  <a:t> and </a:t>
                </a:r>
                <a:r>
                  <a:rPr lang="en-GB" sz="1600" i="0">
                    <a:latin typeface="Cambria Math" panose="02040503050406030204" pitchFamily="18" charset="0"/>
                  </a:rPr>
                  <a:t>𝐸</a:t>
                </a:r>
                <a:r>
                  <a:rPr lang="sk-SK" sz="1600" i="0">
                    <a:latin typeface="Cambria Math" panose="02040503050406030204" pitchFamily="18" charset="0"/>
                  </a:rPr>
                  <a:t>/</a:t>
                </a:r>
                <a:r>
                  <a:rPr lang="el-GR" sz="1600" i="0">
                    <a:latin typeface="Cambria Math" panose="02040503050406030204" pitchFamily="18" charset="0"/>
                  </a:rPr>
                  <a:t>σ</a:t>
                </a:r>
                <a:r>
                  <a:rPr lang="sk-SK" sz="1600" b="0" i="0" baseline="-25000">
                    <a:latin typeface="Cambria Math" panose="02040503050406030204" pitchFamily="18" charset="0"/>
                  </a:rPr>
                  <a:t>𝐸</a:t>
                </a:r>
                <a:r>
                  <a:rPr lang="sk-SK" sz="1600" dirty="0">
                    <a:latin typeface="Arial"/>
                    <a:cs typeface="Arial"/>
                  </a:rPr>
                  <a:t> (</a:t>
                </a:r>
                <a:r>
                  <a:rPr lang="sk-SK" sz="1600" dirty="0" err="1">
                    <a:latin typeface="Arial"/>
                    <a:cs typeface="Arial"/>
                  </a:rPr>
                  <a:t>dotted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envelopes</a:t>
                </a:r>
                <a:r>
                  <a:rPr lang="sk-SK" sz="1600" dirty="0">
                    <a:latin typeface="Arial"/>
                    <a:cs typeface="Arial"/>
                  </a:rPr>
                  <a:t>)</a:t>
                </a:r>
                <a:endParaRPr lang="en-GB" sz="1600" dirty="0">
                  <a:latin typeface="Arial"/>
                  <a:cs typeface="Arial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D22D40"/>
              </a:buClr>
              <a:buFont typeface="Wingdings" charset="2"/>
              <a:buNone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D22D40"/>
              </a:buClr>
              <a:buFont typeface="Wingdings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4E7A-F325-C04F-BACB-8B42ABE136E9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1AD-2261-BE4B-A6E8-19D39635CF91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03D-BEBD-AB4C-808B-D35CDB7A7DBF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70CE-5A1F-604B-AF64-86B1920F495B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51C-549A-9D49-BFB9-0B5024E1873D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3D82-F91D-5444-B452-9185FD573987}" type="datetime1">
              <a:rPr lang="cs-CZ" smtClean="0"/>
              <a:t>26.05.2022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9430-A38D-2544-A65F-2CC2EFECACB0}" type="datetime1">
              <a:rPr lang="cs-CZ" smtClean="0"/>
              <a:t>26.05.2022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853F-61EB-AB4C-A88F-130A951E25B3}" type="datetime1">
              <a:rPr lang="cs-CZ" smtClean="0"/>
              <a:t>26.05.2022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6EA5-E78D-FC40-B92F-E452895BFEEA}" type="datetime1">
              <a:rPr lang="cs-CZ" smtClean="0"/>
              <a:t>26.05.2022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345-28BA-7D46-BBB1-9367B341FE2F}" type="datetime1">
              <a:rPr lang="cs-CZ" smtClean="0"/>
              <a:t>26.05.2022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1EFC-CD9B-E242-96FE-8D962C39DC7C}" type="datetime1">
              <a:rPr lang="cs-CZ" smtClean="0"/>
              <a:t>26.05.2022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676C-D4B2-5642-9A17-605F8D23EF7E}" type="datetime1">
              <a:rPr lang="cs-CZ" smtClean="0"/>
              <a:t>26.05.2022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18740"/>
            <a:ext cx="12192000" cy="1039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EB9643-2999-7327-1513-7DEAD311C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 t="12775" r="3578" b="9848"/>
          <a:stretch/>
        </p:blipFill>
        <p:spPr>
          <a:xfrm>
            <a:off x="4279547" y="5903809"/>
            <a:ext cx="3196486" cy="921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7834" y="4890024"/>
            <a:ext cx="3157953" cy="783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sk-SK" sz="2000" dirty="0">
                <a:latin typeface="Arial"/>
                <a:cs typeface="Arial"/>
              </a:rPr>
              <a:t>Jozef Müller (jozef.mueller@uni-jena.de)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D6A50A-79C9-4337-B7DD-92A5475E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980" y="1645683"/>
            <a:ext cx="6176039" cy="1997264"/>
          </a:xfrm>
        </p:spPr>
        <p:txBody>
          <a:bodyPr>
            <a:normAutofit/>
          </a:bodyPr>
          <a:lstStyle/>
          <a:p>
            <a:r>
              <a:rPr lang="en-US" sz="2300" b="1" dirty="0"/>
              <a:t>In situ estimation of effective rock elastic moduli by seismic ambient vibrations</a:t>
            </a:r>
            <a:br>
              <a:rPr lang="sk-SK" sz="2300" b="1" dirty="0"/>
            </a:br>
            <a:br>
              <a:rPr lang="sk-SK" sz="2300" b="1" dirty="0"/>
            </a:br>
            <a:br>
              <a:rPr lang="sk-SK" sz="2300" b="1" dirty="0"/>
            </a:br>
            <a:r>
              <a:rPr lang="sk-SK" sz="2300" b="1" dirty="0" err="1"/>
              <a:t>Bohemian</a:t>
            </a:r>
            <a:r>
              <a:rPr lang="sk-SK" sz="2300" b="1" dirty="0"/>
              <a:t> </a:t>
            </a:r>
            <a:r>
              <a:rPr lang="en-GB" sz="2300" b="1" dirty="0"/>
              <a:t>Cretaceous Basin</a:t>
            </a:r>
            <a:r>
              <a:rPr lang="sk-SK" sz="2300" b="1" dirty="0"/>
              <a:t>, </a:t>
            </a:r>
            <a:r>
              <a:rPr lang="sk-SK" sz="2300" b="1" dirty="0" err="1"/>
              <a:t>Czech</a:t>
            </a:r>
            <a:r>
              <a:rPr lang="sk-SK" sz="2300" b="1" dirty="0"/>
              <a:t> </a:t>
            </a:r>
            <a:r>
              <a:rPr lang="sk-SK" sz="2300" b="1" dirty="0" err="1"/>
              <a:t>Republic</a:t>
            </a:r>
            <a:endParaRPr lang="en-GB" sz="2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D10-9DAE-49F7-8B7E-2DFDCB24794B}"/>
              </a:ext>
            </a:extLst>
          </p:cNvPr>
          <p:cNvSpPr txBox="1"/>
          <p:nvPr/>
        </p:nvSpPr>
        <p:spPr>
          <a:xfrm>
            <a:off x="8304902" y="4890025"/>
            <a:ext cx="2579264" cy="783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sk-SK" sz="2000" dirty="0" err="1">
                <a:latin typeface="Arial"/>
                <a:cs typeface="Arial"/>
              </a:rPr>
              <a:t>Jan</a:t>
            </a:r>
            <a:r>
              <a:rPr lang="sk-SK" sz="2000" dirty="0">
                <a:latin typeface="Arial"/>
                <a:cs typeface="Arial"/>
              </a:rPr>
              <a:t> Burjánek, PhD</a:t>
            </a:r>
          </a:p>
          <a:p>
            <a:pPr algn="ctr">
              <a:lnSpc>
                <a:spcPct val="130000"/>
              </a:lnSpc>
            </a:pPr>
            <a:r>
              <a:rPr lang="sk-SK" sz="2000" dirty="0">
                <a:latin typeface="Arial"/>
                <a:cs typeface="Arial"/>
              </a:rPr>
              <a:t>(burjanek@ig.cas.cz)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17834-C644-404D-A392-CE37343C8661}"/>
              </a:ext>
            </a:extLst>
          </p:cNvPr>
          <p:cNvCxnSpPr>
            <a:cxnSpLocks/>
          </p:cNvCxnSpPr>
          <p:nvPr/>
        </p:nvCxnSpPr>
        <p:spPr>
          <a:xfrm>
            <a:off x="0" y="581874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D3D2201-1711-4EBE-9225-1BEB549D4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6"/>
          <a:stretch/>
        </p:blipFill>
        <p:spPr>
          <a:xfrm>
            <a:off x="1444336" y="5818740"/>
            <a:ext cx="2528218" cy="104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EDA87-A955-4339-A9D2-0D242C2F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83028" y="5964431"/>
            <a:ext cx="2992345" cy="712071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A8E69C28-A49A-F1E2-1731-BA29FC43C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3" y="253690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9FAB9767-7F09-47CC-A82B-1ED08D53E8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20063"/>
            <a:ext cx="6005487" cy="45041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2) On-site </a:t>
            </a:r>
            <a:r>
              <a:rPr lang="sk-SK" sz="2600" b="1" dirty="0" err="1">
                <a:latin typeface="Arial"/>
                <a:cs typeface="Arial"/>
              </a:rPr>
              <a:t>vs</a:t>
            </a:r>
            <a:r>
              <a:rPr lang="sk-SK" sz="2600" b="1" dirty="0">
                <a:latin typeface="Arial"/>
                <a:cs typeface="Arial"/>
              </a:rPr>
              <a:t>. </a:t>
            </a:r>
            <a:r>
              <a:rPr lang="sk-SK" sz="2600" b="1" dirty="0" err="1">
                <a:latin typeface="Arial"/>
                <a:cs typeface="Arial"/>
              </a:rPr>
              <a:t>Calculated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Data</a:t>
            </a:r>
            <a:endParaRPr lang="sk-SK" sz="2600" b="1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9500" y="1548461"/>
                <a:ext cx="4293779" cy="4247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sz="1600" dirty="0">
                    <a:latin typeface="Arial"/>
                    <a:cs typeface="Arial"/>
                  </a:rPr>
                  <a:t>[</a:t>
                </a:r>
                <a:r>
                  <a:rPr lang="sk-SK" sz="1600" dirty="0" err="1">
                    <a:latin typeface="Arial"/>
                    <a:cs typeface="Arial"/>
                  </a:rPr>
                  <a:t>Right</a:t>
                </a:r>
                <a:r>
                  <a:rPr lang="en-GB" sz="1600" dirty="0">
                    <a:latin typeface="Arial"/>
                    <a:cs typeface="Arial"/>
                  </a:rPr>
                  <a:t>]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en-GB" sz="1600" dirty="0">
                    <a:latin typeface="Arial"/>
                    <a:cs typeface="Arial"/>
                  </a:rPr>
                  <a:t>Oscillation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frequencies</a:t>
                </a:r>
                <a:r>
                  <a:rPr lang="sk-SK" sz="1600" dirty="0">
                    <a:latin typeface="Arial"/>
                    <a:cs typeface="Arial"/>
                  </a:rPr>
                  <a:t> and </a:t>
                </a:r>
                <a:r>
                  <a:rPr lang="sk-SK" sz="1600" dirty="0" err="1">
                    <a:latin typeface="Arial"/>
                    <a:cs typeface="Arial"/>
                  </a:rPr>
                  <a:t>directions</a:t>
                </a:r>
                <a:r>
                  <a:rPr lang="sk-SK" sz="1600" dirty="0">
                    <a:latin typeface="Arial"/>
                    <a:cs typeface="Arial"/>
                  </a:rPr>
                  <a:t> of </a:t>
                </a:r>
                <a:r>
                  <a:rPr lang="sk-SK" sz="1600" dirty="0" err="1">
                    <a:latin typeface="Arial"/>
                    <a:cs typeface="Arial"/>
                  </a:rPr>
                  <a:t>the</a:t>
                </a:r>
                <a:r>
                  <a:rPr lang="sk-SK" sz="1600" dirty="0">
                    <a:latin typeface="Arial"/>
                    <a:cs typeface="Arial"/>
                  </a:rPr>
                  <a:t> Kapelník rock </a:t>
                </a:r>
                <a:r>
                  <a:rPr lang="sk-SK" sz="1600" dirty="0" err="1">
                    <a:latin typeface="Arial"/>
                    <a:cs typeface="Arial"/>
                  </a:rPr>
                  <a:t>tower</a:t>
                </a:r>
                <a:r>
                  <a:rPr lang="sk-SK" sz="1600" dirty="0">
                    <a:latin typeface="Arial"/>
                    <a:cs typeface="Arial"/>
                  </a:rPr>
                  <a:t> and </a:t>
                </a:r>
                <a:r>
                  <a:rPr lang="sk-SK" sz="1600" dirty="0" err="1">
                    <a:latin typeface="Arial"/>
                    <a:cs typeface="Arial"/>
                  </a:rPr>
                  <a:t>its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possible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heights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based</a:t>
                </a:r>
                <a:r>
                  <a:rPr lang="sk-SK" sz="1600" dirty="0">
                    <a:latin typeface="Arial"/>
                    <a:cs typeface="Arial"/>
                  </a:rPr>
                  <a:t> on </a:t>
                </a:r>
                <a:r>
                  <a:rPr lang="sk-SK" sz="1600" dirty="0" err="1">
                    <a:latin typeface="Arial"/>
                    <a:cs typeface="Arial"/>
                  </a:rPr>
                  <a:t>the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frequencies</a:t>
                </a:r>
                <a:endParaRPr lang="en-GB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sz="1600" dirty="0">
                  <a:latin typeface="Arial"/>
                  <a:cs typeface="Arial"/>
                </a:endParaRPr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sk-SK" dirty="0" err="1"/>
                  <a:t>Joint</a:t>
                </a:r>
                <a:r>
                  <a:rPr lang="sk-SK" dirty="0"/>
                  <a:t> </a:t>
                </a:r>
                <a:r>
                  <a:rPr lang="sk-SK" dirty="0" err="1"/>
                  <a:t>results</a:t>
                </a:r>
                <a:r>
                  <a:rPr lang="sk-SK" dirty="0"/>
                  <a:t> of </a:t>
                </a:r>
                <a:r>
                  <a:rPr lang="sk-SK" dirty="0" err="1"/>
                  <a:t>the</a:t>
                </a:r>
                <a:r>
                  <a:rPr lang="sk-SK" dirty="0"/>
                  <a:t> on-site </a:t>
                </a:r>
                <a:r>
                  <a:rPr lang="sk-SK" dirty="0" err="1"/>
                  <a:t>data</a:t>
                </a:r>
                <a:endParaRPr lang="sk-SK" dirty="0"/>
              </a:p>
              <a:p>
                <a:pPr lvl="1">
                  <a:buClr>
                    <a:srgbClr val="D22D40"/>
                  </a:buClr>
                </a:pPr>
                <a:r>
                  <a:rPr lang="sk-SK" dirty="0"/>
                  <a:t>     (</a:t>
                </a:r>
                <a:r>
                  <a:rPr lang="sk-SK" dirty="0" err="1"/>
                  <a:t>dash-dotted</a:t>
                </a:r>
                <a:r>
                  <a:rPr lang="sk-SK" dirty="0"/>
                  <a:t> </a:t>
                </a:r>
                <a:r>
                  <a:rPr lang="sk-SK" dirty="0" err="1"/>
                  <a:t>lines</a:t>
                </a:r>
                <a:r>
                  <a:rPr lang="sk-SK" dirty="0"/>
                  <a:t>)</a:t>
                </a: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sk-SK" sz="1600" dirty="0" err="1">
                    <a:latin typeface="Arial"/>
                    <a:cs typeface="Arial"/>
                  </a:rPr>
                  <a:t>Euler-Bernoulli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beam</a:t>
                </a:r>
                <a:r>
                  <a:rPr lang="sk-SK" sz="1600" dirty="0">
                    <a:latin typeface="Arial"/>
                    <a:cs typeface="Arial"/>
                  </a:rPr>
                  <a:t> formula</a:t>
                </a:r>
                <a:endParaRPr lang="en-GB" sz="1600" dirty="0">
                  <a:latin typeface="Arial"/>
                  <a:cs typeface="Arial"/>
                </a:endParaRPr>
              </a:p>
              <a:p>
                <a:pPr lvl="1">
                  <a:buClr>
                    <a:srgbClr val="D22D40"/>
                  </a:buClr>
                </a:pPr>
                <a:r>
                  <a:rPr lang="en-GB" sz="1600" dirty="0">
                    <a:latin typeface="Arial"/>
                    <a:cs typeface="Arial"/>
                  </a:rPr>
                  <a:t>     </a:t>
                </a:r>
                <a:r>
                  <a:rPr lang="sk-SK" sz="1600" dirty="0">
                    <a:latin typeface="Arial"/>
                    <a:cs typeface="Arial"/>
                  </a:rPr>
                  <a:t>(</a:t>
                </a:r>
                <a:r>
                  <a:rPr lang="sk-SK" sz="1600" dirty="0" err="1">
                    <a:latin typeface="Arial"/>
                    <a:cs typeface="Arial"/>
                  </a:rPr>
                  <a:t>solid</a:t>
                </a:r>
                <a:r>
                  <a:rPr lang="sk-SK" sz="1600" dirty="0">
                    <a:latin typeface="Arial"/>
                    <a:cs typeface="Arial"/>
                  </a:rPr>
                  <a:t> </a:t>
                </a:r>
                <a:r>
                  <a:rPr lang="sk-SK" sz="1600" dirty="0" err="1">
                    <a:latin typeface="Arial"/>
                    <a:cs typeface="Arial"/>
                  </a:rPr>
                  <a:t>curves</a:t>
                </a:r>
                <a:r>
                  <a:rPr lang="sk-SK" sz="1600" dirty="0">
                    <a:latin typeface="Arial"/>
                    <a:cs typeface="Arial"/>
                  </a:rPr>
                  <a:t>)</a:t>
                </a:r>
                <a:endParaRPr lang="en-GB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sz="1600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Frequencies from</a:t>
                </a:r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model and</a:t>
                </a:r>
                <a:r>
                  <a:rPr lang="en-GB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on-site </a:t>
                </a:r>
                <a:r>
                  <a:rPr lang="sk-SK" sz="1600" b="1" dirty="0" err="1">
                    <a:solidFill>
                      <a:srgbClr val="FF0000"/>
                    </a:solidFill>
                    <a:latin typeface="Arial"/>
                    <a:cs typeface="Arial"/>
                  </a:rPr>
                  <a:t>data</a:t>
                </a:r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sk-SK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GB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match at height of </a:t>
                </a:r>
                <a:r>
                  <a:rPr lang="sk-SK" sz="1600" b="1" dirty="0" err="1">
                    <a:solidFill>
                      <a:srgbClr val="FF0000"/>
                    </a:solidFill>
                    <a:latin typeface="Arial"/>
                    <a:cs typeface="Arial"/>
                  </a:rPr>
                  <a:t>around</a:t>
                </a:r>
                <a:r>
                  <a:rPr lang="en-GB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36 m</a:t>
                </a: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sz="16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Overground tower height</a:t>
                </a:r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sk-SK" sz="1600" b="1" dirty="0" err="1">
                    <a:solidFill>
                      <a:srgbClr val="FF0000"/>
                    </a:solidFill>
                    <a:latin typeface="Arial"/>
                    <a:cs typeface="Arial"/>
                  </a:rPr>
                  <a:t>is</a:t>
                </a:r>
                <a:r>
                  <a:rPr lang="sk-SK" sz="16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32 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1548461"/>
                <a:ext cx="4293779" cy="4247317"/>
              </a:xfrm>
              <a:prstGeom prst="rect">
                <a:avLst/>
              </a:prstGeom>
              <a:blipFill>
                <a:blip r:embed="rId7"/>
                <a:stretch>
                  <a:fillRect l="-2699" t="-1435" r="-2415" b="-2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2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 err="1">
                <a:latin typeface="Arial"/>
                <a:cs typeface="Arial"/>
              </a:rPr>
              <a:t>Conclusion</a:t>
            </a:r>
            <a:endParaRPr lang="sk-SK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499" y="1492194"/>
            <a:ext cx="10713433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D22D40"/>
              </a:buClr>
              <a:buFont typeface="+mj-lt"/>
              <a:buAutoNum type="arabicParenR"/>
            </a:pPr>
            <a:r>
              <a:rPr lang="sk-SK" b="1" dirty="0">
                <a:latin typeface="Arial"/>
                <a:cs typeface="Arial"/>
              </a:rPr>
              <a:t>Konice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Non-invasive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estimate</a:t>
            </a:r>
            <a:r>
              <a:rPr lang="sk-SK" dirty="0">
                <a:latin typeface="Arial"/>
                <a:cs typeface="Arial"/>
              </a:rPr>
              <a:t> of e</a:t>
            </a:r>
            <a:r>
              <a:rPr lang="en-GB" dirty="0" err="1">
                <a:latin typeface="Arial"/>
                <a:cs typeface="Arial"/>
              </a:rPr>
              <a:t>ffective</a:t>
            </a:r>
            <a:r>
              <a:rPr lang="en-GB" dirty="0">
                <a:latin typeface="Arial"/>
                <a:cs typeface="Arial"/>
              </a:rPr>
              <a:t> E and G of competent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sandstone</a:t>
            </a:r>
            <a:r>
              <a:rPr lang="sk-SK" dirty="0">
                <a:latin typeface="Arial"/>
                <a:cs typeface="Arial"/>
              </a:rPr>
              <a:t> strata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342900" indent="-342900">
              <a:buClr>
                <a:srgbClr val="D22D40"/>
              </a:buClr>
              <a:buFont typeface="+mj-lt"/>
              <a:buAutoNum type="arabicParenR" startAt="2"/>
            </a:pPr>
            <a:r>
              <a:rPr lang="sk-SK" b="1" dirty="0">
                <a:latin typeface="Arial"/>
                <a:cs typeface="Arial"/>
              </a:rPr>
              <a:t>Kapelník rock </a:t>
            </a:r>
            <a:r>
              <a:rPr lang="sk-SK" b="1" dirty="0" err="1">
                <a:latin typeface="Arial"/>
                <a:cs typeface="Arial"/>
              </a:rPr>
              <a:t>tower</a:t>
            </a:r>
            <a:endParaRPr lang="sk-SK" b="1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en-GB" dirty="0">
                <a:latin typeface="Arial"/>
                <a:cs typeface="Arial"/>
              </a:rPr>
              <a:t>Successful combination of on-site and model data</a:t>
            </a: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Determination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eigenfrequencies</a:t>
            </a:r>
            <a:r>
              <a:rPr lang="sk-SK" dirty="0">
                <a:latin typeface="Arial"/>
                <a:cs typeface="Arial"/>
              </a:rPr>
              <a:t> and </a:t>
            </a:r>
            <a:r>
              <a:rPr lang="sk-SK" dirty="0" err="1">
                <a:latin typeface="Arial"/>
                <a:cs typeface="Arial"/>
              </a:rPr>
              <a:t>directionalities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oscillations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Proof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concept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for</a:t>
            </a:r>
            <a:r>
              <a:rPr lang="sk-SK" dirty="0">
                <a:latin typeface="Arial"/>
                <a:cs typeface="Arial"/>
              </a:rPr>
              <a:t> p</a:t>
            </a:r>
            <a:r>
              <a:rPr lang="en-GB" dirty="0" err="1">
                <a:latin typeface="Arial"/>
                <a:cs typeface="Arial"/>
              </a:rPr>
              <a:t>ossib</a:t>
            </a:r>
            <a:r>
              <a:rPr lang="sk-SK" dirty="0" err="1">
                <a:latin typeface="Arial"/>
                <a:cs typeface="Arial"/>
              </a:rPr>
              <a:t>le</a:t>
            </a:r>
            <a:r>
              <a:rPr lang="en-GB" dirty="0">
                <a:latin typeface="Arial"/>
                <a:cs typeface="Arial"/>
              </a:rPr>
              <a:t> monitoring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other</a:t>
            </a:r>
            <a:r>
              <a:rPr lang="sk-SK" dirty="0">
                <a:latin typeface="Arial"/>
                <a:cs typeface="Arial"/>
              </a:rPr>
              <a:t> rock </a:t>
            </a:r>
            <a:r>
              <a:rPr lang="sk-SK" dirty="0" err="1">
                <a:latin typeface="Arial"/>
                <a:cs typeface="Arial"/>
              </a:rPr>
              <a:t>structures</a:t>
            </a: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endParaRPr lang="de-DE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de-DE" dirty="0" err="1">
                <a:latin typeface="Arial"/>
                <a:cs typeface="Arial"/>
              </a:rPr>
              <a:t>Submitted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as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sk-SK" b="1" dirty="0">
                <a:latin typeface="Arial"/>
                <a:cs typeface="Arial"/>
              </a:rPr>
              <a:t>M</a:t>
            </a:r>
            <a:r>
              <a:rPr lang="de-DE" b="1" dirty="0" err="1">
                <a:latin typeface="Arial"/>
                <a:cs typeface="Arial"/>
              </a:rPr>
              <a:t>üller</a:t>
            </a:r>
            <a:r>
              <a:rPr lang="de-DE" b="1" dirty="0">
                <a:latin typeface="Arial"/>
                <a:cs typeface="Arial"/>
              </a:rPr>
              <a:t>, J., </a:t>
            </a:r>
            <a:r>
              <a:rPr lang="de-DE" b="1" dirty="0" err="1">
                <a:latin typeface="Arial"/>
                <a:cs typeface="Arial"/>
              </a:rPr>
              <a:t>Burjánek</a:t>
            </a:r>
            <a:r>
              <a:rPr lang="de-DE" b="1" dirty="0">
                <a:latin typeface="Arial"/>
                <a:cs typeface="Arial"/>
              </a:rPr>
              <a:t>, J.,</a:t>
            </a:r>
            <a:r>
              <a:rPr lang="de-DE" dirty="0">
                <a:latin typeface="Arial"/>
                <a:cs typeface="Arial"/>
              </a:rPr>
              <a:t> 202X. </a:t>
            </a:r>
            <a:r>
              <a:rPr lang="en-US" dirty="0">
                <a:latin typeface="Arial"/>
                <a:cs typeface="Arial"/>
              </a:rPr>
              <a:t>In situ estimation of effective rock elastic moduli by seismic ambient vibrations (under review)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69035" y="1264991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sk-SK" sz="2600" b="1" dirty="0" err="1">
                <a:latin typeface="Arial"/>
                <a:cs typeface="Arial"/>
              </a:rPr>
              <a:t>Thank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You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For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Your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Attention</a:t>
            </a:r>
            <a:endParaRPr lang="en-US" sz="2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17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 err="1">
                <a:latin typeface="Arial"/>
                <a:cs typeface="Arial"/>
              </a:rPr>
              <a:t>Goals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1492197"/>
            <a:ext cx="884692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latin typeface="Arial"/>
                <a:cs typeface="Arial"/>
              </a:rPr>
              <a:t>Non-invasive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ambient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noise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investigation</a:t>
            </a:r>
            <a:r>
              <a:rPr lang="sk-SK" dirty="0">
                <a:latin typeface="Arial"/>
                <a:cs typeface="Arial"/>
              </a:rPr>
              <a:t> of rock </a:t>
            </a:r>
            <a:r>
              <a:rPr lang="sk-SK" dirty="0" err="1">
                <a:latin typeface="Arial"/>
                <a:cs typeface="Arial"/>
              </a:rPr>
              <a:t>structures</a:t>
            </a: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800100" lvl="1" indent="-342900">
              <a:buClr>
                <a:srgbClr val="D22D40"/>
              </a:buClr>
              <a:buFont typeface="+mj-lt"/>
              <a:buAutoNum type="arabicParenR"/>
            </a:pPr>
            <a:r>
              <a:rPr lang="sk-SK" b="1" dirty="0">
                <a:latin typeface="Arial"/>
                <a:cs typeface="Arial"/>
              </a:rPr>
              <a:t>In situ </a:t>
            </a:r>
            <a:r>
              <a:rPr lang="sk-SK" b="1" dirty="0" err="1">
                <a:latin typeface="Arial"/>
                <a:cs typeface="Arial"/>
              </a:rPr>
              <a:t>estimate</a:t>
            </a:r>
            <a:r>
              <a:rPr lang="sk-SK" b="1" dirty="0">
                <a:latin typeface="Arial"/>
                <a:cs typeface="Arial"/>
              </a:rPr>
              <a:t> of </a:t>
            </a:r>
            <a:r>
              <a:rPr lang="sk-SK" b="1" dirty="0" err="1">
                <a:latin typeface="Arial"/>
                <a:cs typeface="Arial"/>
              </a:rPr>
              <a:t>elastic</a:t>
            </a:r>
            <a:r>
              <a:rPr lang="sk-SK" b="1" dirty="0">
                <a:latin typeface="Arial"/>
                <a:cs typeface="Arial"/>
              </a:rPr>
              <a:t> </a:t>
            </a:r>
            <a:r>
              <a:rPr lang="sk-SK" b="1" dirty="0" err="1">
                <a:latin typeface="Arial"/>
                <a:cs typeface="Arial"/>
              </a:rPr>
              <a:t>moduli</a:t>
            </a:r>
            <a:r>
              <a:rPr lang="sk-SK" b="1" dirty="0">
                <a:latin typeface="Arial"/>
                <a:cs typeface="Arial"/>
              </a:rPr>
              <a:t> (E, G)</a:t>
            </a:r>
          </a:p>
          <a:p>
            <a:pPr marL="800100" lvl="1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1257300" lvl="2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latin typeface="Arial"/>
                <a:cs typeface="Arial"/>
              </a:rPr>
              <a:t>Competent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sandstones</a:t>
            </a:r>
            <a:r>
              <a:rPr lang="sk-SK" dirty="0">
                <a:latin typeface="Arial"/>
                <a:cs typeface="Arial"/>
              </a:rPr>
              <a:t> at </a:t>
            </a:r>
            <a:r>
              <a:rPr lang="sk-SK" dirty="0" err="1">
                <a:latin typeface="Arial"/>
                <a:cs typeface="Arial"/>
              </a:rPr>
              <a:t>the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>
                <a:solidFill>
                  <a:srgbClr val="FF0000"/>
                </a:solidFill>
                <a:latin typeface="Arial"/>
                <a:cs typeface="Arial"/>
              </a:rPr>
              <a:t>Konice site</a:t>
            </a:r>
          </a:p>
          <a:p>
            <a:pPr marL="800100" lvl="1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1257300" lvl="2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latin typeface="Arial"/>
                <a:cs typeface="Arial"/>
              </a:rPr>
              <a:t>Ambient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noise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array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measurement</a:t>
            </a:r>
            <a:endParaRPr lang="sk-SK" dirty="0">
              <a:latin typeface="Arial"/>
              <a:cs typeface="Arial"/>
            </a:endParaRPr>
          </a:p>
          <a:p>
            <a:pPr marL="1257300" lvl="2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1257300" lvl="2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800100" lvl="1" indent="-342900">
              <a:buClr>
                <a:srgbClr val="D22D40"/>
              </a:buClr>
              <a:buFont typeface="+mj-lt"/>
              <a:buAutoNum type="arabicParenR" startAt="2"/>
            </a:pPr>
            <a:r>
              <a:rPr lang="sk-SK" b="1" dirty="0">
                <a:latin typeface="Arial"/>
                <a:cs typeface="Arial"/>
              </a:rPr>
              <a:t>Study of </a:t>
            </a:r>
            <a:r>
              <a:rPr lang="sk-SK" b="1" dirty="0" err="1">
                <a:latin typeface="Arial"/>
                <a:cs typeface="Arial"/>
              </a:rPr>
              <a:t>behaviour</a:t>
            </a:r>
            <a:r>
              <a:rPr lang="sk-SK" b="1" dirty="0">
                <a:latin typeface="Arial"/>
                <a:cs typeface="Arial"/>
              </a:rPr>
              <a:t> and </a:t>
            </a:r>
            <a:r>
              <a:rPr lang="sk-SK" b="1" dirty="0" err="1">
                <a:latin typeface="Arial"/>
                <a:cs typeface="Arial"/>
              </a:rPr>
              <a:t>local</a:t>
            </a:r>
            <a:r>
              <a:rPr lang="sk-SK" b="1" dirty="0">
                <a:latin typeface="Arial"/>
                <a:cs typeface="Arial"/>
              </a:rPr>
              <a:t> </a:t>
            </a:r>
            <a:r>
              <a:rPr lang="sk-SK" b="1" dirty="0" err="1">
                <a:latin typeface="Arial"/>
                <a:cs typeface="Arial"/>
              </a:rPr>
              <a:t>response</a:t>
            </a:r>
            <a:r>
              <a:rPr lang="sk-SK" b="1" dirty="0">
                <a:latin typeface="Arial"/>
                <a:cs typeface="Arial"/>
              </a:rPr>
              <a:t> of a rock </a:t>
            </a:r>
            <a:r>
              <a:rPr lang="sk-SK" b="1" dirty="0" err="1">
                <a:latin typeface="Arial"/>
                <a:cs typeface="Arial"/>
              </a:rPr>
              <a:t>tower</a:t>
            </a:r>
            <a:endParaRPr lang="sk-SK" b="1" dirty="0">
              <a:latin typeface="Arial"/>
              <a:cs typeface="Arial"/>
            </a:endParaRPr>
          </a:p>
          <a:p>
            <a:pPr marL="1200150" lvl="2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1200150" lvl="2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FF0000"/>
                </a:solidFill>
                <a:latin typeface="Arial"/>
                <a:cs typeface="Arial"/>
              </a:rPr>
              <a:t>Kapelník rock </a:t>
            </a:r>
            <a:r>
              <a:rPr lang="sk-SK" dirty="0" err="1">
                <a:solidFill>
                  <a:srgbClr val="FF0000"/>
                </a:solidFill>
                <a:latin typeface="Arial"/>
                <a:cs typeface="Arial"/>
              </a:rPr>
              <a:t>tower</a:t>
            </a:r>
            <a:endParaRPr lang="sk-SK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00100" lvl="1" indent="-34290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1200150" lvl="2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rial"/>
                <a:cs typeface="Arial"/>
              </a:rPr>
              <a:t>On-site</a:t>
            </a:r>
            <a:r>
              <a:rPr lang="en-GB" dirty="0">
                <a:latin typeface="Arial"/>
                <a:cs typeface="Arial"/>
              </a:rPr>
              <a:t> noise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measurements</a:t>
            </a:r>
            <a:r>
              <a:rPr lang="sk-SK" dirty="0">
                <a:latin typeface="Arial"/>
                <a:cs typeface="Arial"/>
              </a:rPr>
              <a:t> and </a:t>
            </a:r>
            <a:r>
              <a:rPr lang="sk-SK" dirty="0" err="1">
                <a:latin typeface="Arial"/>
                <a:cs typeface="Arial"/>
              </a:rPr>
              <a:t>beam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theory</a:t>
            </a:r>
            <a:r>
              <a:rPr lang="sk-SK" dirty="0">
                <a:latin typeface="Arial"/>
                <a:cs typeface="Arial"/>
              </a:rPr>
              <a:t> (</a:t>
            </a:r>
            <a:r>
              <a:rPr lang="sk-SK" dirty="0" err="1">
                <a:latin typeface="Arial"/>
                <a:cs typeface="Arial"/>
              </a:rPr>
              <a:t>using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the</a:t>
            </a:r>
            <a:r>
              <a:rPr lang="sk-SK" dirty="0">
                <a:latin typeface="Arial"/>
                <a:cs typeface="Arial"/>
              </a:rPr>
              <a:t> E, G)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AD24672-E236-AED4-78D7-39F243E43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64" y="1309126"/>
            <a:ext cx="6153031" cy="4239747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906FCFB6-CA4A-77DD-011D-F32298E11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65" y="819191"/>
            <a:ext cx="6153031" cy="5219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Study </a:t>
            </a:r>
            <a:r>
              <a:rPr lang="sk-SK" sz="2600" b="1" dirty="0" err="1">
                <a:latin typeface="Arial"/>
                <a:cs typeface="Arial"/>
              </a:rPr>
              <a:t>area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1628506"/>
            <a:ext cx="3837733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Bohemian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Cretaceous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Basin</a:t>
            </a: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>
                <a:latin typeface="Arial"/>
                <a:cs typeface="Arial"/>
              </a:rPr>
              <a:t>C	</a:t>
            </a:r>
            <a:r>
              <a:rPr lang="sk-SK" dirty="0" err="1">
                <a:latin typeface="Arial"/>
                <a:cs typeface="Arial"/>
              </a:rPr>
              <a:t>oniacian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sandstones</a:t>
            </a: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Turonian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claystones</a:t>
            </a: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latin typeface="Arial"/>
                <a:cs typeface="Arial"/>
              </a:rPr>
              <a:t>Subhorizontal</a:t>
            </a:r>
            <a:r>
              <a:rPr lang="sk-SK" dirty="0">
                <a:latin typeface="Arial"/>
                <a:cs typeface="Arial"/>
              </a:rPr>
              <a:t> strata</a:t>
            </a:r>
          </a:p>
          <a:p>
            <a:pPr marL="742950" lvl="1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≈ 1-D model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sk-SK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Arial"/>
                <a:cs typeface="Arial"/>
              </a:rPr>
              <a:t>dots</a:t>
            </a:r>
            <a:r>
              <a:rPr lang="sk-SK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sk-SK" dirty="0" err="1">
                <a:solidFill>
                  <a:srgbClr val="FF0000"/>
                </a:solidFill>
                <a:latin typeface="Arial"/>
                <a:cs typeface="Arial"/>
              </a:rPr>
              <a:t>investigated</a:t>
            </a:r>
            <a:r>
              <a:rPr lang="sk-SK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Arial"/>
                <a:cs typeface="Arial"/>
              </a:rPr>
              <a:t>sites</a:t>
            </a:r>
            <a:endParaRPr lang="sk-SK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0070C0"/>
                </a:solidFill>
                <a:latin typeface="Arial"/>
                <a:cs typeface="Arial"/>
              </a:rPr>
              <a:t>Blue</a:t>
            </a:r>
            <a:r>
              <a:rPr lang="sk-SK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0070C0"/>
                </a:solidFill>
                <a:latin typeface="Arial"/>
                <a:cs typeface="Arial"/>
              </a:rPr>
              <a:t>crosses</a:t>
            </a:r>
            <a:r>
              <a:rPr lang="sk-SK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lang="sk-SK" dirty="0" err="1">
                <a:solidFill>
                  <a:srgbClr val="0070C0"/>
                </a:solidFill>
                <a:latin typeface="Arial"/>
                <a:cs typeface="Arial"/>
              </a:rPr>
              <a:t>boreholes</a:t>
            </a:r>
            <a:endParaRPr lang="sk-SK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5170471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1) Konice </a:t>
            </a:r>
            <a:r>
              <a:rPr lang="sk-SK" sz="2600" b="1" dirty="0" err="1">
                <a:latin typeface="Arial"/>
                <a:cs typeface="Arial"/>
              </a:rPr>
              <a:t>Array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Measurement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2044005"/>
            <a:ext cx="457315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dirty="0">
                <a:latin typeface="Arial"/>
                <a:cs typeface="Arial"/>
              </a:rPr>
              <a:t>[Right] Array geometry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Seismometers</a:t>
            </a:r>
            <a:r>
              <a:rPr lang="sk-SK" dirty="0">
                <a:latin typeface="Arial"/>
                <a:cs typeface="Arial"/>
              </a:rPr>
              <a:t> in </a:t>
            </a:r>
            <a:r>
              <a:rPr lang="sk-SK" dirty="0" err="1">
                <a:latin typeface="Arial"/>
                <a:cs typeface="Arial"/>
              </a:rPr>
              <a:t>shallow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pits</a:t>
            </a: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Station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positions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measured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with</a:t>
            </a:r>
            <a:r>
              <a:rPr lang="sk-SK" dirty="0">
                <a:latin typeface="Arial"/>
                <a:cs typeface="Arial"/>
              </a:rPr>
              <a:t> a DGPS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Two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hours</a:t>
            </a:r>
            <a:r>
              <a:rPr lang="sk-SK" dirty="0">
                <a:latin typeface="Arial"/>
                <a:cs typeface="Arial"/>
              </a:rPr>
              <a:t> of 3C </a:t>
            </a:r>
            <a:r>
              <a:rPr lang="sk-SK" dirty="0" err="1">
                <a:latin typeface="Arial"/>
                <a:cs typeface="Arial"/>
              </a:rPr>
              <a:t>ambient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noise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recordings</a:t>
            </a:r>
            <a:endParaRPr lang="sk-SK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20C4E-2864-ED12-DD55-987E86F40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627" y="909000"/>
            <a:ext cx="58148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6406181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1) </a:t>
            </a:r>
            <a:r>
              <a:rPr lang="sk-SK" sz="2600" b="1" dirty="0" err="1">
                <a:latin typeface="Arial"/>
                <a:cs typeface="Arial"/>
              </a:rPr>
              <a:t>Dispersion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Curves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484" y="1559456"/>
            <a:ext cx="4295275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Frequency-wavenumber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array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analysis</a:t>
            </a:r>
            <a:r>
              <a:rPr lang="sk-SK" dirty="0">
                <a:latin typeface="Arial"/>
                <a:cs typeface="Arial"/>
              </a:rPr>
              <a:t> </a:t>
            </a: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742950" lvl="1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Wathelet</a:t>
            </a:r>
            <a:r>
              <a:rPr lang="sk-SK" dirty="0">
                <a:latin typeface="Arial"/>
                <a:cs typeface="Arial"/>
              </a:rPr>
              <a:t> et al. (2020)</a:t>
            </a:r>
            <a:r>
              <a:rPr lang="sk-SK" baseline="30000" dirty="0">
                <a:latin typeface="Arial"/>
                <a:cs typeface="Arial"/>
              </a:rPr>
              <a:t>*</a:t>
            </a:r>
            <a:endParaRPr lang="en-GB" baseline="300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dirty="0">
                <a:latin typeface="Arial"/>
                <a:cs typeface="Arial"/>
              </a:rPr>
              <a:t>[Left]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Rayleigh wave dispersion curve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dirty="0">
                <a:latin typeface="Arial"/>
                <a:cs typeface="Arial"/>
              </a:rPr>
              <a:t>[Right] Love wave dispersion curve</a:t>
            </a: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dirty="0">
                <a:latin typeface="Arial"/>
                <a:cs typeface="Arial"/>
              </a:rPr>
              <a:t>Both </a:t>
            </a:r>
            <a:r>
              <a:rPr lang="sk-SK" dirty="0" err="1">
                <a:latin typeface="Arial"/>
                <a:cs typeface="Arial"/>
              </a:rPr>
              <a:t>represent</a:t>
            </a:r>
            <a:r>
              <a:rPr lang="en-GB" dirty="0">
                <a:latin typeface="Arial"/>
                <a:cs typeface="Arial"/>
              </a:rPr>
              <a:t> fundamental modes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9475C7-2C88-4E03-A274-02F4C7F7E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81053" y="1494000"/>
            <a:ext cx="3239825" cy="4487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CF38EFC-C263-4F89-AE0C-8A632095D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737" y="4845568"/>
            <a:ext cx="4020768" cy="1133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29C7C-F0D6-441D-B4FF-A8E5FD1E16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000" y="1492194"/>
            <a:ext cx="3239826" cy="4487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C1AECD-262A-2118-6F20-E0C1E0E0CB33}"/>
              </a:ext>
            </a:extLst>
          </p:cNvPr>
          <p:cNvSpPr txBox="1"/>
          <p:nvPr/>
        </p:nvSpPr>
        <p:spPr>
          <a:xfrm>
            <a:off x="1077484" y="6243469"/>
            <a:ext cx="773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D22D40"/>
              </a:buClr>
            </a:pPr>
            <a:r>
              <a:rPr lang="sk-SK" sz="1200" b="1" baseline="30000" dirty="0">
                <a:latin typeface="Arial"/>
                <a:cs typeface="Arial"/>
              </a:rPr>
              <a:t>*</a:t>
            </a:r>
            <a:r>
              <a:rPr lang="en-GB" sz="1200" b="1" dirty="0" err="1">
                <a:latin typeface="Arial"/>
                <a:cs typeface="Arial"/>
              </a:rPr>
              <a:t>Wathelet</a:t>
            </a:r>
            <a:r>
              <a:rPr lang="en-GB" sz="1200" b="1" dirty="0">
                <a:latin typeface="Arial"/>
                <a:cs typeface="Arial"/>
              </a:rPr>
              <a:t>, M., Chatelain, J.-L., </a:t>
            </a:r>
            <a:r>
              <a:rPr lang="en-GB" sz="1200" b="1" dirty="0" err="1">
                <a:latin typeface="Arial"/>
                <a:cs typeface="Arial"/>
              </a:rPr>
              <a:t>Cornou</a:t>
            </a:r>
            <a:r>
              <a:rPr lang="en-GB" sz="1200" b="1" dirty="0">
                <a:latin typeface="Arial"/>
                <a:cs typeface="Arial"/>
              </a:rPr>
              <a:t>, C., Di Giulio, G., </a:t>
            </a:r>
            <a:r>
              <a:rPr lang="en-GB" sz="1200" b="1" dirty="0" err="1">
                <a:latin typeface="Arial"/>
                <a:cs typeface="Arial"/>
              </a:rPr>
              <a:t>Guillier</a:t>
            </a:r>
            <a:r>
              <a:rPr lang="en-GB" sz="1200" b="1" dirty="0">
                <a:latin typeface="Arial"/>
                <a:cs typeface="Arial"/>
              </a:rPr>
              <a:t>, B., </a:t>
            </a:r>
            <a:r>
              <a:rPr lang="en-GB" sz="1200" b="1" dirty="0" err="1">
                <a:latin typeface="Arial"/>
                <a:cs typeface="Arial"/>
              </a:rPr>
              <a:t>Ohrnberger</a:t>
            </a:r>
            <a:r>
              <a:rPr lang="en-GB" sz="1200" b="1" dirty="0">
                <a:latin typeface="Arial"/>
                <a:cs typeface="Arial"/>
              </a:rPr>
              <a:t>, M., </a:t>
            </a:r>
            <a:r>
              <a:rPr lang="en-GB" sz="1200" b="1" dirty="0" err="1">
                <a:latin typeface="Arial"/>
                <a:cs typeface="Arial"/>
              </a:rPr>
              <a:t>Savvaidis</a:t>
            </a:r>
            <a:r>
              <a:rPr lang="en-GB" sz="1200" b="1" dirty="0">
                <a:latin typeface="Arial"/>
                <a:cs typeface="Arial"/>
              </a:rPr>
              <a:t>, A.,</a:t>
            </a:r>
            <a:r>
              <a:rPr lang="sk-SK" sz="1200" b="1" dirty="0">
                <a:latin typeface="Arial"/>
                <a:cs typeface="Arial"/>
              </a:rPr>
              <a:t> </a:t>
            </a:r>
            <a:r>
              <a:rPr lang="en-GB" sz="1200" dirty="0">
                <a:latin typeface="Arial"/>
                <a:cs typeface="Arial"/>
              </a:rPr>
              <a:t>2020.</a:t>
            </a:r>
            <a:endParaRPr lang="sk-SK" sz="1200" dirty="0">
              <a:latin typeface="Arial"/>
              <a:cs typeface="Arial"/>
            </a:endParaRPr>
          </a:p>
          <a:p>
            <a:pPr algn="just">
              <a:buClr>
                <a:srgbClr val="D22D40"/>
              </a:buClr>
            </a:pPr>
            <a:r>
              <a:rPr lang="en-GB" sz="1200" dirty="0" err="1">
                <a:latin typeface="Arial"/>
                <a:cs typeface="Arial"/>
              </a:rPr>
              <a:t>Geopsy</a:t>
            </a:r>
            <a:r>
              <a:rPr lang="en-GB" sz="1200" dirty="0">
                <a:latin typeface="Arial"/>
                <a:cs typeface="Arial"/>
              </a:rPr>
              <a:t>: A user-friendly open-source tool set for ambient vibration processing.</a:t>
            </a:r>
            <a:r>
              <a:rPr lang="sk-SK" sz="1200" dirty="0">
                <a:latin typeface="Arial"/>
                <a:cs typeface="Arial"/>
              </a:rPr>
              <a:t> </a:t>
            </a:r>
            <a:r>
              <a:rPr lang="en-GB" sz="1200" dirty="0">
                <a:latin typeface="Arial"/>
                <a:cs typeface="Arial"/>
              </a:rPr>
              <a:t>Seism.</a:t>
            </a:r>
            <a:r>
              <a:rPr lang="sk-SK" sz="1200" dirty="0">
                <a:latin typeface="Arial"/>
                <a:cs typeface="Arial"/>
              </a:rPr>
              <a:t> </a:t>
            </a:r>
            <a:r>
              <a:rPr lang="en-GB" sz="1200" dirty="0">
                <a:latin typeface="Arial"/>
                <a:cs typeface="Arial"/>
              </a:rPr>
              <a:t>Res. Lett. 91, 1878-1889</a:t>
            </a:r>
            <a:endParaRPr lang="sk-SK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97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1) </a:t>
            </a:r>
            <a:r>
              <a:rPr lang="en-GB" sz="2600" b="1" dirty="0">
                <a:latin typeface="Arial"/>
                <a:cs typeface="Arial"/>
              </a:rPr>
              <a:t>Inverted </a:t>
            </a:r>
            <a:r>
              <a:rPr lang="sk-SK" sz="2600" b="1" dirty="0" err="1">
                <a:latin typeface="Arial"/>
                <a:cs typeface="Arial"/>
              </a:rPr>
              <a:t>Velocity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Profiles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1904531"/>
            <a:ext cx="4260748" cy="36625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sz="1700" dirty="0">
                <a:latin typeface="Arial"/>
                <a:cs typeface="Arial"/>
              </a:rPr>
              <a:t>[Left] Depth profile of P-wave </a:t>
            </a:r>
            <a:r>
              <a:rPr lang="en-GB" sz="1700" dirty="0" err="1">
                <a:latin typeface="Arial"/>
                <a:cs typeface="Arial"/>
              </a:rPr>
              <a:t>velocit</a:t>
            </a:r>
            <a:r>
              <a:rPr lang="sk-SK" sz="1700" dirty="0" err="1">
                <a:latin typeface="Arial"/>
                <a:cs typeface="Arial"/>
              </a:rPr>
              <a:t>ies</a:t>
            </a:r>
            <a:endParaRPr lang="en-GB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sz="1700" dirty="0">
                <a:latin typeface="Arial"/>
                <a:cs typeface="Arial"/>
              </a:rPr>
              <a:t>[Right] Depth profile of S-wave </a:t>
            </a:r>
            <a:r>
              <a:rPr lang="en-GB" sz="1700" dirty="0" err="1">
                <a:latin typeface="Arial"/>
                <a:cs typeface="Arial"/>
              </a:rPr>
              <a:t>velocit</a:t>
            </a:r>
            <a:r>
              <a:rPr lang="sk-SK" sz="1700" dirty="0" err="1">
                <a:latin typeface="Arial"/>
                <a:cs typeface="Arial"/>
              </a:rPr>
              <a:t>ies</a:t>
            </a:r>
            <a:endParaRPr lang="sk-SK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sk-SK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sz="1700" dirty="0">
                <a:latin typeface="Arial"/>
                <a:cs typeface="Arial"/>
              </a:rPr>
              <a:t>P-wave velocities </a:t>
            </a:r>
            <a:r>
              <a:rPr lang="sk-SK" sz="1700" dirty="0" err="1">
                <a:latin typeface="Arial"/>
                <a:cs typeface="Arial"/>
              </a:rPr>
              <a:t>were</a:t>
            </a:r>
            <a:r>
              <a:rPr lang="sk-SK" sz="1700" dirty="0">
                <a:latin typeface="Arial"/>
                <a:cs typeface="Arial"/>
              </a:rPr>
              <a:t> </a:t>
            </a:r>
            <a:r>
              <a:rPr lang="en-GB" sz="1700" dirty="0">
                <a:latin typeface="Arial"/>
                <a:cs typeface="Arial"/>
              </a:rPr>
              <a:t>determined </a:t>
            </a:r>
            <a:r>
              <a:rPr lang="sk-SK" sz="1700" dirty="0" err="1">
                <a:latin typeface="Arial"/>
                <a:cs typeface="Arial"/>
              </a:rPr>
              <a:t>thanks</a:t>
            </a:r>
            <a:r>
              <a:rPr lang="sk-SK" sz="1700" dirty="0">
                <a:latin typeface="Arial"/>
                <a:cs typeface="Arial"/>
              </a:rPr>
              <a:t> to </a:t>
            </a:r>
            <a:r>
              <a:rPr lang="en-GB" sz="1700" dirty="0">
                <a:latin typeface="Arial"/>
                <a:cs typeface="Arial"/>
              </a:rPr>
              <a:t>low Poisson’s ratio and consideration of the Rayleigh wave ellipticity</a:t>
            </a:r>
          </a:p>
          <a:p>
            <a:pPr>
              <a:buClr>
                <a:srgbClr val="D22D40"/>
              </a:buClr>
            </a:pPr>
            <a:endParaRPr lang="sk-SK" sz="1700" dirty="0">
              <a:latin typeface="Arial"/>
              <a:cs typeface="Arial"/>
            </a:endParaRPr>
          </a:p>
          <a:p>
            <a:pPr>
              <a:buClr>
                <a:srgbClr val="D22D40"/>
              </a:buClr>
            </a:pPr>
            <a:endParaRPr lang="sk-SK" sz="1700" dirty="0">
              <a:latin typeface="Arial"/>
              <a:cs typeface="Arial"/>
            </a:endParaRPr>
          </a:p>
          <a:p>
            <a:pPr>
              <a:buClr>
                <a:srgbClr val="D22D40"/>
              </a:buClr>
            </a:pPr>
            <a:endParaRPr lang="sk-SK" sz="17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GB" sz="1700" b="1" dirty="0">
                <a:solidFill>
                  <a:srgbClr val="FF0000"/>
                </a:solidFill>
                <a:latin typeface="Arial"/>
                <a:cs typeface="Arial"/>
              </a:rPr>
              <a:t>Expected s</a:t>
            </a:r>
            <a:r>
              <a:rPr lang="sk-SK" sz="1700" b="1" dirty="0" err="1">
                <a:solidFill>
                  <a:srgbClr val="FF0000"/>
                </a:solidFill>
                <a:latin typeface="Arial"/>
                <a:cs typeface="Arial"/>
              </a:rPr>
              <a:t>andstone-claystone</a:t>
            </a:r>
            <a:r>
              <a:rPr lang="sk-SK" sz="1700" b="1" dirty="0">
                <a:solidFill>
                  <a:srgbClr val="FF0000"/>
                </a:solidFill>
                <a:latin typeface="Arial"/>
                <a:cs typeface="Arial"/>
              </a:rPr>
              <a:t> interface in </a:t>
            </a:r>
            <a:r>
              <a:rPr lang="sk-SK" sz="1700" b="1" dirty="0" err="1">
                <a:solidFill>
                  <a:srgbClr val="FF0000"/>
                </a:solidFill>
                <a:latin typeface="Arial"/>
                <a:cs typeface="Arial"/>
              </a:rPr>
              <a:t>depth</a:t>
            </a:r>
            <a:r>
              <a:rPr lang="sk-SK" sz="1700" b="1" dirty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sk-SK" sz="1700" b="1" dirty="0" err="1">
                <a:solidFill>
                  <a:srgbClr val="FF0000"/>
                </a:solidFill>
                <a:latin typeface="Arial"/>
                <a:cs typeface="Arial"/>
              </a:rPr>
              <a:t>around</a:t>
            </a:r>
            <a:r>
              <a:rPr lang="sk-SK" sz="1700" b="1" dirty="0">
                <a:solidFill>
                  <a:srgbClr val="FF0000"/>
                </a:solidFill>
                <a:latin typeface="Arial"/>
                <a:cs typeface="Arial"/>
              </a:rPr>
              <a:t> 80 m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9771E5-6236-4BBE-887F-41FED7306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1053" y="1492196"/>
            <a:ext cx="3239826" cy="4487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475C7-2C88-4E03-A274-02F4C7F7E7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000" y="1492196"/>
            <a:ext cx="3239826" cy="44872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3F341-A47F-4255-8528-86EB0A20DFBF}"/>
              </a:ext>
            </a:extLst>
          </p:cNvPr>
          <p:cNvCxnSpPr/>
          <p:nvPr/>
        </p:nvCxnSpPr>
        <p:spPr>
          <a:xfrm>
            <a:off x="6012000" y="2562225"/>
            <a:ext cx="261937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AF724-D51A-40D8-94F5-D4E9E1010089}"/>
              </a:ext>
            </a:extLst>
          </p:cNvPr>
          <p:cNvCxnSpPr/>
          <p:nvPr/>
        </p:nvCxnSpPr>
        <p:spPr>
          <a:xfrm>
            <a:off x="9396000" y="2562225"/>
            <a:ext cx="261937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34352F1-E5AF-A3B8-D4E1-8159ADC28633}"/>
              </a:ext>
            </a:extLst>
          </p:cNvPr>
          <p:cNvGrpSpPr/>
          <p:nvPr/>
        </p:nvGrpSpPr>
        <p:grpSpPr>
          <a:xfrm>
            <a:off x="6096000" y="3008787"/>
            <a:ext cx="2455718" cy="2488004"/>
            <a:chOff x="6096000" y="3008787"/>
            <a:chExt cx="2455718" cy="24880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F3D6E1-6DDD-EFA4-91B4-9ADBAF76BC39}"/>
                </a:ext>
              </a:extLst>
            </p:cNvPr>
            <p:cNvSpPr/>
            <p:nvPr/>
          </p:nvSpPr>
          <p:spPr>
            <a:xfrm>
              <a:off x="6096000" y="3008787"/>
              <a:ext cx="2455718" cy="24880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FFEFD2-2ED7-6D4B-3253-4ED51A375884}"/>
                </a:ext>
              </a:extLst>
            </p:cNvPr>
            <p:cNvSpPr txBox="1"/>
            <p:nvPr/>
          </p:nvSpPr>
          <p:spPr>
            <a:xfrm rot="18984729">
              <a:off x="6646152" y="3945013"/>
              <a:ext cx="1351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chemeClr val="bg1"/>
                  </a:solidFill>
                </a:rPr>
                <a:t>Poor </a:t>
              </a:r>
              <a:r>
                <a:rPr lang="sk-SK" sz="1400" b="1" dirty="0" err="1">
                  <a:solidFill>
                    <a:schemeClr val="bg1"/>
                  </a:solidFill>
                </a:rPr>
                <a:t>resolution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1068B0-C1AC-7395-0BEA-36EEDDF0F9E7}"/>
              </a:ext>
            </a:extLst>
          </p:cNvPr>
          <p:cNvGrpSpPr/>
          <p:nvPr/>
        </p:nvGrpSpPr>
        <p:grpSpPr>
          <a:xfrm>
            <a:off x="9477828" y="3008787"/>
            <a:ext cx="2455718" cy="2488004"/>
            <a:chOff x="6096000" y="3008787"/>
            <a:chExt cx="2455718" cy="24880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C5AFE8-27CB-7758-F6BA-21363FA6107C}"/>
                </a:ext>
              </a:extLst>
            </p:cNvPr>
            <p:cNvSpPr/>
            <p:nvPr/>
          </p:nvSpPr>
          <p:spPr>
            <a:xfrm>
              <a:off x="6096000" y="3008787"/>
              <a:ext cx="2455718" cy="248800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D66EE7-61F1-836D-4AF4-BEC16A096E5E}"/>
                </a:ext>
              </a:extLst>
            </p:cNvPr>
            <p:cNvSpPr txBox="1"/>
            <p:nvPr/>
          </p:nvSpPr>
          <p:spPr>
            <a:xfrm rot="18984729">
              <a:off x="6646152" y="3945013"/>
              <a:ext cx="1351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chemeClr val="bg1"/>
                  </a:solidFill>
                </a:rPr>
                <a:t>Poor </a:t>
              </a:r>
              <a:r>
                <a:rPr lang="sk-SK" sz="1400" b="1" dirty="0" err="1">
                  <a:solidFill>
                    <a:schemeClr val="bg1"/>
                  </a:solidFill>
                </a:rPr>
                <a:t>resolution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46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1) </a:t>
            </a:r>
            <a:r>
              <a:rPr lang="sk-SK" sz="2600" b="1" dirty="0" err="1">
                <a:latin typeface="Arial"/>
                <a:cs typeface="Arial"/>
              </a:rPr>
              <a:t>Elastic</a:t>
            </a:r>
            <a:r>
              <a:rPr lang="sk-SK" sz="2600" b="1" dirty="0">
                <a:latin typeface="Arial"/>
                <a:cs typeface="Arial"/>
              </a:rPr>
              <a:t> </a:t>
            </a:r>
            <a:r>
              <a:rPr lang="sk-SK" sz="2600" b="1" dirty="0" err="1">
                <a:latin typeface="Arial"/>
                <a:cs typeface="Arial"/>
              </a:rPr>
              <a:t>Moduli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499" y="1492196"/>
            <a:ext cx="109976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sk-SK" dirty="0" err="1">
                <a:latin typeface="Arial"/>
                <a:cs typeface="Arial"/>
              </a:rPr>
              <a:t>Histograms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elastic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moduli</a:t>
            </a:r>
            <a:r>
              <a:rPr lang="sk-SK" dirty="0">
                <a:latin typeface="Arial"/>
                <a:cs typeface="Arial"/>
              </a:rPr>
              <a:t> of </a:t>
            </a:r>
            <a:r>
              <a:rPr lang="sk-SK" dirty="0" err="1">
                <a:latin typeface="Arial"/>
                <a:cs typeface="Arial"/>
              </a:rPr>
              <a:t>the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sandstone</a:t>
            </a:r>
            <a:r>
              <a:rPr lang="sk-SK" dirty="0">
                <a:latin typeface="Arial"/>
                <a:cs typeface="Arial"/>
              </a:rPr>
              <a:t> </a:t>
            </a:r>
            <a:r>
              <a:rPr lang="sk-SK" dirty="0" err="1">
                <a:latin typeface="Arial"/>
                <a:cs typeface="Arial"/>
              </a:rPr>
              <a:t>formation</a:t>
            </a:r>
            <a:r>
              <a:rPr lang="sk-SK" dirty="0">
                <a:latin typeface="Arial"/>
                <a:cs typeface="Arial"/>
              </a:rPr>
              <a:t> at Konice (15 m to 75 m)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5E26-60A8-4F56-BCA2-9375598A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8011" y="2921264"/>
            <a:ext cx="4334629" cy="2889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95ED6-0681-4D0A-90AD-76F8B0ABF4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9362" y="2921265"/>
            <a:ext cx="4334629" cy="2889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B5128-2E4F-496F-B190-7C56C1930C39}"/>
              </a:ext>
            </a:extLst>
          </p:cNvPr>
          <p:cNvSpPr txBox="1"/>
          <p:nvPr/>
        </p:nvSpPr>
        <p:spPr>
          <a:xfrm>
            <a:off x="1630521" y="3567596"/>
            <a:ext cx="170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1.53 GPa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C38D1-C5C5-4ED0-B27F-72A7BDABC384}"/>
              </a:ext>
            </a:extLst>
          </p:cNvPr>
          <p:cNvSpPr txBox="1"/>
          <p:nvPr/>
        </p:nvSpPr>
        <p:spPr>
          <a:xfrm>
            <a:off x="9033643" y="3568612"/>
            <a:ext cx="167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0.59 GPa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F380B-3F57-4FFF-BE3B-64D8CF8336E1}"/>
              </a:ext>
            </a:extLst>
          </p:cNvPr>
          <p:cNvSpPr txBox="1"/>
          <p:nvPr/>
        </p:nvSpPr>
        <p:spPr>
          <a:xfrm>
            <a:off x="7908945" y="2278913"/>
            <a:ext cx="187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/>
                <a:cs typeface="Arial"/>
              </a:rPr>
              <a:t>Shear modulus</a:t>
            </a:r>
            <a:endParaRPr lang="sk-SK" sz="1800" b="1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7ED76-7D86-4351-B92C-4DFBB0AB7CA3}"/>
              </a:ext>
            </a:extLst>
          </p:cNvPr>
          <p:cNvSpPr txBox="1"/>
          <p:nvPr/>
        </p:nvSpPr>
        <p:spPr>
          <a:xfrm>
            <a:off x="2178798" y="2278913"/>
            <a:ext cx="209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latin typeface="Arial"/>
                <a:cs typeface="Arial"/>
              </a:rPr>
              <a:t>Young</a:t>
            </a:r>
            <a:r>
              <a:rPr lang="en-GB" sz="1800" b="1" dirty="0">
                <a:latin typeface="Arial"/>
                <a:cs typeface="Arial"/>
              </a:rPr>
              <a:t>’s modulus</a:t>
            </a:r>
            <a:endParaRPr lang="sk-SK" sz="1800" b="1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12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B107E0-3C3F-F32E-3F1E-7F7171C7E9F6}"/>
              </a:ext>
            </a:extLst>
          </p:cNvPr>
          <p:cNvGrpSpPr/>
          <p:nvPr/>
        </p:nvGrpSpPr>
        <p:grpSpPr>
          <a:xfrm>
            <a:off x="4035245" y="688963"/>
            <a:ext cx="4563356" cy="6108249"/>
            <a:chOff x="7196477" y="268751"/>
            <a:chExt cx="4228809" cy="5992855"/>
          </a:xfrm>
        </p:grpSpPr>
        <p:pic>
          <p:nvPicPr>
            <p:cNvPr id="16" name="Picture 15" descr="A large rock formation in the middle of a forest&#10;&#10;Description automatically generated with low confidence">
              <a:extLst>
                <a:ext uri="{FF2B5EF4-FFF2-40B4-BE49-F238E27FC236}">
                  <a16:creationId xmlns:a16="http://schemas.microsoft.com/office/drawing/2014/main" id="{1143605B-C2D9-C173-F8CB-C6C694CB6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"/>
            <a:stretch/>
          </p:blipFill>
          <p:spPr>
            <a:xfrm>
              <a:off x="7196477" y="268751"/>
              <a:ext cx="4228809" cy="56477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C0B16-54CE-A687-1103-D6DECDE2AC7C}"/>
                </a:ext>
              </a:extLst>
            </p:cNvPr>
            <p:cNvSpPr txBox="1"/>
            <p:nvPr/>
          </p:nvSpPr>
          <p:spPr>
            <a:xfrm>
              <a:off x="7196478" y="5559862"/>
              <a:ext cx="1620001" cy="70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outfanatic.com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A7C70-4857-42D0-8FD4-59D8B05FED59}"/>
              </a:ext>
            </a:extLst>
          </p:cNvPr>
          <p:cNvSpPr txBox="1"/>
          <p:nvPr/>
        </p:nvSpPr>
        <p:spPr>
          <a:xfrm>
            <a:off x="8481510" y="688963"/>
            <a:ext cx="35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err="1"/>
              <a:t>Below</a:t>
            </a:r>
            <a:r>
              <a:rPr lang="sk-SK" dirty="0"/>
              <a:t>: </a:t>
            </a:r>
            <a:r>
              <a:rPr lang="sk-SK" dirty="0" err="1"/>
              <a:t>result</a:t>
            </a:r>
            <a:r>
              <a:rPr lang="sk-SK" dirty="0"/>
              <a:t> of a </a:t>
            </a:r>
            <a:r>
              <a:rPr lang="sk-SK" dirty="0" err="1"/>
              <a:t>particle</a:t>
            </a:r>
            <a:r>
              <a:rPr lang="sk-SK" dirty="0"/>
              <a:t> </a:t>
            </a:r>
            <a:r>
              <a:rPr lang="sk-SK" dirty="0" err="1"/>
              <a:t>motion</a:t>
            </a:r>
            <a:r>
              <a:rPr lang="sk-SK" dirty="0"/>
              <a:t> </a:t>
            </a:r>
            <a:r>
              <a:rPr lang="sk-SK" dirty="0" err="1"/>
              <a:t>polarisation</a:t>
            </a:r>
            <a:r>
              <a:rPr lang="sk-SK" dirty="0"/>
              <a:t> </a:t>
            </a:r>
            <a:r>
              <a:rPr lang="sk-SK" dirty="0" err="1"/>
              <a:t>analysis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recording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top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tower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CC593B-CF34-F92E-A133-98303E0E4F8D}"/>
              </a:ext>
            </a:extLst>
          </p:cNvPr>
          <p:cNvGrpSpPr/>
          <p:nvPr/>
        </p:nvGrpSpPr>
        <p:grpSpPr>
          <a:xfrm>
            <a:off x="377833" y="2894699"/>
            <a:ext cx="2814807" cy="3550780"/>
            <a:chOff x="7196475" y="268751"/>
            <a:chExt cx="4228811" cy="5647767"/>
          </a:xfrm>
        </p:grpSpPr>
        <p:pic>
          <p:nvPicPr>
            <p:cNvPr id="20" name="Picture 19" descr="A large rock formation in the middle of a forest&#10;&#10;Description automatically generated with low confidence">
              <a:extLst>
                <a:ext uri="{FF2B5EF4-FFF2-40B4-BE49-F238E27FC236}">
                  <a16:creationId xmlns:a16="http://schemas.microsoft.com/office/drawing/2014/main" id="{3DBEA2AC-851B-1821-4BCA-200F3C670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"/>
            <a:stretch/>
          </p:blipFill>
          <p:spPr>
            <a:xfrm>
              <a:off x="7196477" y="268751"/>
              <a:ext cx="4228809" cy="56477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345CF5-3D28-D1EB-EEA6-DC1F0F4076E4}"/>
                </a:ext>
              </a:extLst>
            </p:cNvPr>
            <p:cNvSpPr txBox="1"/>
            <p:nvPr/>
          </p:nvSpPr>
          <p:spPr>
            <a:xfrm>
              <a:off x="7196475" y="5443694"/>
              <a:ext cx="1762335" cy="44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outfanatic.com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7EA1F-F4CA-87CC-1DE8-72D3621E5BD0}"/>
              </a:ext>
            </a:extLst>
          </p:cNvPr>
          <p:cNvGrpSpPr/>
          <p:nvPr/>
        </p:nvGrpSpPr>
        <p:grpSpPr>
          <a:xfrm>
            <a:off x="3458773" y="419170"/>
            <a:ext cx="4547185" cy="6296102"/>
            <a:chOff x="2972334" y="427192"/>
            <a:chExt cx="4680000" cy="6480000"/>
          </a:xfrm>
        </p:grpSpPr>
        <p:pic>
          <p:nvPicPr>
            <p:cNvPr id="4" name="Picture 3" descr="A picture containing text, tree, air, forest&#10;&#10;Description automatically generated">
              <a:extLst>
                <a:ext uri="{FF2B5EF4-FFF2-40B4-BE49-F238E27FC236}">
                  <a16:creationId xmlns:a16="http://schemas.microsoft.com/office/drawing/2014/main" id="{ABC6C0D7-D9E5-4313-A401-EA4A08CB6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2334" y="427192"/>
              <a:ext cx="4680000" cy="64800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CB167B-A017-4871-9C43-EFA58F2AC6FA}"/>
                </a:ext>
              </a:extLst>
            </p:cNvPr>
            <p:cNvGrpSpPr/>
            <p:nvPr/>
          </p:nvGrpSpPr>
          <p:grpSpPr>
            <a:xfrm>
              <a:off x="4055912" y="2290665"/>
              <a:ext cx="2276669" cy="2276669"/>
              <a:chOff x="1097832" y="2038041"/>
              <a:chExt cx="2276669" cy="2276669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659D81A-C013-4CAF-8610-AD5E6DF527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7832" y="2205993"/>
                <a:ext cx="2276669" cy="194076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D023F2B-4015-430F-B46B-A7F2E74582D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097831" y="2205992"/>
                <a:ext cx="2276669" cy="194076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Chart, schematic&#10;&#10;Description automatically generated">
            <a:extLst>
              <a:ext uri="{FF2B5EF4-FFF2-40B4-BE49-F238E27FC236}">
                <a16:creationId xmlns:a16="http://schemas.microsoft.com/office/drawing/2014/main" id="{96B05CF9-FB01-4F1B-A8F7-9D9FB36E5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837" y="1816131"/>
            <a:ext cx="4790736" cy="4870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2B74FA-79D5-C9BF-ED6B-3168143A055B}"/>
              </a:ext>
            </a:extLst>
          </p:cNvPr>
          <p:cNvSpPr txBox="1"/>
          <p:nvPr/>
        </p:nvSpPr>
        <p:spPr>
          <a:xfrm>
            <a:off x="1079500" y="554562"/>
            <a:ext cx="661277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2) Kapelník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011E03-5CA9-99CE-A15B-9AD263802E04}"/>
              </a:ext>
            </a:extLst>
          </p:cNvPr>
          <p:cNvSpPr txBox="1"/>
          <p:nvPr/>
        </p:nvSpPr>
        <p:spPr>
          <a:xfrm>
            <a:off x="1079500" y="3286796"/>
            <a:ext cx="23999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D22D40"/>
              </a:buClr>
            </a:pPr>
            <a:r>
              <a:rPr lang="sk-SK" dirty="0">
                <a:latin typeface="Arial"/>
                <a:cs typeface="Arial"/>
              </a:rPr>
              <a:t>Kapelník rock </a:t>
            </a:r>
            <a:r>
              <a:rPr lang="sk-SK" dirty="0" err="1">
                <a:latin typeface="Arial"/>
                <a:cs typeface="Arial"/>
              </a:rPr>
              <a:t>tower</a:t>
            </a:r>
            <a:endParaRPr lang="sk-SK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500" y="554562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sk-SK" sz="2600" b="1" dirty="0">
                <a:latin typeface="Arial"/>
                <a:cs typeface="Arial"/>
              </a:rPr>
              <a:t>2) Model </a:t>
            </a:r>
            <a:r>
              <a:rPr lang="sk-SK" sz="2600" b="1" dirty="0" err="1">
                <a:latin typeface="Arial"/>
                <a:cs typeface="Arial"/>
              </a:rPr>
              <a:t>Eigenfrequencies</a:t>
            </a:r>
            <a:endParaRPr lang="en-US" sz="2600" b="1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9499" y="1492196"/>
                <a:ext cx="10126566" cy="4431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sk-SK" dirty="0">
                    <a:latin typeface="Arial"/>
                    <a:cs typeface="Arial"/>
                  </a:rPr>
                  <a:t>E</a:t>
                </a:r>
                <a:r>
                  <a:rPr lang="en-GB" dirty="0" err="1">
                    <a:latin typeface="Arial"/>
                    <a:cs typeface="Arial"/>
                  </a:rPr>
                  <a:t>uler</a:t>
                </a:r>
                <a:r>
                  <a:rPr lang="en-GB" dirty="0">
                    <a:latin typeface="Arial"/>
                    <a:cs typeface="Arial"/>
                  </a:rPr>
                  <a:t>-Bernoulli formula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sk-SK" dirty="0" err="1">
                    <a:latin typeface="Arial"/>
                    <a:cs typeface="Arial"/>
                  </a:rPr>
                  <a:t>for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sk-SK" dirty="0" err="1">
                    <a:latin typeface="Arial"/>
                    <a:cs typeface="Arial"/>
                  </a:rPr>
                  <a:t>bending</a:t>
                </a:r>
                <a:r>
                  <a:rPr lang="sk-SK" dirty="0">
                    <a:latin typeface="Arial"/>
                    <a:cs typeface="Arial"/>
                  </a:rPr>
                  <a:t> of a </a:t>
                </a:r>
                <a:r>
                  <a:rPr lang="sk-SK" dirty="0" err="1">
                    <a:latin typeface="Arial"/>
                    <a:cs typeface="Arial"/>
                  </a:rPr>
                  <a:t>cantilever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sk-SK" dirty="0" err="1">
                    <a:latin typeface="Arial"/>
                    <a:cs typeface="Arial"/>
                  </a:rPr>
                  <a:t>beam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sk-SK" dirty="0" err="1">
                    <a:latin typeface="Arial"/>
                    <a:cs typeface="Arial"/>
                  </a:rPr>
                  <a:t>with</a:t>
                </a:r>
                <a:r>
                  <a:rPr lang="sk-SK" dirty="0">
                    <a:latin typeface="Arial"/>
                    <a:cs typeface="Arial"/>
                  </a:rPr>
                  <a:t> a </a:t>
                </a:r>
                <a:r>
                  <a:rPr lang="sk-SK" dirty="0" err="1">
                    <a:latin typeface="Arial"/>
                    <a:cs typeface="Arial"/>
                  </a:rPr>
                  <a:t>rectangular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sk-SK" dirty="0" err="1">
                    <a:latin typeface="Arial"/>
                    <a:cs typeface="Arial"/>
                  </a:rPr>
                  <a:t>cross-section</a:t>
                </a: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sk-SK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	</a:t>
                </a:r>
                <a:r>
                  <a:rPr lang="sk-SK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Young</a:t>
                </a:r>
                <a:r>
                  <a:rPr lang="en-GB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modulus</a:t>
                </a:r>
                <a:endParaRPr lang="en-GB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		D</a:t>
                </a:r>
                <a:r>
                  <a:rPr lang="sk-SK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ensity</a:t>
                </a:r>
                <a:endParaRPr lang="en-GB" dirty="0">
                  <a:solidFill>
                    <a:srgbClr val="836967"/>
                  </a:solidFill>
                </a:endParaRPr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  <a:latin typeface="Arial"/>
                    <a:cs typeface="Arial"/>
                  </a:rPr>
                  <a:t>		Mode coefficient</a:t>
                </a:r>
                <a:r>
                  <a:rPr lang="sk-SK" dirty="0">
                    <a:latin typeface="Arial"/>
                    <a:cs typeface="Arial"/>
                  </a:rPr>
                  <a:t> </a:t>
                </a:r>
                <a:r>
                  <a:rPr lang="en-GB" dirty="0">
                    <a:latin typeface="Arial"/>
                    <a:cs typeface="Arial"/>
                  </a:rPr>
                  <a:t>(fund., 1</a:t>
                </a:r>
                <a:r>
                  <a:rPr lang="en-GB" baseline="30000" dirty="0">
                    <a:latin typeface="Arial"/>
                    <a:cs typeface="Arial"/>
                  </a:rPr>
                  <a:t>st</a:t>
                </a:r>
                <a:r>
                  <a:rPr lang="en-GB" dirty="0">
                    <a:latin typeface="Arial"/>
                    <a:cs typeface="Arial"/>
                  </a:rPr>
                  <a:t>, 2</a:t>
                </a:r>
                <a:r>
                  <a:rPr lang="en-GB" baseline="30000" dirty="0">
                    <a:latin typeface="Arial"/>
                    <a:cs typeface="Arial"/>
                  </a:rPr>
                  <a:t>nd</a:t>
                </a:r>
                <a:r>
                  <a:rPr lang="en-GB" dirty="0">
                    <a:latin typeface="Arial"/>
                    <a:cs typeface="Arial"/>
                  </a:rPr>
                  <a:t>, etc.)</a:t>
                </a:r>
                <a:endParaRPr lang="en-GB" dirty="0"/>
              </a:p>
              <a:p>
                <a:pPr marL="742950" lvl="1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I, A, H</a:t>
                </a:r>
                <a:r>
                  <a:rPr lang="en-GB" dirty="0">
                    <a:latin typeface="Arial"/>
                    <a:cs typeface="Arial"/>
                  </a:rPr>
                  <a:t> 	Geometrical parameters of the beam</a:t>
                </a: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dirty="0">
                    <a:latin typeface="Arial"/>
                    <a:cs typeface="Arial"/>
                  </a:rPr>
                  <a:t>Why? Investigated rock tower is similar to the beam</a:t>
                </a: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dirty="0">
                    <a:latin typeface="Arial"/>
                    <a:cs typeface="Arial"/>
                  </a:rPr>
                  <a:t>Rectangular cross-section </a:t>
                </a:r>
                <a:r>
                  <a:rPr lang="sk-SK" dirty="0" err="1">
                    <a:latin typeface="Arial"/>
                    <a:cs typeface="Arial"/>
                  </a:rPr>
                  <a:t>yields</a:t>
                </a:r>
                <a:r>
                  <a:rPr lang="en-GB" dirty="0">
                    <a:latin typeface="Arial"/>
                    <a:cs typeface="Arial"/>
                  </a:rPr>
                  <a:t> two eigenfrequencies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rial"/>
                  <a:cs typeface="Arial"/>
                </a:endParaRPr>
              </a:p>
              <a:p>
                <a:pPr marL="285750" indent="-285750">
                  <a:buClr>
                    <a:srgbClr val="D22D40"/>
                  </a:buClr>
                  <a:buFont typeface="Wingdings" charset="2"/>
                  <a:buChar char="§"/>
                </a:pPr>
                <a:r>
                  <a:rPr lang="en-GB" b="1" dirty="0">
                    <a:solidFill>
                      <a:srgbClr val="FF0000"/>
                    </a:solidFill>
                    <a:latin typeface="Arial"/>
                    <a:cs typeface="Arial"/>
                  </a:rPr>
                  <a:t>The</a:t>
                </a:r>
                <a:r>
                  <a:rPr lang="sk-SK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GB" b="1" dirty="0">
                    <a:solidFill>
                      <a:srgbClr val="FF0000"/>
                    </a:solidFill>
                    <a:latin typeface="Arial"/>
                    <a:cs typeface="Arial"/>
                  </a:rPr>
                  <a:t>eigenfrequencies represent oscillations</a:t>
                </a:r>
                <a:r>
                  <a:rPr lang="sk-SK" b="1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GB" b="1" dirty="0">
                    <a:solidFill>
                      <a:srgbClr val="FF0000"/>
                    </a:solidFill>
                    <a:latin typeface="Arial"/>
                    <a:cs typeface="Arial"/>
                  </a:rPr>
                  <a:t>in two horizontal directions</a:t>
                </a:r>
                <a:endParaRPr lang="sk-SK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99" y="1492196"/>
                <a:ext cx="10126566" cy="4431983"/>
              </a:xfrm>
              <a:prstGeom prst="rect">
                <a:avLst/>
              </a:prstGeom>
              <a:blipFill>
                <a:blip r:embed="rId6"/>
                <a:stretch>
                  <a:fillRect l="-1264" t="-1788" b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6057900"/>
            <a:ext cx="12192000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C3F4-1560-44F2-BCCE-167BBE5EDF0A}"/>
              </a:ext>
            </a:extLst>
          </p:cNvPr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B9205-56F4-4580-909B-8956FBD75372}"/>
                  </a:ext>
                </a:extLst>
              </p:cNvPr>
              <p:cNvSpPr txBox="1"/>
              <p:nvPr/>
            </p:nvSpPr>
            <p:spPr>
              <a:xfrm>
                <a:off x="3406464" y="2019911"/>
                <a:ext cx="1852036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𝐴𝐻</m:t>
                                  </m:r>
                                </m:e>
                                <m:sup>
                                  <m: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B9205-56F4-4580-909B-8956FBD7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64" y="2019911"/>
                <a:ext cx="1852036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ED0266D-32AB-4DD6-BF56-C6FCE32763D8}"/>
              </a:ext>
            </a:extLst>
          </p:cNvPr>
          <p:cNvGrpSpPr/>
          <p:nvPr/>
        </p:nvGrpSpPr>
        <p:grpSpPr>
          <a:xfrm>
            <a:off x="9594264" y="3746848"/>
            <a:ext cx="2490594" cy="2207989"/>
            <a:chOff x="9490570" y="3670308"/>
            <a:chExt cx="2490594" cy="2207989"/>
          </a:xfrm>
        </p:grpSpPr>
        <p:pic>
          <p:nvPicPr>
            <p:cNvPr id="15" name="Picture 14" descr="A picture containing text, tree, air, forest&#10;&#10;Description automatically generated">
              <a:extLst>
                <a:ext uri="{FF2B5EF4-FFF2-40B4-BE49-F238E27FC236}">
                  <a16:creationId xmlns:a16="http://schemas.microsoft.com/office/drawing/2014/main" id="{073056CA-D974-40E0-AFA2-60C10F83E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0570" y="3670308"/>
              <a:ext cx="2490594" cy="2207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F42439-D80B-42A1-A4EB-2F3026A30B5D}"/>
                </a:ext>
              </a:extLst>
            </p:cNvPr>
            <p:cNvGrpSpPr/>
            <p:nvPr/>
          </p:nvGrpSpPr>
          <p:grpSpPr>
            <a:xfrm>
              <a:off x="10009333" y="4047768"/>
              <a:ext cx="1453067" cy="1453067"/>
              <a:chOff x="5172424" y="2199923"/>
              <a:chExt cx="2276669" cy="227666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3DBB65E-481D-4A92-A5CB-206CAAC124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72424" y="2367875"/>
                <a:ext cx="2276669" cy="194076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C061400-56BD-4FD5-BED0-004C3C9CDB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72423" y="2367874"/>
                <a:ext cx="2276669" cy="194076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04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594</Words>
  <Application>Microsoft Office PowerPoint</Application>
  <PresentationFormat>Widescreen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</vt:lpstr>
      <vt:lpstr>Office Theme</vt:lpstr>
      <vt:lpstr>In situ estimation of effective rock elastic moduli by seismic ambient vibrations   Bohemian Cretaceous Basin, Czech Republic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</dc:creator>
  <cp:lastModifiedBy>jozef.mueller</cp:lastModifiedBy>
  <cp:revision>261</cp:revision>
  <dcterms:created xsi:type="dcterms:W3CDTF">2017-01-04T13:20:57Z</dcterms:created>
  <dcterms:modified xsi:type="dcterms:W3CDTF">2022-05-26T11:26:37Z</dcterms:modified>
</cp:coreProperties>
</file>