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14"/>
  </p:notesMasterIdLst>
  <p:sldIdLst>
    <p:sldId id="256" r:id="rId2"/>
    <p:sldId id="268" r:id="rId3"/>
    <p:sldId id="273" r:id="rId4"/>
    <p:sldId id="263" r:id="rId5"/>
    <p:sldId id="269" r:id="rId6"/>
    <p:sldId id="265" r:id="rId7"/>
    <p:sldId id="261" r:id="rId8"/>
    <p:sldId id="272" r:id="rId9"/>
    <p:sldId id="267" r:id="rId10"/>
    <p:sldId id="271" r:id="rId11"/>
    <p:sldId id="258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GU22" id="{7B8AC6D4-300E-41DD-92E2-90DB99D016B1}">
          <p14:sldIdLst>
            <p14:sldId id="256"/>
            <p14:sldId id="268"/>
            <p14:sldId id="273"/>
            <p14:sldId id="263"/>
            <p14:sldId id="269"/>
            <p14:sldId id="265"/>
            <p14:sldId id="261"/>
            <p14:sldId id="272"/>
            <p14:sldId id="267"/>
            <p14:sldId id="271"/>
          </p14:sldIdLst>
        </p14:section>
        <p14:section name="Supplement figures" id="{AD113DF0-BAFF-4D52-B59C-975EEBFD4648}">
          <p14:sldIdLst>
            <p14:sldId id="258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os van Wees" initials="RvW" lastIdx="4" clrIdx="0">
    <p:extLst>
      <p:ext uri="{19B8F6BF-5375-455C-9EA6-DF929625EA0E}">
        <p15:presenceInfo xmlns:p15="http://schemas.microsoft.com/office/powerpoint/2012/main" userId="1fdf0301ad97fe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8FC"/>
    <a:srgbClr val="FEB46F"/>
    <a:srgbClr val="FFFFFF"/>
    <a:srgbClr val="D8E5F0"/>
    <a:srgbClr val="BDD7EE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1" autoAdjust="0"/>
    <p:restoredTop sz="83079" autoAdjust="0"/>
  </p:normalViewPr>
  <p:slideViewPr>
    <p:cSldViewPr snapToGrid="0">
      <p:cViewPr varScale="1">
        <p:scale>
          <a:sx n="91" d="100"/>
          <a:sy n="91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7BFE1-527D-4C7E-A2F8-21F77234108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0D644-31AC-478D-910B-526E37A6ED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74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182E-637D-40F9-8FAC-F6690B50B3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312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285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1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70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99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55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4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8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66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853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D644-31AC-478D-910B-526E37A6ED9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31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E45D-4E01-4234-A625-2B6FDB001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2A49D-4DEB-439A-9FE5-A971FDA0E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74647-2D32-4E30-AC84-B2805D9D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3759D-066A-4412-84D5-0E1F445E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EFBDA-D4B5-41B7-B4C9-144D7B45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49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6C68-4FA8-465A-9DC9-5B66164A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FC456-442E-4B20-9527-BD55BCC5C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68A6B-62A4-48E3-83A8-F7A293CAD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02388-BB71-432A-9A9C-523B905E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6066A-C9C2-439B-9FF6-E646EF2E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44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46115-F0E8-4802-A836-A1F5AA99B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CFA29E-4513-4669-971B-C1768277D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D67B6-1ABD-4D24-83A7-F01A6BEB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3C2B3-AEFD-41D0-AC5B-CA7F7CBC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E00F3-02D8-4FF6-B1E8-2DFC996E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43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78816-2E8C-477D-B01A-1BA18624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99638-A2B6-4B28-913F-1F41122BE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8ACA2-9F36-4099-8400-A6B06285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CB30C-9855-48F5-82E4-C9CE885D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BB8E8-39D1-4B6D-BB07-E7AC7DF3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12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F710-84F4-44CF-A8B0-65D6B165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F24F4-9EB1-4E70-AA42-4D36889E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110EE-7A7B-443C-8944-6657948A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8CB3A-C40F-4EFB-B077-8182531B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A38FA-C3C9-44F5-913E-0F39FC09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38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B93D-B263-4572-94E1-C7EA1BEC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5F982-86E2-461B-88A3-2B4E3813C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322DE-3C10-40CE-B70F-B7CC8A073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C82FB-46B8-4414-8E2A-1B584FEE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D841-E577-4C5E-94E4-3D5E033A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D70C5-D229-4C41-95A8-397715A8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66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DF03-A3AD-43B4-B79C-E1ECB32E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86BEF-D34C-4230-ACE9-93BFE4078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9C807-7D5E-4CE5-8B57-3AFEF206E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8A0AB-14FD-423B-8F51-2B8F8830F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DC18C-FAD7-42A8-AC68-48065A48B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B70E8A-FFE6-49B0-B7A2-9B450E9D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725F9-1413-4F06-993D-8779D8D9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B9E11-4227-4E1B-812B-7518519C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6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EA422-7DF1-4F08-8495-7B056F0E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EA3A60-8C9E-47F0-A41B-895F163D7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E7034-6B04-43F7-833E-7D893B2E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215B3-1643-4002-A777-41DC0334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08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227B5-9B7F-487D-A90E-E0B52900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E1640-53E5-4F36-8DDF-79DE1C5A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28A32-EC8B-472B-95CD-90DB2757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5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B19F-7AD2-4BC1-BE08-AFDC619A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5D177-115E-47AE-9A1B-467C20F55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93E8E-C4D9-4B88-905B-FFE7792B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9F564-12FB-48E2-9D0A-FCFCCB20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23849-BEB1-4512-B616-7F6CB2DA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AD107-58BF-4A64-A5A4-383E6FA0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2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0598-CA0D-419D-B98B-276ECC7E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CF6A40-928C-4DB8-BC1D-15F1CA533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0289F-27A4-4320-AE01-F412664CD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B2F70-0FFD-48CC-B0C4-62B51B94A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2031E-4EB3-4C53-8787-E2FD9583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12928-718D-4D4F-B03D-38027324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18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72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4669-A305-4ED5-8EDC-B4F090BE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CDAFA-DF1C-4624-AF91-6E0E8854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8FC1-084B-4B6F-85E8-4265EC61C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5FE90-52DF-435C-8FDC-A41CC939987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942CD-164D-43F7-B490-F7EB9846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836FC-C2EA-4CF5-B11B-BB87ECE04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079B8-73EA-4B07-B5FE-044AE33A7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95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26" Type="http://schemas.openxmlformats.org/officeDocument/2006/relationships/image" Target="../media/image66.svg"/><Relationship Id="rId3" Type="http://schemas.openxmlformats.org/officeDocument/2006/relationships/image" Target="../media/image1.jp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24" Type="http://schemas.openxmlformats.org/officeDocument/2006/relationships/image" Target="../media/image64.svg"/><Relationship Id="rId32" Type="http://schemas.openxmlformats.org/officeDocument/2006/relationships/image" Target="../media/image10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31" Type="http://schemas.openxmlformats.org/officeDocument/2006/relationships/image" Target="../media/image9.png"/><Relationship Id="rId4" Type="http://schemas.openxmlformats.org/officeDocument/2006/relationships/image" Target="../media/image2.jp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Relationship Id="rId27" Type="http://schemas.openxmlformats.org/officeDocument/2006/relationships/image" Target="../media/image67.png"/><Relationship Id="rId30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46000">
              <a:schemeClr val="tx1"/>
            </a:gs>
            <a:gs pos="55000">
              <a:schemeClr val="bg1">
                <a:lumMod val="95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ED2EEC-1F6D-4D77-BA92-D5B3765B7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5666" y="4522019"/>
            <a:ext cx="1690671" cy="373809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25 / 11 / 2021</a:t>
            </a:r>
            <a:endParaRPr lang="en-GB" sz="2000" dirty="0"/>
          </a:p>
        </p:txBody>
      </p:sp>
      <p:pic>
        <p:nvPicPr>
          <p:cNvPr id="11" name="Picture 10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021FD780-CE32-433E-BC4E-97A168518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8" r="11380" b="7912"/>
          <a:stretch/>
        </p:blipFill>
        <p:spPr>
          <a:xfrm>
            <a:off x="7444555" y="-28941"/>
            <a:ext cx="4747445" cy="6903936"/>
          </a:xfrm>
          <a:prstGeom prst="rect">
            <a:avLst/>
          </a:prstGeom>
        </p:spPr>
      </p:pic>
      <p:pic>
        <p:nvPicPr>
          <p:cNvPr id="12" name="Picture 11" descr="A picture containing snow, outdoor, mountain, covered&#10;&#10;Description automatically generated">
            <a:extLst>
              <a:ext uri="{FF2B5EF4-FFF2-40B4-BE49-F238E27FC236}">
                <a16:creationId xmlns:a16="http://schemas.microsoft.com/office/drawing/2014/main" id="{32E519C2-C4CA-4734-9360-F1C63A2C79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8"/>
          <a:stretch/>
        </p:blipFill>
        <p:spPr>
          <a:xfrm flipH="1">
            <a:off x="-1091" y="-14184"/>
            <a:ext cx="5035932" cy="69039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99ECA5-601C-4B9C-B4E4-E2B06C64470F}"/>
              </a:ext>
            </a:extLst>
          </p:cNvPr>
          <p:cNvSpPr/>
          <p:nvPr/>
        </p:nvSpPr>
        <p:spPr>
          <a:xfrm>
            <a:off x="1084439" y="-14183"/>
            <a:ext cx="10576517" cy="68891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/>
              </a:gs>
              <a:gs pos="7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A80501-25B3-49FC-B02A-08549A4C6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6"/>
          <a:stretch/>
        </p:blipFill>
        <p:spPr>
          <a:xfrm>
            <a:off x="2930338" y="2176413"/>
            <a:ext cx="1649110" cy="149253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22C2582-F816-433E-B648-1CFCD2398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63" y="2098771"/>
            <a:ext cx="1492786" cy="1512430"/>
          </a:xfrm>
          <a:prstGeom prst="rect">
            <a:avLst/>
          </a:prstGeom>
        </p:spPr>
      </p:pic>
      <p:pic>
        <p:nvPicPr>
          <p:cNvPr id="19" name="Picture 18" descr="A picture containing text, clipart, porcelain&#10;&#10;Description automatically generated">
            <a:extLst>
              <a:ext uri="{FF2B5EF4-FFF2-40B4-BE49-F238E27FC236}">
                <a16:creationId xmlns:a16="http://schemas.microsoft.com/office/drawing/2014/main" id="{31D9668A-F87C-4A86-A548-A242DE8644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99" y="2121031"/>
            <a:ext cx="1473344" cy="14561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CF493C-E355-436F-A615-70A4C6045865}"/>
              </a:ext>
            </a:extLst>
          </p:cNvPr>
          <p:cNvSpPr txBox="1"/>
          <p:nvPr/>
        </p:nvSpPr>
        <p:spPr>
          <a:xfrm>
            <a:off x="3021299" y="3803310"/>
            <a:ext cx="162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Intact stage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5ECCBF-BC5C-470F-988E-7D8DB6BCDF28}"/>
              </a:ext>
            </a:extLst>
          </p:cNvPr>
          <p:cNvSpPr txBox="1"/>
          <p:nvPr/>
        </p:nvSpPr>
        <p:spPr>
          <a:xfrm>
            <a:off x="5218332" y="3803310"/>
            <a:ext cx="162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Planezes stage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5745BB-C29F-4D98-B212-8A15BCBFCFB9}"/>
              </a:ext>
            </a:extLst>
          </p:cNvPr>
          <p:cNvSpPr txBox="1"/>
          <p:nvPr/>
        </p:nvSpPr>
        <p:spPr>
          <a:xfrm>
            <a:off x="7544731" y="3803310"/>
            <a:ext cx="162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Residual Stage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8473784-F102-47E3-B2DD-5498E90E95A3}"/>
              </a:ext>
            </a:extLst>
          </p:cNvPr>
          <p:cNvSpPr txBox="1">
            <a:spLocks/>
          </p:cNvSpPr>
          <p:nvPr/>
        </p:nvSpPr>
        <p:spPr>
          <a:xfrm>
            <a:off x="2189681" y="285816"/>
            <a:ext cx="8097341" cy="55439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Quantifying the morphometry and drainage patterns of composite volcanoes:                </a:t>
            </a:r>
            <a:b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A comparison of the Japanese and Indonesian volcanic arcs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E1B280-7397-4CA2-9CC1-60E2C0B3B689}"/>
              </a:ext>
            </a:extLst>
          </p:cNvPr>
          <p:cNvSpPr txBox="1"/>
          <p:nvPr/>
        </p:nvSpPr>
        <p:spPr>
          <a:xfrm>
            <a:off x="5125418" y="1106206"/>
            <a:ext cx="178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Session GM2.8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3FA3FC-0155-4417-A63F-60ECCC034CDE}"/>
              </a:ext>
            </a:extLst>
          </p:cNvPr>
          <p:cNvSpPr txBox="1"/>
          <p:nvPr/>
        </p:nvSpPr>
        <p:spPr>
          <a:xfrm>
            <a:off x="2331552" y="861014"/>
            <a:ext cx="771245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</a:rPr>
              <a:t>Roos M. J. van Wees, Daniel O'Hara, Pablo Grosse, Gabor </a:t>
            </a:r>
            <a:r>
              <a:rPr lang="en-GB" sz="1400" i="1" dirty="0" err="1">
                <a:solidFill>
                  <a:schemeClr val="bg1"/>
                </a:solidFill>
              </a:rPr>
              <a:t>Kereszturi</a:t>
            </a:r>
            <a:r>
              <a:rPr lang="en-GB" sz="1400" i="1" dirty="0">
                <a:solidFill>
                  <a:schemeClr val="bg1"/>
                </a:solidFill>
              </a:rPr>
              <a:t>, Pierre Lahitte, and Matthieu </a:t>
            </a:r>
            <a:r>
              <a:rPr lang="en-GB" sz="1400" i="1" dirty="0" err="1">
                <a:solidFill>
                  <a:schemeClr val="bg1"/>
                </a:solidFill>
              </a:rPr>
              <a:t>Kervyn</a:t>
            </a:r>
            <a:endParaRPr lang="en-GB" sz="1400" i="1" dirty="0">
              <a:solidFill>
                <a:schemeClr val="bg1"/>
              </a:solidFill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D17656AD-BEB9-4E8B-ACCF-1DCDD6812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06" y="53717"/>
            <a:ext cx="1605926" cy="7864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F74B1EC-76CA-491E-8721-DBC8697BFFF5}"/>
              </a:ext>
            </a:extLst>
          </p:cNvPr>
          <p:cNvSpPr txBox="1"/>
          <p:nvPr/>
        </p:nvSpPr>
        <p:spPr>
          <a:xfrm>
            <a:off x="149094" y="4065742"/>
            <a:ext cx="11694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algn="ctr"/>
            <a:r>
              <a:rPr lang="nl-NL" sz="2400" dirty="0">
                <a:solidFill>
                  <a:schemeClr val="bg1"/>
                </a:solidFill>
              </a:rPr>
              <a:t>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</a:rPr>
              <a:t> Erosion patterns are influenced by 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</a:rPr>
              <a:t>age, climate, tectonics and the original morphology</a:t>
            </a:r>
          </a:p>
        </p:txBody>
      </p:sp>
      <p:pic>
        <p:nvPicPr>
          <p:cNvPr id="30" name="Picture 2" descr="EGU General Assembly 2022 – International GNSS Service">
            <a:extLst>
              <a:ext uri="{FF2B5EF4-FFF2-40B4-BE49-F238E27FC236}">
                <a16:creationId xmlns:a16="http://schemas.microsoft.com/office/drawing/2014/main" id="{7FBCA552-6E97-401D-8448-6DDBFA04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94" y="6062553"/>
            <a:ext cx="2375776" cy="8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8D0BB07-B59E-4657-864F-D51049AED92C}"/>
              </a:ext>
            </a:extLst>
          </p:cNvPr>
          <p:cNvSpPr txBox="1"/>
          <p:nvPr/>
        </p:nvSpPr>
        <p:spPr>
          <a:xfrm>
            <a:off x="3046174" y="6114831"/>
            <a:ext cx="3221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sym typeface="Wingdings" panose="05000000000000000000" pitchFamily="2" charset="2"/>
              </a:rPr>
              <a:t> Contact:</a:t>
            </a:r>
          </a:p>
          <a:p>
            <a:r>
              <a:rPr lang="nl-NL" sz="20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nl-NL" sz="2000" b="1" dirty="0">
                <a:solidFill>
                  <a:schemeClr val="bg1"/>
                </a:solidFill>
              </a:rPr>
              <a:t>Roos.van.Wees@vub.be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619B4E-46BF-4520-9899-0906595A0473}"/>
              </a:ext>
            </a:extLst>
          </p:cNvPr>
          <p:cNvSpPr txBox="1"/>
          <p:nvPr/>
        </p:nvSpPr>
        <p:spPr>
          <a:xfrm>
            <a:off x="165272" y="6163840"/>
            <a:ext cx="2088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/>
                </a:solidFill>
              </a:rPr>
              <a:t>Fuji in Japan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70672E-4B29-4B2E-B2AC-8539D5DE04B1}"/>
              </a:ext>
            </a:extLst>
          </p:cNvPr>
          <p:cNvSpPr txBox="1"/>
          <p:nvPr/>
        </p:nvSpPr>
        <p:spPr>
          <a:xfrm>
            <a:off x="10414424" y="6060636"/>
            <a:ext cx="237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</a:rPr>
              <a:t>Merapi, Merbabu &amp; </a:t>
            </a:r>
          </a:p>
          <a:p>
            <a:r>
              <a:rPr lang="nl-NL" sz="1400" b="1" dirty="0">
                <a:solidFill>
                  <a:schemeClr val="bg1"/>
                </a:solidFill>
              </a:rPr>
              <a:t>Unguran in Indonesia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9DD641-47FE-40F6-AF5A-9EFBC2B9046F}"/>
              </a:ext>
            </a:extLst>
          </p:cNvPr>
          <p:cNvSpPr txBox="1"/>
          <p:nvPr/>
        </p:nvSpPr>
        <p:spPr>
          <a:xfrm>
            <a:off x="149094" y="6477306"/>
            <a:ext cx="2222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Japantimes.co.jp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5C39C-E665-45EE-889E-E8CE2B7F5A40}"/>
              </a:ext>
            </a:extLst>
          </p:cNvPr>
          <p:cNvSpPr txBox="1"/>
          <p:nvPr/>
        </p:nvSpPr>
        <p:spPr>
          <a:xfrm>
            <a:off x="10760538" y="6583856"/>
            <a:ext cx="1558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Werner, 2013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ABF6C1-2CB3-4E9C-B67C-E598BD038541}"/>
              </a:ext>
            </a:extLst>
          </p:cNvPr>
          <p:cNvSpPr txBox="1"/>
          <p:nvPr/>
        </p:nvSpPr>
        <p:spPr>
          <a:xfrm>
            <a:off x="5329801" y="4102561"/>
            <a:ext cx="1620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(Ollier, 1988)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4D622D-4F8B-4FBC-9F42-5EE4112AC334}"/>
              </a:ext>
            </a:extLst>
          </p:cNvPr>
          <p:cNvCxnSpPr/>
          <p:nvPr/>
        </p:nvCxnSpPr>
        <p:spPr>
          <a:xfrm flipV="1">
            <a:off x="0" y="6031023"/>
            <a:ext cx="12192000" cy="4035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D321D8-5970-4A21-9947-7D4A6654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8" y="24105"/>
            <a:ext cx="2201289" cy="9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4188F-2782-4238-8091-4EE838CBBF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" y="4605223"/>
            <a:ext cx="1333333" cy="1333333"/>
          </a:xfrm>
          <a:prstGeom prst="rect">
            <a:avLst/>
          </a:prstGeom>
        </p:spPr>
      </p:pic>
      <p:pic>
        <p:nvPicPr>
          <p:cNvPr id="32" name="Picture 2" descr="EGU22 - EGU General Assembly rules of conduct">
            <a:extLst>
              <a:ext uri="{FF2B5EF4-FFF2-40B4-BE49-F238E27FC236}">
                <a16:creationId xmlns:a16="http://schemas.microsoft.com/office/drawing/2014/main" id="{BC3126E2-6D80-40E7-B423-63135B70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51" y="4351982"/>
            <a:ext cx="1121289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CD8032E9-1DF8-480D-AE3C-28F8D434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52" y="2806667"/>
            <a:ext cx="1121288" cy="14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1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E38C4EB6-6DBF-4D2D-ADA3-DDC6DCA11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8" r="11380" b="7912"/>
          <a:stretch/>
        </p:blipFill>
        <p:spPr>
          <a:xfrm>
            <a:off x="7444555" y="0"/>
            <a:ext cx="4747445" cy="6874994"/>
          </a:xfrm>
          <a:prstGeom prst="rect">
            <a:avLst/>
          </a:prstGeom>
        </p:spPr>
      </p:pic>
      <p:pic>
        <p:nvPicPr>
          <p:cNvPr id="56" name="Picture 55" descr="A picture containing snow, outdoor, mountain, covered&#10;&#10;Description automatically generated">
            <a:extLst>
              <a:ext uri="{FF2B5EF4-FFF2-40B4-BE49-F238E27FC236}">
                <a16:creationId xmlns:a16="http://schemas.microsoft.com/office/drawing/2014/main" id="{0E790B3F-D9C0-4FA8-A2B5-C6FAC6DAD6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8"/>
          <a:stretch/>
        </p:blipFill>
        <p:spPr>
          <a:xfrm flipH="1">
            <a:off x="-1091" y="-14184"/>
            <a:ext cx="5035932" cy="690393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0D69EA4-5D10-483A-98BC-A153F4252B2C}"/>
              </a:ext>
            </a:extLst>
          </p:cNvPr>
          <p:cNvSpPr/>
          <p:nvPr/>
        </p:nvSpPr>
        <p:spPr>
          <a:xfrm>
            <a:off x="1087010" y="-14183"/>
            <a:ext cx="10576517" cy="69315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/>
              </a:gs>
              <a:gs pos="7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AFE177-588B-4069-BD17-00951C5404FE}"/>
              </a:ext>
            </a:extLst>
          </p:cNvPr>
          <p:cNvSpPr txBox="1"/>
          <p:nvPr/>
        </p:nvSpPr>
        <p:spPr>
          <a:xfrm>
            <a:off x="6334768" y="1601755"/>
            <a:ext cx="5222185" cy="407603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83A2A-D4E9-49BD-A422-72C22F9D6350}"/>
              </a:ext>
            </a:extLst>
          </p:cNvPr>
          <p:cNvSpPr txBox="1"/>
          <p:nvPr/>
        </p:nvSpPr>
        <p:spPr>
          <a:xfrm>
            <a:off x="606061" y="1601755"/>
            <a:ext cx="5222185" cy="407603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FF6DC-5238-46E0-B9AD-2F35F242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908" y="-122244"/>
            <a:ext cx="2680901" cy="1424133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+mn-lt"/>
              </a:rPr>
              <a:t>Conclusion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7423F-8966-42EE-8336-0B041085C4BC}"/>
              </a:ext>
            </a:extLst>
          </p:cNvPr>
          <p:cNvCxnSpPr>
            <a:cxnSpLocks/>
          </p:cNvCxnSpPr>
          <p:nvPr/>
        </p:nvCxnSpPr>
        <p:spPr>
          <a:xfrm>
            <a:off x="1160595" y="5224274"/>
            <a:ext cx="40680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103F35-44B5-4648-A134-21C2F682A10D}"/>
              </a:ext>
            </a:extLst>
          </p:cNvPr>
          <p:cNvSpPr txBox="1"/>
          <p:nvPr/>
        </p:nvSpPr>
        <p:spPr>
          <a:xfrm>
            <a:off x="2576261" y="5224274"/>
            <a:ext cx="17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Volcano age 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BF2086-5360-4630-B74B-D8A97126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3443" y="1900376"/>
            <a:ext cx="703396" cy="15228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312D853-3B5A-4055-BEF8-974504D02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26199" y="1869691"/>
            <a:ext cx="560271" cy="2265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F69946D-6FC6-4FE6-BAC7-4D721467BB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5659" y="1761298"/>
            <a:ext cx="343646" cy="3948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A8BA8D6-75C7-44C6-B406-41BB6AC8A1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5828"/>
          <a:stretch/>
        </p:blipFill>
        <p:spPr>
          <a:xfrm>
            <a:off x="4313443" y="3389163"/>
            <a:ext cx="801412" cy="60898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DC9BB11-8C1A-41BF-A6A2-027A2D5D39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03255" y="3403335"/>
            <a:ext cx="763544" cy="56205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701F4EA-F37F-4C03-910F-7C1E43CB29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6250" y="4388247"/>
            <a:ext cx="628650" cy="5143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3F17003-5524-4DFF-BF18-9B75D8D287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10190" y="2637575"/>
            <a:ext cx="295275" cy="3143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1293349-FCAB-4F14-9580-B680B4969C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96601" y="2675675"/>
            <a:ext cx="314325" cy="27622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F437696-9F78-4B2E-BA1C-F93711917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76455" y="2618151"/>
            <a:ext cx="409773" cy="32781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43214AEC-5C5F-4D4A-B092-126ABC7D2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3993" y="2224621"/>
            <a:ext cx="1220904" cy="15855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4442DD1-0D37-4CA7-99B6-E5EE1E47B84F}"/>
              </a:ext>
            </a:extLst>
          </p:cNvPr>
          <p:cNvSpPr txBox="1"/>
          <p:nvPr/>
        </p:nvSpPr>
        <p:spPr>
          <a:xfrm>
            <a:off x="296996" y="972213"/>
            <a:ext cx="598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Similar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 morphological volcano trends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+mj-lt"/>
              </a:rPr>
              <a:t>for Indonesia &amp; Japan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B0BB7CE-98F1-4B90-9D18-3757BFB955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419590" y="4355426"/>
            <a:ext cx="628650" cy="5143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C37956D-DFE2-41B9-BA73-FD7B3BA311A7}"/>
              </a:ext>
            </a:extLst>
          </p:cNvPr>
          <p:cNvSpPr txBox="1"/>
          <p:nvPr/>
        </p:nvSpPr>
        <p:spPr>
          <a:xfrm>
            <a:off x="735583" y="2907524"/>
            <a:ext cx="1497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Contour shapes </a:t>
            </a:r>
            <a:endParaRPr lang="en-GB" sz="1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11BDE1D-719C-47BA-8E34-AF0B5F16123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20647"/>
          <a:stretch/>
        </p:blipFill>
        <p:spPr>
          <a:xfrm>
            <a:off x="845477" y="3440389"/>
            <a:ext cx="1195249" cy="5620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0540A36-D92A-4D76-93C4-679D375F654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 b="21538"/>
          <a:stretch/>
        </p:blipFill>
        <p:spPr>
          <a:xfrm>
            <a:off x="2625084" y="4372494"/>
            <a:ext cx="1368509" cy="562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06A4C6-116A-4927-96D6-805F985DEE15}"/>
              </a:ext>
            </a:extLst>
          </p:cNvPr>
          <p:cNvSpPr txBox="1"/>
          <p:nvPr/>
        </p:nvSpPr>
        <p:spPr>
          <a:xfrm>
            <a:off x="6177751" y="1823475"/>
            <a:ext cx="54204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For the same II Japan has a lower drainage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For the same II Japan has a lower height/basal width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For the same drainage denisty Japan has lower basin widths 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A27531-76DF-4739-B5FF-A8BE5F2A53E9}"/>
              </a:ext>
            </a:extLst>
          </p:cNvPr>
          <p:cNvSpPr txBox="1"/>
          <p:nvPr/>
        </p:nvSpPr>
        <p:spPr>
          <a:xfrm>
            <a:off x="6992740" y="936125"/>
            <a:ext cx="390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Different 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morphological relationships </a:t>
            </a:r>
            <a:br>
              <a:rPr lang="nl-NL" dirty="0">
                <a:solidFill>
                  <a:schemeClr val="bg1"/>
                </a:solidFill>
                <a:latin typeface="+mj-lt"/>
              </a:rPr>
            </a:br>
            <a:r>
              <a:rPr lang="nl-NL" dirty="0">
                <a:solidFill>
                  <a:schemeClr val="bg1"/>
                </a:solidFill>
                <a:latin typeface="+mj-lt"/>
              </a:rPr>
              <a:t>for Indonesia &amp; Japan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6EE6367B-2BDE-40A3-B13F-39D4825E0D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05857" y="1851282"/>
            <a:ext cx="314325" cy="27622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DF090B-1D7A-4ED7-9C7F-B1D9FEAE031C}"/>
              </a:ext>
            </a:extLst>
          </p:cNvPr>
          <p:cNvCxnSpPr/>
          <p:nvPr/>
        </p:nvCxnSpPr>
        <p:spPr>
          <a:xfrm>
            <a:off x="7684869" y="2037889"/>
            <a:ext cx="13558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D2E1CA9B-C8F5-4DA5-A84E-553D570A54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26426" y="1789515"/>
            <a:ext cx="628650" cy="51435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3274D5-9DCC-42BA-9FA0-28EFC02E5492}"/>
              </a:ext>
            </a:extLst>
          </p:cNvPr>
          <p:cNvCxnSpPr/>
          <p:nvPr/>
        </p:nvCxnSpPr>
        <p:spPr>
          <a:xfrm>
            <a:off x="9373047" y="1943226"/>
            <a:ext cx="0" cy="2950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Graphic 39">
            <a:extLst>
              <a:ext uri="{FF2B5EF4-FFF2-40B4-BE49-F238E27FC236}">
                <a16:creationId xmlns:a16="http://schemas.microsoft.com/office/drawing/2014/main" id="{B9F28DB9-7DDE-4D9E-BA27-927107050E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40316" y="3039118"/>
            <a:ext cx="314325" cy="276225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A7021BC-3D6E-4950-A443-36DD3309E1EC}"/>
              </a:ext>
            </a:extLst>
          </p:cNvPr>
          <p:cNvCxnSpPr/>
          <p:nvPr/>
        </p:nvCxnSpPr>
        <p:spPr>
          <a:xfrm>
            <a:off x="7719328" y="3196697"/>
            <a:ext cx="13558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E45E78B-32D4-4E86-940A-849FECBBC55C}"/>
              </a:ext>
            </a:extLst>
          </p:cNvPr>
          <p:cNvCxnSpPr/>
          <p:nvPr/>
        </p:nvCxnSpPr>
        <p:spPr>
          <a:xfrm>
            <a:off x="9378484" y="3007588"/>
            <a:ext cx="0" cy="2950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Graphic 46">
            <a:extLst>
              <a:ext uri="{FF2B5EF4-FFF2-40B4-BE49-F238E27FC236}">
                <a16:creationId xmlns:a16="http://schemas.microsoft.com/office/drawing/2014/main" id="{BF8D7B51-3EC5-449F-A894-58A22F92E0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48694" y="4173778"/>
            <a:ext cx="628650" cy="514350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5524DF1-A293-46E4-BBBD-B504E5B37F2A}"/>
              </a:ext>
            </a:extLst>
          </p:cNvPr>
          <p:cNvCxnSpPr/>
          <p:nvPr/>
        </p:nvCxnSpPr>
        <p:spPr>
          <a:xfrm>
            <a:off x="7719328" y="4445467"/>
            <a:ext cx="13558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61E3502-F04F-4260-9F2F-30ADCC32CFAB}"/>
              </a:ext>
            </a:extLst>
          </p:cNvPr>
          <p:cNvCxnSpPr/>
          <p:nvPr/>
        </p:nvCxnSpPr>
        <p:spPr>
          <a:xfrm>
            <a:off x="9363522" y="4303122"/>
            <a:ext cx="0" cy="2950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9641B753-0A2B-43B7-9EC2-3E84A6108D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92320" y="4163283"/>
            <a:ext cx="763544" cy="562054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6168552D-7021-4CFB-A62A-88FEC0EC5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8714" y="3007588"/>
            <a:ext cx="560271" cy="2265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49663E-8DEF-444C-8274-98A026D1C72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0" y="5411040"/>
            <a:ext cx="1333333" cy="1333333"/>
          </a:xfrm>
          <a:prstGeom prst="rect">
            <a:avLst/>
          </a:prstGeom>
        </p:spPr>
      </p:pic>
      <p:pic>
        <p:nvPicPr>
          <p:cNvPr id="43" name="Picture 2" descr="EGU22 - EGU General Assembly rules of conduct">
            <a:extLst>
              <a:ext uri="{FF2B5EF4-FFF2-40B4-BE49-F238E27FC236}">
                <a16:creationId xmlns:a16="http://schemas.microsoft.com/office/drawing/2014/main" id="{052BC51D-D00D-4665-8B8A-6E902B0B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53" y="5258604"/>
            <a:ext cx="1121289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565F87E-F259-4246-AB20-D2D9ED386ED7}"/>
              </a:ext>
            </a:extLst>
          </p:cNvPr>
          <p:cNvSpPr txBox="1"/>
          <p:nvPr/>
        </p:nvSpPr>
        <p:spPr>
          <a:xfrm>
            <a:off x="756603" y="4861283"/>
            <a:ext cx="1497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Drainage density </a:t>
            </a:r>
            <a:endParaRPr lang="en-GB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5C043F-6D4C-407C-AB9A-1739959085B3}"/>
              </a:ext>
            </a:extLst>
          </p:cNvPr>
          <p:cNvSpPr txBox="1"/>
          <p:nvPr/>
        </p:nvSpPr>
        <p:spPr>
          <a:xfrm>
            <a:off x="857820" y="3918166"/>
            <a:ext cx="1497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Basin Width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2371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8FC"/>
            </a:gs>
            <a:gs pos="0">
              <a:srgbClr val="F6F8FC"/>
            </a:gs>
            <a:gs pos="72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8227CD2-7432-4ACE-A62F-F2951DC6F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" r="7346" b="8483"/>
          <a:stretch/>
        </p:blipFill>
        <p:spPr>
          <a:xfrm>
            <a:off x="1643199" y="1630445"/>
            <a:ext cx="3979479" cy="3974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DE8F5C-D248-4E20-A142-5B9EBE13B9D6}"/>
              </a:ext>
            </a:extLst>
          </p:cNvPr>
          <p:cNvSpPr txBox="1"/>
          <p:nvPr/>
        </p:nvSpPr>
        <p:spPr>
          <a:xfrm>
            <a:off x="2793465" y="1162155"/>
            <a:ext cx="28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Indonesia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4D9430-E81E-46DC-9C75-6FF3895A49F5}"/>
              </a:ext>
            </a:extLst>
          </p:cNvPr>
          <p:cNvSpPr txBox="1"/>
          <p:nvPr/>
        </p:nvSpPr>
        <p:spPr>
          <a:xfrm>
            <a:off x="8163796" y="1162154"/>
            <a:ext cx="28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Japan  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CF3C8-0B33-42B4-B74C-177DE7C3AEEA}"/>
              </a:ext>
            </a:extLst>
          </p:cNvPr>
          <p:cNvSpPr txBox="1"/>
          <p:nvPr/>
        </p:nvSpPr>
        <p:spPr>
          <a:xfrm>
            <a:off x="4580613" y="454267"/>
            <a:ext cx="343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Correlation plots  </a:t>
            </a:r>
            <a:endParaRPr lang="en-GB" sz="3200" dirty="0"/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E78B8166-00B4-49C8-B395-8449DA553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" r="6288" b="7963"/>
          <a:stretch/>
        </p:blipFill>
        <p:spPr>
          <a:xfrm>
            <a:off x="6726351" y="1630445"/>
            <a:ext cx="3902406" cy="3974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1C1DCA-6443-4C7F-B462-9AD8344D4FB1}"/>
              </a:ext>
            </a:extLst>
          </p:cNvPr>
          <p:cNvSpPr txBox="1"/>
          <p:nvPr/>
        </p:nvSpPr>
        <p:spPr>
          <a:xfrm>
            <a:off x="5242204" y="5850696"/>
            <a:ext cx="3435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* 0.05 significance level </a:t>
            </a:r>
          </a:p>
          <a:p>
            <a:r>
              <a:rPr lang="nl-NL" sz="1400" dirty="0"/>
              <a:t>** 0.01 siginificance level</a:t>
            </a:r>
          </a:p>
          <a:p>
            <a:r>
              <a:rPr lang="nl-NL" sz="1400" dirty="0"/>
              <a:t>*** 0.0001 significance level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306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B38E6E-11B7-48C5-8373-0E2115BAEE6B}"/>
              </a:ext>
            </a:extLst>
          </p:cNvPr>
          <p:cNvSpPr/>
          <p:nvPr/>
        </p:nvSpPr>
        <p:spPr>
          <a:xfrm>
            <a:off x="3531858" y="384744"/>
            <a:ext cx="5128284" cy="5481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18EA3-8719-4CED-87BB-FFC87884150C}"/>
              </a:ext>
            </a:extLst>
          </p:cNvPr>
          <p:cNvSpPr txBox="1"/>
          <p:nvPr/>
        </p:nvSpPr>
        <p:spPr>
          <a:xfrm>
            <a:off x="838200" y="335632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</a:rPr>
              <a:t>Drainage density evolution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474ADD5-92A6-43E6-93AA-74354B239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4616" y="1232407"/>
            <a:ext cx="5505526" cy="439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66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7F09EE31-C23C-4BF6-8C29-F4DDE0AF3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56" y="271767"/>
            <a:ext cx="4849024" cy="68580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6553C32-78BA-4D3D-819C-0196CB6DF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50" y="285897"/>
            <a:ext cx="8243600" cy="5828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9AD2BA-A24D-4534-B217-08889E279A34}"/>
              </a:ext>
            </a:extLst>
          </p:cNvPr>
          <p:cNvSpPr txBox="1"/>
          <p:nvPr/>
        </p:nvSpPr>
        <p:spPr>
          <a:xfrm>
            <a:off x="2764826" y="444498"/>
            <a:ext cx="293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Indonesia</a:t>
            </a:r>
            <a:endParaRPr lang="en-GB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5B8282-25AC-4548-93E6-F82E90981E2B}"/>
              </a:ext>
            </a:extLst>
          </p:cNvPr>
          <p:cNvSpPr txBox="1"/>
          <p:nvPr/>
        </p:nvSpPr>
        <p:spPr>
          <a:xfrm>
            <a:off x="9258677" y="444497"/>
            <a:ext cx="293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Japan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5419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0">
              <a:srgbClr val="F6F8FC"/>
            </a:gs>
            <a:gs pos="72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7998D6-F554-4C0F-9129-08742FDB4E8F}"/>
              </a:ext>
            </a:extLst>
          </p:cNvPr>
          <p:cNvSpPr txBox="1"/>
          <p:nvPr/>
        </p:nvSpPr>
        <p:spPr>
          <a:xfrm>
            <a:off x="2932824" y="3839206"/>
            <a:ext cx="392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Geometric Parameters 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630BA-2E3B-429F-9E61-7F99D1DB46DB}"/>
              </a:ext>
            </a:extLst>
          </p:cNvPr>
          <p:cNvSpPr txBox="1"/>
          <p:nvPr/>
        </p:nvSpPr>
        <p:spPr>
          <a:xfrm>
            <a:off x="2932824" y="4318074"/>
            <a:ext cx="371770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1. Height basel width ratio </a:t>
            </a:r>
            <a:r>
              <a:rPr lang="en-GB" sz="2000" dirty="0"/>
              <a:t> </a:t>
            </a:r>
          </a:p>
          <a:p>
            <a:r>
              <a:rPr lang="en-GB" sz="2000" dirty="0"/>
              <a:t>2. Irregularity Index (II)</a:t>
            </a:r>
          </a:p>
          <a:p>
            <a:r>
              <a:rPr lang="en-GB" sz="2000" dirty="0"/>
              <a:t>3. Current volume (</a:t>
            </a:r>
            <a:r>
              <a:rPr lang="nl-NL" sz="2000" dirty="0"/>
              <a:t>km</a:t>
            </a:r>
            <a:r>
              <a:rPr lang="nl-NL" sz="2000" baseline="30000" dirty="0"/>
              <a:t>3</a:t>
            </a:r>
            <a:r>
              <a:rPr lang="nl-NL" sz="2000" dirty="0"/>
              <a:t>)</a:t>
            </a:r>
            <a:endParaRPr lang="en-GB" sz="2000" dirty="0"/>
          </a:p>
          <a:p>
            <a:r>
              <a:rPr lang="en-GB" sz="2000" dirty="0"/>
              <a:t>4. Normalized Eroded volume</a:t>
            </a:r>
          </a:p>
          <a:p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517D3-D341-4846-B8AA-625427A8A61C}"/>
              </a:ext>
            </a:extLst>
          </p:cNvPr>
          <p:cNvSpPr txBox="1"/>
          <p:nvPr/>
        </p:nvSpPr>
        <p:spPr>
          <a:xfrm>
            <a:off x="6392259" y="3844972"/>
            <a:ext cx="494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Drainage Parameters 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3A2BD-154C-4A5D-B54D-DBEA552FCFA2}"/>
              </a:ext>
            </a:extLst>
          </p:cNvPr>
          <p:cNvSpPr txBox="1"/>
          <p:nvPr/>
        </p:nvSpPr>
        <p:spPr>
          <a:xfrm>
            <a:off x="6392259" y="4306637"/>
            <a:ext cx="3513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1. Normalized Basin width</a:t>
            </a:r>
            <a:endParaRPr lang="en-GB" sz="2000" dirty="0"/>
          </a:p>
          <a:p>
            <a:r>
              <a:rPr lang="en-GB" sz="2000" dirty="0"/>
              <a:t>2. Drainage Density (DD) (m</a:t>
            </a:r>
            <a:r>
              <a:rPr lang="en-GB" sz="2000" baseline="30000" dirty="0"/>
              <a:t>-1</a:t>
            </a:r>
            <a:r>
              <a:rPr lang="en-GB" sz="2000" dirty="0"/>
              <a:t>)</a:t>
            </a:r>
          </a:p>
          <a:p>
            <a:r>
              <a:rPr lang="en-GB" sz="2000" dirty="0"/>
              <a:t>3. Hacks Law Exponent (m</a:t>
            </a:r>
            <a:r>
              <a:rPr lang="en-GB" sz="2000" baseline="30000" dirty="0"/>
              <a:t>-1</a:t>
            </a:r>
            <a:r>
              <a:rPr lang="en-GB" sz="2000" dirty="0"/>
              <a:t>)</a:t>
            </a:r>
          </a:p>
          <a:p>
            <a:endParaRPr lang="nl-NL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0080D8-7183-47CB-895C-D4645A26CCDF}"/>
              </a:ext>
            </a:extLst>
          </p:cNvPr>
          <p:cNvSpPr/>
          <p:nvPr/>
        </p:nvSpPr>
        <p:spPr>
          <a:xfrm>
            <a:off x="3657599" y="2817561"/>
            <a:ext cx="1471449" cy="6621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MorVolc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060665-11E3-499E-A8FD-7FF0EAF11EFA}"/>
              </a:ext>
            </a:extLst>
          </p:cNvPr>
          <p:cNvSpPr/>
          <p:nvPr/>
        </p:nvSpPr>
        <p:spPr>
          <a:xfrm>
            <a:off x="6999892" y="2817560"/>
            <a:ext cx="1471449" cy="6621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DrainageVolc </a:t>
            </a:r>
            <a:endParaRPr lang="en-GB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9D3AF7-C5AA-44CC-A644-C167ED7D26BF}"/>
              </a:ext>
            </a:extLst>
          </p:cNvPr>
          <p:cNvCxnSpPr>
            <a:stCxn id="8" idx="2"/>
          </p:cNvCxnSpPr>
          <p:nvPr/>
        </p:nvCxnSpPr>
        <p:spPr>
          <a:xfrm flipH="1">
            <a:off x="4393323" y="3479712"/>
            <a:ext cx="1" cy="228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DCF3B9-9538-419D-9C70-00B38FE2178F}"/>
              </a:ext>
            </a:extLst>
          </p:cNvPr>
          <p:cNvCxnSpPr>
            <a:stCxn id="9" idx="2"/>
          </p:cNvCxnSpPr>
          <p:nvPr/>
        </p:nvCxnSpPr>
        <p:spPr>
          <a:xfrm flipH="1">
            <a:off x="7735616" y="3479711"/>
            <a:ext cx="1" cy="228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C802715-8663-46B8-8DD0-5F13C60FAFE6}"/>
              </a:ext>
            </a:extLst>
          </p:cNvPr>
          <p:cNvSpPr/>
          <p:nvPr/>
        </p:nvSpPr>
        <p:spPr>
          <a:xfrm>
            <a:off x="1387366" y="1029970"/>
            <a:ext cx="4046488" cy="7569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Digital Elevation Model: TanDEM-X 30m </a:t>
            </a:r>
            <a:endParaRPr lang="en-GB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43E1AC-3DA6-4E96-951B-0FDC7F566DEE}"/>
              </a:ext>
            </a:extLst>
          </p:cNvPr>
          <p:cNvSpPr/>
          <p:nvPr/>
        </p:nvSpPr>
        <p:spPr>
          <a:xfrm>
            <a:off x="5444359" y="2355895"/>
            <a:ext cx="1250731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MATLAB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8315A7-3A26-4197-A739-117F1682DE2C}"/>
              </a:ext>
            </a:extLst>
          </p:cNvPr>
          <p:cNvSpPr/>
          <p:nvPr/>
        </p:nvSpPr>
        <p:spPr>
          <a:xfrm>
            <a:off x="6758152" y="1029970"/>
            <a:ext cx="4156841" cy="7658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Manual delineation </a:t>
            </a:r>
          </a:p>
          <a:p>
            <a:pPr algn="ctr"/>
            <a:r>
              <a:rPr lang="nl-NL" b="1" dirty="0"/>
              <a:t>With assisting 3</a:t>
            </a:r>
            <a:r>
              <a:rPr lang="nl-NL" b="1" dirty="0">
                <a:cs typeface="Arial" panose="020B0604020202020204" pitchFamily="34" charset="0"/>
              </a:rPr>
              <a:t>° of slope contour lines</a:t>
            </a:r>
            <a:endParaRPr lang="en-GB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855E45-5A3F-4153-9652-90CE1A246B22}"/>
              </a:ext>
            </a:extLst>
          </p:cNvPr>
          <p:cNvCxnSpPr>
            <a:cxnSpLocks/>
          </p:cNvCxnSpPr>
          <p:nvPr/>
        </p:nvCxnSpPr>
        <p:spPr>
          <a:xfrm flipH="1">
            <a:off x="5131674" y="2499558"/>
            <a:ext cx="310056" cy="331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7F15B1-607E-4F37-ACCB-8BE5EC25C6AA}"/>
              </a:ext>
            </a:extLst>
          </p:cNvPr>
          <p:cNvCxnSpPr>
            <a:cxnSpLocks/>
          </p:cNvCxnSpPr>
          <p:nvPr/>
        </p:nvCxnSpPr>
        <p:spPr>
          <a:xfrm>
            <a:off x="6689836" y="2508008"/>
            <a:ext cx="307429" cy="335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E37D08-9DB4-4817-906A-284B15FE6983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5433854" y="1408455"/>
            <a:ext cx="1324298" cy="446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BC01F7-E57C-4451-94FC-210071D53318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6069725" y="1412917"/>
            <a:ext cx="15766" cy="942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2FA72C-A80E-4D9A-BAAD-76CDB6FAFA4A}"/>
              </a:ext>
            </a:extLst>
          </p:cNvPr>
          <p:cNvSpPr txBox="1"/>
          <p:nvPr/>
        </p:nvSpPr>
        <p:spPr>
          <a:xfrm>
            <a:off x="3573555" y="3210663"/>
            <a:ext cx="1650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(Grosse et al., 2009)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3448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8764A40-8106-4464-994C-82737885F098}"/>
              </a:ext>
            </a:extLst>
          </p:cNvPr>
          <p:cNvSpPr/>
          <p:nvPr/>
        </p:nvSpPr>
        <p:spPr>
          <a:xfrm>
            <a:off x="3814118" y="1999028"/>
            <a:ext cx="2912688" cy="4183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5D8566-186F-4CAF-BB06-5A0BC238C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5967" y="2528579"/>
            <a:ext cx="4369285" cy="360533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ADC77585-FA2B-49AD-BDED-57374A7C3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92" y="69714"/>
            <a:ext cx="3491902" cy="42502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2812EE-801B-4E3A-A41F-8AEEECE186DD}"/>
              </a:ext>
            </a:extLst>
          </p:cNvPr>
          <p:cNvSpPr txBox="1"/>
          <p:nvPr/>
        </p:nvSpPr>
        <p:spPr>
          <a:xfrm rot="1218462">
            <a:off x="1000010" y="2770943"/>
            <a:ext cx="8287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Futago 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CD6E4E-5490-4279-B910-28949B7B5CB2}"/>
              </a:ext>
            </a:extLst>
          </p:cNvPr>
          <p:cNvCxnSpPr>
            <a:cxnSpLocks/>
          </p:cNvCxnSpPr>
          <p:nvPr/>
        </p:nvCxnSpPr>
        <p:spPr>
          <a:xfrm>
            <a:off x="4673904" y="5218092"/>
            <a:ext cx="13103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B2C189-6B2E-4D67-81BC-7F015B5B4884}"/>
              </a:ext>
            </a:extLst>
          </p:cNvPr>
          <p:cNvCxnSpPr>
            <a:cxnSpLocks/>
          </p:cNvCxnSpPr>
          <p:nvPr/>
        </p:nvCxnSpPr>
        <p:spPr>
          <a:xfrm>
            <a:off x="4631041" y="5287942"/>
            <a:ext cx="1379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1E3575-AB2E-4CF6-B674-1F01614E72A2}"/>
              </a:ext>
            </a:extLst>
          </p:cNvPr>
          <p:cNvCxnSpPr>
            <a:cxnSpLocks/>
          </p:cNvCxnSpPr>
          <p:nvPr/>
        </p:nvCxnSpPr>
        <p:spPr>
          <a:xfrm>
            <a:off x="4480229" y="5357793"/>
            <a:ext cx="15897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8B3A57B-ECE4-485F-A89A-359F9A9D2D0E}"/>
              </a:ext>
            </a:extLst>
          </p:cNvPr>
          <p:cNvCxnSpPr>
            <a:cxnSpLocks/>
          </p:cNvCxnSpPr>
          <p:nvPr/>
        </p:nvCxnSpPr>
        <p:spPr>
          <a:xfrm>
            <a:off x="4708829" y="5141097"/>
            <a:ext cx="12587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0B24265-9A72-44C1-9170-0976EB929880}"/>
              </a:ext>
            </a:extLst>
          </p:cNvPr>
          <p:cNvCxnSpPr>
            <a:cxnSpLocks/>
          </p:cNvCxnSpPr>
          <p:nvPr/>
        </p:nvCxnSpPr>
        <p:spPr>
          <a:xfrm>
            <a:off x="4756454" y="5008543"/>
            <a:ext cx="11711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1DC63D4-6000-4C0F-B927-9446A0BFB73C}"/>
              </a:ext>
            </a:extLst>
          </p:cNvPr>
          <p:cNvSpPr txBox="1"/>
          <p:nvPr/>
        </p:nvSpPr>
        <p:spPr>
          <a:xfrm>
            <a:off x="5730373" y="3591081"/>
            <a:ext cx="163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20m contour interval</a:t>
            </a:r>
            <a:endParaRPr lang="en-GB" sz="1200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E49B0B-16C2-46FB-BAE3-BA398FCB9412}"/>
              </a:ext>
            </a:extLst>
          </p:cNvPr>
          <p:cNvCxnSpPr>
            <a:cxnSpLocks/>
          </p:cNvCxnSpPr>
          <p:nvPr/>
        </p:nvCxnSpPr>
        <p:spPr>
          <a:xfrm>
            <a:off x="4742962" y="5072039"/>
            <a:ext cx="1205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991505B-28AD-47E1-85DD-DEBA843DCE1B}"/>
              </a:ext>
            </a:extLst>
          </p:cNvPr>
          <p:cNvCxnSpPr>
            <a:cxnSpLocks/>
          </p:cNvCxnSpPr>
          <p:nvPr/>
        </p:nvCxnSpPr>
        <p:spPr>
          <a:xfrm>
            <a:off x="3454297" y="5465427"/>
            <a:ext cx="0" cy="140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43E9DB3-4070-4F3F-8929-471AA42DA380}"/>
              </a:ext>
            </a:extLst>
          </p:cNvPr>
          <p:cNvCxnSpPr>
            <a:cxnSpLocks/>
          </p:cNvCxnSpPr>
          <p:nvPr/>
        </p:nvCxnSpPr>
        <p:spPr>
          <a:xfrm>
            <a:off x="6686618" y="5631885"/>
            <a:ext cx="0" cy="140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7E0708-080C-4AE3-8250-5E72BF1E1E6C}"/>
              </a:ext>
            </a:extLst>
          </p:cNvPr>
          <p:cNvCxnSpPr>
            <a:cxnSpLocks/>
          </p:cNvCxnSpPr>
          <p:nvPr/>
        </p:nvCxnSpPr>
        <p:spPr>
          <a:xfrm>
            <a:off x="3454297" y="6201576"/>
            <a:ext cx="3669267" cy="0"/>
          </a:xfrm>
          <a:prstGeom prst="line">
            <a:avLst/>
          </a:prstGeom>
          <a:ln w="28575">
            <a:prstDash val="dash"/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613BB16-93A6-40AE-9AF4-DD012855F3B4}"/>
              </a:ext>
            </a:extLst>
          </p:cNvPr>
          <p:cNvSpPr txBox="1"/>
          <p:nvPr/>
        </p:nvSpPr>
        <p:spPr>
          <a:xfrm>
            <a:off x="4866282" y="6301926"/>
            <a:ext cx="206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Basel Width </a:t>
            </a:r>
            <a:endParaRPr lang="en-GB" sz="14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5572A2C-89C8-47C8-99F5-EEA69D9E581D}"/>
              </a:ext>
            </a:extLst>
          </p:cNvPr>
          <p:cNvCxnSpPr>
            <a:cxnSpLocks/>
          </p:cNvCxnSpPr>
          <p:nvPr/>
        </p:nvCxnSpPr>
        <p:spPr>
          <a:xfrm flipH="1">
            <a:off x="2818586" y="2945225"/>
            <a:ext cx="24899" cy="3028748"/>
          </a:xfrm>
          <a:prstGeom prst="line">
            <a:avLst/>
          </a:prstGeom>
          <a:ln w="28575">
            <a:prstDash val="dash"/>
            <a:headEnd type="diamond" w="med" len="med"/>
            <a:tailEnd type="diamond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ED66E5D-B9F3-486C-9F26-1C3ACBE20888}"/>
              </a:ext>
            </a:extLst>
          </p:cNvPr>
          <p:cNvSpPr txBox="1"/>
          <p:nvPr/>
        </p:nvSpPr>
        <p:spPr>
          <a:xfrm>
            <a:off x="2210994" y="4237301"/>
            <a:ext cx="206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Height</a:t>
            </a:r>
            <a:endParaRPr lang="en-GB" sz="14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23BEC2-2BA3-4508-A797-3142CB4201C0}"/>
              </a:ext>
            </a:extLst>
          </p:cNvPr>
          <p:cNvSpPr txBox="1"/>
          <p:nvPr/>
        </p:nvSpPr>
        <p:spPr>
          <a:xfrm>
            <a:off x="3897576" y="2037128"/>
            <a:ext cx="316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1. </a:t>
            </a:r>
            <a:r>
              <a:rPr lang="nl-NL" dirty="0">
                <a:solidFill>
                  <a:schemeClr val="bg1"/>
                </a:solidFill>
              </a:rPr>
              <a:t>Height / Basel width ratio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A719C58-6369-40D3-92AA-2730120DF331}"/>
              </a:ext>
            </a:extLst>
          </p:cNvPr>
          <p:cNvCxnSpPr>
            <a:cxnSpLocks/>
          </p:cNvCxnSpPr>
          <p:nvPr/>
        </p:nvCxnSpPr>
        <p:spPr>
          <a:xfrm>
            <a:off x="3641564" y="2770312"/>
            <a:ext cx="3835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C6353FC-350F-4879-8FB7-2BDE05C9405F}"/>
              </a:ext>
            </a:extLst>
          </p:cNvPr>
          <p:cNvCxnSpPr>
            <a:cxnSpLocks/>
          </p:cNvCxnSpPr>
          <p:nvPr/>
        </p:nvCxnSpPr>
        <p:spPr>
          <a:xfrm>
            <a:off x="3614854" y="5175716"/>
            <a:ext cx="383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2AB7739-C3B9-45C7-BA7D-7F3501150B77}"/>
              </a:ext>
            </a:extLst>
          </p:cNvPr>
          <p:cNvCxnSpPr>
            <a:cxnSpLocks/>
          </p:cNvCxnSpPr>
          <p:nvPr/>
        </p:nvCxnSpPr>
        <p:spPr>
          <a:xfrm flipV="1">
            <a:off x="5927613" y="3882763"/>
            <a:ext cx="652638" cy="1153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1F0847E-A81F-44EF-B715-D7F890AD5178}"/>
              </a:ext>
            </a:extLst>
          </p:cNvPr>
          <p:cNvCxnSpPr>
            <a:cxnSpLocks/>
          </p:cNvCxnSpPr>
          <p:nvPr/>
        </p:nvCxnSpPr>
        <p:spPr>
          <a:xfrm>
            <a:off x="8078052" y="7685894"/>
            <a:ext cx="2016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4D183CA-1C9A-4873-AE17-59C0BFBC40C6}"/>
              </a:ext>
            </a:extLst>
          </p:cNvPr>
          <p:cNvCxnSpPr>
            <a:cxnSpLocks/>
          </p:cNvCxnSpPr>
          <p:nvPr/>
        </p:nvCxnSpPr>
        <p:spPr>
          <a:xfrm>
            <a:off x="685991" y="2459422"/>
            <a:ext cx="1562894" cy="572834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B8A7E4E-5FA7-4F1E-91F4-7E648D998F40}"/>
              </a:ext>
            </a:extLst>
          </p:cNvPr>
          <p:cNvSpPr txBox="1"/>
          <p:nvPr/>
        </p:nvSpPr>
        <p:spPr>
          <a:xfrm>
            <a:off x="41819" y="75385"/>
            <a:ext cx="392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Geometric Parameters 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200B13-D089-4737-AEA7-CD09A79031C6}"/>
              </a:ext>
            </a:extLst>
          </p:cNvPr>
          <p:cNvSpPr/>
          <p:nvPr/>
        </p:nvSpPr>
        <p:spPr>
          <a:xfrm>
            <a:off x="6968144" y="171054"/>
            <a:ext cx="4614996" cy="3745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8260B-B989-4679-8A71-15F83F7E224A}"/>
              </a:ext>
            </a:extLst>
          </p:cNvPr>
          <p:cNvSpPr txBox="1"/>
          <p:nvPr/>
        </p:nvSpPr>
        <p:spPr>
          <a:xfrm>
            <a:off x="6968145" y="168437"/>
            <a:ext cx="472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2</a:t>
            </a:r>
            <a:r>
              <a:rPr lang="nl-NL" dirty="0">
                <a:solidFill>
                  <a:schemeClr val="bg1"/>
                </a:solidFill>
              </a:rPr>
              <a:t>. Irregularity Index (II) : Complexity of contours 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0D2C6F2-0330-4D55-B964-EE169746D7B3}"/>
                  </a:ext>
                </a:extLst>
              </p:cNvPr>
              <p:cNvSpPr txBox="1"/>
              <p:nvPr/>
            </p:nvSpPr>
            <p:spPr>
              <a:xfrm>
                <a:off x="6973869" y="592626"/>
                <a:ext cx="1771944" cy="379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di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dirty="0"/>
                          <m:t>π</m:t>
                        </m:r>
                      </m:e>
                    </m:rad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0D2C6F2-0330-4D55-B964-EE169746D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869" y="592626"/>
                <a:ext cx="1771944" cy="379143"/>
              </a:xfrm>
              <a:prstGeom prst="rect">
                <a:avLst/>
              </a:prstGeom>
              <a:blipFill>
                <a:blip r:embed="rId7"/>
                <a:stretch>
                  <a:fillRect l="-4811" t="-8065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C72769-6AC2-47BE-9195-A6DDE6D63493}"/>
                  </a:ext>
                </a:extLst>
              </p:cNvPr>
              <p:cNvSpPr txBox="1"/>
              <p:nvPr/>
            </p:nvSpPr>
            <p:spPr>
              <a:xfrm>
                <a:off x="6979999" y="1035907"/>
                <a:ext cx="275537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1400" b="0" i="0" smtClean="0">
                        <a:latin typeface="Cambria Math" panose="02040503050406030204" pitchFamily="18" charset="0"/>
                      </a:rPr>
                      <m:t>II</m:t>
                    </m:r>
                    <m:r>
                      <a:rPr lang="en-GB" sz="140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1400" b="0" i="0" smtClean="0">
                        <a:latin typeface="Cambria Math" panose="02040503050406030204" pitchFamily="18" charset="0"/>
                      </a:rPr>
                      <m:t>di</m:t>
                    </m:r>
                    <m:r>
                      <m:rPr>
                        <m:sty m:val="p"/>
                      </m:rPr>
                      <a:rPr lang="nl-NL" sz="1400" b="0" i="0" baseline="-25000" smtClean="0">
                        <a:latin typeface="Cambria Math" panose="02040503050406030204" pitchFamily="18" charset="0"/>
                      </a:rPr>
                      <m:t>contour</m:t>
                    </m:r>
                    <m:r>
                      <a:rPr lang="nl-NL" sz="1400" b="0" i="0" smtClean="0">
                        <a:latin typeface="Cambria Math" panose="02040503050406030204" pitchFamily="18" charset="0"/>
                      </a:rPr>
                      <m:t>−(</m:t>
                    </m:r>
                    <m:r>
                      <m:rPr>
                        <m:sty m:val="p"/>
                      </m:rPr>
                      <a:rPr lang="nl-NL" sz="1400" b="0" i="0" smtClean="0">
                        <a:latin typeface="Cambria Math" panose="02040503050406030204" pitchFamily="18" charset="0"/>
                      </a:rPr>
                      <m:t>diellipse</m:t>
                    </m:r>
                    <m:r>
                      <a:rPr lang="nl-NL" sz="1400" b="0" i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1400" dirty="0"/>
                  <a:t>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C72769-6AC2-47BE-9195-A6DDE6D63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999" y="1035907"/>
                <a:ext cx="2755370" cy="215444"/>
              </a:xfrm>
              <a:prstGeom prst="rect">
                <a:avLst/>
              </a:prstGeom>
              <a:blipFill>
                <a:blip r:embed="rId8"/>
                <a:stretch>
                  <a:fillRect l="-2212" t="-25714" b="-5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A4DD124D-21EB-4B8F-BF0F-9EC8D022CF34}"/>
              </a:ext>
            </a:extLst>
          </p:cNvPr>
          <p:cNvSpPr txBox="1"/>
          <p:nvPr/>
        </p:nvSpPr>
        <p:spPr>
          <a:xfrm>
            <a:off x="6887087" y="1296364"/>
            <a:ext cx="2099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(Grosse et al., 2009; 2012)</a:t>
            </a:r>
            <a:endParaRPr lang="en-GB" sz="1400" dirty="0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398E2044-6607-496F-8C7F-1525D7C81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10521" y="643099"/>
            <a:ext cx="2506983" cy="60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9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463F1D6-C696-4730-96FA-6C27E468E3B2}"/>
              </a:ext>
            </a:extLst>
          </p:cNvPr>
          <p:cNvSpPr/>
          <p:nvPr/>
        </p:nvSpPr>
        <p:spPr>
          <a:xfrm>
            <a:off x="6134959" y="1235569"/>
            <a:ext cx="4847799" cy="5846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BB1842-C5E4-4E38-991F-308F39D94536}"/>
              </a:ext>
            </a:extLst>
          </p:cNvPr>
          <p:cNvSpPr/>
          <p:nvPr/>
        </p:nvSpPr>
        <p:spPr>
          <a:xfrm>
            <a:off x="1415758" y="1233501"/>
            <a:ext cx="3979970" cy="5846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FDACC3C-8DBC-4CD4-8E4C-4E558D11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532" t="3000" r="23906" b="1713"/>
          <a:stretch/>
        </p:blipFill>
        <p:spPr>
          <a:xfrm>
            <a:off x="6559601" y="2082297"/>
            <a:ext cx="3955649" cy="36664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02990A-6E61-4415-AC7B-B7CA636898A2}"/>
              </a:ext>
            </a:extLst>
          </p:cNvPr>
          <p:cNvSpPr txBox="1"/>
          <p:nvPr/>
        </p:nvSpPr>
        <p:spPr>
          <a:xfrm>
            <a:off x="6835514" y="5768754"/>
            <a:ext cx="4042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(Convex hull from O’Hara and Karlstrom, 2020)</a:t>
            </a:r>
            <a:endParaRPr lang="en-GB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4B9F31-273F-466C-B7B1-63C875561E30}"/>
              </a:ext>
            </a:extLst>
          </p:cNvPr>
          <p:cNvSpPr txBox="1"/>
          <p:nvPr/>
        </p:nvSpPr>
        <p:spPr>
          <a:xfrm>
            <a:off x="1439578" y="1209962"/>
            <a:ext cx="397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3. </a:t>
            </a:r>
            <a:r>
              <a:rPr lang="nl-NL" dirty="0">
                <a:solidFill>
                  <a:schemeClr val="bg1"/>
                </a:solidFill>
              </a:rPr>
              <a:t>Current volume (km</a:t>
            </a:r>
            <a:r>
              <a:rPr lang="nl-NL" baseline="30000" dirty="0">
                <a:solidFill>
                  <a:schemeClr val="bg1"/>
                </a:solidFill>
              </a:rPr>
              <a:t>3</a:t>
            </a:r>
            <a:r>
              <a:rPr lang="nl-NL" dirty="0">
                <a:solidFill>
                  <a:schemeClr val="bg1"/>
                </a:solidFill>
              </a:rPr>
              <a:t>): Current DEM volume – Inverse distance basel volume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15B66-9473-4673-A284-F51761B879A6}"/>
              </a:ext>
            </a:extLst>
          </p:cNvPr>
          <p:cNvSpPr txBox="1"/>
          <p:nvPr/>
        </p:nvSpPr>
        <p:spPr>
          <a:xfrm>
            <a:off x="6111139" y="1197262"/>
            <a:ext cx="5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4. </a:t>
            </a:r>
            <a:r>
              <a:rPr lang="nl-NL" dirty="0">
                <a:solidFill>
                  <a:schemeClr val="bg1"/>
                </a:solidFill>
              </a:rPr>
              <a:t>Normalized Eroded volume:</a:t>
            </a:r>
          </a:p>
          <a:p>
            <a:r>
              <a:rPr lang="nl-NL" dirty="0">
                <a:solidFill>
                  <a:schemeClr val="bg1"/>
                </a:solidFill>
              </a:rPr>
              <a:t>eroded volume./(eroded volume+ current volume)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F1FC09-4964-41D8-A215-129DCE7DF68F}"/>
              </a:ext>
            </a:extLst>
          </p:cNvPr>
          <p:cNvSpPr txBox="1"/>
          <p:nvPr/>
        </p:nvSpPr>
        <p:spPr>
          <a:xfrm rot="1212224">
            <a:off x="7074655" y="4629116"/>
            <a:ext cx="296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Convex hull </a:t>
            </a:r>
            <a:r>
              <a:rPr lang="nl-NL" sz="1400" dirty="0"/>
              <a:t>for every contour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CA6092-CDD4-4789-A2DA-BE1169EB6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8234" y="2085247"/>
            <a:ext cx="4394384" cy="25339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C8ECDC-FD3B-4532-8810-098F19A5C8E7}"/>
              </a:ext>
            </a:extLst>
          </p:cNvPr>
          <p:cNvSpPr txBox="1"/>
          <p:nvPr/>
        </p:nvSpPr>
        <p:spPr>
          <a:xfrm>
            <a:off x="41819" y="75385"/>
            <a:ext cx="392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Geometric Parameters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203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C4D1E9"/>
            </a:gs>
            <a:gs pos="100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04F1775-292C-46BF-A84A-F598AC81E50D}"/>
              </a:ext>
            </a:extLst>
          </p:cNvPr>
          <p:cNvSpPr/>
          <p:nvPr/>
        </p:nvSpPr>
        <p:spPr>
          <a:xfrm>
            <a:off x="8667833" y="992736"/>
            <a:ext cx="3316193" cy="5481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F9F765-B1F3-4F54-8A92-1A5779D3EA04}"/>
              </a:ext>
            </a:extLst>
          </p:cNvPr>
          <p:cNvSpPr/>
          <p:nvPr/>
        </p:nvSpPr>
        <p:spPr>
          <a:xfrm>
            <a:off x="4059260" y="992736"/>
            <a:ext cx="3688061" cy="5481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66DE4A-C890-4FEE-8858-331F4575D3C1}"/>
              </a:ext>
            </a:extLst>
          </p:cNvPr>
          <p:cNvSpPr/>
          <p:nvPr/>
        </p:nvSpPr>
        <p:spPr>
          <a:xfrm>
            <a:off x="36791" y="992738"/>
            <a:ext cx="3688061" cy="5516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FE32D8D-5293-4B37-83D0-FF106A1D6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537" y="1782563"/>
            <a:ext cx="3386895" cy="149170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EAFBA81A-B812-4E51-A047-400D343B27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215"/>
          <a:stretch/>
        </p:blipFill>
        <p:spPr>
          <a:xfrm>
            <a:off x="8297758" y="1760665"/>
            <a:ext cx="3840223" cy="384749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F023E89-04EB-40ED-BA1D-72792BDC9720}"/>
              </a:ext>
            </a:extLst>
          </p:cNvPr>
          <p:cNvSpPr txBox="1"/>
          <p:nvPr/>
        </p:nvSpPr>
        <p:spPr>
          <a:xfrm>
            <a:off x="4261590" y="1048333"/>
            <a:ext cx="27158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/>
              <a:t>        </a:t>
            </a:r>
            <a:r>
              <a:rPr lang="nl-NL" b="1" dirty="0"/>
              <a:t> </a:t>
            </a:r>
            <a:r>
              <a:rPr lang="nl-NL" sz="2000" b="1" dirty="0">
                <a:solidFill>
                  <a:schemeClr val="bg1"/>
                </a:solidFill>
              </a:rPr>
              <a:t>2. </a:t>
            </a:r>
            <a:r>
              <a:rPr lang="nl-NL" sz="2000" dirty="0">
                <a:solidFill>
                  <a:schemeClr val="bg1"/>
                </a:solidFill>
              </a:rPr>
              <a:t>Drainage density  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0491E3F-AFC7-4F44-8A50-13CC0087097E}"/>
              </a:ext>
            </a:extLst>
          </p:cNvPr>
          <p:cNvSpPr txBox="1"/>
          <p:nvPr/>
        </p:nvSpPr>
        <p:spPr>
          <a:xfrm>
            <a:off x="78013" y="1068520"/>
            <a:ext cx="3688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1. </a:t>
            </a:r>
            <a:r>
              <a:rPr lang="nl-NL" sz="2000" dirty="0">
                <a:solidFill>
                  <a:schemeClr val="bg1"/>
                </a:solidFill>
              </a:rPr>
              <a:t>Mean of maximum Basin width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606854-1D3A-4A0E-95A1-DAB884FFE0E1}"/>
              </a:ext>
            </a:extLst>
          </p:cNvPr>
          <p:cNvCxnSpPr>
            <a:cxnSpLocks/>
          </p:cNvCxnSpPr>
          <p:nvPr/>
        </p:nvCxnSpPr>
        <p:spPr>
          <a:xfrm flipH="1" flipV="1">
            <a:off x="1666204" y="1434641"/>
            <a:ext cx="367612" cy="10546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DB43F91-D8FB-4CEC-9D19-0E19C6AFCABB}"/>
              </a:ext>
            </a:extLst>
          </p:cNvPr>
          <p:cNvSpPr txBox="1"/>
          <p:nvPr/>
        </p:nvSpPr>
        <p:spPr>
          <a:xfrm>
            <a:off x="10964836" y="5384803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aseline="30000" dirty="0"/>
              <a:t>2</a:t>
            </a:r>
            <a:r>
              <a:rPr lang="nl-NL" sz="1200" dirty="0"/>
              <a:t>)</a:t>
            </a:r>
            <a:endParaRPr lang="en-GB" sz="11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DF4F06-E27F-46A0-BCE0-D5DAB67234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16"/>
          <a:stretch/>
        </p:blipFill>
        <p:spPr>
          <a:xfrm>
            <a:off x="10423584" y="3485528"/>
            <a:ext cx="1595377" cy="163217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EC9A8D2-CD55-4126-8702-C9FBCB3ED372}"/>
              </a:ext>
            </a:extLst>
          </p:cNvPr>
          <p:cNvSpPr/>
          <p:nvPr/>
        </p:nvSpPr>
        <p:spPr>
          <a:xfrm>
            <a:off x="11213300" y="5332009"/>
            <a:ext cx="147637" cy="325382"/>
          </a:xfrm>
          <a:prstGeom prst="rect">
            <a:avLst/>
          </a:prstGeom>
          <a:solidFill>
            <a:srgbClr val="F6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F4386DCB-2B65-4275-A120-5DBFB01A3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4899" y="1666628"/>
            <a:ext cx="4454137" cy="36880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16B90C-000B-4FAC-936A-5B7A223E06B5}"/>
              </a:ext>
            </a:extLst>
          </p:cNvPr>
          <p:cNvSpPr txBox="1"/>
          <p:nvPr/>
        </p:nvSpPr>
        <p:spPr>
          <a:xfrm>
            <a:off x="9002241" y="1066733"/>
            <a:ext cx="28426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000" b="1" dirty="0"/>
              <a:t> </a:t>
            </a:r>
            <a:r>
              <a:rPr lang="nl-NL" sz="2000" b="1" dirty="0">
                <a:solidFill>
                  <a:schemeClr val="bg1"/>
                </a:solidFill>
              </a:rPr>
              <a:t>3. </a:t>
            </a:r>
            <a:r>
              <a:rPr lang="nl-NL" sz="2000" dirty="0">
                <a:solidFill>
                  <a:schemeClr val="bg1"/>
                </a:solidFill>
              </a:rPr>
              <a:t>Hacks Law exponant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1124F-50D3-453C-BB55-B8CDEC4A708D}"/>
              </a:ext>
            </a:extLst>
          </p:cNvPr>
          <p:cNvCxnSpPr>
            <a:cxnSpLocks/>
          </p:cNvCxnSpPr>
          <p:nvPr/>
        </p:nvCxnSpPr>
        <p:spPr>
          <a:xfrm>
            <a:off x="2011109" y="1866946"/>
            <a:ext cx="394263" cy="140731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C17A35-25C5-4B67-8E21-91E9845915F4}"/>
              </a:ext>
            </a:extLst>
          </p:cNvPr>
          <p:cNvCxnSpPr/>
          <p:nvPr/>
        </p:nvCxnSpPr>
        <p:spPr>
          <a:xfrm flipH="1">
            <a:off x="1933334" y="3042651"/>
            <a:ext cx="399644" cy="546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0AA7A66-1F94-4A8D-A717-18E9F521F690}"/>
              </a:ext>
            </a:extLst>
          </p:cNvPr>
          <p:cNvSpPr txBox="1"/>
          <p:nvPr/>
        </p:nvSpPr>
        <p:spPr>
          <a:xfrm>
            <a:off x="87403" y="3499746"/>
            <a:ext cx="359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Measured from source – output line 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1C4A43-8BB5-4B9D-B0C4-093C9A334E17}"/>
              </a:ext>
            </a:extLst>
          </p:cNvPr>
          <p:cNvSpPr txBox="1"/>
          <p:nvPr/>
        </p:nvSpPr>
        <p:spPr>
          <a:xfrm>
            <a:off x="123875" y="112038"/>
            <a:ext cx="2532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Drainage Parameters </a:t>
            </a:r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753D16-D7A9-4EAB-BF94-5CE94FA4FC28}"/>
              </a:ext>
            </a:extLst>
          </p:cNvPr>
          <p:cNvSpPr/>
          <p:nvPr/>
        </p:nvSpPr>
        <p:spPr>
          <a:xfrm>
            <a:off x="4078411" y="5354912"/>
            <a:ext cx="3840223" cy="7756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EA9FC9-6CCE-4616-A7B4-239EADF7B54C}"/>
              </a:ext>
            </a:extLst>
          </p:cNvPr>
          <p:cNvSpPr txBox="1"/>
          <p:nvPr/>
        </p:nvSpPr>
        <p:spPr>
          <a:xfrm>
            <a:off x="4017071" y="5413999"/>
            <a:ext cx="4008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Cumulative length of channels (m) / Whole drainage area of the edifice (m</a:t>
            </a:r>
            <a:r>
              <a:rPr lang="en-GB" sz="1800" baseline="30000" dirty="0">
                <a:solidFill>
                  <a:schemeClr val="bg1"/>
                </a:solidFill>
              </a:rPr>
              <a:t>2</a:t>
            </a:r>
            <a:r>
              <a:rPr lang="en-GB" sz="18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766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A66794-4E80-496F-8A28-6759013E17D7}"/>
              </a:ext>
            </a:extLst>
          </p:cNvPr>
          <p:cNvSpPr/>
          <p:nvPr/>
        </p:nvSpPr>
        <p:spPr>
          <a:xfrm>
            <a:off x="6569792" y="354102"/>
            <a:ext cx="4235131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C59A6-6600-44D7-A0E1-2DF72FB9DB10}"/>
              </a:ext>
            </a:extLst>
          </p:cNvPr>
          <p:cNvSpPr txBox="1"/>
          <p:nvPr/>
        </p:nvSpPr>
        <p:spPr>
          <a:xfrm>
            <a:off x="6569792" y="354102"/>
            <a:ext cx="570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Morphometric relationships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70AD07-58F6-4A3E-B482-F358F71C47CE}"/>
              </a:ext>
            </a:extLst>
          </p:cNvPr>
          <p:cNvSpPr/>
          <p:nvPr/>
        </p:nvSpPr>
        <p:spPr>
          <a:xfrm>
            <a:off x="353941" y="4383633"/>
            <a:ext cx="279400" cy="204437"/>
          </a:xfrm>
          <a:prstGeom prst="rect">
            <a:avLst/>
          </a:prstGeom>
          <a:solidFill>
            <a:srgbClr val="F6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3B54A88-AFF2-4184-8927-321A10C8D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687" y="126080"/>
            <a:ext cx="4520984" cy="32819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2BAAACD-F93E-4842-8E9F-056FA9436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0170" y="3429000"/>
            <a:ext cx="4203031" cy="337890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450EEE5-8222-442C-875D-CCF561511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7959" y="1793181"/>
            <a:ext cx="4456964" cy="3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549E35-744E-4FDA-8578-CF692D14FDC2}"/>
              </a:ext>
            </a:extLst>
          </p:cNvPr>
          <p:cNvSpPr txBox="1"/>
          <p:nvPr/>
        </p:nvSpPr>
        <p:spPr>
          <a:xfrm>
            <a:off x="4599138" y="770455"/>
            <a:ext cx="189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Fuji</a:t>
            </a:r>
            <a:endParaRPr lang="en-GB" sz="32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E02BDB-A05F-4284-82FD-C08DD012B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731" y="86062"/>
            <a:ext cx="4121871" cy="50170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D32492-93E5-4F57-9AF5-B28C4ED419BD}"/>
              </a:ext>
            </a:extLst>
          </p:cNvPr>
          <p:cNvCxnSpPr/>
          <p:nvPr/>
        </p:nvCxnSpPr>
        <p:spPr>
          <a:xfrm>
            <a:off x="2410077" y="2509010"/>
            <a:ext cx="536028" cy="228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4A7A28-1DB1-4A89-9289-46B17957F89A}"/>
              </a:ext>
            </a:extLst>
          </p:cNvPr>
          <p:cNvCxnSpPr>
            <a:cxnSpLocks/>
          </p:cNvCxnSpPr>
          <p:nvPr/>
        </p:nvCxnSpPr>
        <p:spPr>
          <a:xfrm>
            <a:off x="2410077" y="2473009"/>
            <a:ext cx="4957675" cy="264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D7820A-5358-48D1-897C-3D5490EA621E}"/>
              </a:ext>
            </a:extLst>
          </p:cNvPr>
          <p:cNvSpPr txBox="1"/>
          <p:nvPr/>
        </p:nvSpPr>
        <p:spPr>
          <a:xfrm>
            <a:off x="8052594" y="5420888"/>
            <a:ext cx="382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Drainage density: 2.46 m</a:t>
            </a:r>
            <a:r>
              <a:rPr lang="nl-NL" baseline="30000" dirty="0"/>
              <a:t>-1</a:t>
            </a:r>
          </a:p>
          <a:p>
            <a:r>
              <a:rPr lang="nl-NL" dirty="0"/>
              <a:t>Last eruption: 0.4-0.1 million years ago</a:t>
            </a:r>
            <a:endParaRPr lang="en-GB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AE7B6-5CDE-4BFB-8D09-026B73ADF04F}"/>
              </a:ext>
            </a:extLst>
          </p:cNvPr>
          <p:cNvSpPr txBox="1"/>
          <p:nvPr/>
        </p:nvSpPr>
        <p:spPr>
          <a:xfrm>
            <a:off x="3952919" y="5390541"/>
            <a:ext cx="287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Drainage density 3.31 m</a:t>
            </a:r>
            <a:r>
              <a:rPr lang="nl-NL" baseline="30000" dirty="0"/>
              <a:t>-1</a:t>
            </a:r>
          </a:p>
          <a:p>
            <a:r>
              <a:rPr lang="nl-NL" dirty="0"/>
              <a:t>Last eruption: 1717 CE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17F60C-AF68-4FDB-96D7-9B78CFECF122}"/>
              </a:ext>
            </a:extLst>
          </p:cNvPr>
          <p:cNvSpPr txBox="1"/>
          <p:nvPr/>
        </p:nvSpPr>
        <p:spPr>
          <a:xfrm>
            <a:off x="9029239" y="1170564"/>
            <a:ext cx="1899690" cy="369332"/>
          </a:xfrm>
          <a:prstGeom prst="rect">
            <a:avLst/>
          </a:prstGeom>
          <a:solidFill>
            <a:srgbClr val="F6F8FC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7DF55-7F6C-4EB7-87B7-1388B49121AC}"/>
              </a:ext>
            </a:extLst>
          </p:cNvPr>
          <p:cNvSpPr txBox="1"/>
          <p:nvPr/>
        </p:nvSpPr>
        <p:spPr>
          <a:xfrm>
            <a:off x="8746350" y="770454"/>
            <a:ext cx="189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Ashitaka</a:t>
            </a:r>
            <a:endParaRPr lang="en-GB" sz="3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FBCBEC-84EE-4BC9-B40B-BA4EE31027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8"/>
          <a:stretch/>
        </p:blipFill>
        <p:spPr>
          <a:xfrm>
            <a:off x="3398716" y="1395985"/>
            <a:ext cx="3314700" cy="3919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8324F2-A6EC-4071-8C92-B86C9FDA6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575" y="1295587"/>
            <a:ext cx="3948755" cy="40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49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D756BE-F097-4905-9D85-B650EEA427FA}"/>
              </a:ext>
            </a:extLst>
          </p:cNvPr>
          <p:cNvSpPr/>
          <p:nvPr/>
        </p:nvSpPr>
        <p:spPr>
          <a:xfrm>
            <a:off x="3594802" y="258620"/>
            <a:ext cx="5128284" cy="5481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18EA3-8719-4CED-87BB-FFC87884150C}"/>
              </a:ext>
            </a:extLst>
          </p:cNvPr>
          <p:cNvSpPr txBox="1"/>
          <p:nvPr/>
        </p:nvSpPr>
        <p:spPr>
          <a:xfrm>
            <a:off x="918447" y="188487"/>
            <a:ext cx="1046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</a:rPr>
              <a:t>Drainage density evolution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07967FA-8F29-4D57-BB29-65B8A9116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396"/>
          <a:stretch/>
        </p:blipFill>
        <p:spPr>
          <a:xfrm>
            <a:off x="6106511" y="1135771"/>
            <a:ext cx="4397251" cy="530707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AD44750-E8A8-4A67-8C02-887CD0049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2053" y="1135772"/>
            <a:ext cx="4427200" cy="40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2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2480</TotalTime>
  <Words>448</Words>
  <Application>Microsoft Office PowerPoint</Application>
  <PresentationFormat>Widescreen</PresentationFormat>
  <Paragraphs>106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Roos van Wees</dc:creator>
  <cp:lastModifiedBy>Roos van Wees</cp:lastModifiedBy>
  <cp:revision>96</cp:revision>
  <dcterms:created xsi:type="dcterms:W3CDTF">2022-05-13T13:34:01Z</dcterms:created>
  <dcterms:modified xsi:type="dcterms:W3CDTF">2022-05-22T19:31:22Z</dcterms:modified>
</cp:coreProperties>
</file>