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57" r:id="rId3"/>
    <p:sldId id="258" r:id="rId4"/>
    <p:sldId id="259" r:id="rId5"/>
    <p:sldId id="264" r:id="rId6"/>
    <p:sldId id="267" r:id="rId7"/>
    <p:sldId id="262" r:id="rId8"/>
    <p:sldId id="268" r:id="rId9"/>
    <p:sldId id="269"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243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30207-63E8-4333-A424-B4C86EF36210}" type="datetimeFigureOut">
              <a:rPr lang="ru-RU" smtClean="0"/>
              <a:t>21.05.2022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37B6B8-1F64-4272-9D5E-D4D3BAE7C7DC}" type="slidenum">
              <a:rPr lang="ru-RU" smtClean="0"/>
              <a:t>‹#›</a:t>
            </a:fld>
            <a:endParaRPr lang="ru-RU"/>
          </a:p>
        </p:txBody>
      </p:sp>
    </p:spTree>
    <p:extLst>
      <p:ext uri="{BB962C8B-B14F-4D97-AF65-F5344CB8AC3E}">
        <p14:creationId xmlns:p14="http://schemas.microsoft.com/office/powerpoint/2010/main" val="413803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13A9F-B1FD-49D3-8865-9A163B257592}" type="slidenum">
              <a:rPr lang="ru-RU"/>
              <a:pPr/>
              <a:t>4</a:t>
            </a:fld>
            <a:endParaRPr lang="ru-RU"/>
          </a:p>
        </p:txBody>
      </p:sp>
      <p:sp>
        <p:nvSpPr>
          <p:cNvPr id="59394" name="Rectangle 2"/>
          <p:cNvSpPr>
            <a:spLocks noGrp="1" noRot="1" noChangeAspect="1" noChangeArrowheads="1" noTextEdit="1"/>
          </p:cNvSpPr>
          <p:nvPr>
            <p:ph type="sldImg"/>
          </p:nvPr>
        </p:nvSpPr>
        <p:spPr>
          <a:xfrm>
            <a:off x="1143000" y="685800"/>
            <a:ext cx="4572000" cy="3429000"/>
          </a:xfrm>
          <a:ln/>
        </p:spPr>
      </p:sp>
      <p:sp>
        <p:nvSpPr>
          <p:cNvPr id="593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8"/>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790905-CA63-426D-9FBE-ECEDBA4362F0}" type="datetimeFigureOut">
              <a:rPr lang="ru-RU" smtClean="0"/>
              <a:t>21.05.2022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331195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790905-CA63-426D-9FBE-ECEDBA4362F0}" type="datetimeFigureOut">
              <a:rPr lang="ru-RU" smtClean="0"/>
              <a:t>21.05.2022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104992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790905-CA63-426D-9FBE-ECEDBA4362F0}" type="datetimeFigureOut">
              <a:rPr lang="ru-RU" smtClean="0"/>
              <a:t>21.05.2022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186763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790905-CA63-426D-9FBE-ECEDBA4362F0}" type="datetimeFigureOut">
              <a:rPr lang="ru-RU" smtClean="0"/>
              <a:t>21.05.2022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306309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790905-CA63-426D-9FBE-ECEDBA4362F0}" type="datetimeFigureOut">
              <a:rPr lang="ru-RU" smtClean="0"/>
              <a:t>21.05.2022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384873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790905-CA63-426D-9FBE-ECEDBA4362F0}" type="datetimeFigureOut">
              <a:rPr lang="ru-RU" smtClean="0"/>
              <a:t>21.05.2022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300142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790905-CA63-426D-9FBE-ECEDBA4362F0}" type="datetimeFigureOut">
              <a:rPr lang="ru-RU" smtClean="0"/>
              <a:t>21.05.2022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218426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790905-CA63-426D-9FBE-ECEDBA4362F0}" type="datetimeFigureOut">
              <a:rPr lang="ru-RU" smtClean="0"/>
              <a:t>21.05.2022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3778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790905-CA63-426D-9FBE-ECEDBA4362F0}" type="datetimeFigureOut">
              <a:rPr lang="ru-RU" smtClean="0"/>
              <a:t>21.05.2022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215349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4" y="273049"/>
            <a:ext cx="3008313" cy="1162051"/>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790905-CA63-426D-9FBE-ECEDBA4362F0}" type="datetimeFigureOut">
              <a:rPr lang="ru-RU" smtClean="0"/>
              <a:t>21.05.2022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258761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790905-CA63-426D-9FBE-ECEDBA4362F0}" type="datetimeFigureOut">
              <a:rPr lang="ru-RU" smtClean="0"/>
              <a:t>21.05.2022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AF11B46-2E0C-4CD7-87D5-824C604CC6C0}" type="slidenum">
              <a:rPr lang="ru-RU" smtClean="0"/>
              <a:t>‹#›</a:t>
            </a:fld>
            <a:endParaRPr lang="ru-RU"/>
          </a:p>
        </p:txBody>
      </p:sp>
    </p:spTree>
    <p:extLst>
      <p:ext uri="{BB962C8B-B14F-4D97-AF65-F5344CB8AC3E}">
        <p14:creationId xmlns:p14="http://schemas.microsoft.com/office/powerpoint/2010/main" val="107432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90905-CA63-426D-9FBE-ECEDBA4362F0}" type="datetimeFigureOut">
              <a:rPr lang="ru-RU" smtClean="0"/>
              <a:t>21.05.2022</a:t>
            </a:fld>
            <a:endParaRPr lang="ru-RU"/>
          </a:p>
        </p:txBody>
      </p:sp>
      <p:sp>
        <p:nvSpPr>
          <p:cNvPr id="5" name="Нижний колонтитул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11B46-2E0C-4CD7-87D5-824C604CC6C0}" type="slidenum">
              <a:rPr lang="ru-RU" smtClean="0"/>
              <a:t>‹#›</a:t>
            </a:fld>
            <a:endParaRPr lang="ru-RU"/>
          </a:p>
        </p:txBody>
      </p:sp>
    </p:spTree>
    <p:extLst>
      <p:ext uri="{BB962C8B-B14F-4D97-AF65-F5344CB8AC3E}">
        <p14:creationId xmlns:p14="http://schemas.microsoft.com/office/powerpoint/2010/main" val="91021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196753"/>
            <a:ext cx="7846640" cy="2160240"/>
          </a:xfrm>
        </p:spPr>
        <p:txBody>
          <a:bodyPr>
            <a:normAutofit fontScale="90000"/>
          </a:bodyPr>
          <a:lstStyle/>
          <a:p>
            <a:r>
              <a:rPr lang="en-US" dirty="0"/>
              <a:t>Early Carboniferous rifting in the Southern Urals: New isotopic dating of plutonic and volcanic complexes</a:t>
            </a:r>
            <a:br>
              <a:rPr lang="en-US" dirty="0"/>
            </a:br>
            <a:endParaRPr lang="ru-RU" dirty="0"/>
          </a:p>
        </p:txBody>
      </p:sp>
      <p:sp>
        <p:nvSpPr>
          <p:cNvPr id="3" name="Подзаголовок 2"/>
          <p:cNvSpPr>
            <a:spLocks noGrp="1"/>
          </p:cNvSpPr>
          <p:nvPr>
            <p:ph type="subTitle" idx="1"/>
          </p:nvPr>
        </p:nvSpPr>
        <p:spPr/>
        <p:txBody>
          <a:bodyPr>
            <a:normAutofit fontScale="92500" lnSpcReduction="10000"/>
          </a:bodyPr>
          <a:lstStyle/>
          <a:p>
            <a:r>
              <a:rPr lang="en-US" dirty="0"/>
              <a:t>Natalia </a:t>
            </a:r>
            <a:r>
              <a:rPr lang="en-US" dirty="0" err="1"/>
              <a:t>Pravikova</a:t>
            </a:r>
            <a:r>
              <a:rPr lang="en-US" dirty="0"/>
              <a:t>, Alexander </a:t>
            </a:r>
            <a:r>
              <a:rPr lang="en-US" dirty="0" err="1"/>
              <a:t>Tevelev</a:t>
            </a:r>
            <a:r>
              <a:rPr lang="en-US" dirty="0"/>
              <a:t>, Alexey </a:t>
            </a:r>
            <a:r>
              <a:rPr lang="en-US" dirty="0" err="1"/>
              <a:t>Kazansky</a:t>
            </a:r>
            <a:r>
              <a:rPr lang="en-US" dirty="0"/>
              <a:t>, Irina </a:t>
            </a:r>
            <a:r>
              <a:rPr lang="en-US" dirty="0" err="1"/>
              <a:t>Kosheleva</a:t>
            </a:r>
            <a:r>
              <a:rPr lang="en-US" dirty="0"/>
              <a:t>, Ivan </a:t>
            </a:r>
            <a:r>
              <a:rPr lang="en-US" dirty="0" err="1"/>
              <a:t>Sobolev</a:t>
            </a:r>
            <a:r>
              <a:rPr lang="en-US" dirty="0"/>
              <a:t>, Alexandra </a:t>
            </a:r>
            <a:r>
              <a:rPr lang="en-US" dirty="0" err="1"/>
              <a:t>Borisenko</a:t>
            </a:r>
            <a:r>
              <a:rPr lang="en-US" dirty="0"/>
              <a:t>, </a:t>
            </a:r>
            <a:r>
              <a:rPr lang="en-US" dirty="0" err="1"/>
              <a:t>Egor</a:t>
            </a:r>
            <a:r>
              <a:rPr lang="en-US" dirty="0"/>
              <a:t> </a:t>
            </a:r>
            <a:r>
              <a:rPr lang="en-US" dirty="0" err="1"/>
              <a:t>Koptev</a:t>
            </a:r>
            <a:r>
              <a:rPr lang="en-US" dirty="0"/>
              <a:t>, </a:t>
            </a:r>
            <a:r>
              <a:rPr lang="en-US" b="1" dirty="0" err="1"/>
              <a:t>Petr</a:t>
            </a:r>
            <a:r>
              <a:rPr lang="en-US" b="1" dirty="0"/>
              <a:t> </a:t>
            </a:r>
            <a:r>
              <a:rPr lang="en-US" b="1" dirty="0" err="1"/>
              <a:t>Shestakov</a:t>
            </a:r>
            <a:r>
              <a:rPr lang="en-US" dirty="0"/>
              <a:t>, and </a:t>
            </a:r>
            <a:r>
              <a:rPr lang="en-US" dirty="0" err="1"/>
              <a:t>Jiří</a:t>
            </a:r>
            <a:r>
              <a:rPr lang="en-US" dirty="0"/>
              <a:t> </a:t>
            </a:r>
            <a:r>
              <a:rPr lang="en-US" dirty="0" err="1"/>
              <a:t>Žák</a:t>
            </a:r>
            <a:r>
              <a:rPr lang="en-US" dirty="0"/>
              <a:t> </a:t>
            </a:r>
            <a:endParaRPr lang="ru-RU" dirty="0"/>
          </a:p>
        </p:txBody>
      </p:sp>
    </p:spTree>
    <p:extLst>
      <p:ext uri="{BB962C8B-B14F-4D97-AF65-F5344CB8AC3E}">
        <p14:creationId xmlns:p14="http://schemas.microsoft.com/office/powerpoint/2010/main" val="130737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D:\03_Abstracts\2022EGU\Шестаков --- Правикова\Фото карбон дрон\DJI_01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71600" y="3501008"/>
            <a:ext cx="6931706" cy="769441"/>
          </a:xfrm>
          <a:prstGeom prst="rect">
            <a:avLst/>
          </a:prstGeom>
          <a:noFill/>
        </p:spPr>
        <p:txBody>
          <a:bodyPr wrap="none" rtlCol="0">
            <a:spAutoFit/>
          </a:bodyPr>
          <a:lstStyle/>
          <a:p>
            <a:r>
              <a:rPr lang="en-US" sz="4400" dirty="0" smtClean="0">
                <a:solidFill>
                  <a:schemeClr val="bg1"/>
                </a:solidFill>
              </a:rPr>
              <a:t>Thank you for your attention!</a:t>
            </a:r>
            <a:endParaRPr lang="ru-RU" sz="4400" dirty="0">
              <a:solidFill>
                <a:schemeClr val="bg1"/>
              </a:solidFill>
            </a:endParaRPr>
          </a:p>
        </p:txBody>
      </p:sp>
      <p:pic>
        <p:nvPicPr>
          <p:cNvPr id="7" name="Объект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694421" y="4509120"/>
            <a:ext cx="3755157" cy="2112276"/>
          </a:xfrm>
          <a:prstGeom prst="rect">
            <a:avLst/>
          </a:prstGeom>
          <a:ln w="38100">
            <a:solidFill>
              <a:schemeClr val="bg1"/>
            </a:solidFill>
          </a:ln>
        </p:spPr>
      </p:pic>
    </p:spTree>
    <p:extLst>
      <p:ext uri="{BB962C8B-B14F-4D97-AF65-F5344CB8AC3E}">
        <p14:creationId xmlns:p14="http://schemas.microsoft.com/office/powerpoint/2010/main" val="371676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Map_Rus_c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8964"/>
            <a:ext cx="9144000" cy="6269037"/>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79512" y="5085184"/>
            <a:ext cx="3024336" cy="1656184"/>
          </a:xfrm>
        </p:spPr>
        <p:txBody>
          <a:bodyPr>
            <a:normAutofit/>
          </a:bodyPr>
          <a:lstStyle/>
          <a:p>
            <a:r>
              <a:rPr lang="ru-RU" sz="1800" b="1" dirty="0" err="1">
                <a:latin typeface="Arial" pitchFamily="34" charset="0"/>
                <a:cs typeface="Arial" pitchFamily="34" charset="0"/>
              </a:rPr>
              <a:t>Location</a:t>
            </a:r>
            <a:r>
              <a:rPr lang="ru-RU" sz="1800" b="1" dirty="0">
                <a:latin typeface="Arial" pitchFamily="34" charset="0"/>
                <a:cs typeface="Arial" pitchFamily="34" charset="0"/>
              </a:rPr>
              <a:t> </a:t>
            </a:r>
            <a:r>
              <a:rPr lang="ru-RU" sz="1800" b="1" dirty="0" err="1">
                <a:latin typeface="Arial" pitchFamily="34" charset="0"/>
                <a:cs typeface="Arial" pitchFamily="34" charset="0"/>
              </a:rPr>
              <a:t>of</a:t>
            </a:r>
            <a:r>
              <a:rPr lang="ru-RU" sz="1800" b="1" dirty="0">
                <a:latin typeface="Arial" pitchFamily="34" charset="0"/>
                <a:cs typeface="Arial" pitchFamily="34" charset="0"/>
              </a:rPr>
              <a:t> </a:t>
            </a:r>
            <a:r>
              <a:rPr lang="ru-RU" sz="1800" b="1" dirty="0" err="1" smtClean="0">
                <a:latin typeface="Arial" pitchFamily="34" charset="0"/>
                <a:cs typeface="Arial" pitchFamily="34" charset="0"/>
              </a:rPr>
              <a:t>studied</a:t>
            </a:r>
            <a:r>
              <a:rPr lang="ru-RU" sz="1800" b="1" dirty="0" smtClean="0">
                <a:latin typeface="Arial" pitchFamily="34" charset="0"/>
                <a:cs typeface="Arial" pitchFamily="34" charset="0"/>
              </a:rPr>
              <a:t> </a:t>
            </a:r>
            <a:r>
              <a:rPr lang="ru-RU" sz="1800" b="1" dirty="0" err="1">
                <a:latin typeface="Arial" pitchFamily="34" charset="0"/>
                <a:cs typeface="Arial" pitchFamily="34" charset="0"/>
              </a:rPr>
              <a:t>area</a:t>
            </a:r>
            <a:endParaRPr lang="ru-RU" sz="1800" dirty="0">
              <a:latin typeface="Arial" pitchFamily="34" charset="0"/>
              <a:cs typeface="Arial" pitchFamily="34" charset="0"/>
            </a:endParaRPr>
          </a:p>
        </p:txBody>
      </p:sp>
      <p:sp>
        <p:nvSpPr>
          <p:cNvPr id="5130" name="WordArt 10"/>
          <p:cNvSpPr>
            <a:spLocks noChangeArrowheads="1" noChangeShapeType="1" noTextEdit="1"/>
          </p:cNvSpPr>
          <p:nvPr/>
        </p:nvSpPr>
        <p:spPr bwMode="auto">
          <a:xfrm rot="-5511896">
            <a:off x="5748338" y="2633664"/>
            <a:ext cx="2895600" cy="5238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pt-BR" sz="3600" b="1" kern="10">
                <a:ln w="9525">
                  <a:solidFill>
                    <a:srgbClr val="000000"/>
                  </a:solidFill>
                  <a:round/>
                  <a:headEnd/>
                  <a:tailEnd/>
                </a:ln>
                <a:solidFill>
                  <a:srgbClr val="990000"/>
                </a:solidFill>
                <a:latin typeface="Arial"/>
                <a:cs typeface="Arial"/>
              </a:rPr>
              <a:t>U  R  A  L  S</a:t>
            </a:r>
            <a:endParaRPr lang="ru-RU" sz="3600" b="1" kern="10">
              <a:ln w="9525">
                <a:solidFill>
                  <a:srgbClr val="000000"/>
                </a:solidFill>
                <a:round/>
                <a:headEnd/>
                <a:tailEnd/>
              </a:ln>
              <a:solidFill>
                <a:srgbClr val="990000"/>
              </a:solidFill>
              <a:latin typeface="Arial"/>
              <a:cs typeface="Arial"/>
            </a:endParaRPr>
          </a:p>
        </p:txBody>
      </p:sp>
      <p:sp>
        <p:nvSpPr>
          <p:cNvPr id="5131" name="WordArt 11"/>
          <p:cNvSpPr>
            <a:spLocks noChangeArrowheads="1" noChangeShapeType="1" noTextEdit="1"/>
          </p:cNvSpPr>
          <p:nvPr/>
        </p:nvSpPr>
        <p:spPr bwMode="auto">
          <a:xfrm rot="-5382594">
            <a:off x="7524750" y="3448050"/>
            <a:ext cx="2438400" cy="419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990000"/>
                </a:solidFill>
                <a:latin typeface="Arial"/>
                <a:cs typeface="Arial"/>
              </a:rPr>
              <a:t>Area of research</a:t>
            </a:r>
            <a:endParaRPr lang="ru-RU" kern="10" dirty="0">
              <a:ln w="9525">
                <a:solidFill>
                  <a:srgbClr val="000000"/>
                </a:solidFill>
                <a:round/>
                <a:headEnd/>
                <a:tailEnd/>
              </a:ln>
              <a:solidFill>
                <a:srgbClr val="990000"/>
              </a:solidFill>
              <a:latin typeface="Arial"/>
              <a:cs typeface="Arial"/>
            </a:endParaRPr>
          </a:p>
        </p:txBody>
      </p:sp>
      <p:sp>
        <p:nvSpPr>
          <p:cNvPr id="5132" name="AutoShape 12"/>
          <p:cNvSpPr>
            <a:spLocks noChangeArrowheads="1"/>
          </p:cNvSpPr>
          <p:nvPr/>
        </p:nvSpPr>
        <p:spPr bwMode="auto">
          <a:xfrm rot="-2970379">
            <a:off x="7758907" y="4082258"/>
            <a:ext cx="915987" cy="501650"/>
          </a:xfrm>
          <a:prstGeom prst="leftArrow">
            <a:avLst>
              <a:gd name="adj1" fmla="val 50000"/>
              <a:gd name="adj2" fmla="val 45649"/>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077152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6367289"/>
            <a:ext cx="9143206" cy="488127"/>
          </a:xfrm>
        </p:spPr>
        <p:txBody>
          <a:bodyPr>
            <a:noAutofit/>
          </a:bodyPr>
          <a:lstStyle/>
          <a:p>
            <a:r>
              <a:rPr lang="ru-RU" sz="1800" b="1" dirty="0" err="1" smtClean="0">
                <a:latin typeface="Arial" charset="0"/>
              </a:rPr>
              <a:t>Carboniferous</a:t>
            </a:r>
            <a:r>
              <a:rPr lang="ru-RU" sz="1800" b="1" dirty="0" smtClean="0">
                <a:latin typeface="Arial" charset="0"/>
              </a:rPr>
              <a:t>  </a:t>
            </a:r>
            <a:r>
              <a:rPr lang="ru-RU" sz="1800" b="1" dirty="0" err="1">
                <a:latin typeface="Arial" charset="0"/>
              </a:rPr>
              <a:t>volcanic</a:t>
            </a:r>
            <a:r>
              <a:rPr lang="ru-RU" sz="1800" b="1" dirty="0">
                <a:latin typeface="Arial" charset="0"/>
              </a:rPr>
              <a:t> </a:t>
            </a:r>
            <a:r>
              <a:rPr lang="ru-RU" sz="1800" b="1" dirty="0" err="1">
                <a:latin typeface="Arial" charset="0"/>
              </a:rPr>
              <a:t>rocks</a:t>
            </a:r>
            <a:r>
              <a:rPr lang="ru-RU" sz="1800" b="1" dirty="0">
                <a:latin typeface="Arial" charset="0"/>
              </a:rPr>
              <a:t> </a:t>
            </a:r>
            <a:r>
              <a:rPr lang="ru-RU" sz="1800" b="1" dirty="0" err="1" smtClean="0">
                <a:latin typeface="Arial" charset="0"/>
              </a:rPr>
              <a:t>of</a:t>
            </a:r>
            <a:r>
              <a:rPr lang="ru-RU" sz="1800" b="1" dirty="0" smtClean="0">
                <a:latin typeface="Arial" charset="0"/>
              </a:rPr>
              <a:t> </a:t>
            </a:r>
            <a:r>
              <a:rPr lang="ru-RU" sz="1800" b="1" dirty="0" err="1">
                <a:latin typeface="Arial" charset="0"/>
              </a:rPr>
              <a:t>the</a:t>
            </a:r>
            <a:r>
              <a:rPr lang="ru-RU" sz="1800" b="1" dirty="0">
                <a:latin typeface="Arial" charset="0"/>
              </a:rPr>
              <a:t> </a:t>
            </a:r>
            <a:r>
              <a:rPr lang="ru-RU" sz="1800" b="1" dirty="0" err="1">
                <a:latin typeface="Arial" charset="0"/>
              </a:rPr>
              <a:t>Southern</a:t>
            </a:r>
            <a:r>
              <a:rPr lang="ru-RU" sz="1800" b="1" dirty="0">
                <a:latin typeface="Arial" charset="0"/>
              </a:rPr>
              <a:t> </a:t>
            </a:r>
            <a:r>
              <a:rPr lang="ru-RU" sz="1800" b="1" dirty="0" err="1" smtClean="0">
                <a:latin typeface="Arial" charset="0"/>
              </a:rPr>
              <a:t>Urals</a:t>
            </a:r>
            <a:endParaRPr lang="ru-RU" sz="1800" b="1" dirty="0">
              <a:latin typeface="Arial" charset="0"/>
            </a:endParaRPr>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6624736" cy="617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804248" y="1268760"/>
            <a:ext cx="2270886" cy="4678204"/>
          </a:xfrm>
          <a:prstGeom prst="rect">
            <a:avLst/>
          </a:prstGeom>
        </p:spPr>
        <p:txBody>
          <a:bodyPr wrap="square">
            <a:spAutoFit/>
          </a:bodyPr>
          <a:lstStyle/>
          <a:p>
            <a:r>
              <a:rPr lang="en-US" sz="1400" b="1" dirty="0" smtClean="0">
                <a:latin typeface="Arial" pitchFamily="34" charset="0"/>
                <a:cs typeface="Arial" pitchFamily="34" charset="0"/>
              </a:rPr>
              <a:t>Magnitogorsk zone (M):</a:t>
            </a:r>
            <a:endParaRPr lang="en-US" sz="1400" b="1" dirty="0" smtClean="0">
              <a:latin typeface="Arial" pitchFamily="34" charset="0"/>
              <a:cs typeface="Arial" pitchFamily="34" charset="0"/>
            </a:endParaRPr>
          </a:p>
          <a:p>
            <a:r>
              <a:rPr lang="en-US" sz="1400" dirty="0" smtClean="0">
                <a:latin typeface="Arial" pitchFamily="34" charset="0"/>
                <a:cs typeface="Arial" pitchFamily="34" charset="0"/>
              </a:rPr>
              <a:t>1 - </a:t>
            </a:r>
            <a:r>
              <a:rPr lang="en-US" sz="1400" dirty="0" err="1" smtClean="0">
                <a:latin typeface="Arial" pitchFamily="34" charset="0"/>
                <a:cs typeface="Arial" pitchFamily="34" charset="0"/>
              </a:rPr>
              <a:t>Syrostansky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Turgoyaksky</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2 - Petropavlovsk;</a:t>
            </a:r>
          </a:p>
          <a:p>
            <a:r>
              <a:rPr lang="en-US" sz="1400" dirty="0" smtClean="0">
                <a:latin typeface="Arial" pitchFamily="34" charset="0"/>
                <a:cs typeface="Arial" pitchFamily="34" charset="0"/>
              </a:rPr>
              <a:t>3 - </a:t>
            </a:r>
            <a:r>
              <a:rPr lang="en-US" sz="1400" dirty="0" err="1" smtClean="0">
                <a:latin typeface="Arial" pitchFamily="34" charset="0"/>
                <a:cs typeface="Arial" pitchFamily="34" charset="0"/>
              </a:rPr>
              <a:t>Kasselsky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Zamatokhinsky</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4 – Magnitogorsk group (</a:t>
            </a:r>
            <a:r>
              <a:rPr lang="en-US" sz="1400" dirty="0" err="1" smtClean="0">
                <a:latin typeface="Arial" pitchFamily="34" charset="0"/>
                <a:cs typeface="Arial" pitchFamily="34" charset="0"/>
              </a:rPr>
              <a:t>Kuibasovskiy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Mosovskiy</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Magnitogorskiy</a:t>
            </a:r>
            <a:r>
              <a:rPr lang="en-US" sz="1400" dirty="0" smtClean="0">
                <a:latin typeface="Arial" pitchFamily="34" charset="0"/>
                <a:cs typeface="Arial" pitchFamily="34" charset="0"/>
              </a:rPr>
              <a:t>);</a:t>
            </a:r>
            <a:endParaRPr lang="en-US" sz="1400" dirty="0" smtClean="0">
              <a:latin typeface="Arial" pitchFamily="34" charset="0"/>
              <a:cs typeface="Arial" pitchFamily="34" charset="0"/>
            </a:endParaRPr>
          </a:p>
          <a:p>
            <a:r>
              <a:rPr lang="en-US" sz="1400" dirty="0" smtClean="0">
                <a:latin typeface="Arial" pitchFamily="34" charset="0"/>
                <a:cs typeface="Arial" pitchFamily="34" charset="0"/>
              </a:rPr>
              <a:t>10 - </a:t>
            </a:r>
            <a:r>
              <a:rPr lang="en-US" sz="1400" dirty="0" err="1" smtClean="0">
                <a:latin typeface="Arial" pitchFamily="34" charset="0"/>
                <a:cs typeface="Arial" pitchFamily="34" charset="0"/>
              </a:rPr>
              <a:t>Karagaikulsky</a:t>
            </a:r>
            <a:r>
              <a:rPr lang="en-US" sz="1400" dirty="0" smtClean="0">
                <a:latin typeface="Arial" pitchFamily="34" charset="0"/>
                <a:cs typeface="Arial" pitchFamily="34" charset="0"/>
              </a:rPr>
              <a:t> and </a:t>
            </a:r>
            <a:r>
              <a:rPr lang="en-US" sz="1400" dirty="0" err="1" smtClean="0">
                <a:latin typeface="Arial" pitchFamily="34" charset="0"/>
                <a:cs typeface="Arial" pitchFamily="34" charset="0"/>
              </a:rPr>
              <a:t>Starobalbukovsky</a:t>
            </a:r>
            <a:r>
              <a:rPr lang="en-US" sz="1400" dirty="0" smtClean="0">
                <a:latin typeface="Arial" pitchFamily="34" charset="0"/>
                <a:cs typeface="Arial" pitchFamily="34" charset="0"/>
              </a:rPr>
              <a:t>;</a:t>
            </a:r>
          </a:p>
          <a:p>
            <a:endParaRPr lang="en-US" sz="1400" dirty="0" smtClean="0">
              <a:latin typeface="Arial" pitchFamily="34" charset="0"/>
              <a:cs typeface="Arial" pitchFamily="34" charset="0"/>
            </a:endParaRPr>
          </a:p>
          <a:p>
            <a:r>
              <a:rPr lang="en-US" sz="1400" b="1" dirty="0" smtClean="0">
                <a:latin typeface="Arial" pitchFamily="34" charset="0"/>
                <a:cs typeface="Arial" pitchFamily="34" charset="0"/>
              </a:rPr>
              <a:t>East Ural </a:t>
            </a:r>
            <a:r>
              <a:rPr lang="en-US" sz="1400" b="1" dirty="0" smtClean="0">
                <a:latin typeface="Arial" pitchFamily="34" charset="0"/>
                <a:cs typeface="Arial" pitchFamily="34" charset="0"/>
              </a:rPr>
              <a:t>zone (EU):</a:t>
            </a:r>
            <a:endParaRPr lang="en-US" sz="1400" b="1" dirty="0" smtClean="0">
              <a:latin typeface="Arial" pitchFamily="34" charset="0"/>
              <a:cs typeface="Arial" pitchFamily="34" charset="0"/>
            </a:endParaRPr>
          </a:p>
          <a:p>
            <a:r>
              <a:rPr lang="en-US" sz="1400" dirty="0" smtClean="0">
                <a:latin typeface="Arial" pitchFamily="34" charset="0"/>
                <a:cs typeface="Arial" pitchFamily="34" charset="0"/>
              </a:rPr>
              <a:t>5 - Chelyabinsk;</a:t>
            </a:r>
          </a:p>
          <a:p>
            <a:r>
              <a:rPr lang="en-US" sz="1400" dirty="0" smtClean="0">
                <a:latin typeface="Arial" pitchFamily="34" charset="0"/>
                <a:cs typeface="Arial" pitchFamily="34" charset="0"/>
              </a:rPr>
              <a:t>6 - </a:t>
            </a:r>
            <a:r>
              <a:rPr lang="en-US" sz="1400" dirty="0" err="1" smtClean="0">
                <a:latin typeface="Arial" pitchFamily="34" charset="0"/>
                <a:cs typeface="Arial" pitchFamily="34" charset="0"/>
              </a:rPr>
              <a:t>Chernorechensky</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7 - </a:t>
            </a:r>
            <a:r>
              <a:rPr lang="en-US" sz="1400" dirty="0" err="1" smtClean="0">
                <a:latin typeface="Arial" pitchFamily="34" charset="0"/>
                <a:cs typeface="Arial" pitchFamily="34" charset="0"/>
              </a:rPr>
              <a:t>Kamensky</a:t>
            </a:r>
            <a:r>
              <a:rPr lang="en-US" sz="1400" dirty="0" smtClean="0">
                <a:latin typeface="Arial" pitchFamily="34" charset="0"/>
                <a:cs typeface="Arial" pitchFamily="34" charset="0"/>
              </a:rPr>
              <a:t>;</a:t>
            </a:r>
          </a:p>
          <a:p>
            <a:r>
              <a:rPr lang="en-US" b="1" dirty="0" smtClean="0">
                <a:latin typeface="Arial" pitchFamily="34" charset="0"/>
                <a:cs typeface="Arial" pitchFamily="34" charset="0"/>
              </a:rPr>
              <a:t>8 - </a:t>
            </a:r>
            <a:r>
              <a:rPr lang="en-US" b="1" dirty="0" err="1" smtClean="0">
                <a:latin typeface="Arial" pitchFamily="34" charset="0"/>
                <a:cs typeface="Arial" pitchFamily="34" charset="0"/>
              </a:rPr>
              <a:t>Neplyuevka</a:t>
            </a:r>
            <a:r>
              <a:rPr lang="en-US" dirty="0" smtClean="0">
                <a:latin typeface="Arial" pitchFamily="34" charset="0"/>
                <a:cs typeface="Arial" pitchFamily="34" charset="0"/>
              </a:rPr>
              <a:t>;</a:t>
            </a:r>
          </a:p>
          <a:p>
            <a:r>
              <a:rPr lang="en-US" sz="1400" dirty="0" smtClean="0">
                <a:latin typeface="Arial" pitchFamily="34" charset="0"/>
                <a:cs typeface="Arial" pitchFamily="34" charset="0"/>
              </a:rPr>
              <a:t>9 – </a:t>
            </a:r>
            <a:r>
              <a:rPr lang="en-US" sz="1400" dirty="0" err="1" smtClean="0">
                <a:latin typeface="Arial" pitchFamily="34" charset="0"/>
                <a:cs typeface="Arial" pitchFamily="34" charset="0"/>
              </a:rPr>
              <a:t>Kaindinskiy</a:t>
            </a:r>
            <a:r>
              <a:rPr lang="en-US" sz="1400" dirty="0" smtClean="0">
                <a:latin typeface="Arial" pitchFamily="34" charset="0"/>
                <a:cs typeface="Arial" pitchFamily="34" charset="0"/>
              </a:rPr>
              <a:t>, North </a:t>
            </a:r>
            <a:r>
              <a:rPr lang="en-US" sz="1400" dirty="0" err="1" smtClean="0">
                <a:latin typeface="Arial" pitchFamily="34" charset="0"/>
                <a:cs typeface="Arial" pitchFamily="34" charset="0"/>
              </a:rPr>
              <a:t>Kaindinskiy</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11 - </a:t>
            </a:r>
            <a:r>
              <a:rPr lang="en-US" sz="1400" dirty="0" err="1" smtClean="0">
                <a:latin typeface="Arial" pitchFamily="34" charset="0"/>
                <a:cs typeface="Arial" pitchFamily="34" charset="0"/>
              </a:rPr>
              <a:t>Klyuchevsko-Kurtmaksky</a:t>
            </a:r>
            <a:endParaRPr lang="ru-RU" sz="1400" dirty="0">
              <a:latin typeface="Arial" pitchFamily="34" charset="0"/>
              <a:cs typeface="Arial" pitchFamily="34" charset="0"/>
            </a:endParaRPr>
          </a:p>
        </p:txBody>
      </p:sp>
      <p:sp>
        <p:nvSpPr>
          <p:cNvPr id="2" name="Прямоугольник 1"/>
          <p:cNvSpPr/>
          <p:nvPr/>
        </p:nvSpPr>
        <p:spPr>
          <a:xfrm>
            <a:off x="6804248" y="240713"/>
            <a:ext cx="504056" cy="21602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6804248" y="827644"/>
            <a:ext cx="504056" cy="21602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7308304" y="79227"/>
            <a:ext cx="1766830" cy="523220"/>
          </a:xfrm>
          <a:prstGeom prst="rect">
            <a:avLst/>
          </a:prstGeom>
          <a:noFill/>
        </p:spPr>
        <p:txBody>
          <a:bodyPr wrap="none" rtlCol="0">
            <a:spAutoFit/>
          </a:bodyPr>
          <a:lstStyle/>
          <a:p>
            <a:r>
              <a:rPr lang="en-US" sz="1400" dirty="0" smtClean="0">
                <a:latin typeface="Arial" pitchFamily="34" charset="0"/>
                <a:cs typeface="Arial" pitchFamily="34" charset="0"/>
              </a:rPr>
              <a:t>Early Carboniferous</a:t>
            </a:r>
          </a:p>
          <a:p>
            <a:r>
              <a:rPr lang="en-US" sz="1400" dirty="0" smtClean="0">
                <a:latin typeface="Arial" pitchFamily="34" charset="0"/>
                <a:cs typeface="Arial" pitchFamily="34" charset="0"/>
              </a:rPr>
              <a:t>Volcanic complexes</a:t>
            </a:r>
            <a:endParaRPr lang="ru-RU" sz="1400" dirty="0">
              <a:latin typeface="Arial" pitchFamily="34" charset="0"/>
              <a:cs typeface="Arial" pitchFamily="34" charset="0"/>
            </a:endParaRPr>
          </a:p>
        </p:txBody>
      </p:sp>
      <p:sp>
        <p:nvSpPr>
          <p:cNvPr id="9" name="TextBox 8"/>
          <p:cNvSpPr txBox="1"/>
          <p:nvPr/>
        </p:nvSpPr>
        <p:spPr>
          <a:xfrm>
            <a:off x="7308304" y="673532"/>
            <a:ext cx="1766830" cy="523220"/>
          </a:xfrm>
          <a:prstGeom prst="rect">
            <a:avLst/>
          </a:prstGeom>
          <a:noFill/>
        </p:spPr>
        <p:txBody>
          <a:bodyPr wrap="none" rtlCol="0">
            <a:spAutoFit/>
          </a:bodyPr>
          <a:lstStyle/>
          <a:p>
            <a:r>
              <a:rPr lang="en-US" sz="1400" dirty="0" smtClean="0">
                <a:latin typeface="Arial" pitchFamily="34" charset="0"/>
                <a:cs typeface="Arial" pitchFamily="34" charset="0"/>
              </a:rPr>
              <a:t>Early Carboniferous</a:t>
            </a:r>
          </a:p>
          <a:p>
            <a:r>
              <a:rPr lang="en-US" sz="1400" dirty="0" smtClean="0">
                <a:latin typeface="Arial" pitchFamily="34" charset="0"/>
                <a:cs typeface="Arial" pitchFamily="34" charset="0"/>
              </a:rPr>
              <a:t>Plutons:</a:t>
            </a:r>
            <a:endParaRPr lang="ru-RU" sz="1400" dirty="0">
              <a:latin typeface="Arial" pitchFamily="34" charset="0"/>
              <a:cs typeface="Arial" pitchFamily="34" charset="0"/>
            </a:endParaRPr>
          </a:p>
        </p:txBody>
      </p:sp>
    </p:spTree>
    <p:extLst>
      <p:ext uri="{BB962C8B-B14F-4D97-AF65-F5344CB8AC3E}">
        <p14:creationId xmlns:p14="http://schemas.microsoft.com/office/powerpoint/2010/main" val="249268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tra_kol_e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065"/>
            <a:ext cx="8459788" cy="6484937"/>
          </a:xfrm>
          <a:prstGeom prst="rect">
            <a:avLst/>
          </a:prstGeom>
          <a:noFill/>
          <a:extLst>
            <a:ext uri="{909E8E84-426E-40DD-AFC4-6F175D3DCCD1}">
              <a14:hiddenFill xmlns:a14="http://schemas.microsoft.com/office/drawing/2010/main">
                <a:solidFill>
                  <a:srgbClr val="FFFFFF"/>
                </a:solidFill>
              </a14:hiddenFill>
            </a:ext>
          </a:extLst>
        </p:spPr>
      </p:pic>
      <p:sp>
        <p:nvSpPr>
          <p:cNvPr id="58371" name="Rectangle 3"/>
          <p:cNvSpPr>
            <a:spLocks noGrp="1" noChangeArrowheads="1"/>
          </p:cNvSpPr>
          <p:nvPr>
            <p:ph type="title"/>
          </p:nvPr>
        </p:nvSpPr>
        <p:spPr>
          <a:xfrm>
            <a:off x="1066800" y="0"/>
            <a:ext cx="7848600" cy="609600"/>
          </a:xfrm>
        </p:spPr>
        <p:txBody>
          <a:bodyPr>
            <a:normAutofit fontScale="90000"/>
          </a:bodyPr>
          <a:lstStyle/>
          <a:p>
            <a:r>
              <a:rPr lang="ru-RU" sz="2400" b="1" dirty="0" err="1"/>
              <a:t>Correlation</a:t>
            </a:r>
            <a:r>
              <a:rPr lang="ru-RU" sz="2400" b="1" dirty="0"/>
              <a:t> </a:t>
            </a:r>
            <a:r>
              <a:rPr lang="ru-RU" sz="2400" b="1" dirty="0" err="1"/>
              <a:t>of</a:t>
            </a:r>
            <a:r>
              <a:rPr lang="ru-RU" sz="2400" b="1" dirty="0"/>
              <a:t> </a:t>
            </a:r>
            <a:r>
              <a:rPr lang="ru-RU" sz="2400" b="1" dirty="0" err="1"/>
              <a:t>stratigrafic</a:t>
            </a:r>
            <a:r>
              <a:rPr lang="ru-RU" sz="2400" b="1" dirty="0"/>
              <a:t> </a:t>
            </a:r>
            <a:r>
              <a:rPr lang="ru-RU" sz="2400" b="1" dirty="0" err="1"/>
              <a:t>columns</a:t>
            </a:r>
            <a:r>
              <a:rPr lang="ru-RU" sz="2400" b="1" dirty="0"/>
              <a:t> </a:t>
            </a:r>
            <a:r>
              <a:rPr lang="ru-RU" sz="2400" b="1" dirty="0" err="1"/>
              <a:t>of</a:t>
            </a:r>
            <a:r>
              <a:rPr lang="ru-RU" sz="2400" b="1" dirty="0"/>
              <a:t> </a:t>
            </a:r>
            <a:r>
              <a:rPr lang="ru-RU" sz="2400" b="1" dirty="0" err="1"/>
              <a:t>the</a:t>
            </a:r>
            <a:r>
              <a:rPr lang="ru-RU" sz="2400" b="1" dirty="0"/>
              <a:t> </a:t>
            </a:r>
            <a:r>
              <a:rPr lang="ru-RU" sz="2400" b="1" dirty="0" err="1"/>
              <a:t>Carboniferous</a:t>
            </a:r>
            <a:r>
              <a:rPr lang="ru-RU" sz="2400" b="1" dirty="0"/>
              <a:t/>
            </a:r>
            <a:br>
              <a:rPr lang="ru-RU" sz="2400" b="1" dirty="0"/>
            </a:br>
            <a:r>
              <a:rPr lang="ru-RU" sz="2400" b="1" dirty="0" err="1"/>
              <a:t>in</a:t>
            </a:r>
            <a:r>
              <a:rPr lang="ru-RU" sz="2400" b="1" dirty="0"/>
              <a:t> </a:t>
            </a:r>
            <a:r>
              <a:rPr lang="ru-RU" sz="2400" b="1" dirty="0" err="1"/>
              <a:t>the</a:t>
            </a:r>
            <a:r>
              <a:rPr lang="ru-RU" sz="2400" b="1" dirty="0"/>
              <a:t> </a:t>
            </a:r>
            <a:r>
              <a:rPr lang="ru-RU" sz="2400" b="1" dirty="0" err="1"/>
              <a:t>Southern</a:t>
            </a:r>
            <a:r>
              <a:rPr lang="ru-RU" sz="2400" b="1" dirty="0"/>
              <a:t> </a:t>
            </a:r>
            <a:r>
              <a:rPr lang="ru-RU" sz="2400" b="1" dirty="0" err="1"/>
              <a:t>Urals</a:t>
            </a:r>
            <a:endParaRPr lang="ru-RU" dirty="0"/>
          </a:p>
        </p:txBody>
      </p:sp>
      <p:sp>
        <p:nvSpPr>
          <p:cNvPr id="58372" name="Line 4"/>
          <p:cNvSpPr>
            <a:spLocks noChangeShapeType="1"/>
          </p:cNvSpPr>
          <p:nvPr/>
        </p:nvSpPr>
        <p:spPr bwMode="auto">
          <a:xfrm>
            <a:off x="2362200" y="61722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373" name="Line 5"/>
          <p:cNvSpPr>
            <a:spLocks noChangeShapeType="1"/>
          </p:cNvSpPr>
          <p:nvPr/>
        </p:nvSpPr>
        <p:spPr bwMode="auto">
          <a:xfrm>
            <a:off x="3276600" y="57912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374" name="Line 6"/>
          <p:cNvSpPr>
            <a:spLocks noChangeShapeType="1"/>
          </p:cNvSpPr>
          <p:nvPr/>
        </p:nvSpPr>
        <p:spPr bwMode="auto">
          <a:xfrm>
            <a:off x="4191000" y="51816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375" name="Line 7"/>
          <p:cNvSpPr>
            <a:spLocks noChangeShapeType="1"/>
          </p:cNvSpPr>
          <p:nvPr/>
        </p:nvSpPr>
        <p:spPr bwMode="auto">
          <a:xfrm>
            <a:off x="5105400" y="50292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376" name="Line 8"/>
          <p:cNvSpPr>
            <a:spLocks noChangeShapeType="1"/>
          </p:cNvSpPr>
          <p:nvPr/>
        </p:nvSpPr>
        <p:spPr bwMode="auto">
          <a:xfrm>
            <a:off x="6019800" y="50292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377" name="Line 9"/>
          <p:cNvSpPr>
            <a:spLocks noChangeShapeType="1"/>
          </p:cNvSpPr>
          <p:nvPr/>
        </p:nvSpPr>
        <p:spPr bwMode="auto">
          <a:xfrm>
            <a:off x="6934200" y="35814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58378" name="Line 10"/>
          <p:cNvSpPr>
            <a:spLocks noChangeShapeType="1"/>
          </p:cNvSpPr>
          <p:nvPr/>
        </p:nvSpPr>
        <p:spPr bwMode="auto">
          <a:xfrm>
            <a:off x="8001000" y="4724400"/>
            <a:ext cx="838200" cy="0"/>
          </a:xfrm>
          <a:prstGeom prst="line">
            <a:avLst/>
          </a:prstGeom>
          <a:noFill/>
          <a:ln w="571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Tree>
    <p:extLst>
      <p:ext uri="{BB962C8B-B14F-4D97-AF65-F5344CB8AC3E}">
        <p14:creationId xmlns:p14="http://schemas.microsoft.com/office/powerpoint/2010/main" val="342242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1000" fill="hold"/>
                                        <p:tgtEl>
                                          <p:spTgt spid="58372"/>
                                        </p:tgtEl>
                                        <p:attrNameLst>
                                          <p:attrName>ppt_x</p:attrName>
                                        </p:attrNameLst>
                                      </p:cBhvr>
                                      <p:tavLst>
                                        <p:tav tm="0">
                                          <p:val>
                                            <p:strVal val="#ppt_x"/>
                                          </p:val>
                                        </p:tav>
                                        <p:tav tm="100000">
                                          <p:val>
                                            <p:strVal val="#ppt_x"/>
                                          </p:val>
                                        </p:tav>
                                      </p:tavLst>
                                    </p:anim>
                                    <p:anim calcmode="lin" valueType="num">
                                      <p:cBhvr additive="base">
                                        <p:cTn id="8" dur="1000" fill="hold"/>
                                        <p:tgtEl>
                                          <p:spTgt spid="583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373"/>
                                        </p:tgtEl>
                                        <p:attrNameLst>
                                          <p:attrName>style.visibility</p:attrName>
                                        </p:attrNameLst>
                                      </p:cBhvr>
                                      <p:to>
                                        <p:strVal val="visible"/>
                                      </p:to>
                                    </p:set>
                                    <p:anim calcmode="lin" valueType="num">
                                      <p:cBhvr additive="base">
                                        <p:cTn id="11" dur="1000" fill="hold"/>
                                        <p:tgtEl>
                                          <p:spTgt spid="58373"/>
                                        </p:tgtEl>
                                        <p:attrNameLst>
                                          <p:attrName>ppt_x</p:attrName>
                                        </p:attrNameLst>
                                      </p:cBhvr>
                                      <p:tavLst>
                                        <p:tav tm="0">
                                          <p:val>
                                            <p:strVal val="#ppt_x"/>
                                          </p:val>
                                        </p:tav>
                                        <p:tav tm="100000">
                                          <p:val>
                                            <p:strVal val="#ppt_x"/>
                                          </p:val>
                                        </p:tav>
                                      </p:tavLst>
                                    </p:anim>
                                    <p:anim calcmode="lin" valueType="num">
                                      <p:cBhvr additive="base">
                                        <p:cTn id="12" dur="1000" fill="hold"/>
                                        <p:tgtEl>
                                          <p:spTgt spid="583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374"/>
                                        </p:tgtEl>
                                        <p:attrNameLst>
                                          <p:attrName>style.visibility</p:attrName>
                                        </p:attrNameLst>
                                      </p:cBhvr>
                                      <p:to>
                                        <p:strVal val="visible"/>
                                      </p:to>
                                    </p:set>
                                    <p:anim calcmode="lin" valueType="num">
                                      <p:cBhvr additive="base">
                                        <p:cTn id="15" dur="1000" fill="hold"/>
                                        <p:tgtEl>
                                          <p:spTgt spid="58374"/>
                                        </p:tgtEl>
                                        <p:attrNameLst>
                                          <p:attrName>ppt_x</p:attrName>
                                        </p:attrNameLst>
                                      </p:cBhvr>
                                      <p:tavLst>
                                        <p:tav tm="0">
                                          <p:val>
                                            <p:strVal val="#ppt_x"/>
                                          </p:val>
                                        </p:tav>
                                        <p:tav tm="100000">
                                          <p:val>
                                            <p:strVal val="#ppt_x"/>
                                          </p:val>
                                        </p:tav>
                                      </p:tavLst>
                                    </p:anim>
                                    <p:anim calcmode="lin" valueType="num">
                                      <p:cBhvr additive="base">
                                        <p:cTn id="16" dur="1000" fill="hold"/>
                                        <p:tgtEl>
                                          <p:spTgt spid="583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375"/>
                                        </p:tgtEl>
                                        <p:attrNameLst>
                                          <p:attrName>style.visibility</p:attrName>
                                        </p:attrNameLst>
                                      </p:cBhvr>
                                      <p:to>
                                        <p:strVal val="visible"/>
                                      </p:to>
                                    </p:set>
                                    <p:anim calcmode="lin" valueType="num">
                                      <p:cBhvr additive="base">
                                        <p:cTn id="19" dur="1000" fill="hold"/>
                                        <p:tgtEl>
                                          <p:spTgt spid="58375"/>
                                        </p:tgtEl>
                                        <p:attrNameLst>
                                          <p:attrName>ppt_x</p:attrName>
                                        </p:attrNameLst>
                                      </p:cBhvr>
                                      <p:tavLst>
                                        <p:tav tm="0">
                                          <p:val>
                                            <p:strVal val="#ppt_x"/>
                                          </p:val>
                                        </p:tav>
                                        <p:tav tm="100000">
                                          <p:val>
                                            <p:strVal val="#ppt_x"/>
                                          </p:val>
                                        </p:tav>
                                      </p:tavLst>
                                    </p:anim>
                                    <p:anim calcmode="lin" valueType="num">
                                      <p:cBhvr additive="base">
                                        <p:cTn id="20" dur="1000" fill="hold"/>
                                        <p:tgtEl>
                                          <p:spTgt spid="5837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376"/>
                                        </p:tgtEl>
                                        <p:attrNameLst>
                                          <p:attrName>style.visibility</p:attrName>
                                        </p:attrNameLst>
                                      </p:cBhvr>
                                      <p:to>
                                        <p:strVal val="visible"/>
                                      </p:to>
                                    </p:set>
                                    <p:anim calcmode="lin" valueType="num">
                                      <p:cBhvr additive="base">
                                        <p:cTn id="23" dur="1000" fill="hold"/>
                                        <p:tgtEl>
                                          <p:spTgt spid="58376"/>
                                        </p:tgtEl>
                                        <p:attrNameLst>
                                          <p:attrName>ppt_x</p:attrName>
                                        </p:attrNameLst>
                                      </p:cBhvr>
                                      <p:tavLst>
                                        <p:tav tm="0">
                                          <p:val>
                                            <p:strVal val="#ppt_x"/>
                                          </p:val>
                                        </p:tav>
                                        <p:tav tm="100000">
                                          <p:val>
                                            <p:strVal val="#ppt_x"/>
                                          </p:val>
                                        </p:tav>
                                      </p:tavLst>
                                    </p:anim>
                                    <p:anim calcmode="lin" valueType="num">
                                      <p:cBhvr additive="base">
                                        <p:cTn id="24" dur="1000" fill="hold"/>
                                        <p:tgtEl>
                                          <p:spTgt spid="5837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8377"/>
                                        </p:tgtEl>
                                        <p:attrNameLst>
                                          <p:attrName>style.visibility</p:attrName>
                                        </p:attrNameLst>
                                      </p:cBhvr>
                                      <p:to>
                                        <p:strVal val="visible"/>
                                      </p:to>
                                    </p:set>
                                    <p:anim calcmode="lin" valueType="num">
                                      <p:cBhvr additive="base">
                                        <p:cTn id="27" dur="1000" fill="hold"/>
                                        <p:tgtEl>
                                          <p:spTgt spid="58377"/>
                                        </p:tgtEl>
                                        <p:attrNameLst>
                                          <p:attrName>ppt_x</p:attrName>
                                        </p:attrNameLst>
                                      </p:cBhvr>
                                      <p:tavLst>
                                        <p:tav tm="0">
                                          <p:val>
                                            <p:strVal val="#ppt_x"/>
                                          </p:val>
                                        </p:tav>
                                        <p:tav tm="100000">
                                          <p:val>
                                            <p:strVal val="#ppt_x"/>
                                          </p:val>
                                        </p:tav>
                                      </p:tavLst>
                                    </p:anim>
                                    <p:anim calcmode="lin" valueType="num">
                                      <p:cBhvr additive="base">
                                        <p:cTn id="28" dur="1000" fill="hold"/>
                                        <p:tgtEl>
                                          <p:spTgt spid="5837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8378"/>
                                        </p:tgtEl>
                                        <p:attrNameLst>
                                          <p:attrName>style.visibility</p:attrName>
                                        </p:attrNameLst>
                                      </p:cBhvr>
                                      <p:to>
                                        <p:strVal val="visible"/>
                                      </p:to>
                                    </p:set>
                                    <p:anim calcmode="lin" valueType="num">
                                      <p:cBhvr additive="base">
                                        <p:cTn id="31" dur="1000" fill="hold"/>
                                        <p:tgtEl>
                                          <p:spTgt spid="58378"/>
                                        </p:tgtEl>
                                        <p:attrNameLst>
                                          <p:attrName>ppt_x</p:attrName>
                                        </p:attrNameLst>
                                      </p:cBhvr>
                                      <p:tavLst>
                                        <p:tav tm="0">
                                          <p:val>
                                            <p:strVal val="#ppt_x"/>
                                          </p:val>
                                        </p:tav>
                                        <p:tav tm="100000">
                                          <p:val>
                                            <p:strVal val="#ppt_x"/>
                                          </p:val>
                                        </p:tav>
                                      </p:tavLst>
                                    </p:anim>
                                    <p:anim calcmode="lin" valueType="num">
                                      <p:cBhvr additive="base">
                                        <p:cTn id="32" dur="1000" fill="hold"/>
                                        <p:tgtEl>
                                          <p:spTgt spid="583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nimBg="1"/>
      <p:bldP spid="58373" grpId="0" animBg="1"/>
      <p:bldP spid="58374" grpId="0" animBg="1"/>
      <p:bldP spid="58375" grpId="0" animBg="1"/>
      <p:bldP spid="58376" grpId="0" animBg="1"/>
      <p:bldP spid="58377" grpId="0" animBg="1"/>
      <p:bldP spid="583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Diagram&#10;&#10;Description automatically generated">
            <a:extLst>
              <a:ext uri="{FF2B5EF4-FFF2-40B4-BE49-F238E27FC236}">
                <a16:creationId xmlns:a16="http://schemas.microsoft.com/office/drawing/2014/main" xmlns="" id="{B3B3F989-7C81-037B-90FD-C6018EE1D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139" y="104471"/>
            <a:ext cx="3191334" cy="2661830"/>
          </a:xfrm>
          <a:prstGeom prst="rect">
            <a:avLst/>
          </a:prstGeom>
        </p:spPr>
      </p:pic>
      <p:pic>
        <p:nvPicPr>
          <p:cNvPr id="5" name="Picture 11" descr="Diagram&#10;&#10;Description automatically generated">
            <a:extLst>
              <a:ext uri="{FF2B5EF4-FFF2-40B4-BE49-F238E27FC236}">
                <a16:creationId xmlns:a16="http://schemas.microsoft.com/office/drawing/2014/main" xmlns="" id="{56DA7AE2-1C32-899A-8FE0-42438D16B9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2317858"/>
            <a:ext cx="3211556" cy="2661830"/>
          </a:xfrm>
          <a:prstGeom prst="rect">
            <a:avLst/>
          </a:prstGeom>
        </p:spPr>
      </p:pic>
      <p:sp>
        <p:nvSpPr>
          <p:cNvPr id="6" name="Title 1">
            <a:extLst>
              <a:ext uri="{FF2B5EF4-FFF2-40B4-BE49-F238E27FC236}">
                <a16:creationId xmlns:a16="http://schemas.microsoft.com/office/drawing/2014/main" xmlns="" id="{D4426612-7916-EF65-8D0B-0991965C9137}"/>
              </a:ext>
            </a:extLst>
          </p:cNvPr>
          <p:cNvSpPr>
            <a:spLocks noGrp="1"/>
          </p:cNvSpPr>
          <p:nvPr>
            <p:ph type="title"/>
          </p:nvPr>
        </p:nvSpPr>
        <p:spPr>
          <a:xfrm>
            <a:off x="6372200" y="-21845"/>
            <a:ext cx="2771800" cy="2314777"/>
          </a:xfrm>
        </p:spPr>
        <p:txBody>
          <a:bodyPr>
            <a:normAutofit/>
          </a:bodyPr>
          <a:lstStyle/>
          <a:p>
            <a:pPr algn="ctr"/>
            <a:r>
              <a:rPr lang="en-CA" sz="3200" dirty="0"/>
              <a:t>U-</a:t>
            </a:r>
            <a:r>
              <a:rPr lang="en-CA" sz="3200" dirty="0" err="1"/>
              <a:t>Pb</a:t>
            </a:r>
            <a:r>
              <a:rPr lang="en-CA" sz="3200" dirty="0"/>
              <a:t> </a:t>
            </a:r>
            <a:r>
              <a:rPr lang="en-US" sz="3200" dirty="0" smtClean="0"/>
              <a:t>dating (SHRIMP)</a:t>
            </a:r>
            <a:br>
              <a:rPr lang="en-US" sz="3200" dirty="0" smtClean="0"/>
            </a:br>
            <a:r>
              <a:rPr lang="en-US" sz="3200" dirty="0" smtClean="0"/>
              <a:t>VOLCANICS</a:t>
            </a:r>
            <a:endParaRPr lang="en-CA" sz="3200" dirty="0"/>
          </a:p>
        </p:txBody>
      </p:sp>
      <p:pic>
        <p:nvPicPr>
          <p:cNvPr id="11" name="Picture 7" descr="A picture containing text, several&#10;&#10;Description automatically generated">
            <a:extLst>
              <a:ext uri="{FF2B5EF4-FFF2-40B4-BE49-F238E27FC236}">
                <a16:creationId xmlns:a16="http://schemas.microsoft.com/office/drawing/2014/main" xmlns="" id="{BBF68665-6988-BE83-B229-063FCE04E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905" y="104471"/>
            <a:ext cx="2647315" cy="2071370"/>
          </a:xfrm>
          <a:prstGeom prst="rect">
            <a:avLst/>
          </a:prstGeom>
        </p:spPr>
      </p:pic>
      <p:pic>
        <p:nvPicPr>
          <p:cNvPr id="12" name="Picture 8" descr="A picture containing text, several&#10;&#10;Description automatically generated">
            <a:extLst>
              <a:ext uri="{FF2B5EF4-FFF2-40B4-BE49-F238E27FC236}">
                <a16:creationId xmlns:a16="http://schemas.microsoft.com/office/drawing/2014/main" xmlns="" id="{40E16A30-94BE-8D2A-5A05-7E0AA3E6AB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898" y="2292932"/>
            <a:ext cx="2762897" cy="2071370"/>
          </a:xfrm>
          <a:prstGeom prst="rect">
            <a:avLst/>
          </a:prstGeom>
        </p:spPr>
      </p:pic>
      <p:pic>
        <p:nvPicPr>
          <p:cNvPr id="13" name="Picture 9" descr="A picture containing text, different, several&#10;&#10;Description automatically generated">
            <a:extLst>
              <a:ext uri="{FF2B5EF4-FFF2-40B4-BE49-F238E27FC236}">
                <a16:creationId xmlns:a16="http://schemas.microsoft.com/office/drawing/2014/main" xmlns="" id="{2A17BA3C-9836-A033-D711-EE3E2CE590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212" y="4630249"/>
            <a:ext cx="2692583" cy="2083275"/>
          </a:xfrm>
          <a:prstGeom prst="rect">
            <a:avLst/>
          </a:prstGeom>
        </p:spPr>
      </p:pic>
      <p:sp>
        <p:nvSpPr>
          <p:cNvPr id="14" name="TextBox 13">
            <a:extLst>
              <a:ext uri="{FF2B5EF4-FFF2-40B4-BE49-F238E27FC236}">
                <a16:creationId xmlns:a16="http://schemas.microsoft.com/office/drawing/2014/main" xmlns="" id="{0D9A2E65-0E52-1586-BFCD-69612623BE5D}"/>
              </a:ext>
            </a:extLst>
          </p:cNvPr>
          <p:cNvSpPr txBox="1"/>
          <p:nvPr/>
        </p:nvSpPr>
        <p:spPr>
          <a:xfrm>
            <a:off x="1240873" y="6234801"/>
            <a:ext cx="805260" cy="369332"/>
          </a:xfrm>
          <a:prstGeom prst="rect">
            <a:avLst/>
          </a:prstGeom>
          <a:noFill/>
        </p:spPr>
        <p:txBody>
          <a:bodyPr wrap="square" rtlCol="0">
            <a:spAutoFit/>
          </a:bodyPr>
          <a:lstStyle/>
          <a:p>
            <a:r>
              <a:rPr lang="ru-RU" dirty="0">
                <a:solidFill>
                  <a:schemeClr val="bg1"/>
                </a:solidFill>
              </a:rPr>
              <a:t>706.3</a:t>
            </a:r>
            <a:endParaRPr lang="en-CA" dirty="0">
              <a:solidFill>
                <a:schemeClr val="bg1"/>
              </a:solidFill>
            </a:endParaRPr>
          </a:p>
        </p:txBody>
      </p:sp>
      <p:sp>
        <p:nvSpPr>
          <p:cNvPr id="15" name="TextBox 14">
            <a:extLst>
              <a:ext uri="{FF2B5EF4-FFF2-40B4-BE49-F238E27FC236}">
                <a16:creationId xmlns:a16="http://schemas.microsoft.com/office/drawing/2014/main" xmlns="" id="{14BC0EFF-775C-55B2-F48D-74313B1E3266}"/>
              </a:ext>
            </a:extLst>
          </p:cNvPr>
          <p:cNvSpPr txBox="1"/>
          <p:nvPr/>
        </p:nvSpPr>
        <p:spPr>
          <a:xfrm>
            <a:off x="1332121" y="3813877"/>
            <a:ext cx="552450" cy="369332"/>
          </a:xfrm>
          <a:prstGeom prst="rect">
            <a:avLst/>
          </a:prstGeom>
          <a:noFill/>
        </p:spPr>
        <p:txBody>
          <a:bodyPr wrap="square" rtlCol="0">
            <a:spAutoFit/>
          </a:bodyPr>
          <a:lstStyle/>
          <a:p>
            <a:r>
              <a:rPr lang="ru-RU" dirty="0">
                <a:solidFill>
                  <a:schemeClr val="bg1"/>
                </a:solidFill>
              </a:rPr>
              <a:t>706</a:t>
            </a:r>
            <a:endParaRPr lang="en-CA" dirty="0">
              <a:solidFill>
                <a:schemeClr val="bg1"/>
              </a:solidFill>
            </a:endParaRPr>
          </a:p>
        </p:txBody>
      </p:sp>
      <p:sp>
        <p:nvSpPr>
          <p:cNvPr id="16" name="TextBox 15">
            <a:extLst>
              <a:ext uri="{FF2B5EF4-FFF2-40B4-BE49-F238E27FC236}">
                <a16:creationId xmlns:a16="http://schemas.microsoft.com/office/drawing/2014/main" xmlns="" id="{452DC4A2-C6AB-ADD9-696F-8DF877ACA2FE}"/>
              </a:ext>
            </a:extLst>
          </p:cNvPr>
          <p:cNvSpPr txBox="1"/>
          <p:nvPr/>
        </p:nvSpPr>
        <p:spPr>
          <a:xfrm>
            <a:off x="1999695" y="1622921"/>
            <a:ext cx="552450" cy="369332"/>
          </a:xfrm>
          <a:prstGeom prst="rect">
            <a:avLst/>
          </a:prstGeom>
          <a:noFill/>
        </p:spPr>
        <p:txBody>
          <a:bodyPr wrap="square" rtlCol="0">
            <a:spAutoFit/>
          </a:bodyPr>
          <a:lstStyle/>
          <a:p>
            <a:r>
              <a:rPr lang="ru-RU" dirty="0">
                <a:solidFill>
                  <a:schemeClr val="bg1"/>
                </a:solidFill>
              </a:rPr>
              <a:t>704</a:t>
            </a:r>
            <a:endParaRPr lang="en-CA" dirty="0">
              <a:solidFill>
                <a:schemeClr val="bg1"/>
              </a:solidFill>
            </a:endParaRPr>
          </a:p>
        </p:txBody>
      </p:sp>
      <p:pic>
        <p:nvPicPr>
          <p:cNvPr id="143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4571" y="3809112"/>
            <a:ext cx="5236994" cy="3193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558487" y="2820785"/>
            <a:ext cx="2090637" cy="1015663"/>
          </a:xfrm>
          <a:prstGeom prst="rect">
            <a:avLst/>
          </a:prstGeom>
          <a:noFill/>
        </p:spPr>
        <p:txBody>
          <a:bodyPr wrap="none" rtlCol="0">
            <a:spAutoFit/>
          </a:bodyPr>
          <a:lstStyle/>
          <a:p>
            <a:pPr algn="ctr"/>
            <a:r>
              <a:rPr lang="ru-RU" sz="2000" i="1" dirty="0" smtClean="0">
                <a:solidFill>
                  <a:schemeClr val="accent2">
                    <a:lumMod val="75000"/>
                  </a:schemeClr>
                </a:solidFill>
                <a:latin typeface="Candara" panose="020E0502030303020204" pitchFamily="34" charset="0"/>
              </a:rPr>
              <a:t>С</a:t>
            </a:r>
            <a:r>
              <a:rPr lang="ru-RU" sz="2000" i="1" baseline="-25000" dirty="0" smtClean="0">
                <a:solidFill>
                  <a:schemeClr val="accent2">
                    <a:lumMod val="75000"/>
                  </a:schemeClr>
                </a:solidFill>
                <a:latin typeface="Candara" panose="020E0502030303020204" pitchFamily="34" charset="0"/>
              </a:rPr>
              <a:t>1</a:t>
            </a:r>
            <a:r>
              <a:rPr lang="en-US" sz="2000" i="1" dirty="0" smtClean="0">
                <a:solidFill>
                  <a:schemeClr val="accent2">
                    <a:lumMod val="75000"/>
                  </a:schemeClr>
                </a:solidFill>
                <a:latin typeface="Candara" panose="020E0502030303020204" pitchFamily="34" charset="0"/>
              </a:rPr>
              <a:t>v</a:t>
            </a:r>
            <a:r>
              <a:rPr lang="en-US" sz="2000" i="1" baseline="-25000" dirty="0" smtClean="0">
                <a:solidFill>
                  <a:schemeClr val="accent2">
                    <a:lumMod val="75000"/>
                  </a:schemeClr>
                </a:solidFill>
                <a:latin typeface="Candara" panose="020E0502030303020204" pitchFamily="34" charset="0"/>
              </a:rPr>
              <a:t>1</a:t>
            </a:r>
            <a:r>
              <a:rPr lang="en-US" sz="2000" i="1" dirty="0" smtClean="0">
                <a:solidFill>
                  <a:schemeClr val="accent2">
                    <a:lumMod val="75000"/>
                  </a:schemeClr>
                </a:solidFill>
                <a:latin typeface="Candara" panose="020E0502030303020204" pitchFamily="34" charset="0"/>
              </a:rPr>
              <a:t>=340,6</a:t>
            </a:r>
            <a:r>
              <a:rPr lang="ru-RU" sz="2000" i="1" dirty="0" smtClean="0">
                <a:solidFill>
                  <a:schemeClr val="accent2">
                    <a:lumMod val="75000"/>
                  </a:schemeClr>
                </a:solidFill>
                <a:latin typeface="Candara" panose="020E0502030303020204" pitchFamily="34" charset="0"/>
              </a:rPr>
              <a:t>±</a:t>
            </a:r>
            <a:r>
              <a:rPr lang="en-US" sz="2000" i="1" dirty="0" smtClean="0">
                <a:solidFill>
                  <a:schemeClr val="accent2">
                    <a:lumMod val="75000"/>
                  </a:schemeClr>
                </a:solidFill>
                <a:latin typeface="Candara" panose="020E0502030303020204" pitchFamily="34" charset="0"/>
              </a:rPr>
              <a:t>2,8</a:t>
            </a:r>
            <a:r>
              <a:rPr lang="ru-RU" sz="2000" i="1" dirty="0" smtClean="0">
                <a:solidFill>
                  <a:schemeClr val="accent2">
                    <a:lumMod val="75000"/>
                  </a:schemeClr>
                </a:solidFill>
                <a:latin typeface="Candara" panose="020E0502030303020204" pitchFamily="34" charset="0"/>
              </a:rPr>
              <a:t> </a:t>
            </a:r>
            <a:r>
              <a:rPr lang="en-US" sz="2000" i="1" dirty="0" smtClean="0">
                <a:solidFill>
                  <a:schemeClr val="accent2">
                    <a:lumMod val="75000"/>
                  </a:schemeClr>
                </a:solidFill>
                <a:latin typeface="Candara" panose="020E0502030303020204" pitchFamily="34" charset="0"/>
              </a:rPr>
              <a:t>Ma</a:t>
            </a:r>
          </a:p>
          <a:p>
            <a:pPr algn="ctr"/>
            <a:r>
              <a:rPr lang="ru-RU" sz="2000" i="1" dirty="0" smtClean="0">
                <a:solidFill>
                  <a:schemeClr val="accent2">
                    <a:lumMod val="75000"/>
                  </a:schemeClr>
                </a:solidFill>
                <a:latin typeface="Candara" panose="020E0502030303020204" pitchFamily="34" charset="0"/>
              </a:rPr>
              <a:t>С</a:t>
            </a:r>
            <a:r>
              <a:rPr lang="ru-RU" sz="2000" i="1" baseline="-25000" dirty="0" smtClean="0">
                <a:solidFill>
                  <a:schemeClr val="accent2">
                    <a:lumMod val="75000"/>
                  </a:schemeClr>
                </a:solidFill>
                <a:latin typeface="Candara" panose="020E0502030303020204" pitchFamily="34" charset="0"/>
              </a:rPr>
              <a:t>1</a:t>
            </a:r>
            <a:r>
              <a:rPr lang="en-US" sz="2000" i="1" dirty="0" smtClean="0">
                <a:solidFill>
                  <a:schemeClr val="accent2">
                    <a:lumMod val="75000"/>
                  </a:schemeClr>
                </a:solidFill>
                <a:latin typeface="Candara" panose="020E0502030303020204" pitchFamily="34" charset="0"/>
              </a:rPr>
              <a:t>t</a:t>
            </a:r>
            <a:r>
              <a:rPr lang="en-US" sz="2000" i="1" baseline="-25000" dirty="0" smtClean="0">
                <a:solidFill>
                  <a:schemeClr val="accent2">
                    <a:lumMod val="75000"/>
                  </a:schemeClr>
                </a:solidFill>
                <a:latin typeface="Candara" panose="020E0502030303020204" pitchFamily="34" charset="0"/>
              </a:rPr>
              <a:t>2</a:t>
            </a:r>
            <a:r>
              <a:rPr lang="en-US" sz="2000" i="1" dirty="0" smtClean="0">
                <a:solidFill>
                  <a:schemeClr val="accent2">
                    <a:lumMod val="75000"/>
                  </a:schemeClr>
                </a:solidFill>
                <a:latin typeface="Candara" panose="020E0502030303020204" pitchFamily="34" charset="0"/>
              </a:rPr>
              <a:t>=348,5</a:t>
            </a:r>
            <a:r>
              <a:rPr lang="ru-RU" sz="2000" i="1" dirty="0" smtClean="0">
                <a:solidFill>
                  <a:schemeClr val="accent2">
                    <a:lumMod val="75000"/>
                  </a:schemeClr>
                </a:solidFill>
                <a:latin typeface="Candara" panose="020E0502030303020204" pitchFamily="34" charset="0"/>
              </a:rPr>
              <a:t>±</a:t>
            </a:r>
            <a:r>
              <a:rPr lang="en-US" sz="2000" i="1" dirty="0" smtClean="0">
                <a:solidFill>
                  <a:schemeClr val="accent2">
                    <a:lumMod val="75000"/>
                  </a:schemeClr>
                </a:solidFill>
                <a:latin typeface="Candara" panose="020E0502030303020204" pitchFamily="34" charset="0"/>
              </a:rPr>
              <a:t>3,1</a:t>
            </a:r>
            <a:r>
              <a:rPr lang="ru-RU" sz="2000" i="1" dirty="0" smtClean="0">
                <a:solidFill>
                  <a:schemeClr val="accent2">
                    <a:lumMod val="75000"/>
                  </a:schemeClr>
                </a:solidFill>
                <a:latin typeface="Candara" panose="020E0502030303020204" pitchFamily="34" charset="0"/>
              </a:rPr>
              <a:t> </a:t>
            </a:r>
            <a:r>
              <a:rPr lang="en-US" sz="2000" i="1" dirty="0" smtClean="0">
                <a:solidFill>
                  <a:schemeClr val="accent2">
                    <a:lumMod val="75000"/>
                  </a:schemeClr>
                </a:solidFill>
                <a:latin typeface="Candara" panose="020E0502030303020204" pitchFamily="34" charset="0"/>
              </a:rPr>
              <a:t>Ma</a:t>
            </a:r>
          </a:p>
          <a:p>
            <a:pPr algn="ctr"/>
            <a:r>
              <a:rPr lang="ru-RU" sz="2000" i="1" dirty="0" smtClean="0">
                <a:solidFill>
                  <a:schemeClr val="accent2">
                    <a:lumMod val="75000"/>
                  </a:schemeClr>
                </a:solidFill>
                <a:latin typeface="Candara" panose="020E0502030303020204" pitchFamily="34" charset="0"/>
              </a:rPr>
              <a:t>С</a:t>
            </a:r>
            <a:r>
              <a:rPr lang="ru-RU" sz="2000" i="1" baseline="-25000" dirty="0" smtClean="0">
                <a:solidFill>
                  <a:schemeClr val="accent2">
                    <a:lumMod val="75000"/>
                  </a:schemeClr>
                </a:solidFill>
                <a:latin typeface="Candara" panose="020E0502030303020204" pitchFamily="34" charset="0"/>
              </a:rPr>
              <a:t>1</a:t>
            </a:r>
            <a:r>
              <a:rPr lang="en-US" sz="2000" i="1" dirty="0" smtClean="0">
                <a:solidFill>
                  <a:schemeClr val="accent2">
                    <a:lumMod val="75000"/>
                  </a:schemeClr>
                </a:solidFill>
                <a:latin typeface="Candara" panose="020E0502030303020204" pitchFamily="34" charset="0"/>
              </a:rPr>
              <a:t>t</a:t>
            </a:r>
            <a:r>
              <a:rPr lang="en-US" sz="2000" i="1" baseline="-25000" dirty="0" smtClean="0">
                <a:solidFill>
                  <a:schemeClr val="accent2">
                    <a:lumMod val="75000"/>
                  </a:schemeClr>
                </a:solidFill>
                <a:latin typeface="Candara" panose="020E0502030303020204" pitchFamily="34" charset="0"/>
              </a:rPr>
              <a:t>1</a:t>
            </a:r>
            <a:r>
              <a:rPr lang="en-US" sz="2000" i="1" dirty="0" smtClean="0">
                <a:solidFill>
                  <a:schemeClr val="accent2">
                    <a:lumMod val="75000"/>
                  </a:schemeClr>
                </a:solidFill>
                <a:latin typeface="Candara" panose="020E0502030303020204" pitchFamily="34" charset="0"/>
              </a:rPr>
              <a:t>=350,7</a:t>
            </a:r>
            <a:r>
              <a:rPr lang="ru-RU" sz="2000" i="1" dirty="0" smtClean="0">
                <a:solidFill>
                  <a:schemeClr val="accent2">
                    <a:lumMod val="75000"/>
                  </a:schemeClr>
                </a:solidFill>
                <a:latin typeface="Candara" panose="020E0502030303020204" pitchFamily="34" charset="0"/>
              </a:rPr>
              <a:t>±</a:t>
            </a:r>
            <a:r>
              <a:rPr lang="en-US" sz="2000" i="1" dirty="0" smtClean="0">
                <a:solidFill>
                  <a:schemeClr val="accent2">
                    <a:lumMod val="75000"/>
                  </a:schemeClr>
                </a:solidFill>
                <a:latin typeface="Candara" panose="020E0502030303020204" pitchFamily="34" charset="0"/>
              </a:rPr>
              <a:t>2,9</a:t>
            </a:r>
            <a:r>
              <a:rPr lang="ru-RU" sz="2000" i="1" dirty="0" smtClean="0">
                <a:solidFill>
                  <a:schemeClr val="accent2">
                    <a:lumMod val="75000"/>
                  </a:schemeClr>
                </a:solidFill>
                <a:latin typeface="Candara" panose="020E0502030303020204" pitchFamily="34" charset="0"/>
              </a:rPr>
              <a:t> </a:t>
            </a:r>
            <a:r>
              <a:rPr lang="en-US" sz="2000" i="1" dirty="0" smtClean="0">
                <a:solidFill>
                  <a:schemeClr val="accent2">
                    <a:lumMod val="75000"/>
                  </a:schemeClr>
                </a:solidFill>
                <a:latin typeface="Candara" panose="020E0502030303020204" pitchFamily="34" charset="0"/>
              </a:rPr>
              <a:t>Ma</a:t>
            </a:r>
          </a:p>
        </p:txBody>
      </p:sp>
      <p:sp>
        <p:nvSpPr>
          <p:cNvPr id="22" name="Прямоугольник 21"/>
          <p:cNvSpPr/>
          <p:nvPr/>
        </p:nvSpPr>
        <p:spPr>
          <a:xfrm>
            <a:off x="6392039" y="5164054"/>
            <a:ext cx="2663788" cy="1015663"/>
          </a:xfrm>
          <a:prstGeom prst="rect">
            <a:avLst/>
          </a:prstGeom>
        </p:spPr>
        <p:txBody>
          <a:bodyPr wrap="square">
            <a:spAutoFit/>
          </a:bodyPr>
          <a:lstStyle/>
          <a:p>
            <a:pPr algn="ctr"/>
            <a:r>
              <a:rPr lang="en-US" sz="2000" spc="-80" dirty="0" smtClean="0">
                <a:latin typeface="Candara" panose="020E0502030303020204" pitchFamily="34" charset="0"/>
              </a:rPr>
              <a:t>U-</a:t>
            </a:r>
            <a:r>
              <a:rPr lang="en-US" sz="2000" spc="-80" dirty="0" err="1" smtClean="0">
                <a:latin typeface="Candara" panose="020E0502030303020204" pitchFamily="34" charset="0"/>
              </a:rPr>
              <a:t>Pb</a:t>
            </a:r>
            <a:r>
              <a:rPr lang="en-US" sz="2000" spc="-80" dirty="0" smtClean="0">
                <a:latin typeface="Candara" panose="020E0502030303020204" pitchFamily="34" charset="0"/>
              </a:rPr>
              <a:t> charts</a:t>
            </a:r>
          </a:p>
          <a:p>
            <a:pPr algn="ctr"/>
            <a:r>
              <a:rPr lang="en-US" sz="2000" spc="-80" dirty="0" smtClean="0">
                <a:latin typeface="Candara" panose="020E0502030303020204" pitchFamily="34" charset="0"/>
              </a:rPr>
              <a:t>with </a:t>
            </a:r>
            <a:r>
              <a:rPr lang="en-US" sz="2000" spc="-80" dirty="0" err="1" smtClean="0">
                <a:latin typeface="Candara" panose="020E0502030303020204" pitchFamily="34" charset="0"/>
              </a:rPr>
              <a:t>concordia</a:t>
            </a:r>
            <a:endParaRPr lang="en-US" sz="2000" spc="-80" dirty="0" smtClean="0">
              <a:latin typeface="Candara" panose="020E0502030303020204" pitchFamily="34" charset="0"/>
            </a:endParaRPr>
          </a:p>
          <a:p>
            <a:pPr algn="ctr"/>
            <a:r>
              <a:rPr lang="ru-RU" sz="2000" spc="-80" dirty="0" smtClean="0">
                <a:latin typeface="Candara" panose="020E0502030303020204" pitchFamily="34" charset="0"/>
              </a:rPr>
              <a:t>(</a:t>
            </a:r>
            <a:r>
              <a:rPr lang="en-US" sz="2000" spc="-80" dirty="0" smtClean="0">
                <a:latin typeface="Candara" panose="020E0502030303020204" pitchFamily="34" charset="0"/>
              </a:rPr>
              <a:t>samples</a:t>
            </a:r>
            <a:r>
              <a:rPr lang="ru-RU" sz="2000" spc="-80" dirty="0" smtClean="0">
                <a:latin typeface="Candara" panose="020E0502030303020204" pitchFamily="34" charset="0"/>
              </a:rPr>
              <a:t> </a:t>
            </a:r>
            <a:r>
              <a:rPr lang="en-US" sz="2000" spc="-80" dirty="0" smtClean="0">
                <a:latin typeface="Candara" panose="020E0502030303020204" pitchFamily="34" charset="0"/>
              </a:rPr>
              <a:t>704, 706, 706-3</a:t>
            </a:r>
            <a:r>
              <a:rPr lang="ru-RU" sz="2000" spc="-80" dirty="0" smtClean="0">
                <a:latin typeface="Candara" panose="020E0502030303020204" pitchFamily="34" charset="0"/>
              </a:rPr>
              <a:t>)</a:t>
            </a:r>
            <a:endParaRPr lang="ru-RU" sz="2000" spc="-80" dirty="0">
              <a:latin typeface="Candara" panose="020E0502030303020204" pitchFamily="34" charset="0"/>
            </a:endParaRPr>
          </a:p>
        </p:txBody>
      </p:sp>
      <p:sp>
        <p:nvSpPr>
          <p:cNvPr id="23" name="Прямоугольник 22"/>
          <p:cNvSpPr/>
          <p:nvPr/>
        </p:nvSpPr>
        <p:spPr>
          <a:xfrm>
            <a:off x="3487681" y="2060848"/>
            <a:ext cx="1015387" cy="3907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err="1" smtClean="0">
                <a:latin typeface="Arial" pitchFamily="34" charset="0"/>
                <a:cs typeface="Arial" pitchFamily="34" charset="0"/>
              </a:rPr>
              <a:t>Dacite</a:t>
            </a:r>
            <a:endParaRPr lang="ru-RU" sz="1000" dirty="0">
              <a:latin typeface="Arial" pitchFamily="34" charset="0"/>
              <a:cs typeface="Arial" pitchFamily="34" charset="0"/>
            </a:endParaRPr>
          </a:p>
        </p:txBody>
      </p:sp>
      <p:sp>
        <p:nvSpPr>
          <p:cNvPr id="24" name="Прямоугольник 23"/>
          <p:cNvSpPr/>
          <p:nvPr/>
        </p:nvSpPr>
        <p:spPr>
          <a:xfrm>
            <a:off x="6711179" y="2430061"/>
            <a:ext cx="1015387" cy="3907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err="1" smtClean="0">
                <a:latin typeface="Arial" pitchFamily="34" charset="0"/>
                <a:cs typeface="Arial" pitchFamily="34" charset="0"/>
              </a:rPr>
              <a:t>Dacite</a:t>
            </a:r>
            <a:endParaRPr lang="ru-RU" sz="1000" dirty="0">
              <a:latin typeface="Arial" pitchFamily="34" charset="0"/>
              <a:cs typeface="Arial" pitchFamily="34" charset="0"/>
            </a:endParaRPr>
          </a:p>
        </p:txBody>
      </p:sp>
      <p:sp>
        <p:nvSpPr>
          <p:cNvPr id="25" name="Прямоугольник 24"/>
          <p:cNvSpPr/>
          <p:nvPr/>
        </p:nvSpPr>
        <p:spPr>
          <a:xfrm>
            <a:off x="3357457" y="6093296"/>
            <a:ext cx="1015387" cy="3907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Arial" pitchFamily="34" charset="0"/>
                <a:cs typeface="Arial" pitchFamily="34" charset="0"/>
              </a:rPr>
              <a:t>Ignimbrite</a:t>
            </a:r>
            <a:endParaRPr lang="ru-RU" sz="1000" dirty="0">
              <a:latin typeface="Arial" pitchFamily="34" charset="0"/>
              <a:cs typeface="Arial" pitchFamily="34" charset="0"/>
            </a:endParaRPr>
          </a:p>
        </p:txBody>
      </p:sp>
    </p:spTree>
    <p:extLst>
      <p:ext uri="{BB962C8B-B14F-4D97-AF65-F5344CB8AC3E}">
        <p14:creationId xmlns:p14="http://schemas.microsoft.com/office/powerpoint/2010/main" val="1074060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2">
            <a:extLst>
              <a:ext uri="{28A0092B-C50C-407E-A947-70E740481C1C}">
                <a14:useLocalDpi xmlns:a14="http://schemas.microsoft.com/office/drawing/2010/main" val="0"/>
              </a:ext>
            </a:extLst>
          </a:blip>
          <a:srcRect r="3696"/>
          <a:stretch/>
        </p:blipFill>
        <p:spPr>
          <a:xfrm>
            <a:off x="5148064" y="4005063"/>
            <a:ext cx="3416878" cy="2788577"/>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5" y="3353519"/>
            <a:ext cx="4320480" cy="3291794"/>
          </a:xfrm>
          <a:prstGeom prst="rect">
            <a:avLst/>
          </a:prstGeom>
        </p:spPr>
      </p:pic>
      <p:sp>
        <p:nvSpPr>
          <p:cNvPr id="6" name="Прямоугольник 5"/>
          <p:cNvSpPr/>
          <p:nvPr/>
        </p:nvSpPr>
        <p:spPr>
          <a:xfrm>
            <a:off x="755576" y="6525344"/>
            <a:ext cx="5544616" cy="369332"/>
          </a:xfrm>
          <a:prstGeom prst="rect">
            <a:avLst/>
          </a:prstGeom>
        </p:spPr>
        <p:txBody>
          <a:bodyPr wrap="square">
            <a:spAutoFit/>
          </a:bodyPr>
          <a:lstStyle/>
          <a:p>
            <a:pPr algn="ctr"/>
            <a:r>
              <a:rPr lang="en-US" spc="-80" dirty="0" smtClean="0">
                <a:latin typeface="Candara" panose="020E0502030303020204" pitchFamily="34" charset="0"/>
              </a:rPr>
              <a:t>U-</a:t>
            </a:r>
            <a:r>
              <a:rPr lang="en-US" spc="-80" dirty="0" err="1" smtClean="0">
                <a:latin typeface="Candara" panose="020E0502030303020204" pitchFamily="34" charset="0"/>
              </a:rPr>
              <a:t>Pb</a:t>
            </a:r>
            <a:r>
              <a:rPr lang="en-US" spc="-80" dirty="0" smtClean="0">
                <a:latin typeface="Candara" panose="020E0502030303020204" pitchFamily="34" charset="0"/>
              </a:rPr>
              <a:t> </a:t>
            </a:r>
            <a:r>
              <a:rPr lang="en-US" spc="-80" dirty="0" smtClean="0">
                <a:latin typeface="Candara" panose="020E0502030303020204" pitchFamily="34" charset="0"/>
              </a:rPr>
              <a:t>charts </a:t>
            </a:r>
            <a:r>
              <a:rPr lang="en-US" spc="-80" dirty="0" smtClean="0">
                <a:latin typeface="Candara" panose="020E0502030303020204" pitchFamily="34" charset="0"/>
              </a:rPr>
              <a:t>with </a:t>
            </a:r>
            <a:r>
              <a:rPr lang="en-US" spc="-80" dirty="0" err="1" smtClean="0">
                <a:latin typeface="Candara" panose="020E0502030303020204" pitchFamily="34" charset="0"/>
              </a:rPr>
              <a:t>concordia</a:t>
            </a:r>
            <a:r>
              <a:rPr lang="en-US" spc="-80" dirty="0" smtClean="0">
                <a:latin typeface="Candara" panose="020E0502030303020204" pitchFamily="34" charset="0"/>
              </a:rPr>
              <a:t> </a:t>
            </a:r>
            <a:r>
              <a:rPr lang="ru-RU" spc="-80" dirty="0" smtClean="0">
                <a:latin typeface="Candara" panose="020E0502030303020204" pitchFamily="34" charset="0"/>
              </a:rPr>
              <a:t>(</a:t>
            </a:r>
            <a:r>
              <a:rPr lang="en-US" spc="-80" dirty="0" smtClean="0">
                <a:latin typeface="Candara" panose="020E0502030303020204" pitchFamily="34" charset="0"/>
              </a:rPr>
              <a:t>samples</a:t>
            </a:r>
            <a:r>
              <a:rPr lang="ru-RU" spc="-80" dirty="0" smtClean="0">
                <a:latin typeface="Candara" panose="020E0502030303020204" pitchFamily="34" charset="0"/>
              </a:rPr>
              <a:t> 4065</a:t>
            </a:r>
            <a:r>
              <a:rPr lang="en-US" spc="-80" dirty="0" smtClean="0">
                <a:latin typeface="Candara" panose="020E0502030303020204" pitchFamily="34" charset="0"/>
              </a:rPr>
              <a:t>, 4068, 4080</a:t>
            </a:r>
            <a:r>
              <a:rPr lang="ru-RU" spc="-80" dirty="0" smtClean="0">
                <a:latin typeface="Candara" panose="020E0502030303020204" pitchFamily="34" charset="0"/>
              </a:rPr>
              <a:t>)</a:t>
            </a:r>
            <a:endParaRPr lang="ru-RU" spc="-80" dirty="0">
              <a:latin typeface="Candara" panose="020E0502030303020204" pitchFamily="34" charset="0"/>
            </a:endParaRPr>
          </a:p>
        </p:txBody>
      </p:sp>
      <p:sp>
        <p:nvSpPr>
          <p:cNvPr id="9" name="Прямоугольник 8"/>
          <p:cNvSpPr/>
          <p:nvPr/>
        </p:nvSpPr>
        <p:spPr>
          <a:xfrm>
            <a:off x="640971" y="3689000"/>
            <a:ext cx="2304256" cy="6480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Arial" pitchFamily="34" charset="0"/>
                <a:cs typeface="Arial" pitchFamily="34" charset="0"/>
              </a:rPr>
              <a:t>Sample 4065, </a:t>
            </a:r>
            <a:r>
              <a:rPr lang="en-US" sz="1000" dirty="0" err="1" smtClean="0">
                <a:latin typeface="Arial" pitchFamily="34" charset="0"/>
                <a:cs typeface="Arial" pitchFamily="34" charset="0"/>
              </a:rPr>
              <a:t>Nepluevka</a:t>
            </a:r>
            <a:r>
              <a:rPr lang="en-US" sz="1000" dirty="0" smtClean="0">
                <a:latin typeface="Arial" pitchFamily="34" charset="0"/>
                <a:cs typeface="Arial" pitchFamily="34" charset="0"/>
              </a:rPr>
              <a:t> </a:t>
            </a:r>
            <a:r>
              <a:rPr lang="en-US" sz="1000" dirty="0">
                <a:latin typeface="Arial" pitchFamily="34" charset="0"/>
                <a:cs typeface="Arial" pitchFamily="34" charset="0"/>
              </a:rPr>
              <a:t>complex, III phase, </a:t>
            </a:r>
            <a:r>
              <a:rPr lang="en-US" sz="1000" dirty="0" err="1" smtClean="0">
                <a:latin typeface="Arial" pitchFamily="34" charset="0"/>
                <a:cs typeface="Arial" pitchFamily="34" charset="0"/>
              </a:rPr>
              <a:t>adamellite</a:t>
            </a:r>
            <a:endParaRPr lang="en-US" sz="1000" dirty="0" smtClean="0">
              <a:latin typeface="Arial" pitchFamily="34" charset="0"/>
              <a:cs typeface="Arial" pitchFamily="34" charset="0"/>
            </a:endParaRPr>
          </a:p>
          <a:p>
            <a:pPr algn="ctr"/>
            <a:r>
              <a:rPr lang="en-US" sz="1000" dirty="0" smtClean="0">
                <a:latin typeface="Arial" pitchFamily="34" charset="0"/>
                <a:cs typeface="Arial" pitchFamily="34" charset="0"/>
              </a:rPr>
              <a:t>N=12</a:t>
            </a:r>
            <a:endParaRPr lang="ru-RU" sz="1000" dirty="0">
              <a:latin typeface="Arial" pitchFamily="34" charset="0"/>
              <a:cs typeface="Arial" pitchFamily="34" charset="0"/>
            </a:endParaRPr>
          </a:p>
        </p:txBody>
      </p:sp>
      <p:sp>
        <p:nvSpPr>
          <p:cNvPr id="11" name="Title 1">
            <a:extLst>
              <a:ext uri="{FF2B5EF4-FFF2-40B4-BE49-F238E27FC236}">
                <a16:creationId xmlns:a16="http://schemas.microsoft.com/office/drawing/2014/main" xmlns="" id="{D4426612-7916-EF65-8D0B-0991965C9137}"/>
              </a:ext>
            </a:extLst>
          </p:cNvPr>
          <p:cNvSpPr>
            <a:spLocks noGrp="1"/>
          </p:cNvSpPr>
          <p:nvPr>
            <p:ph type="title"/>
          </p:nvPr>
        </p:nvSpPr>
        <p:spPr>
          <a:xfrm>
            <a:off x="0" y="1"/>
            <a:ext cx="4283966" cy="836712"/>
          </a:xfrm>
        </p:spPr>
        <p:txBody>
          <a:bodyPr>
            <a:normAutofit fontScale="90000"/>
          </a:bodyPr>
          <a:lstStyle/>
          <a:p>
            <a:pPr algn="ctr"/>
            <a:r>
              <a:rPr lang="en-CA" sz="3200" dirty="0"/>
              <a:t>U-</a:t>
            </a:r>
            <a:r>
              <a:rPr lang="en-CA" sz="3200" dirty="0" err="1"/>
              <a:t>Pb</a:t>
            </a:r>
            <a:r>
              <a:rPr lang="en-CA" sz="3200" dirty="0"/>
              <a:t> </a:t>
            </a:r>
            <a:r>
              <a:rPr lang="en-US" sz="3200" dirty="0" smtClean="0"/>
              <a:t>dating (SHRIMP)</a:t>
            </a:r>
            <a:br>
              <a:rPr lang="en-US" sz="3200" dirty="0" smtClean="0"/>
            </a:br>
            <a:r>
              <a:rPr lang="en-US" sz="3200" dirty="0" smtClean="0"/>
              <a:t>NEPLUEVKA </a:t>
            </a:r>
            <a:r>
              <a:rPr lang="en-US" sz="3200" dirty="0" smtClean="0"/>
              <a:t>PLUTON [</a:t>
            </a:r>
            <a:r>
              <a:rPr lang="en-US" sz="3200" dirty="0" smtClean="0"/>
              <a:t>8]</a:t>
            </a:r>
            <a:endParaRPr lang="en-CA" sz="3200" dirty="0"/>
          </a:p>
        </p:txBody>
      </p:sp>
      <p:pic>
        <p:nvPicPr>
          <p:cNvPr id="15" name="Рисунок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587" y="63598"/>
            <a:ext cx="4674422" cy="3804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Объект 4"/>
          <p:cNvPicPr>
            <a:picLocks noGrp="1" noChangeAspect="1"/>
          </p:cNvPicPr>
          <p:nvPr>
            <p:ph idx="1"/>
          </p:nvPr>
        </p:nvPicPr>
        <p:blipFill rotWithShape="1">
          <a:blip r:embed="rId5">
            <a:extLst>
              <a:ext uri="{28A0092B-C50C-407E-A947-70E740481C1C}">
                <a14:useLocalDpi xmlns:a14="http://schemas.microsoft.com/office/drawing/2010/main" val="0"/>
              </a:ext>
            </a:extLst>
          </a:blip>
          <a:srcRect l="8899" t="2508" r="8721"/>
          <a:stretch/>
        </p:blipFill>
        <p:spPr>
          <a:xfrm>
            <a:off x="514492" y="855038"/>
            <a:ext cx="2088232" cy="2731338"/>
          </a:xfrm>
        </p:spPr>
      </p:pic>
      <p:sp>
        <p:nvSpPr>
          <p:cNvPr id="17" name="Прямоугольник 16"/>
          <p:cNvSpPr/>
          <p:nvPr/>
        </p:nvSpPr>
        <p:spPr>
          <a:xfrm>
            <a:off x="2720083" y="908720"/>
            <a:ext cx="1563883" cy="2677656"/>
          </a:xfrm>
          <a:prstGeom prst="rect">
            <a:avLst/>
          </a:prstGeom>
        </p:spPr>
        <p:txBody>
          <a:bodyPr wrap="square">
            <a:spAutoFit/>
          </a:bodyPr>
          <a:lstStyle/>
          <a:p>
            <a:r>
              <a:rPr lang="en-US" sz="1400" dirty="0">
                <a:latin typeface="Arial" pitchFamily="34" charset="0"/>
                <a:cs typeface="Arial" pitchFamily="34" charset="0"/>
              </a:rPr>
              <a:t>Scheme of sampling in the </a:t>
            </a:r>
            <a:r>
              <a:rPr lang="en-US" sz="1400" dirty="0" err="1" smtClean="0">
                <a:latin typeface="Arial" pitchFamily="34" charset="0"/>
                <a:cs typeface="Arial" pitchFamily="34" charset="0"/>
              </a:rPr>
              <a:t>Neplyuevka</a:t>
            </a:r>
            <a:r>
              <a:rPr lang="en-US" sz="1400" dirty="0" smtClean="0">
                <a:latin typeface="Arial" pitchFamily="34" charset="0"/>
                <a:cs typeface="Arial" pitchFamily="34" charset="0"/>
              </a:rPr>
              <a:t> pluton. </a:t>
            </a:r>
            <a:r>
              <a:rPr lang="en-US" sz="1400" dirty="0">
                <a:latin typeface="Arial" pitchFamily="34" charset="0"/>
                <a:cs typeface="Arial" pitchFamily="34" charset="0"/>
              </a:rPr>
              <a:t>1 - </a:t>
            </a:r>
            <a:r>
              <a:rPr lang="en-US" sz="1400" dirty="0" smtClean="0">
                <a:latin typeface="Arial" pitchFamily="34" charset="0"/>
                <a:cs typeface="Arial" pitchFamily="34" charset="0"/>
              </a:rPr>
              <a:t>IV phase, </a:t>
            </a:r>
            <a:r>
              <a:rPr lang="en-US" sz="1400" dirty="0" err="1" smtClean="0">
                <a:latin typeface="Arial" pitchFamily="34" charset="0"/>
                <a:cs typeface="Arial" pitchFamily="34" charset="0"/>
              </a:rPr>
              <a:t>leucogranites</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2 – III phase, </a:t>
            </a:r>
            <a:r>
              <a:rPr lang="en-US" sz="1400" dirty="0" err="1" smtClean="0">
                <a:latin typeface="Arial" pitchFamily="34" charset="0"/>
                <a:cs typeface="Arial" pitchFamily="34" charset="0"/>
              </a:rPr>
              <a:t>adamellites</a:t>
            </a:r>
            <a:r>
              <a:rPr lang="en-US" sz="1400" dirty="0" smtClean="0">
                <a:latin typeface="Arial" pitchFamily="34" charset="0"/>
                <a:cs typeface="Arial" pitchFamily="34" charset="0"/>
              </a:rPr>
              <a:t>; 3 – II phase, </a:t>
            </a:r>
            <a:r>
              <a:rPr lang="en-US" sz="1400" dirty="0" err="1" smtClean="0">
                <a:latin typeface="Arial" pitchFamily="34" charset="0"/>
                <a:cs typeface="Arial" pitchFamily="34" charset="0"/>
              </a:rPr>
              <a:t>granodiorites</a:t>
            </a:r>
            <a:r>
              <a:rPr lang="en-US" sz="1400" dirty="0" smtClean="0">
                <a:latin typeface="Arial" pitchFamily="34" charset="0"/>
                <a:cs typeface="Arial" pitchFamily="34" charset="0"/>
              </a:rPr>
              <a:t>;</a:t>
            </a:r>
          </a:p>
          <a:p>
            <a:r>
              <a:rPr lang="en-US" sz="1400" dirty="0" smtClean="0">
                <a:latin typeface="Arial" pitchFamily="34" charset="0"/>
                <a:cs typeface="Arial" pitchFamily="34" charset="0"/>
              </a:rPr>
              <a:t>4 – I phase, gabbro</a:t>
            </a:r>
            <a:endParaRPr lang="ru-RU" sz="1400" dirty="0">
              <a:latin typeface="Arial" pitchFamily="34" charset="0"/>
              <a:cs typeface="Arial" pitchFamily="34" charset="0"/>
            </a:endParaRPr>
          </a:p>
        </p:txBody>
      </p:sp>
      <p:sp>
        <p:nvSpPr>
          <p:cNvPr id="19" name="Прямоугольник 18"/>
          <p:cNvSpPr/>
          <p:nvPr/>
        </p:nvSpPr>
        <p:spPr>
          <a:xfrm>
            <a:off x="5683576" y="4143955"/>
            <a:ext cx="2143989"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latin typeface="Arial" pitchFamily="34" charset="0"/>
                <a:cs typeface="Arial" pitchFamily="34" charset="0"/>
              </a:rPr>
              <a:t>Sample </a:t>
            </a:r>
            <a:r>
              <a:rPr lang="en-US" sz="1000" dirty="0" smtClean="0">
                <a:latin typeface="Arial" pitchFamily="34" charset="0"/>
                <a:cs typeface="Arial" pitchFamily="34" charset="0"/>
              </a:rPr>
              <a:t>4068, </a:t>
            </a:r>
            <a:r>
              <a:rPr lang="en-US" sz="1000" dirty="0" err="1" smtClean="0">
                <a:latin typeface="Arial" pitchFamily="34" charset="0"/>
                <a:cs typeface="Arial" pitchFamily="34" charset="0"/>
              </a:rPr>
              <a:t>Nepluevka</a:t>
            </a:r>
            <a:r>
              <a:rPr lang="en-US" sz="1000" dirty="0" smtClean="0">
                <a:latin typeface="Arial" pitchFamily="34" charset="0"/>
                <a:cs typeface="Arial" pitchFamily="34" charset="0"/>
              </a:rPr>
              <a:t> </a:t>
            </a:r>
            <a:r>
              <a:rPr lang="en-US" sz="1000" dirty="0">
                <a:latin typeface="Arial" pitchFamily="34" charset="0"/>
                <a:cs typeface="Arial" pitchFamily="34" charset="0"/>
              </a:rPr>
              <a:t>complex, II phase, </a:t>
            </a:r>
            <a:r>
              <a:rPr lang="en-US" sz="1000" dirty="0" err="1" smtClean="0">
                <a:latin typeface="Arial" pitchFamily="34" charset="0"/>
                <a:cs typeface="Arial" pitchFamily="34" charset="0"/>
              </a:rPr>
              <a:t>granodiorite</a:t>
            </a:r>
            <a:endParaRPr lang="en-US" sz="1000" dirty="0" smtClean="0">
              <a:latin typeface="Arial" pitchFamily="34" charset="0"/>
              <a:cs typeface="Arial" pitchFamily="34" charset="0"/>
            </a:endParaRPr>
          </a:p>
          <a:p>
            <a:pPr algn="ctr"/>
            <a:r>
              <a:rPr lang="en-US" sz="1000" dirty="0" smtClean="0">
                <a:latin typeface="Arial" pitchFamily="34" charset="0"/>
                <a:cs typeface="Arial" pitchFamily="34" charset="0"/>
              </a:rPr>
              <a:t>N=15</a:t>
            </a:r>
            <a:endParaRPr lang="ru-RU" sz="1000" dirty="0">
              <a:latin typeface="Arial" pitchFamily="34" charset="0"/>
              <a:cs typeface="Arial" pitchFamily="34" charset="0"/>
            </a:endParaRPr>
          </a:p>
        </p:txBody>
      </p:sp>
      <p:sp>
        <p:nvSpPr>
          <p:cNvPr id="20" name="Прямоугольник 19"/>
          <p:cNvSpPr/>
          <p:nvPr/>
        </p:nvSpPr>
        <p:spPr>
          <a:xfrm>
            <a:off x="5291173" y="1124744"/>
            <a:ext cx="1240387"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 dirty="0" smtClean="0">
                <a:latin typeface="Arial" pitchFamily="34" charset="0"/>
                <a:cs typeface="Arial" pitchFamily="34" charset="0"/>
              </a:rPr>
              <a:t>Sample </a:t>
            </a:r>
            <a:r>
              <a:rPr lang="en-US" sz="800" dirty="0" smtClean="0">
                <a:latin typeface="Arial" pitchFamily="34" charset="0"/>
                <a:cs typeface="Arial" pitchFamily="34" charset="0"/>
              </a:rPr>
              <a:t>4080, </a:t>
            </a:r>
            <a:r>
              <a:rPr lang="en-US" sz="800" dirty="0" err="1" smtClean="0">
                <a:latin typeface="Arial" pitchFamily="34" charset="0"/>
                <a:cs typeface="Arial" pitchFamily="34" charset="0"/>
              </a:rPr>
              <a:t>Nepluevka</a:t>
            </a:r>
            <a:r>
              <a:rPr lang="en-US" sz="800" dirty="0" smtClean="0">
                <a:latin typeface="Arial" pitchFamily="34" charset="0"/>
                <a:cs typeface="Arial" pitchFamily="34" charset="0"/>
              </a:rPr>
              <a:t> </a:t>
            </a:r>
            <a:r>
              <a:rPr lang="en-US" sz="800" dirty="0">
                <a:latin typeface="Arial" pitchFamily="34" charset="0"/>
                <a:cs typeface="Arial" pitchFamily="34" charset="0"/>
              </a:rPr>
              <a:t>complex, III phase, </a:t>
            </a:r>
            <a:r>
              <a:rPr lang="en-US" sz="800" dirty="0" err="1">
                <a:latin typeface="Arial" pitchFamily="34" charset="0"/>
                <a:cs typeface="Arial" pitchFamily="34" charset="0"/>
              </a:rPr>
              <a:t>adamellite</a:t>
            </a:r>
            <a:endParaRPr lang="en-US" sz="800" dirty="0">
              <a:latin typeface="Arial" pitchFamily="34" charset="0"/>
              <a:cs typeface="Arial" pitchFamily="34" charset="0"/>
            </a:endParaRPr>
          </a:p>
          <a:p>
            <a:pPr algn="ctr"/>
            <a:r>
              <a:rPr lang="en-US" sz="800" dirty="0" smtClean="0">
                <a:latin typeface="Arial" pitchFamily="34" charset="0"/>
                <a:cs typeface="Arial" pitchFamily="34" charset="0"/>
              </a:rPr>
              <a:t>N=16</a:t>
            </a:r>
            <a:endParaRPr lang="ru-RU" sz="800" dirty="0">
              <a:latin typeface="Arial" pitchFamily="34" charset="0"/>
              <a:cs typeface="Arial" pitchFamily="34" charset="0"/>
            </a:endParaRPr>
          </a:p>
        </p:txBody>
      </p:sp>
      <p:sp>
        <p:nvSpPr>
          <p:cNvPr id="21" name="TextBox 20"/>
          <p:cNvSpPr txBox="1"/>
          <p:nvPr/>
        </p:nvSpPr>
        <p:spPr>
          <a:xfrm>
            <a:off x="3929903" y="3962293"/>
            <a:ext cx="1361270" cy="338554"/>
          </a:xfrm>
          <a:prstGeom prst="rect">
            <a:avLst/>
          </a:prstGeom>
          <a:noFill/>
        </p:spPr>
        <p:txBody>
          <a:bodyPr wrap="none" rtlCol="0">
            <a:spAutoFit/>
          </a:bodyPr>
          <a:lstStyle/>
          <a:p>
            <a:pPr algn="ctr"/>
            <a:r>
              <a:rPr lang="ru-RU" sz="1600" i="1" dirty="0" smtClean="0">
                <a:solidFill>
                  <a:schemeClr val="accent2">
                    <a:lumMod val="75000"/>
                  </a:schemeClr>
                </a:solidFill>
                <a:latin typeface="Candara" panose="020E0502030303020204" pitchFamily="34" charset="0"/>
              </a:rPr>
              <a:t>С</a:t>
            </a:r>
            <a:r>
              <a:rPr lang="ru-RU" sz="1600" i="1" baseline="-25000" dirty="0" smtClean="0">
                <a:solidFill>
                  <a:schemeClr val="accent2">
                    <a:lumMod val="75000"/>
                  </a:schemeClr>
                </a:solidFill>
                <a:latin typeface="Candara" panose="020E0502030303020204" pitchFamily="34" charset="0"/>
              </a:rPr>
              <a:t>1</a:t>
            </a:r>
            <a:r>
              <a:rPr lang="en-US" sz="1600" i="1" dirty="0">
                <a:solidFill>
                  <a:schemeClr val="accent2">
                    <a:lumMod val="75000"/>
                  </a:schemeClr>
                </a:solidFill>
                <a:latin typeface="Candara" panose="020E0502030303020204" pitchFamily="34" charset="0"/>
              </a:rPr>
              <a:t>t</a:t>
            </a:r>
            <a:r>
              <a:rPr lang="en-US" sz="1600" i="1" baseline="-25000" dirty="0">
                <a:solidFill>
                  <a:schemeClr val="accent2">
                    <a:lumMod val="75000"/>
                  </a:schemeClr>
                </a:solidFill>
                <a:latin typeface="Candara" panose="020E0502030303020204" pitchFamily="34" charset="0"/>
              </a:rPr>
              <a:t>1</a:t>
            </a:r>
            <a:r>
              <a:rPr lang="en-US" sz="1600" i="1" dirty="0">
                <a:solidFill>
                  <a:schemeClr val="accent2">
                    <a:lumMod val="75000"/>
                  </a:schemeClr>
                </a:solidFill>
                <a:latin typeface="Candara" panose="020E0502030303020204" pitchFamily="34" charset="0"/>
              </a:rPr>
              <a:t>=</a:t>
            </a:r>
            <a:r>
              <a:rPr lang="ru-RU" sz="1600" i="1" dirty="0">
                <a:solidFill>
                  <a:schemeClr val="accent2">
                    <a:lumMod val="75000"/>
                  </a:schemeClr>
                </a:solidFill>
                <a:latin typeface="Candara" panose="020E0502030303020204" pitchFamily="34" charset="0"/>
              </a:rPr>
              <a:t>356±4 </a:t>
            </a:r>
            <a:r>
              <a:rPr lang="en-US" sz="1600" i="1" dirty="0" smtClean="0">
                <a:solidFill>
                  <a:schemeClr val="accent2">
                    <a:lumMod val="75000"/>
                  </a:schemeClr>
                </a:solidFill>
                <a:latin typeface="Candara" panose="020E0502030303020204" pitchFamily="34" charset="0"/>
              </a:rPr>
              <a:t>Ma</a:t>
            </a:r>
            <a:endParaRPr lang="ru-RU" sz="1600" i="1" dirty="0">
              <a:solidFill>
                <a:schemeClr val="accent2">
                  <a:lumMod val="75000"/>
                </a:schemeClr>
              </a:solidFill>
              <a:latin typeface="Candara" panose="020E0502030303020204" pitchFamily="34" charset="0"/>
            </a:endParaRPr>
          </a:p>
        </p:txBody>
      </p:sp>
      <p:sp>
        <p:nvSpPr>
          <p:cNvPr id="2" name="Стрелка вправо с вырезом 1"/>
          <p:cNvSpPr/>
          <p:nvPr/>
        </p:nvSpPr>
        <p:spPr>
          <a:xfrm>
            <a:off x="3358889" y="4149080"/>
            <a:ext cx="637047" cy="1440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35781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51920" y="1588"/>
            <a:ext cx="3419719" cy="369332"/>
          </a:xfrm>
          <a:prstGeom prst="rect">
            <a:avLst/>
          </a:prstGeom>
          <a:noFill/>
        </p:spPr>
        <p:txBody>
          <a:bodyPr wrap="none" rtlCol="0">
            <a:spAutoFit/>
          </a:bodyPr>
          <a:lstStyle/>
          <a:p>
            <a:r>
              <a:rPr lang="en-US" dirty="0" smtClean="0"/>
              <a:t>Stages of volcanism and </a:t>
            </a:r>
            <a:r>
              <a:rPr lang="en-US" dirty="0" err="1" smtClean="0"/>
              <a:t>plutonism</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63" y="0"/>
            <a:ext cx="8194675"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900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1920" y="1588"/>
            <a:ext cx="2010487" cy="369332"/>
          </a:xfrm>
          <a:prstGeom prst="rect">
            <a:avLst/>
          </a:prstGeom>
          <a:noFill/>
        </p:spPr>
        <p:txBody>
          <a:bodyPr wrap="none" rtlCol="0">
            <a:spAutoFit/>
          </a:bodyPr>
          <a:lstStyle/>
          <a:p>
            <a:r>
              <a:rPr lang="en-US" dirty="0" smtClean="0"/>
              <a:t>Geodynamic model</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2" y="370920"/>
            <a:ext cx="4812096" cy="509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297" y="548680"/>
            <a:ext cx="4229604" cy="307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906" y="4134093"/>
            <a:ext cx="2753221" cy="27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906" y="4725144"/>
            <a:ext cx="2753221" cy="29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51906" y="5171118"/>
            <a:ext cx="3563604" cy="1600438"/>
          </a:xfrm>
          <a:prstGeom prst="rect">
            <a:avLst/>
          </a:prstGeom>
          <a:noFill/>
        </p:spPr>
        <p:txBody>
          <a:bodyPr wrap="none" rtlCol="0">
            <a:spAutoFit/>
          </a:bodyPr>
          <a:lstStyle/>
          <a:p>
            <a:r>
              <a:rPr lang="en-US" sz="1400" dirty="0"/>
              <a:t> 1 - continental </a:t>
            </a:r>
            <a:r>
              <a:rPr lang="en-US" sz="1400" dirty="0" smtClean="0"/>
              <a:t>crust;</a:t>
            </a:r>
          </a:p>
          <a:p>
            <a:r>
              <a:rPr lang="en-US" sz="1400" dirty="0" smtClean="0"/>
              <a:t>2 - transitional and oceanic crust;</a:t>
            </a:r>
          </a:p>
          <a:p>
            <a:r>
              <a:rPr lang="en-US" sz="1400" dirty="0" smtClean="0"/>
              <a:t>3 </a:t>
            </a:r>
            <a:r>
              <a:rPr lang="en-US" sz="1400" dirty="0"/>
              <a:t>- island-arc </a:t>
            </a:r>
            <a:r>
              <a:rPr lang="en-US" sz="1400" dirty="0" smtClean="0"/>
              <a:t>complexes;</a:t>
            </a:r>
          </a:p>
          <a:p>
            <a:r>
              <a:rPr lang="en-US" sz="1400" dirty="0" smtClean="0"/>
              <a:t>4 - </a:t>
            </a:r>
            <a:r>
              <a:rPr lang="en-US" sz="1400" dirty="0" err="1"/>
              <a:t>gabbrogranite</a:t>
            </a:r>
            <a:r>
              <a:rPr lang="en-US" sz="1400" dirty="0"/>
              <a:t> and </a:t>
            </a:r>
            <a:r>
              <a:rPr lang="en-US" sz="1400" dirty="0" err="1" smtClean="0"/>
              <a:t>tonalitegranodiorite</a:t>
            </a:r>
            <a:endParaRPr lang="en-US" sz="1400" dirty="0" smtClean="0"/>
          </a:p>
          <a:p>
            <a:r>
              <a:rPr lang="en-US" sz="1400" dirty="0" smtClean="0"/>
              <a:t>intrusive complexes;</a:t>
            </a:r>
          </a:p>
          <a:p>
            <a:r>
              <a:rPr lang="en-US" sz="1400" dirty="0" smtClean="0"/>
              <a:t>5 - </a:t>
            </a:r>
            <a:r>
              <a:rPr lang="en-US" sz="1400" dirty="0" err="1"/>
              <a:t>terrigenous</a:t>
            </a:r>
            <a:r>
              <a:rPr lang="en-US" sz="1400" dirty="0"/>
              <a:t>, carbonate and siliceous rocks; </a:t>
            </a:r>
            <a:endParaRPr lang="en-US" sz="1400" dirty="0" smtClean="0"/>
          </a:p>
          <a:p>
            <a:r>
              <a:rPr lang="en-US" sz="1400" dirty="0" smtClean="0"/>
              <a:t>6 </a:t>
            </a:r>
            <a:r>
              <a:rPr lang="en-US" sz="1400" dirty="0"/>
              <a:t>- bimodal rift-related active volcanism.</a:t>
            </a:r>
            <a:endParaRPr lang="ru-RU" sz="1400" dirty="0"/>
          </a:p>
        </p:txBody>
      </p:sp>
    </p:spTree>
    <p:extLst>
      <p:ext uri="{BB962C8B-B14F-4D97-AF65-F5344CB8AC3E}">
        <p14:creationId xmlns:p14="http://schemas.microsoft.com/office/powerpoint/2010/main" val="3643938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075240" cy="562073"/>
          </a:xfrm>
        </p:spPr>
        <p:txBody>
          <a:bodyPr>
            <a:noAutofit/>
          </a:bodyPr>
          <a:lstStyle/>
          <a:p>
            <a:r>
              <a:rPr lang="en-US" sz="3600" dirty="0" smtClean="0">
                <a:latin typeface="Arial" pitchFamily="34" charset="0"/>
                <a:cs typeface="Arial" pitchFamily="34" charset="0"/>
              </a:rPr>
              <a:t>Conclusion</a:t>
            </a:r>
            <a:endParaRPr lang="ru-RU" sz="3600" dirty="0">
              <a:latin typeface="Arial" pitchFamily="34" charset="0"/>
              <a:cs typeface="Arial" pitchFamily="34" charset="0"/>
            </a:endParaRPr>
          </a:p>
        </p:txBody>
      </p:sp>
      <p:sp>
        <p:nvSpPr>
          <p:cNvPr id="3" name="Объект 2"/>
          <p:cNvSpPr>
            <a:spLocks noGrp="1"/>
          </p:cNvSpPr>
          <p:nvPr>
            <p:ph idx="1"/>
          </p:nvPr>
        </p:nvSpPr>
        <p:spPr>
          <a:xfrm>
            <a:off x="390364" y="836712"/>
            <a:ext cx="8229600" cy="3916662"/>
          </a:xfrm>
        </p:spPr>
        <p:txBody>
          <a:bodyPr>
            <a:normAutofit fontScale="70000" lnSpcReduction="20000"/>
          </a:bodyPr>
          <a:lstStyle/>
          <a:p>
            <a:r>
              <a:rPr lang="en-US" dirty="0">
                <a:cs typeface="Arial" pitchFamily="34" charset="0"/>
              </a:rPr>
              <a:t>Two main stages of Early Carboniferous </a:t>
            </a:r>
            <a:r>
              <a:rPr lang="en-US" dirty="0" err="1">
                <a:cs typeface="Arial" pitchFamily="34" charset="0"/>
              </a:rPr>
              <a:t>plutonism</a:t>
            </a:r>
            <a:r>
              <a:rPr lang="en-US" dirty="0">
                <a:cs typeface="Arial" pitchFamily="34" charset="0"/>
              </a:rPr>
              <a:t> can be distinguished in the Southern Ural. The first began simultaneously in both zones at the Devonian/Carboniferous boundary (ca. 356–357 Ma) and then changed to volcanic activity at around 346 Ma in the </a:t>
            </a:r>
            <a:r>
              <a:rPr lang="en-US" dirty="0" err="1">
                <a:cs typeface="Arial" pitchFamily="34" charset="0"/>
              </a:rPr>
              <a:t>Magnitogosk</a:t>
            </a:r>
            <a:r>
              <a:rPr lang="en-US" dirty="0">
                <a:cs typeface="Arial" pitchFamily="34" charset="0"/>
              </a:rPr>
              <a:t> zone and at around 340 Ma in the East Ural zone, respectively. The second stage began after the termination of volcanic activity and corresponds to 334–327 Ma interval in both zones. So, stages of active volcanism and </a:t>
            </a:r>
            <a:r>
              <a:rPr lang="en-US" dirty="0" err="1">
                <a:cs typeface="Arial" pitchFamily="34" charset="0"/>
              </a:rPr>
              <a:t>plutonism</a:t>
            </a:r>
            <a:r>
              <a:rPr lang="en-US" dirty="0">
                <a:cs typeface="Arial" pitchFamily="34" charset="0"/>
              </a:rPr>
              <a:t> alternate in time.</a:t>
            </a:r>
          </a:p>
          <a:p>
            <a:r>
              <a:rPr lang="en-US" dirty="0">
                <a:cs typeface="Arial" pitchFamily="34" charset="0"/>
              </a:rPr>
              <a:t>Early Carboniferous rifting began with intrusion of plutons, usually associated with </a:t>
            </a:r>
            <a:r>
              <a:rPr lang="en-US" dirty="0" err="1">
                <a:cs typeface="Arial" pitchFamily="34" charset="0"/>
              </a:rPr>
              <a:t>transtensional</a:t>
            </a:r>
            <a:r>
              <a:rPr lang="en-US" dirty="0">
                <a:cs typeface="Arial" pitchFamily="34" charset="0"/>
              </a:rPr>
              <a:t> zones under oblique collision. The subsequent volcanic stage corresponds to local extension. The next stage of </a:t>
            </a:r>
            <a:r>
              <a:rPr lang="en-US" dirty="0" err="1">
                <a:cs typeface="Arial" pitchFamily="34" charset="0"/>
              </a:rPr>
              <a:t>plutonism</a:t>
            </a:r>
            <a:r>
              <a:rPr lang="en-US" dirty="0">
                <a:cs typeface="Arial" pitchFamily="34" charset="0"/>
              </a:rPr>
              <a:t> began just after volcanism termination and marked a cessation of tectonic activity</a:t>
            </a:r>
            <a:r>
              <a:rPr lang="en-US" dirty="0" smtClean="0">
                <a:cs typeface="Arial" pitchFamily="34" charset="0"/>
              </a:rPr>
              <a:t>.</a:t>
            </a:r>
            <a:endParaRPr lang="en-US" dirty="0">
              <a:cs typeface="Arial" pitchFamily="34" charset="0"/>
            </a:endParaRPr>
          </a:p>
        </p:txBody>
      </p:sp>
      <p:sp>
        <p:nvSpPr>
          <p:cNvPr id="4" name="Заголовок 1"/>
          <p:cNvSpPr txBox="1">
            <a:spLocks/>
          </p:cNvSpPr>
          <p:nvPr/>
        </p:nvSpPr>
        <p:spPr>
          <a:xfrm>
            <a:off x="467544" y="4797152"/>
            <a:ext cx="807524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Arial" pitchFamily="34" charset="0"/>
                <a:cs typeface="Arial" pitchFamily="34" charset="0"/>
              </a:rPr>
              <a:t>Acknowledgment</a:t>
            </a:r>
            <a:endParaRPr lang="en-US" sz="3600" dirty="0">
              <a:latin typeface="Arial" pitchFamily="34" charset="0"/>
              <a:cs typeface="Arial" pitchFamily="34" charset="0"/>
            </a:endParaRPr>
          </a:p>
        </p:txBody>
      </p:sp>
      <p:sp>
        <p:nvSpPr>
          <p:cNvPr id="5" name="Объект 2"/>
          <p:cNvSpPr txBox="1">
            <a:spLocks/>
          </p:cNvSpPr>
          <p:nvPr/>
        </p:nvSpPr>
        <p:spPr>
          <a:xfrm>
            <a:off x="40668" y="5661248"/>
            <a:ext cx="9073008" cy="11908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 reported study was funded by RFBR and Czech Science Foundation according to the research project № 19-55-26009. Centre of collective usage ‘</a:t>
            </a:r>
            <a:r>
              <a:rPr lang="en-US" sz="2000" dirty="0" err="1"/>
              <a:t>Geoportal</a:t>
            </a:r>
            <a:r>
              <a:rPr lang="en-US" sz="2000" dirty="0"/>
              <a:t>’, </a:t>
            </a:r>
            <a:r>
              <a:rPr lang="en-US" sz="2000" dirty="0" err="1"/>
              <a:t>Lomonosov</a:t>
            </a:r>
            <a:r>
              <a:rPr lang="en-US" sz="2000" dirty="0"/>
              <a:t> Moscow State University (MSU), provided access to remote sensing data.</a:t>
            </a:r>
            <a:endParaRPr lang="en-US" sz="2000" dirty="0"/>
          </a:p>
        </p:txBody>
      </p:sp>
      <p:sp>
        <p:nvSpPr>
          <p:cNvPr id="7" name="Rectangle 1"/>
          <p:cNvSpPr>
            <a:spLocks noChangeArrowheads="1"/>
          </p:cNvSpPr>
          <p:nvPr/>
        </p:nvSpPr>
        <p:spPr bwMode="auto">
          <a:xfrm>
            <a:off x="3159125" y="3405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
        <p:nvSpPr>
          <p:cNvPr id="9" name="Rectangle 2"/>
          <p:cNvSpPr>
            <a:spLocks noChangeArrowheads="1"/>
          </p:cNvSpPr>
          <p:nvPr/>
        </p:nvSpPr>
        <p:spPr bwMode="auto">
          <a:xfrm>
            <a:off x="3159125" y="3405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cs typeface="Arial" charset="0"/>
              </a:rPr>
              <a:t/>
            </a:r>
            <a:br>
              <a:rPr kumimoji="0" lang="ru-RU" sz="1800" b="0" i="0" u="none" strike="noStrike" cap="none" normalizeH="0" baseline="0" smtClean="0">
                <a:ln>
                  <a:noFill/>
                </a:ln>
                <a:solidFill>
                  <a:schemeClr val="tx1"/>
                </a:solidFill>
                <a:effectLst/>
                <a:latin typeface="Arial" charset="0"/>
                <a:cs typeface="Arial" charset="0"/>
              </a:rPr>
            </a:br>
            <a:endParaRPr kumimoji="0" lang="ru-RU"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4314243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3224</TotalTime>
  <Words>508</Words>
  <Application>Microsoft Office PowerPoint</Application>
  <PresentationFormat>Экран (4:3)</PresentationFormat>
  <Paragraphs>68</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Early Carboniferous rifting in the Southern Urals: New isotopic dating of plutonic and volcanic complexes </vt:lpstr>
      <vt:lpstr>Location of studied area</vt:lpstr>
      <vt:lpstr>Carboniferous  volcanic rocks of the Southern Urals</vt:lpstr>
      <vt:lpstr>Correlation of stratigrafic columns of the Carboniferous in the Southern Urals</vt:lpstr>
      <vt:lpstr>U-Pb dating (SHRIMP) VOLCANICS</vt:lpstr>
      <vt:lpstr>U-Pb dating (SHRIMP) NEPLUEVKA PLUTON [8]</vt:lpstr>
      <vt:lpstr>Презентация PowerPoint</vt:lpstr>
      <vt:lpstr>Презентация PowerPoint</vt:lpstr>
      <vt:lpstr>Conclusion</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Prav</dc:creator>
  <cp:lastModifiedBy>Natalia Pravikova</cp:lastModifiedBy>
  <cp:revision>47</cp:revision>
  <dcterms:created xsi:type="dcterms:W3CDTF">2022-05-18T09:54:50Z</dcterms:created>
  <dcterms:modified xsi:type="dcterms:W3CDTF">2022-05-21T08:10:51Z</dcterms:modified>
</cp:coreProperties>
</file>