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06_9F13166E.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Lst>
  <p:notesMasterIdLst>
    <p:notesMasterId r:id="rId15"/>
  </p:notesMasterIdLst>
  <p:sldIdLst>
    <p:sldId id="256" r:id="rId5"/>
    <p:sldId id="257" r:id="rId6"/>
    <p:sldId id="267" r:id="rId7"/>
    <p:sldId id="259" r:id="rId8"/>
    <p:sldId id="260" r:id="rId9"/>
    <p:sldId id="261" r:id="rId10"/>
    <p:sldId id="262" r:id="rId11"/>
    <p:sldId id="269" r:id="rId12"/>
    <p:sldId id="264" r:id="rId13"/>
    <p:sldId id="26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B1FEAD-7DF0-579C-21D6-2BEF0EE7474E}" name="David Wilson" initials="DW" userId="David Wilso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978" autoAdjust="0"/>
  </p:normalViewPr>
  <p:slideViewPr>
    <p:cSldViewPr snapToGrid="0">
      <p:cViewPr varScale="1">
        <p:scale>
          <a:sx n="67" d="100"/>
          <a:sy n="67" d="100"/>
        </p:scale>
        <p:origin x="126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omments/modernComment_106_9F13166E.xml><?xml version="1.0" encoding="utf-8"?>
<p188:cmLst xmlns:a="http://schemas.openxmlformats.org/drawingml/2006/main" xmlns:r="http://schemas.openxmlformats.org/officeDocument/2006/relationships" xmlns:p188="http://schemas.microsoft.com/office/powerpoint/2018/8/main">
  <p188:cm id="{6EA7B812-3063-41FD-B156-FD4FE5829576}" authorId="{89B1FEAD-7DF0-579C-21D6-2BEF0EE7474E}" status="resolved" created="2022-05-18T07:35:09.080">
    <ac:txMkLst xmlns:ac="http://schemas.microsoft.com/office/drawing/2013/main/command">
      <pc:docMk xmlns:pc="http://schemas.microsoft.com/office/powerpoint/2013/main/command"/>
      <pc:sldMk xmlns:pc="http://schemas.microsoft.com/office/powerpoint/2013/main/command" cId="2668828270" sldId="262"/>
      <ac:spMk id="12" creationId="{23C27017-E6F7-41F3-AE78-FC12086D95A6}"/>
      <ac:txMk cp="0">
        <ac:context len="2" hash="289621"/>
      </ac:txMk>
    </ac:txMkLst>
    <p188:pos x="980692" y="377551"/>
    <p188:txBody>
      <a:bodyPr/>
      <a:lstStyle/>
      <a:p>
        <a:r>
          <a:rPr lang="en-GB"/>
          <a:t>Equal statistically?</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0897FF-A19F-430F-B1A0-8321255B0B01}" type="doc">
      <dgm:prSet loTypeId="urn:microsoft.com/office/officeart/2005/8/layout/process1" loCatId="process" qsTypeId="urn:microsoft.com/office/officeart/2005/8/quickstyle/simple1" qsCatId="simple" csTypeId="urn:microsoft.com/office/officeart/2005/8/colors/accent1_2" csCatId="accent1" phldr="1"/>
      <dgm:spPr/>
    </dgm:pt>
    <dgm:pt modelId="{5DCC2096-32E0-4630-9A0A-22F6575635A7}">
      <dgm:prSet phldrT="[Text]" custT="1"/>
      <dgm:spPr/>
      <dgm:t>
        <a:bodyPr/>
        <a:lstStyle/>
        <a:p>
          <a:r>
            <a:rPr lang="en-IE" sz="2400" dirty="0"/>
            <a:t>5</a:t>
          </a:r>
        </a:p>
      </dgm:t>
    </dgm:pt>
    <dgm:pt modelId="{E9C7F145-DBE6-44D2-8EC2-3080E1854E55}" type="parTrans" cxnId="{7F3B8033-7868-4F7E-ABC9-7EA3D90636D9}">
      <dgm:prSet/>
      <dgm:spPr/>
      <dgm:t>
        <a:bodyPr/>
        <a:lstStyle/>
        <a:p>
          <a:endParaRPr lang="en-IE"/>
        </a:p>
      </dgm:t>
    </dgm:pt>
    <dgm:pt modelId="{92A30D74-2234-4931-BBE5-1BB670D712EE}" type="sibTrans" cxnId="{7F3B8033-7868-4F7E-ABC9-7EA3D90636D9}">
      <dgm:prSet/>
      <dgm:spPr/>
      <dgm:t>
        <a:bodyPr/>
        <a:lstStyle/>
        <a:p>
          <a:endParaRPr lang="en-IE"/>
        </a:p>
      </dgm:t>
    </dgm:pt>
    <dgm:pt modelId="{9B7C1DAA-69A3-47E0-A277-A57D1BAB9E05}">
      <dgm:prSet phldrT="[Text]" custT="1"/>
      <dgm:spPr/>
      <dgm:t>
        <a:bodyPr/>
        <a:lstStyle/>
        <a:p>
          <a:r>
            <a:rPr lang="en-IE" sz="2400" dirty="0"/>
            <a:t>14</a:t>
          </a:r>
        </a:p>
      </dgm:t>
    </dgm:pt>
    <dgm:pt modelId="{255D4487-4725-4A66-B8C3-3E218AC97904}" type="parTrans" cxnId="{88D343EF-8F7A-437F-A606-5E6B0882777C}">
      <dgm:prSet/>
      <dgm:spPr/>
      <dgm:t>
        <a:bodyPr/>
        <a:lstStyle/>
        <a:p>
          <a:endParaRPr lang="en-IE"/>
        </a:p>
      </dgm:t>
    </dgm:pt>
    <dgm:pt modelId="{79F09B0B-4E40-4602-A0EB-85D64F1083B3}" type="sibTrans" cxnId="{88D343EF-8F7A-437F-A606-5E6B0882777C}">
      <dgm:prSet/>
      <dgm:spPr/>
      <dgm:t>
        <a:bodyPr/>
        <a:lstStyle/>
        <a:p>
          <a:endParaRPr lang="en-IE"/>
        </a:p>
      </dgm:t>
    </dgm:pt>
    <dgm:pt modelId="{F5B67A4F-23F8-4794-AF26-117494C306B8}" type="pres">
      <dgm:prSet presAssocID="{810897FF-A19F-430F-B1A0-8321255B0B01}" presName="Name0" presStyleCnt="0">
        <dgm:presLayoutVars>
          <dgm:dir/>
          <dgm:resizeHandles val="exact"/>
        </dgm:presLayoutVars>
      </dgm:prSet>
      <dgm:spPr/>
    </dgm:pt>
    <dgm:pt modelId="{C526F47F-D581-4691-8E8D-89EE32AC8AF8}" type="pres">
      <dgm:prSet presAssocID="{5DCC2096-32E0-4630-9A0A-22F6575635A7}" presName="node" presStyleLbl="node1" presStyleIdx="0" presStyleCnt="2" custScaleX="17046" custScaleY="29459">
        <dgm:presLayoutVars>
          <dgm:bulletEnabled val="1"/>
        </dgm:presLayoutVars>
      </dgm:prSet>
      <dgm:spPr/>
      <dgm:t>
        <a:bodyPr/>
        <a:lstStyle/>
        <a:p>
          <a:endParaRPr lang="en-US"/>
        </a:p>
      </dgm:t>
    </dgm:pt>
    <dgm:pt modelId="{6EE33C02-4EF8-4262-B368-B080DBB2E860}" type="pres">
      <dgm:prSet presAssocID="{92A30D74-2234-4931-BBE5-1BB670D712EE}" presName="sibTrans" presStyleLbl="sibTrans2D1" presStyleIdx="0" presStyleCnt="1" custScaleY="67826"/>
      <dgm:spPr/>
      <dgm:t>
        <a:bodyPr/>
        <a:lstStyle/>
        <a:p>
          <a:endParaRPr lang="en-US"/>
        </a:p>
      </dgm:t>
    </dgm:pt>
    <dgm:pt modelId="{0D13BA1C-3EDC-47AB-BC62-5A2F49F28D83}" type="pres">
      <dgm:prSet presAssocID="{92A30D74-2234-4931-BBE5-1BB670D712EE}" presName="connectorText" presStyleLbl="sibTrans2D1" presStyleIdx="0" presStyleCnt="1"/>
      <dgm:spPr/>
      <dgm:t>
        <a:bodyPr/>
        <a:lstStyle/>
        <a:p>
          <a:endParaRPr lang="en-US"/>
        </a:p>
      </dgm:t>
    </dgm:pt>
    <dgm:pt modelId="{C90B433B-D22D-4762-8251-05514B2EEA70}" type="pres">
      <dgm:prSet presAssocID="{9B7C1DAA-69A3-47E0-A277-A57D1BAB9E05}" presName="node" presStyleLbl="node1" presStyleIdx="1" presStyleCnt="2" custScaleX="17046" custScaleY="29459">
        <dgm:presLayoutVars>
          <dgm:bulletEnabled val="1"/>
        </dgm:presLayoutVars>
      </dgm:prSet>
      <dgm:spPr/>
      <dgm:t>
        <a:bodyPr/>
        <a:lstStyle/>
        <a:p>
          <a:endParaRPr lang="en-US"/>
        </a:p>
      </dgm:t>
    </dgm:pt>
  </dgm:ptLst>
  <dgm:cxnLst>
    <dgm:cxn modelId="{7F3B8033-7868-4F7E-ABC9-7EA3D90636D9}" srcId="{810897FF-A19F-430F-B1A0-8321255B0B01}" destId="{5DCC2096-32E0-4630-9A0A-22F6575635A7}" srcOrd="0" destOrd="0" parTransId="{E9C7F145-DBE6-44D2-8EC2-3080E1854E55}" sibTransId="{92A30D74-2234-4931-BBE5-1BB670D712EE}"/>
    <dgm:cxn modelId="{AB67572E-54FC-4583-8709-3C74677287C4}" type="presOf" srcId="{92A30D74-2234-4931-BBE5-1BB670D712EE}" destId="{0D13BA1C-3EDC-47AB-BC62-5A2F49F28D83}" srcOrd="1" destOrd="0" presId="urn:microsoft.com/office/officeart/2005/8/layout/process1"/>
    <dgm:cxn modelId="{15CAF75F-05E3-4E51-8602-B2D62ECFA9C7}" type="presOf" srcId="{5DCC2096-32E0-4630-9A0A-22F6575635A7}" destId="{C526F47F-D581-4691-8E8D-89EE32AC8AF8}" srcOrd="0" destOrd="0" presId="urn:microsoft.com/office/officeart/2005/8/layout/process1"/>
    <dgm:cxn modelId="{88D343EF-8F7A-437F-A606-5E6B0882777C}" srcId="{810897FF-A19F-430F-B1A0-8321255B0B01}" destId="{9B7C1DAA-69A3-47E0-A277-A57D1BAB9E05}" srcOrd="1" destOrd="0" parTransId="{255D4487-4725-4A66-B8C3-3E218AC97904}" sibTransId="{79F09B0B-4E40-4602-A0EB-85D64F1083B3}"/>
    <dgm:cxn modelId="{72F8CE83-9AB3-42D0-8374-A23A6CCD53A4}" type="presOf" srcId="{92A30D74-2234-4931-BBE5-1BB670D712EE}" destId="{6EE33C02-4EF8-4262-B368-B080DBB2E860}" srcOrd="0" destOrd="0" presId="urn:microsoft.com/office/officeart/2005/8/layout/process1"/>
    <dgm:cxn modelId="{5728E998-9007-463A-8A88-E6E1B08099EB}" type="presOf" srcId="{810897FF-A19F-430F-B1A0-8321255B0B01}" destId="{F5B67A4F-23F8-4794-AF26-117494C306B8}" srcOrd="0" destOrd="0" presId="urn:microsoft.com/office/officeart/2005/8/layout/process1"/>
    <dgm:cxn modelId="{C506E2C1-1D09-4C2D-8EE6-993AEA262F3E}" type="presOf" srcId="{9B7C1DAA-69A3-47E0-A277-A57D1BAB9E05}" destId="{C90B433B-D22D-4762-8251-05514B2EEA70}" srcOrd="0" destOrd="0" presId="urn:microsoft.com/office/officeart/2005/8/layout/process1"/>
    <dgm:cxn modelId="{2544773B-BADD-45F8-B560-DC49DCE3E2FA}" type="presParOf" srcId="{F5B67A4F-23F8-4794-AF26-117494C306B8}" destId="{C526F47F-D581-4691-8E8D-89EE32AC8AF8}" srcOrd="0" destOrd="0" presId="urn:microsoft.com/office/officeart/2005/8/layout/process1"/>
    <dgm:cxn modelId="{073AAD4B-4B6A-4A6A-BD26-B356BA5BDFE9}" type="presParOf" srcId="{F5B67A4F-23F8-4794-AF26-117494C306B8}" destId="{6EE33C02-4EF8-4262-B368-B080DBB2E860}" srcOrd="1" destOrd="0" presId="urn:microsoft.com/office/officeart/2005/8/layout/process1"/>
    <dgm:cxn modelId="{50A5E893-7894-4236-A888-E760E504AFAD}" type="presParOf" srcId="{6EE33C02-4EF8-4262-B368-B080DBB2E860}" destId="{0D13BA1C-3EDC-47AB-BC62-5A2F49F28D83}" srcOrd="0" destOrd="0" presId="urn:microsoft.com/office/officeart/2005/8/layout/process1"/>
    <dgm:cxn modelId="{717F3DE3-477E-495A-8A2E-58363856D076}" type="presParOf" srcId="{F5B67A4F-23F8-4794-AF26-117494C306B8}" destId="{C90B433B-D22D-4762-8251-05514B2EEA70}"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26F47F-D581-4691-8E8D-89EE32AC8AF8}">
      <dsp:nvSpPr>
        <dsp:cNvPr id="0" name=""/>
        <dsp:cNvSpPr/>
      </dsp:nvSpPr>
      <dsp:spPr>
        <a:xfrm>
          <a:off x="466544" y="465280"/>
          <a:ext cx="613919" cy="63658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E" sz="2400" kern="1200" dirty="0"/>
            <a:t>5</a:t>
          </a:r>
        </a:p>
      </dsp:txBody>
      <dsp:txXfrm>
        <a:off x="484525" y="483261"/>
        <a:ext cx="577957" cy="600625"/>
      </dsp:txXfrm>
    </dsp:sp>
    <dsp:sp modelId="{6EE33C02-4EF8-4262-B368-B080DBB2E860}">
      <dsp:nvSpPr>
        <dsp:cNvPr id="0" name=""/>
        <dsp:cNvSpPr/>
      </dsp:nvSpPr>
      <dsp:spPr>
        <a:xfrm>
          <a:off x="1440617" y="480669"/>
          <a:ext cx="763527" cy="6058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IE" sz="2700" kern="1200"/>
        </a:p>
      </dsp:txBody>
      <dsp:txXfrm>
        <a:off x="1440617" y="601831"/>
        <a:ext cx="581784" cy="363486"/>
      </dsp:txXfrm>
    </dsp:sp>
    <dsp:sp modelId="{C90B433B-D22D-4762-8251-05514B2EEA70}">
      <dsp:nvSpPr>
        <dsp:cNvPr id="0" name=""/>
        <dsp:cNvSpPr/>
      </dsp:nvSpPr>
      <dsp:spPr>
        <a:xfrm>
          <a:off x="2521080" y="465280"/>
          <a:ext cx="613919" cy="63658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E" sz="2400" kern="1200" dirty="0"/>
            <a:t>14</a:t>
          </a:r>
        </a:p>
      </dsp:txBody>
      <dsp:txXfrm>
        <a:off x="2539061" y="483261"/>
        <a:ext cx="577957" cy="60062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47AAC8-FA9B-4509-B4FF-E0269ED12493}" type="datetimeFigureOut">
              <a:rPr lang="en-IE" smtClean="0"/>
              <a:t>24/05/2022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A78F7-3042-42CE-AA40-F7A11499D55A}" type="slidenum">
              <a:rPr lang="en-IE" smtClean="0"/>
              <a:t>‹#›</a:t>
            </a:fld>
            <a:endParaRPr lang="en-IE"/>
          </a:p>
        </p:txBody>
      </p:sp>
    </p:spTree>
    <p:extLst>
      <p:ext uri="{BB962C8B-B14F-4D97-AF65-F5344CB8AC3E}">
        <p14:creationId xmlns:p14="http://schemas.microsoft.com/office/powerpoint/2010/main" val="2155213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HI My name is Elena Aitova and my presentation is about emissions from </a:t>
            </a:r>
            <a:r>
              <a:rPr lang="en-IE" dirty="0" err="1"/>
              <a:t>irish</a:t>
            </a:r>
            <a:r>
              <a:rPr lang="en-IE" dirty="0"/>
              <a:t> peatlands. Updated emission factors</a:t>
            </a:r>
          </a:p>
        </p:txBody>
      </p:sp>
      <p:sp>
        <p:nvSpPr>
          <p:cNvPr id="4" name="Slide Number Placeholder 3"/>
          <p:cNvSpPr>
            <a:spLocks noGrp="1"/>
          </p:cNvSpPr>
          <p:nvPr>
            <p:ph type="sldNum" sz="quarter" idx="5"/>
          </p:nvPr>
        </p:nvSpPr>
        <p:spPr/>
        <p:txBody>
          <a:bodyPr/>
          <a:lstStyle/>
          <a:p>
            <a:fld id="{987A78F7-3042-42CE-AA40-F7A11499D55A}" type="slidenum">
              <a:rPr lang="en-IE" smtClean="0"/>
              <a:t>1</a:t>
            </a:fld>
            <a:endParaRPr lang="en-IE"/>
          </a:p>
        </p:txBody>
      </p:sp>
    </p:spTree>
    <p:extLst>
      <p:ext uri="{BB962C8B-B14F-4D97-AF65-F5344CB8AC3E}">
        <p14:creationId xmlns:p14="http://schemas.microsoft.com/office/powerpoint/2010/main" val="4061585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So, </a:t>
            </a:r>
            <a:r>
              <a:rPr lang="en-IE" baseline="0" dirty="0"/>
              <a:t>what are EF? In our case, EF is how many tonnes of carbon per hectare per year is emitted from certain Land use categories on peat soil. At the moment, emissions only from some categories of peatlands are included in NIR but in 2026 it will be mandatory to report emissions from all types of managed peatlands in Ireland. Except for industrial peat extraction, Ireland uses generic or default Tier 1 level to report emissions. This Tier 1 is based on global field data which are often collected from the areas that </a:t>
            </a:r>
            <a:r>
              <a:rPr lang="en-GB" baseline="0" dirty="0"/>
              <a:t>climatically and ecologically dissimilar to Ireland. And the last time emissions from Irish peatlands were reviewed was in 2013 </a:t>
            </a:r>
          </a:p>
          <a:p>
            <a:endParaRPr lang="en-GB" baseline="0" dirty="0"/>
          </a:p>
          <a:p>
            <a:r>
              <a:rPr lang="en-GB" baseline="0" dirty="0"/>
              <a:t>(</a:t>
            </a:r>
            <a:r>
              <a:rPr lang="en-IE" sz="1200" dirty="0">
                <a:solidFill>
                  <a:schemeClr val="tx1">
                    <a:lumMod val="75000"/>
                    <a:lumOff val="25000"/>
                  </a:schemeClr>
                </a:solidFill>
              </a:rPr>
              <a:t>horticulture peat and combustion are reported in NIR in other section</a:t>
            </a:r>
            <a:r>
              <a:rPr lang="en-GB" baseline="0" dirty="0"/>
              <a:t>)</a:t>
            </a:r>
            <a:endParaRPr lang="en-IE" baseline="0" dirty="0"/>
          </a:p>
        </p:txBody>
      </p:sp>
      <p:sp>
        <p:nvSpPr>
          <p:cNvPr id="4" name="Slide Number Placeholder 3"/>
          <p:cNvSpPr>
            <a:spLocks noGrp="1"/>
          </p:cNvSpPr>
          <p:nvPr>
            <p:ph type="sldNum" sz="quarter" idx="10"/>
          </p:nvPr>
        </p:nvSpPr>
        <p:spPr/>
        <p:txBody>
          <a:bodyPr/>
          <a:lstStyle/>
          <a:p>
            <a:fld id="{987A78F7-3042-42CE-AA40-F7A11499D55A}" type="slidenum">
              <a:rPr lang="en-IE" smtClean="0"/>
              <a:t>2</a:t>
            </a:fld>
            <a:endParaRPr lang="en-IE"/>
          </a:p>
        </p:txBody>
      </p:sp>
    </p:spTree>
    <p:extLst>
      <p:ext uri="{BB962C8B-B14F-4D97-AF65-F5344CB8AC3E}">
        <p14:creationId xmlns:p14="http://schemas.microsoft.com/office/powerpoint/2010/main" val="1939819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So the aim of this work was to…</a:t>
            </a:r>
          </a:p>
          <a:p>
            <a:r>
              <a:rPr lang="en-IE" dirty="0"/>
              <a:t>But before we need to know what land use categories are in Irish peat soil? what type of activities happens on peatlands? And, do we have data for them?</a:t>
            </a:r>
          </a:p>
        </p:txBody>
      </p:sp>
      <p:sp>
        <p:nvSpPr>
          <p:cNvPr id="4" name="Slide Number Placeholder 3"/>
          <p:cNvSpPr>
            <a:spLocks noGrp="1"/>
          </p:cNvSpPr>
          <p:nvPr>
            <p:ph type="sldNum" sz="quarter" idx="10"/>
          </p:nvPr>
        </p:nvSpPr>
        <p:spPr/>
        <p:txBody>
          <a:bodyPr/>
          <a:lstStyle/>
          <a:p>
            <a:fld id="{987A78F7-3042-42CE-AA40-F7A11499D55A}" type="slidenum">
              <a:rPr lang="en-IE" smtClean="0"/>
              <a:t>3</a:t>
            </a:fld>
            <a:endParaRPr lang="en-IE"/>
          </a:p>
        </p:txBody>
      </p:sp>
    </p:spTree>
    <p:extLst>
      <p:ext uri="{BB962C8B-B14F-4D97-AF65-F5344CB8AC3E}">
        <p14:creationId xmlns:p14="http://schemas.microsoft.com/office/powerpoint/2010/main" val="1453776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After we reviewed</a:t>
            </a:r>
            <a:r>
              <a:rPr lang="en-IE" baseline="0" dirty="0"/>
              <a:t> all C studies in Ireland, we classified LUC on peat soils both rewetted and drained.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baseline="0" dirty="0"/>
              <a:t>Following the IPCC Wetlands Supplement, we classified rewetted, drained peatlands under different nutrient statuses and previous land use for rewetted peatlands. </a:t>
            </a:r>
          </a:p>
          <a:p>
            <a:r>
              <a:rPr lang="en-IE" baseline="0" dirty="0"/>
              <a:t>The large areas of peatlands in Ireland are under agricultural grassland, forestry and are used for domestic peat extraction. By the grassland here we mean agricultural grassland. Due to the difference in area covered, it was important to divide peat extraction sites between industrial and domestic sites. </a:t>
            </a:r>
          </a:p>
          <a:p>
            <a:r>
              <a:rPr lang="en-IE" baseline="0" dirty="0"/>
              <a:t>We also identified where we had C data and where we still have lack of data. The gaps are indicated by </a:t>
            </a:r>
            <a:r>
              <a:rPr lang="en-IE" b="0" i="0" dirty="0">
                <a:solidFill>
                  <a:srgbClr val="202124"/>
                </a:solidFill>
                <a:effectLst/>
                <a:latin typeface="arial" panose="020B0604020202020204" pitchFamily="34" charset="0"/>
              </a:rPr>
              <a:t>Asterisk</a:t>
            </a:r>
            <a:endParaRPr lang="en-IE" baseline="0" dirty="0"/>
          </a:p>
        </p:txBody>
      </p:sp>
      <p:sp>
        <p:nvSpPr>
          <p:cNvPr id="4" name="Slide Number Placeholder 3"/>
          <p:cNvSpPr>
            <a:spLocks noGrp="1"/>
          </p:cNvSpPr>
          <p:nvPr>
            <p:ph type="sldNum" sz="quarter" idx="10"/>
          </p:nvPr>
        </p:nvSpPr>
        <p:spPr/>
        <p:txBody>
          <a:bodyPr/>
          <a:lstStyle/>
          <a:p>
            <a:fld id="{987A78F7-3042-42CE-AA40-F7A11499D55A}" type="slidenum">
              <a:rPr lang="en-IE" smtClean="0"/>
              <a:t>4</a:t>
            </a:fld>
            <a:endParaRPr lang="en-IE"/>
          </a:p>
        </p:txBody>
      </p:sp>
    </p:spTree>
    <p:extLst>
      <p:ext uri="{BB962C8B-B14F-4D97-AF65-F5344CB8AC3E}">
        <p14:creationId xmlns:p14="http://schemas.microsoft.com/office/powerpoint/2010/main" val="3740005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So, since last EFs reporting in 2013, the monitored number of peatlands increased from 5 to 14. It total, we included 18 studies in our review. As you could see from a table, the </a:t>
            </a:r>
            <a:r>
              <a:rPr lang="en-IE" baseline="0" dirty="0"/>
              <a:t>numbers of GHG fluxes increased. CO2 almost quadrupled and for the first time we were able to report </a:t>
            </a:r>
            <a:r>
              <a:rPr lang="en-IE" b="1" i="0" dirty="0">
                <a:solidFill>
                  <a:srgbClr val="202124"/>
                </a:solidFill>
                <a:effectLst/>
                <a:latin typeface="arial" panose="020B0604020202020204" pitchFamily="34" charset="0"/>
              </a:rPr>
              <a:t>nitrous oxide</a:t>
            </a:r>
            <a:r>
              <a:rPr lang="en-IE" baseline="0" dirty="0"/>
              <a:t> emissions. </a:t>
            </a:r>
            <a:endParaRPr lang="en-IE" dirty="0"/>
          </a:p>
        </p:txBody>
      </p:sp>
      <p:sp>
        <p:nvSpPr>
          <p:cNvPr id="4" name="Slide Number Placeholder 3"/>
          <p:cNvSpPr>
            <a:spLocks noGrp="1"/>
          </p:cNvSpPr>
          <p:nvPr>
            <p:ph type="sldNum" sz="quarter" idx="10"/>
          </p:nvPr>
        </p:nvSpPr>
        <p:spPr/>
        <p:txBody>
          <a:bodyPr/>
          <a:lstStyle/>
          <a:p>
            <a:fld id="{987A78F7-3042-42CE-AA40-F7A11499D55A}" type="slidenum">
              <a:rPr lang="en-IE" smtClean="0"/>
              <a:t>5</a:t>
            </a:fld>
            <a:endParaRPr lang="en-IE"/>
          </a:p>
        </p:txBody>
      </p:sp>
    </p:spTree>
    <p:extLst>
      <p:ext uri="{BB962C8B-B14F-4D97-AF65-F5344CB8AC3E}">
        <p14:creationId xmlns:p14="http://schemas.microsoft.com/office/powerpoint/2010/main" val="3980397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The map is shown</a:t>
            </a:r>
            <a:r>
              <a:rPr lang="en-IE" baseline="0" dirty="0"/>
              <a:t> distribution of C studies in Ireland. The size of circles represent the number of annual measurements and the colour indicates the Lan use. As you could see, the main research focus was on raised bogs in midlands with less focus on blanket bogs. The grassland and forestry are poorly represented despite they cover large areas of Irish peatlands. </a:t>
            </a:r>
            <a:endParaRPr lang="en-IE" dirty="0"/>
          </a:p>
        </p:txBody>
      </p:sp>
      <p:sp>
        <p:nvSpPr>
          <p:cNvPr id="4" name="Slide Number Placeholder 3"/>
          <p:cNvSpPr>
            <a:spLocks noGrp="1"/>
          </p:cNvSpPr>
          <p:nvPr>
            <p:ph type="sldNum" sz="quarter" idx="10"/>
          </p:nvPr>
        </p:nvSpPr>
        <p:spPr/>
        <p:txBody>
          <a:bodyPr/>
          <a:lstStyle/>
          <a:p>
            <a:fld id="{987A78F7-3042-42CE-AA40-F7A11499D55A}" type="slidenum">
              <a:rPr lang="en-IE" smtClean="0"/>
              <a:t>6</a:t>
            </a:fld>
            <a:endParaRPr lang="en-IE"/>
          </a:p>
        </p:txBody>
      </p:sp>
    </p:spTree>
    <p:extLst>
      <p:ext uri="{BB962C8B-B14F-4D97-AF65-F5344CB8AC3E}">
        <p14:creationId xmlns:p14="http://schemas.microsoft.com/office/powerpoint/2010/main" val="306633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This table shows </a:t>
            </a:r>
            <a:r>
              <a:rPr lang="en-IE" baseline="0" dirty="0"/>
              <a:t>Co2 emissions from Irish peatlands compared to generic Tier 1 from wetlands supplement. Generally, Irish emission factors are lower for drained peatlands and higher for rewetted peatlands. This shows the importance to work toward developing country-specific emissions and the importance to develop restoration plans. </a:t>
            </a:r>
            <a:endParaRPr lang="en-IE" dirty="0"/>
          </a:p>
        </p:txBody>
      </p:sp>
      <p:sp>
        <p:nvSpPr>
          <p:cNvPr id="4" name="Slide Number Placeholder 3"/>
          <p:cNvSpPr>
            <a:spLocks noGrp="1"/>
          </p:cNvSpPr>
          <p:nvPr>
            <p:ph type="sldNum" sz="quarter" idx="10"/>
          </p:nvPr>
        </p:nvSpPr>
        <p:spPr/>
        <p:txBody>
          <a:bodyPr/>
          <a:lstStyle/>
          <a:p>
            <a:fld id="{987A78F7-3042-42CE-AA40-F7A11499D55A}" type="slidenum">
              <a:rPr lang="en-IE" smtClean="0"/>
              <a:t>7</a:t>
            </a:fld>
            <a:endParaRPr lang="en-IE"/>
          </a:p>
        </p:txBody>
      </p:sp>
    </p:spTree>
    <p:extLst>
      <p:ext uri="{BB962C8B-B14F-4D97-AF65-F5344CB8AC3E}">
        <p14:creationId xmlns:p14="http://schemas.microsoft.com/office/powerpoint/2010/main" val="3377116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Using our EFs for each Gas, we calculated Combined EFs and total emissions from Irish peatlands. We found out that grassland on</a:t>
            </a:r>
            <a:r>
              <a:rPr lang="en-IE" baseline="0" dirty="0"/>
              <a:t> drained peat soils has the largest emissions. The next is domestic peat extraction – despite the EF is lower than for industrial, the area involved makes domestic peat extraction the second largest contributor to emissions. When we consider combined EF you could see that even rewetted peatlands are not intaking carbon. This is due mainly to a high fluvial loss. </a:t>
            </a:r>
            <a:endParaRPr lang="en-IE" dirty="0"/>
          </a:p>
        </p:txBody>
      </p:sp>
      <p:sp>
        <p:nvSpPr>
          <p:cNvPr id="4" name="Slide Number Placeholder 3"/>
          <p:cNvSpPr>
            <a:spLocks noGrp="1"/>
          </p:cNvSpPr>
          <p:nvPr>
            <p:ph type="sldNum" sz="quarter" idx="10"/>
          </p:nvPr>
        </p:nvSpPr>
        <p:spPr/>
        <p:txBody>
          <a:bodyPr/>
          <a:lstStyle/>
          <a:p>
            <a:fld id="{987A78F7-3042-42CE-AA40-F7A11499D55A}" type="slidenum">
              <a:rPr lang="en-IE" smtClean="0"/>
              <a:t>8</a:t>
            </a:fld>
            <a:endParaRPr lang="en-IE"/>
          </a:p>
        </p:txBody>
      </p:sp>
    </p:spTree>
    <p:extLst>
      <p:ext uri="{BB962C8B-B14F-4D97-AF65-F5344CB8AC3E}">
        <p14:creationId xmlns:p14="http://schemas.microsoft.com/office/powerpoint/2010/main" val="3994413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We calculated that total national emissions from Irish peatlands are 2.7 or 27. But peatlands restoration can reduce these emissions significantly so rewet as soon as possible. Due to the higher emissions, grassland and domestic peat extraction should be in priority to find the best solution to manage these types of peatlands. </a:t>
            </a:r>
          </a:p>
          <a:p>
            <a:r>
              <a:rPr lang="en-IE" dirty="0"/>
              <a:t>However, In Ireland, we still have no data on fluxes from ditches or their area. We also noticed the low diversity of </a:t>
            </a:r>
            <a:r>
              <a:rPr lang="en-GB" dirty="0"/>
              <a:t>monitoring sites  - both by LUC and geographically. We also missing fluvial data from drained peat extraction sites. Lots of opportunities for future peatlands research!</a:t>
            </a:r>
            <a:endParaRPr lang="en-IE" dirty="0"/>
          </a:p>
        </p:txBody>
      </p:sp>
      <p:sp>
        <p:nvSpPr>
          <p:cNvPr id="4" name="Slide Number Placeholder 3"/>
          <p:cNvSpPr>
            <a:spLocks noGrp="1"/>
          </p:cNvSpPr>
          <p:nvPr>
            <p:ph type="sldNum" sz="quarter" idx="5"/>
          </p:nvPr>
        </p:nvSpPr>
        <p:spPr/>
        <p:txBody>
          <a:bodyPr/>
          <a:lstStyle/>
          <a:p>
            <a:fld id="{987A78F7-3042-42CE-AA40-F7A11499D55A}" type="slidenum">
              <a:rPr lang="en-IE" smtClean="0"/>
              <a:t>9</a:t>
            </a:fld>
            <a:endParaRPr lang="en-IE"/>
          </a:p>
        </p:txBody>
      </p:sp>
    </p:spTree>
    <p:extLst>
      <p:ext uri="{BB962C8B-B14F-4D97-AF65-F5344CB8AC3E}">
        <p14:creationId xmlns:p14="http://schemas.microsoft.com/office/powerpoint/2010/main" val="3749233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C22B84-17B0-4546-A434-4B1CEE3C8061}" type="datetime1">
              <a:rPr lang="en-IE" smtClean="0"/>
              <a:t>24/05/2022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8BA54A8-CAB5-4DF6-B826-C172CF18EBED}" type="slidenum">
              <a:rPr lang="en-IE" smtClean="0"/>
              <a:t>‹#›</a:t>
            </a:fld>
            <a:endParaRPr lang="en-IE"/>
          </a:p>
        </p:txBody>
      </p:sp>
    </p:spTree>
    <p:extLst>
      <p:ext uri="{BB962C8B-B14F-4D97-AF65-F5344CB8AC3E}">
        <p14:creationId xmlns:p14="http://schemas.microsoft.com/office/powerpoint/2010/main" val="2385888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D6E843-4E0C-44B2-B791-5FE55C3C8593}" type="datetime1">
              <a:rPr lang="en-IE" smtClean="0"/>
              <a:t>24/05/2022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8BA54A8-CAB5-4DF6-B826-C172CF18EBED}" type="slidenum">
              <a:rPr lang="en-IE" smtClean="0"/>
              <a:t>‹#›</a:t>
            </a:fld>
            <a:endParaRPr lang="en-IE"/>
          </a:p>
        </p:txBody>
      </p:sp>
    </p:spTree>
    <p:extLst>
      <p:ext uri="{BB962C8B-B14F-4D97-AF65-F5344CB8AC3E}">
        <p14:creationId xmlns:p14="http://schemas.microsoft.com/office/powerpoint/2010/main" val="2814868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6B0431-F81D-463D-879E-2B5D676527EB}" type="datetime1">
              <a:rPr lang="en-IE" smtClean="0"/>
              <a:t>24/05/2022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8BA54A8-CAB5-4DF6-B826-C172CF18EBED}" type="slidenum">
              <a:rPr lang="en-IE" smtClean="0"/>
              <a:t>‹#›</a:t>
            </a:fld>
            <a:endParaRPr lang="en-I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85711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EA45BC-50BA-40AC-8983-945DDE43EFDF}" type="datetime1">
              <a:rPr lang="en-IE" smtClean="0"/>
              <a:t>24/05/2022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8BA54A8-CAB5-4DF6-B826-C172CF18EBED}" type="slidenum">
              <a:rPr lang="en-IE" smtClean="0"/>
              <a:t>‹#›</a:t>
            </a:fld>
            <a:endParaRPr lang="en-IE"/>
          </a:p>
        </p:txBody>
      </p:sp>
    </p:spTree>
    <p:extLst>
      <p:ext uri="{BB962C8B-B14F-4D97-AF65-F5344CB8AC3E}">
        <p14:creationId xmlns:p14="http://schemas.microsoft.com/office/powerpoint/2010/main" val="1567088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1C35F2-F7B9-4776-ADCC-46F5B5D84A26}" type="datetime1">
              <a:rPr lang="en-IE" smtClean="0"/>
              <a:t>24/05/2022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8BA54A8-CAB5-4DF6-B826-C172CF18EBED}" type="slidenum">
              <a:rPr lang="en-IE" smtClean="0"/>
              <a:t>‹#›</a:t>
            </a:fld>
            <a:endParaRPr lang="en-I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487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E51DEE-6655-4F3B-8934-4F0771E9496F}" type="datetime1">
              <a:rPr lang="en-IE" smtClean="0"/>
              <a:t>24/05/2022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8BA54A8-CAB5-4DF6-B826-C172CF18EBED}" type="slidenum">
              <a:rPr lang="en-IE" smtClean="0"/>
              <a:t>‹#›</a:t>
            </a:fld>
            <a:endParaRPr lang="en-IE"/>
          </a:p>
        </p:txBody>
      </p:sp>
    </p:spTree>
    <p:extLst>
      <p:ext uri="{BB962C8B-B14F-4D97-AF65-F5344CB8AC3E}">
        <p14:creationId xmlns:p14="http://schemas.microsoft.com/office/powerpoint/2010/main" val="3225118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FD1E98-5CD1-47BE-B1E5-42F4012C1716}" type="datetime1">
              <a:rPr lang="en-IE" smtClean="0"/>
              <a:t>24/05/2022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8BA54A8-CAB5-4DF6-B826-C172CF18EBED}" type="slidenum">
              <a:rPr lang="en-IE" smtClean="0"/>
              <a:t>‹#›</a:t>
            </a:fld>
            <a:endParaRPr lang="en-IE"/>
          </a:p>
        </p:txBody>
      </p:sp>
    </p:spTree>
    <p:extLst>
      <p:ext uri="{BB962C8B-B14F-4D97-AF65-F5344CB8AC3E}">
        <p14:creationId xmlns:p14="http://schemas.microsoft.com/office/powerpoint/2010/main" val="978540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C207D-D314-4F5E-823D-6742049AAFD7}" type="datetime1">
              <a:rPr lang="en-IE" smtClean="0"/>
              <a:t>24/05/2022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8BA54A8-CAB5-4DF6-B826-C172CF18EBED}" type="slidenum">
              <a:rPr lang="en-IE" smtClean="0"/>
              <a:t>‹#›</a:t>
            </a:fld>
            <a:endParaRPr lang="en-IE"/>
          </a:p>
        </p:txBody>
      </p:sp>
    </p:spTree>
    <p:extLst>
      <p:ext uri="{BB962C8B-B14F-4D97-AF65-F5344CB8AC3E}">
        <p14:creationId xmlns:p14="http://schemas.microsoft.com/office/powerpoint/2010/main" val="141764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B64F85-1ADE-42B1-BF74-FF395DC7E65F}" type="datetime1">
              <a:rPr lang="en-IE" smtClean="0"/>
              <a:t>24/05/2022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8BA54A8-CAB5-4DF6-B826-C172CF18EBED}" type="slidenum">
              <a:rPr lang="en-IE" smtClean="0"/>
              <a:t>‹#›</a:t>
            </a:fld>
            <a:endParaRPr lang="en-IE"/>
          </a:p>
        </p:txBody>
      </p:sp>
    </p:spTree>
    <p:extLst>
      <p:ext uri="{BB962C8B-B14F-4D97-AF65-F5344CB8AC3E}">
        <p14:creationId xmlns:p14="http://schemas.microsoft.com/office/powerpoint/2010/main" val="1421814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B44E8F-DE8E-4232-A2CE-E4A3F2DCFB95}" type="datetime1">
              <a:rPr lang="en-IE" smtClean="0"/>
              <a:t>24/05/2022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8BA54A8-CAB5-4DF6-B826-C172CF18EBED}" type="slidenum">
              <a:rPr lang="en-IE" smtClean="0"/>
              <a:t>‹#›</a:t>
            </a:fld>
            <a:endParaRPr lang="en-IE"/>
          </a:p>
        </p:txBody>
      </p:sp>
    </p:spTree>
    <p:extLst>
      <p:ext uri="{BB962C8B-B14F-4D97-AF65-F5344CB8AC3E}">
        <p14:creationId xmlns:p14="http://schemas.microsoft.com/office/powerpoint/2010/main" val="1107552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677EC6-F9D5-44FF-B6DC-268385827778}" type="datetime1">
              <a:rPr lang="en-IE" smtClean="0"/>
              <a:t>24/05/2022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8BA54A8-CAB5-4DF6-B826-C172CF18EBED}" type="slidenum">
              <a:rPr lang="en-IE" smtClean="0"/>
              <a:t>‹#›</a:t>
            </a:fld>
            <a:endParaRPr lang="en-IE"/>
          </a:p>
        </p:txBody>
      </p:sp>
    </p:spTree>
    <p:extLst>
      <p:ext uri="{BB962C8B-B14F-4D97-AF65-F5344CB8AC3E}">
        <p14:creationId xmlns:p14="http://schemas.microsoft.com/office/powerpoint/2010/main" val="3928286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B5667A-CB4A-48C5-95AD-58919CCB4B5D}" type="datetime1">
              <a:rPr lang="en-IE" smtClean="0"/>
              <a:t>24/05/2022</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68BA54A8-CAB5-4DF6-B826-C172CF18EBED}" type="slidenum">
              <a:rPr lang="en-IE" smtClean="0"/>
              <a:t>‹#›</a:t>
            </a:fld>
            <a:endParaRPr lang="en-IE"/>
          </a:p>
        </p:txBody>
      </p:sp>
    </p:spTree>
    <p:extLst>
      <p:ext uri="{BB962C8B-B14F-4D97-AF65-F5344CB8AC3E}">
        <p14:creationId xmlns:p14="http://schemas.microsoft.com/office/powerpoint/2010/main" val="282849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F91275-3EEE-476C-943A-0C1E7150038D}" type="datetime1">
              <a:rPr lang="en-IE" smtClean="0"/>
              <a:t>24/05/2022</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68BA54A8-CAB5-4DF6-B826-C172CF18EBED}" type="slidenum">
              <a:rPr lang="en-IE" smtClean="0"/>
              <a:t>‹#›</a:t>
            </a:fld>
            <a:endParaRPr lang="en-IE"/>
          </a:p>
        </p:txBody>
      </p:sp>
    </p:spTree>
    <p:extLst>
      <p:ext uri="{BB962C8B-B14F-4D97-AF65-F5344CB8AC3E}">
        <p14:creationId xmlns:p14="http://schemas.microsoft.com/office/powerpoint/2010/main" val="379176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0C19B2-8DF7-44BD-8C74-5F9A94040063}" type="datetime1">
              <a:rPr lang="en-IE" smtClean="0"/>
              <a:t>24/05/2022</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68BA54A8-CAB5-4DF6-B826-C172CF18EBED}" type="slidenum">
              <a:rPr lang="en-IE" smtClean="0"/>
              <a:t>‹#›</a:t>
            </a:fld>
            <a:endParaRPr lang="en-IE"/>
          </a:p>
        </p:txBody>
      </p:sp>
    </p:spTree>
    <p:extLst>
      <p:ext uri="{BB962C8B-B14F-4D97-AF65-F5344CB8AC3E}">
        <p14:creationId xmlns:p14="http://schemas.microsoft.com/office/powerpoint/2010/main" val="2845827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BB19FC-6D88-4D69-A4FF-0A967AA25EB9}" type="datetime1">
              <a:rPr lang="en-IE" smtClean="0"/>
              <a:t>24/05/2022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8BA54A8-CAB5-4DF6-B826-C172CF18EBED}" type="slidenum">
              <a:rPr lang="en-IE" smtClean="0"/>
              <a:t>‹#›</a:t>
            </a:fld>
            <a:endParaRPr lang="en-IE"/>
          </a:p>
        </p:txBody>
      </p:sp>
    </p:spTree>
    <p:extLst>
      <p:ext uri="{BB962C8B-B14F-4D97-AF65-F5344CB8AC3E}">
        <p14:creationId xmlns:p14="http://schemas.microsoft.com/office/powerpoint/2010/main" val="3520354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8BA54A8-CAB5-4DF6-B826-C172CF18EBED}" type="slidenum">
              <a:rPr lang="en-IE" smtClean="0"/>
              <a:t>‹#›</a:t>
            </a:fld>
            <a:endParaRPr lang="en-IE"/>
          </a:p>
        </p:txBody>
      </p:sp>
      <p:sp>
        <p:nvSpPr>
          <p:cNvPr id="5" name="Date Placeholder 4"/>
          <p:cNvSpPr>
            <a:spLocks noGrp="1"/>
          </p:cNvSpPr>
          <p:nvPr>
            <p:ph type="dt" sz="half" idx="10"/>
          </p:nvPr>
        </p:nvSpPr>
        <p:spPr/>
        <p:txBody>
          <a:bodyPr/>
          <a:lstStyle/>
          <a:p>
            <a:fld id="{C3FDADB5-ABA8-4EDF-94AD-EBE6EB2E8103}" type="datetime1">
              <a:rPr lang="en-IE" smtClean="0"/>
              <a:t>24/05/2022</a:t>
            </a:fld>
            <a:endParaRPr lang="en-IE"/>
          </a:p>
        </p:txBody>
      </p:sp>
    </p:spTree>
    <p:extLst>
      <p:ext uri="{BB962C8B-B14F-4D97-AF65-F5344CB8AC3E}">
        <p14:creationId xmlns:p14="http://schemas.microsoft.com/office/powerpoint/2010/main" val="1521211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BAC23E8-DFA7-4C0E-9A12-D8C63D5A44BE}" type="datetime1">
              <a:rPr lang="en-IE" smtClean="0"/>
              <a:t>24/05/2022</a:t>
            </a:fld>
            <a:endParaRPr lang="en-IE"/>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8BA54A8-CAB5-4DF6-B826-C172CF18EBED}" type="slidenum">
              <a:rPr lang="en-IE" smtClean="0"/>
              <a:t>‹#›</a:t>
            </a:fld>
            <a:endParaRPr lang="en-IE"/>
          </a:p>
        </p:txBody>
      </p:sp>
    </p:spTree>
    <p:extLst>
      <p:ext uri="{BB962C8B-B14F-4D97-AF65-F5344CB8AC3E}">
        <p14:creationId xmlns:p14="http://schemas.microsoft.com/office/powerpoint/2010/main" val="90054931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s://meetingorganizer.copernicus.org/EGU22/EGU22-6190.html"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mailto:e.aitova1@nuigalway.ie" TargetMode="Externa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18/10/relationships/comments" Target="../comments/modernComment_106_9F13166E.xml"/><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FC1EC-3E9A-4329-8CA1-240EA98E6515}"/>
              </a:ext>
            </a:extLst>
          </p:cNvPr>
          <p:cNvSpPr>
            <a:spLocks noGrp="1"/>
          </p:cNvSpPr>
          <p:nvPr>
            <p:ph type="ctrTitle"/>
          </p:nvPr>
        </p:nvSpPr>
        <p:spPr>
          <a:xfrm>
            <a:off x="719441" y="2091025"/>
            <a:ext cx="8739849" cy="1646302"/>
          </a:xfrm>
        </p:spPr>
        <p:txBody>
          <a:bodyPr/>
          <a:lstStyle/>
          <a:p>
            <a:r>
              <a:rPr lang="en-GB" sz="4000" b="1" i="0" u="none" strike="noStrike" dirty="0">
                <a:effectLst/>
                <a:latin typeface="Open Sans" panose="020B0606030504020204" pitchFamily="34" charset="0"/>
                <a:hlinkClick r:id="rId3"/>
              </a:rPr>
              <a:t>Updated GHG emission factors for Irish peatlands: a review</a:t>
            </a:r>
            <a:endParaRPr lang="en-IE" sz="4000" dirty="0"/>
          </a:p>
        </p:txBody>
      </p:sp>
      <p:sp>
        <p:nvSpPr>
          <p:cNvPr id="3" name="Subtitle 2">
            <a:extLst>
              <a:ext uri="{FF2B5EF4-FFF2-40B4-BE49-F238E27FC236}">
                <a16:creationId xmlns:a16="http://schemas.microsoft.com/office/drawing/2014/main" id="{5CA71385-564E-431A-B5CE-26EB13E9F114}"/>
              </a:ext>
            </a:extLst>
          </p:cNvPr>
          <p:cNvSpPr>
            <a:spLocks noGrp="1"/>
          </p:cNvSpPr>
          <p:nvPr>
            <p:ph type="subTitle" idx="1"/>
          </p:nvPr>
        </p:nvSpPr>
        <p:spPr>
          <a:xfrm>
            <a:off x="1507446" y="3829383"/>
            <a:ext cx="7766936" cy="1096899"/>
          </a:xfrm>
        </p:spPr>
        <p:txBody>
          <a:bodyPr>
            <a:normAutofit lnSpcReduction="10000"/>
          </a:bodyPr>
          <a:lstStyle/>
          <a:p>
            <a:r>
              <a:rPr lang="en-GB" b="1" i="0" dirty="0">
                <a:solidFill>
                  <a:srgbClr val="212529"/>
                </a:solidFill>
                <a:effectLst/>
                <a:latin typeface="Open Sans" panose="020B0606030504020204" pitchFamily="34" charset="0"/>
              </a:rPr>
              <a:t>Elena Aitova</a:t>
            </a:r>
            <a:r>
              <a:rPr lang="en-GB" i="0" dirty="0">
                <a:solidFill>
                  <a:srgbClr val="212529"/>
                </a:solidFill>
                <a:effectLst/>
                <a:latin typeface="Open Sans" panose="020B0606030504020204" pitchFamily="34" charset="0"/>
              </a:rPr>
              <a:t>, </a:t>
            </a:r>
            <a:r>
              <a:rPr lang="en-GB" b="0" i="0" dirty="0">
                <a:solidFill>
                  <a:srgbClr val="212529"/>
                </a:solidFill>
                <a:effectLst/>
                <a:latin typeface="Open Sans" panose="020B0606030504020204" pitchFamily="34" charset="0"/>
              </a:rPr>
              <a:t>Terry Morley, David Wilson, and Florence Renou-Wilson</a:t>
            </a:r>
          </a:p>
          <a:p>
            <a:r>
              <a:rPr lang="en-GB" dirty="0">
                <a:solidFill>
                  <a:srgbClr val="212529"/>
                </a:solidFill>
                <a:latin typeface="Open Sans" panose="020B0606030504020204" pitchFamily="34" charset="0"/>
              </a:rPr>
              <a:t>EGU22, Vienna</a:t>
            </a:r>
          </a:p>
          <a:p>
            <a:r>
              <a:rPr lang="en-GB" dirty="0">
                <a:solidFill>
                  <a:srgbClr val="212529"/>
                </a:solidFill>
                <a:latin typeface="Open Sans" panose="020B0606030504020204" pitchFamily="34" charset="0"/>
              </a:rPr>
              <a:t>26</a:t>
            </a:r>
            <a:r>
              <a:rPr lang="en-GB" baseline="30000" dirty="0">
                <a:solidFill>
                  <a:srgbClr val="212529"/>
                </a:solidFill>
                <a:latin typeface="Open Sans" panose="020B0606030504020204" pitchFamily="34" charset="0"/>
              </a:rPr>
              <a:t>th</a:t>
            </a:r>
            <a:r>
              <a:rPr lang="en-GB" dirty="0">
                <a:solidFill>
                  <a:srgbClr val="212529"/>
                </a:solidFill>
                <a:latin typeface="Open Sans" panose="020B0606030504020204" pitchFamily="34" charset="0"/>
              </a:rPr>
              <a:t> of May 2022</a:t>
            </a:r>
            <a:endParaRPr lang="en-IE" dirty="0"/>
          </a:p>
        </p:txBody>
      </p:sp>
      <p:pic>
        <p:nvPicPr>
          <p:cNvPr id="8" name="Picture 7" descr="A picture containing text, clipart&#10;&#10;Description automatically generated">
            <a:extLst>
              <a:ext uri="{FF2B5EF4-FFF2-40B4-BE49-F238E27FC236}">
                <a16:creationId xmlns:a16="http://schemas.microsoft.com/office/drawing/2014/main" id="{FF1C237F-6771-4C10-9F7B-7557308591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1169" y="5973611"/>
            <a:ext cx="2075081" cy="593645"/>
          </a:xfrm>
          <a:prstGeom prst="rect">
            <a:avLst/>
          </a:prstGeom>
        </p:spPr>
      </p:pic>
      <p:pic>
        <p:nvPicPr>
          <p:cNvPr id="10" name="Picture 9" descr="Logo, icon&#10;&#10;Description automatically generated">
            <a:extLst>
              <a:ext uri="{FF2B5EF4-FFF2-40B4-BE49-F238E27FC236}">
                <a16:creationId xmlns:a16="http://schemas.microsoft.com/office/drawing/2014/main" id="{AB101F7B-4B3B-4CD1-822C-75A45A472F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7108" y="5830761"/>
            <a:ext cx="879345" cy="879345"/>
          </a:xfrm>
          <a:prstGeom prst="rect">
            <a:avLst/>
          </a:prstGeom>
        </p:spPr>
      </p:pic>
      <p:pic>
        <p:nvPicPr>
          <p:cNvPr id="13" name="Google Shape;79;p1">
            <a:extLst>
              <a:ext uri="{FF2B5EF4-FFF2-40B4-BE49-F238E27FC236}">
                <a16:creationId xmlns:a16="http://schemas.microsoft.com/office/drawing/2014/main" id="{FB89C689-F2D2-4CF3-807B-D6A1BE9B78A6}"/>
              </a:ext>
            </a:extLst>
          </p:cNvPr>
          <p:cNvPicPr preferRelativeResize="0"/>
          <p:nvPr/>
        </p:nvPicPr>
        <p:blipFill rotWithShape="1">
          <a:blip r:embed="rId6">
            <a:alphaModFix/>
          </a:blip>
          <a:srcRect/>
          <a:stretch/>
        </p:blipFill>
        <p:spPr>
          <a:xfrm>
            <a:off x="363472" y="5973611"/>
            <a:ext cx="1509711" cy="593645"/>
          </a:xfrm>
          <a:prstGeom prst="rect">
            <a:avLst/>
          </a:prstGeom>
          <a:noFill/>
          <a:ln>
            <a:noFill/>
          </a:ln>
        </p:spPr>
      </p:pic>
      <p:pic>
        <p:nvPicPr>
          <p:cNvPr id="15" name="Picture 14" descr="Logo&#10;&#10;Description automatically generated with medium confidence">
            <a:extLst>
              <a:ext uri="{FF2B5EF4-FFF2-40B4-BE49-F238E27FC236}">
                <a16:creationId xmlns:a16="http://schemas.microsoft.com/office/drawing/2014/main" id="{B834AA87-7DAF-4EC2-9C02-E5042AD43C8A}"/>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175106" y="5868741"/>
            <a:ext cx="603097" cy="803385"/>
          </a:xfrm>
          <a:prstGeom prst="rect">
            <a:avLst/>
          </a:prstGeom>
        </p:spPr>
      </p:pic>
      <p:pic>
        <p:nvPicPr>
          <p:cNvPr id="17" name="Picture 16" descr="Logo, company name&#10;&#10;Description automatically generated">
            <a:extLst>
              <a:ext uri="{FF2B5EF4-FFF2-40B4-BE49-F238E27FC236}">
                <a16:creationId xmlns:a16="http://schemas.microsoft.com/office/drawing/2014/main" id="{835C212C-605B-4B26-9512-5A7A5FF0C338}"/>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089365" y="5830761"/>
            <a:ext cx="879345" cy="879345"/>
          </a:xfrm>
          <a:prstGeom prst="rect">
            <a:avLst/>
          </a:prstGeom>
        </p:spPr>
      </p:pic>
      <p:sp>
        <p:nvSpPr>
          <p:cNvPr id="4" name="Slide Number Placeholder 3">
            <a:extLst>
              <a:ext uri="{FF2B5EF4-FFF2-40B4-BE49-F238E27FC236}">
                <a16:creationId xmlns:a16="http://schemas.microsoft.com/office/drawing/2014/main" id="{4F7DB6E9-5018-489B-B5F3-C076B432CC6E}"/>
              </a:ext>
            </a:extLst>
          </p:cNvPr>
          <p:cNvSpPr>
            <a:spLocks noGrp="1"/>
          </p:cNvSpPr>
          <p:nvPr>
            <p:ph type="sldNum" sz="quarter" idx="12"/>
          </p:nvPr>
        </p:nvSpPr>
        <p:spPr/>
        <p:txBody>
          <a:bodyPr/>
          <a:lstStyle/>
          <a:p>
            <a:fld id="{68BA54A8-CAB5-4DF6-B826-C172CF18EBED}" type="slidenum">
              <a:rPr lang="en-IE" smtClean="0"/>
              <a:t>1</a:t>
            </a:fld>
            <a:endParaRPr lang="en-IE"/>
          </a:p>
        </p:txBody>
      </p:sp>
    </p:spTree>
    <p:extLst>
      <p:ext uri="{BB962C8B-B14F-4D97-AF65-F5344CB8AC3E}">
        <p14:creationId xmlns:p14="http://schemas.microsoft.com/office/powerpoint/2010/main" val="2506561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49F6B-301D-4FE4-B60C-C83AD0BC0E5B}"/>
              </a:ext>
            </a:extLst>
          </p:cNvPr>
          <p:cNvSpPr>
            <a:spLocks noGrp="1"/>
          </p:cNvSpPr>
          <p:nvPr>
            <p:ph type="title"/>
          </p:nvPr>
        </p:nvSpPr>
        <p:spPr>
          <a:xfrm>
            <a:off x="1780964" y="1888934"/>
            <a:ext cx="7110832" cy="801244"/>
          </a:xfrm>
        </p:spPr>
        <p:txBody>
          <a:bodyPr>
            <a:normAutofit/>
          </a:bodyPr>
          <a:lstStyle/>
          <a:p>
            <a:pPr algn="ctr"/>
            <a:r>
              <a:rPr lang="en-IE" dirty="0"/>
              <a:t>Thank you for your </a:t>
            </a:r>
            <a:r>
              <a:rPr lang="en-IE" dirty="0" smtClean="0"/>
              <a:t>attention!</a:t>
            </a:r>
            <a:endParaRPr lang="en-IE" dirty="0"/>
          </a:p>
        </p:txBody>
      </p:sp>
      <p:sp>
        <p:nvSpPr>
          <p:cNvPr id="3" name="Slide Number Placeholder 2">
            <a:extLst>
              <a:ext uri="{FF2B5EF4-FFF2-40B4-BE49-F238E27FC236}">
                <a16:creationId xmlns:a16="http://schemas.microsoft.com/office/drawing/2014/main" id="{0B1BF15E-677E-4E7C-8A9A-F280B98B006B}"/>
              </a:ext>
            </a:extLst>
          </p:cNvPr>
          <p:cNvSpPr>
            <a:spLocks noGrp="1"/>
          </p:cNvSpPr>
          <p:nvPr>
            <p:ph type="sldNum" sz="quarter" idx="12"/>
          </p:nvPr>
        </p:nvSpPr>
        <p:spPr/>
        <p:txBody>
          <a:bodyPr/>
          <a:lstStyle/>
          <a:p>
            <a:fld id="{68BA54A8-CAB5-4DF6-B826-C172CF18EBED}" type="slidenum">
              <a:rPr lang="en-IE" smtClean="0"/>
              <a:t>10</a:t>
            </a:fld>
            <a:endParaRPr lang="en-IE"/>
          </a:p>
        </p:txBody>
      </p:sp>
      <p:pic>
        <p:nvPicPr>
          <p:cNvPr id="4" name="Picture 3" descr="A picture containing text, clipart&#10;&#10;Description automatically generated">
            <a:extLst>
              <a:ext uri="{FF2B5EF4-FFF2-40B4-BE49-F238E27FC236}">
                <a16:creationId xmlns:a16="http://schemas.microsoft.com/office/drawing/2014/main" id="{238F9000-B1EE-4064-B830-7174C827AE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0769" y="5952008"/>
            <a:ext cx="2075081" cy="593645"/>
          </a:xfrm>
          <a:prstGeom prst="rect">
            <a:avLst/>
          </a:prstGeom>
        </p:spPr>
      </p:pic>
      <p:pic>
        <p:nvPicPr>
          <p:cNvPr id="5" name="Picture 4" descr="Logo, icon&#10;&#10;Description automatically generated">
            <a:extLst>
              <a:ext uri="{FF2B5EF4-FFF2-40B4-BE49-F238E27FC236}">
                <a16:creationId xmlns:a16="http://schemas.microsoft.com/office/drawing/2014/main" id="{6DBB4EDC-57C3-4AB2-8865-E9E7882256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6708" y="5809158"/>
            <a:ext cx="879345" cy="879345"/>
          </a:xfrm>
          <a:prstGeom prst="rect">
            <a:avLst/>
          </a:prstGeom>
        </p:spPr>
      </p:pic>
      <p:pic>
        <p:nvPicPr>
          <p:cNvPr id="6" name="Google Shape;79;p1">
            <a:extLst>
              <a:ext uri="{FF2B5EF4-FFF2-40B4-BE49-F238E27FC236}">
                <a16:creationId xmlns:a16="http://schemas.microsoft.com/office/drawing/2014/main" id="{057C5D1A-2649-4F10-A9BD-78B72EB89335}"/>
              </a:ext>
            </a:extLst>
          </p:cNvPr>
          <p:cNvPicPr preferRelativeResize="0"/>
          <p:nvPr/>
        </p:nvPicPr>
        <p:blipFill rotWithShape="1">
          <a:blip r:embed="rId4">
            <a:alphaModFix/>
          </a:blip>
          <a:srcRect/>
          <a:stretch/>
        </p:blipFill>
        <p:spPr>
          <a:xfrm>
            <a:off x="1048040" y="5952008"/>
            <a:ext cx="1509711" cy="593645"/>
          </a:xfrm>
          <a:prstGeom prst="rect">
            <a:avLst/>
          </a:prstGeom>
          <a:noFill/>
          <a:ln>
            <a:noFill/>
          </a:ln>
        </p:spPr>
      </p:pic>
      <p:pic>
        <p:nvPicPr>
          <p:cNvPr id="7" name="Picture 6" descr="Logo&#10;&#10;Description automatically generated with medium confidence">
            <a:extLst>
              <a:ext uri="{FF2B5EF4-FFF2-40B4-BE49-F238E27FC236}">
                <a16:creationId xmlns:a16="http://schemas.microsoft.com/office/drawing/2014/main" id="{EE67E6B2-8DFF-4AF2-8717-0CA418AE544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782766" y="5822230"/>
            <a:ext cx="603097" cy="803385"/>
          </a:xfrm>
          <a:prstGeom prst="rect">
            <a:avLst/>
          </a:prstGeom>
        </p:spPr>
      </p:pic>
      <p:pic>
        <p:nvPicPr>
          <p:cNvPr id="8" name="Picture 7" descr="Logo, company name&#10;&#10;Description automatically generated">
            <a:extLst>
              <a:ext uri="{FF2B5EF4-FFF2-40B4-BE49-F238E27FC236}">
                <a16:creationId xmlns:a16="http://schemas.microsoft.com/office/drawing/2014/main" id="{C1F4556C-47E2-4F08-929B-A674499AF7F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839737" y="5784251"/>
            <a:ext cx="879345" cy="879345"/>
          </a:xfrm>
          <a:prstGeom prst="rect">
            <a:avLst/>
          </a:prstGeom>
        </p:spPr>
      </p:pic>
      <p:sp>
        <p:nvSpPr>
          <p:cNvPr id="9" name="TextBox 8">
            <a:extLst>
              <a:ext uri="{FF2B5EF4-FFF2-40B4-BE49-F238E27FC236}">
                <a16:creationId xmlns:a16="http://schemas.microsoft.com/office/drawing/2014/main" id="{396090E7-8693-453F-AEF6-7D935C1D9FA2}"/>
              </a:ext>
            </a:extLst>
          </p:cNvPr>
          <p:cNvSpPr txBox="1"/>
          <p:nvPr/>
        </p:nvSpPr>
        <p:spPr>
          <a:xfrm>
            <a:off x="3073619" y="2570138"/>
            <a:ext cx="5167793" cy="1354217"/>
          </a:xfrm>
          <a:prstGeom prst="rect">
            <a:avLst/>
          </a:prstGeom>
          <a:noFill/>
        </p:spPr>
        <p:txBody>
          <a:bodyPr wrap="square" rtlCol="0">
            <a:spAutoFit/>
          </a:bodyPr>
          <a:lstStyle/>
          <a:p>
            <a:r>
              <a:rPr lang="en-IE" sz="2800" dirty="0">
                <a:solidFill>
                  <a:schemeClr val="tx1">
                    <a:lumMod val="75000"/>
                    <a:lumOff val="25000"/>
                  </a:schemeClr>
                </a:solidFill>
                <a:latin typeface="Avenir Heavy" pitchFamily="124" charset="0"/>
              </a:rPr>
              <a:t>Feel free to contact me: </a:t>
            </a:r>
          </a:p>
          <a:p>
            <a:pPr marL="285750" indent="-285750">
              <a:buFont typeface="Arial" panose="020B0604020202020204" pitchFamily="34" charset="0"/>
              <a:buChar char="•"/>
            </a:pPr>
            <a:r>
              <a:rPr lang="en-IE" dirty="0">
                <a:solidFill>
                  <a:schemeClr val="tx1">
                    <a:lumMod val="75000"/>
                    <a:lumOff val="25000"/>
                  </a:schemeClr>
                </a:solidFill>
                <a:latin typeface="Avenir Heavy" pitchFamily="124" charset="0"/>
              </a:rPr>
              <a:t>Email: </a:t>
            </a:r>
            <a:r>
              <a:rPr lang="en-IE" dirty="0">
                <a:solidFill>
                  <a:srgbClr val="FF9900"/>
                </a:solidFill>
                <a:latin typeface="Avenir Heavy" pitchFamily="124" charset="0"/>
                <a:hlinkClick r:id="rId7">
                  <a:extLst>
                    <a:ext uri="{A12FA001-AC4F-418D-AE19-62706E023703}">
                      <ahyp:hlinkClr xmlns="" xmlns:ahyp="http://schemas.microsoft.com/office/drawing/2018/hyperlinkcolor" val="tx"/>
                    </a:ext>
                  </a:extLst>
                </a:hlinkClick>
              </a:rPr>
              <a:t>e.aitova1@nuigalway.ie</a:t>
            </a:r>
            <a:endParaRPr lang="en-IE" dirty="0">
              <a:solidFill>
                <a:srgbClr val="FF9900"/>
              </a:solidFill>
              <a:latin typeface="Avenir Heavy" pitchFamily="124" charset="0"/>
            </a:endParaRPr>
          </a:p>
          <a:p>
            <a:pPr marL="285750" indent="-285750">
              <a:buFont typeface="Arial" panose="020B0604020202020204" pitchFamily="34" charset="0"/>
              <a:buChar char="•"/>
            </a:pPr>
            <a:r>
              <a:rPr lang="en-IE" dirty="0">
                <a:solidFill>
                  <a:schemeClr val="tx1">
                    <a:lumMod val="75000"/>
                    <a:lumOff val="25000"/>
                  </a:schemeClr>
                </a:solidFill>
                <a:latin typeface="Avenir Heavy" pitchFamily="124" charset="0"/>
              </a:rPr>
              <a:t>Twitter: </a:t>
            </a:r>
            <a:r>
              <a:rPr lang="en-IE" dirty="0">
                <a:solidFill>
                  <a:srgbClr val="0070C0"/>
                </a:solidFill>
                <a:latin typeface="Avenir Heavy" pitchFamily="124" charset="0"/>
              </a:rPr>
              <a:t>@AitovaInNature</a:t>
            </a:r>
          </a:p>
          <a:p>
            <a:pPr marL="285750" indent="-285750">
              <a:buFont typeface="Arial" panose="020B0604020202020204" pitchFamily="34" charset="0"/>
              <a:buChar char="•"/>
            </a:pPr>
            <a:r>
              <a:rPr lang="en-IE" dirty="0" err="1">
                <a:solidFill>
                  <a:schemeClr val="tx1">
                    <a:lumMod val="75000"/>
                    <a:lumOff val="25000"/>
                  </a:schemeClr>
                </a:solidFill>
                <a:latin typeface="Avenir Heavy" pitchFamily="124" charset="0"/>
              </a:rPr>
              <a:t>Linkedin</a:t>
            </a:r>
            <a:r>
              <a:rPr lang="en-IE" dirty="0">
                <a:solidFill>
                  <a:schemeClr val="tx1">
                    <a:lumMod val="75000"/>
                    <a:lumOff val="25000"/>
                  </a:schemeClr>
                </a:solidFill>
                <a:latin typeface="Avenir Heavy" pitchFamily="124" charset="0"/>
              </a:rPr>
              <a:t>: </a:t>
            </a:r>
            <a:r>
              <a:rPr lang="en-IE" dirty="0">
                <a:solidFill>
                  <a:srgbClr val="FF9900"/>
                </a:solidFill>
                <a:latin typeface="Avenir Heavy" pitchFamily="124" charset="0"/>
              </a:rPr>
              <a:t>/in/elena-aitova/</a:t>
            </a:r>
          </a:p>
        </p:txBody>
      </p:sp>
    </p:spTree>
    <p:extLst>
      <p:ext uri="{BB962C8B-B14F-4D97-AF65-F5344CB8AC3E}">
        <p14:creationId xmlns:p14="http://schemas.microsoft.com/office/powerpoint/2010/main" val="5047615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A6E06-12F5-464B-A6E5-5D557A3A2C11}"/>
              </a:ext>
            </a:extLst>
          </p:cNvPr>
          <p:cNvSpPr>
            <a:spLocks noGrp="1"/>
          </p:cNvSpPr>
          <p:nvPr>
            <p:ph type="title"/>
          </p:nvPr>
        </p:nvSpPr>
        <p:spPr>
          <a:xfrm>
            <a:off x="335664" y="609600"/>
            <a:ext cx="8596668" cy="785091"/>
          </a:xfrm>
        </p:spPr>
        <p:txBody>
          <a:bodyPr/>
          <a:lstStyle/>
          <a:p>
            <a:r>
              <a:rPr lang="en-IE" b="1" dirty="0">
                <a:solidFill>
                  <a:schemeClr val="tx2">
                    <a:lumMod val="60000"/>
                    <a:lumOff val="40000"/>
                  </a:schemeClr>
                </a:solidFill>
                <a:latin typeface="Avenir Heavy" pitchFamily="124" charset="0"/>
              </a:rPr>
              <a:t>Why update Emission Factors (EFs)?</a:t>
            </a:r>
          </a:p>
        </p:txBody>
      </p:sp>
      <p:sp>
        <p:nvSpPr>
          <p:cNvPr id="3" name="Content Placeholder 2">
            <a:extLst>
              <a:ext uri="{FF2B5EF4-FFF2-40B4-BE49-F238E27FC236}">
                <a16:creationId xmlns:a16="http://schemas.microsoft.com/office/drawing/2014/main" id="{D7CC4728-47E9-45B7-BF51-9D62E66B54FC}"/>
              </a:ext>
            </a:extLst>
          </p:cNvPr>
          <p:cNvSpPr>
            <a:spLocks noGrp="1"/>
          </p:cNvSpPr>
          <p:nvPr>
            <p:ph idx="1"/>
          </p:nvPr>
        </p:nvSpPr>
        <p:spPr>
          <a:xfrm>
            <a:off x="835588" y="1707180"/>
            <a:ext cx="8182288" cy="1956855"/>
          </a:xfrm>
        </p:spPr>
        <p:style>
          <a:lnRef idx="2">
            <a:schemeClr val="dk1"/>
          </a:lnRef>
          <a:fillRef idx="1">
            <a:schemeClr val="lt1"/>
          </a:fillRef>
          <a:effectRef idx="0">
            <a:schemeClr val="dk1"/>
          </a:effectRef>
          <a:fontRef idx="minor">
            <a:schemeClr val="dk1"/>
          </a:fontRef>
        </p:style>
        <p:txBody>
          <a:bodyPr>
            <a:normAutofit/>
          </a:bodyPr>
          <a:lstStyle/>
          <a:p>
            <a:pPr marL="0" indent="0" algn="just" eaLnBrk="1" hangingPunct="1">
              <a:spcBef>
                <a:spcPct val="50000"/>
              </a:spcBef>
              <a:buNone/>
            </a:pPr>
            <a:r>
              <a:rPr lang="en-US" altLang="ja-JP" sz="2000" dirty="0">
                <a:latin typeface="Avenir Heavy" pitchFamily="124" charset="0"/>
              </a:rPr>
              <a:t>Ireland </a:t>
            </a:r>
            <a:r>
              <a:rPr lang="en-GB" altLang="ja-JP" sz="2000" b="1" dirty="0">
                <a:latin typeface="Avenir Heavy" pitchFamily="124" charset="0"/>
              </a:rPr>
              <a:t>reports emissions </a:t>
            </a:r>
            <a:r>
              <a:rPr lang="en-GB" altLang="ja-JP" sz="2000" dirty="0">
                <a:latin typeface="Avenir Heavy" pitchFamily="124" charset="0"/>
              </a:rPr>
              <a:t>from peatlands annually</a:t>
            </a:r>
          </a:p>
          <a:p>
            <a:pPr marL="0" indent="0" algn="just" eaLnBrk="1" hangingPunct="1">
              <a:spcBef>
                <a:spcPct val="50000"/>
              </a:spcBef>
              <a:buNone/>
            </a:pPr>
            <a:r>
              <a:rPr lang="en-GB" altLang="ja-JP" sz="2000" dirty="0">
                <a:latin typeface="Avenir Heavy" pitchFamily="124" charset="0"/>
              </a:rPr>
              <a:t>Ireland uses </a:t>
            </a:r>
            <a:r>
              <a:rPr lang="en-GB" altLang="ja-JP" sz="2000" b="1" dirty="0">
                <a:latin typeface="Avenir Heavy" pitchFamily="124" charset="0"/>
              </a:rPr>
              <a:t>Tier 1 level </a:t>
            </a:r>
          </a:p>
          <a:p>
            <a:pPr marL="0" indent="0" algn="just" eaLnBrk="1" hangingPunct="1">
              <a:spcBef>
                <a:spcPct val="50000"/>
              </a:spcBef>
              <a:buNone/>
            </a:pPr>
            <a:r>
              <a:rPr lang="en-US" altLang="ja-JP" sz="2000" dirty="0">
                <a:latin typeface="Avenir Heavy" pitchFamily="124" charset="0"/>
              </a:rPr>
              <a:t>Tier 1 data </a:t>
            </a:r>
            <a:r>
              <a:rPr lang="en-GB" altLang="ja-JP" sz="2000" dirty="0">
                <a:latin typeface="Avenir Heavy" pitchFamily="124" charset="0"/>
              </a:rPr>
              <a:t>are climatically and ecologically </a:t>
            </a:r>
            <a:r>
              <a:rPr lang="en-GB" altLang="ja-JP" sz="2000" b="1" dirty="0">
                <a:latin typeface="Avenir Heavy" pitchFamily="124" charset="0"/>
              </a:rPr>
              <a:t>dissimilar to Ireland </a:t>
            </a:r>
            <a:endParaRPr lang="en-US" altLang="ja-JP" sz="2000" dirty="0">
              <a:latin typeface="Avenir Heavy" pitchFamily="124" charset="0"/>
            </a:endParaRPr>
          </a:p>
          <a:p>
            <a:pPr marL="0" indent="0" algn="just" eaLnBrk="1" hangingPunct="1">
              <a:spcBef>
                <a:spcPct val="50000"/>
              </a:spcBef>
              <a:buNone/>
            </a:pPr>
            <a:r>
              <a:rPr lang="en-US" altLang="ja-JP" sz="2000" dirty="0">
                <a:latin typeface="Avenir Heavy" pitchFamily="124" charset="0"/>
              </a:rPr>
              <a:t>Last report in </a:t>
            </a:r>
            <a:r>
              <a:rPr lang="en-US" altLang="ja-JP" sz="2000" b="1" dirty="0">
                <a:latin typeface="Avenir Heavy" pitchFamily="124" charset="0"/>
              </a:rPr>
              <a:t>2013</a:t>
            </a:r>
            <a:r>
              <a:rPr lang="en-US" altLang="ja-JP" sz="2000" dirty="0">
                <a:latin typeface="Avenir Heavy" pitchFamily="124" charset="0"/>
              </a:rPr>
              <a:t> (Wilson </a:t>
            </a:r>
            <a:r>
              <a:rPr lang="en-US" altLang="ja-JP" sz="2000" i="1" dirty="0">
                <a:latin typeface="Avenir Heavy" pitchFamily="124" charset="0"/>
              </a:rPr>
              <a:t>et al</a:t>
            </a:r>
            <a:r>
              <a:rPr lang="en-US" altLang="ja-JP" sz="2000" dirty="0">
                <a:latin typeface="Avenir Heavy" pitchFamily="124" charset="0"/>
              </a:rPr>
              <a:t>., 2013)</a:t>
            </a:r>
          </a:p>
        </p:txBody>
      </p:sp>
      <p:pic>
        <p:nvPicPr>
          <p:cNvPr id="4" name="Picture 2" descr="{{{image_alt}}}">
            <a:extLst>
              <a:ext uri="{FF2B5EF4-FFF2-40B4-BE49-F238E27FC236}">
                <a16:creationId xmlns:a16="http://schemas.microsoft.com/office/drawing/2014/main" id="{869F9208-D35C-4659-928C-8F79CC30D4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551" y="3754634"/>
            <a:ext cx="1653407" cy="11022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Gov't accepts Doha Amendment to Kyoto Protocol - exemplifies commitment to  fight climate change - Guyana Chronicle">
            <a:extLst>
              <a:ext uri="{FF2B5EF4-FFF2-40B4-BE49-F238E27FC236}">
                <a16:creationId xmlns:a16="http://schemas.microsoft.com/office/drawing/2014/main" id="{7209B6AD-9B88-451F-9E34-56CC92CC0E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551" y="4947504"/>
            <a:ext cx="1653407" cy="8803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PDF) Ireland's National Inventory Report 2020. Greenhouse Gas Emissions  1990-2018. Reported to the United Nations Framework Convention on Climate  Change.">
            <a:extLst>
              <a:ext uri="{FF2B5EF4-FFF2-40B4-BE49-F238E27FC236}">
                <a16:creationId xmlns:a16="http://schemas.microsoft.com/office/drawing/2014/main" id="{42D6896D-933A-49FD-B255-4DA91A30982C}"/>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3791436" y="3754634"/>
            <a:ext cx="1816043" cy="256802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92399" y="1211215"/>
            <a:ext cx="9448800" cy="461665"/>
          </a:xfrm>
          <a:prstGeom prst="rect">
            <a:avLst/>
          </a:prstGeom>
          <a:noFill/>
        </p:spPr>
        <p:txBody>
          <a:bodyPr wrap="square" rtlCol="0">
            <a:spAutoFit/>
          </a:bodyPr>
          <a:lstStyle/>
          <a:p>
            <a:r>
              <a:rPr lang="en-IE" sz="2400" b="1" dirty="0">
                <a:solidFill>
                  <a:schemeClr val="tx1">
                    <a:lumMod val="75000"/>
                    <a:lumOff val="25000"/>
                  </a:schemeClr>
                </a:solidFill>
                <a:latin typeface="Avenir Heavy" pitchFamily="124" charset="0"/>
              </a:rPr>
              <a:t>Emission factor or EF </a:t>
            </a:r>
            <a:r>
              <a:rPr lang="en-IE" sz="2400" dirty="0">
                <a:solidFill>
                  <a:schemeClr val="tx1">
                    <a:lumMod val="75000"/>
                    <a:lumOff val="25000"/>
                  </a:schemeClr>
                </a:solidFill>
                <a:latin typeface="Avenir Heavy" pitchFamily="124" charset="0"/>
              </a:rPr>
              <a:t>– tonnes of C per hectare per year</a:t>
            </a:r>
          </a:p>
        </p:txBody>
      </p:sp>
      <p:sp>
        <p:nvSpPr>
          <p:cNvPr id="8" name="Slide Number Placeholder 7">
            <a:extLst>
              <a:ext uri="{FF2B5EF4-FFF2-40B4-BE49-F238E27FC236}">
                <a16:creationId xmlns:a16="http://schemas.microsoft.com/office/drawing/2014/main" id="{FD297CC8-43F7-4603-A909-047E1D40C0AF}"/>
              </a:ext>
            </a:extLst>
          </p:cNvPr>
          <p:cNvSpPr>
            <a:spLocks noGrp="1"/>
          </p:cNvSpPr>
          <p:nvPr>
            <p:ph type="sldNum" sz="quarter" idx="12"/>
          </p:nvPr>
        </p:nvSpPr>
        <p:spPr/>
        <p:txBody>
          <a:bodyPr/>
          <a:lstStyle/>
          <a:p>
            <a:fld id="{68BA54A8-CAB5-4DF6-B826-C172CF18EBED}" type="slidenum">
              <a:rPr lang="en-IE" smtClean="0"/>
              <a:t>2</a:t>
            </a:fld>
            <a:endParaRPr lang="en-IE"/>
          </a:p>
        </p:txBody>
      </p:sp>
      <p:sp>
        <p:nvSpPr>
          <p:cNvPr id="9" name="TextBox 8">
            <a:extLst>
              <a:ext uri="{FF2B5EF4-FFF2-40B4-BE49-F238E27FC236}">
                <a16:creationId xmlns:a16="http://schemas.microsoft.com/office/drawing/2014/main" id="{91505490-A0C1-4487-8BAF-5A8F74F1D662}"/>
              </a:ext>
            </a:extLst>
          </p:cNvPr>
          <p:cNvSpPr txBox="1"/>
          <p:nvPr/>
        </p:nvSpPr>
        <p:spPr>
          <a:xfrm>
            <a:off x="618948" y="6334780"/>
            <a:ext cx="8398928" cy="523220"/>
          </a:xfrm>
          <a:prstGeom prst="rect">
            <a:avLst/>
          </a:prstGeom>
          <a:noFill/>
        </p:spPr>
        <p:txBody>
          <a:bodyPr wrap="square" rtlCol="0">
            <a:spAutoFit/>
          </a:bodyPr>
          <a:lstStyle/>
          <a:p>
            <a:r>
              <a:rPr lang="en-IE" sz="1400" dirty="0">
                <a:solidFill>
                  <a:schemeClr val="tx1">
                    <a:lumMod val="75000"/>
                    <a:lumOff val="25000"/>
                  </a:schemeClr>
                </a:solidFill>
                <a:latin typeface="Avenir Heavy" pitchFamily="124" charset="0"/>
              </a:rPr>
              <a:t>Wilson, D., Müller, C. &amp; Renou-Wilson, F. (2013) Carbon emissions and removals from Irish peatlands: present trends and future mitigation measures. Irish Geography, 46, 1-2, 1–23.</a:t>
            </a:r>
          </a:p>
        </p:txBody>
      </p:sp>
      <p:pic>
        <p:nvPicPr>
          <p:cNvPr id="10" name="Picture 8" descr="Publications - IPCC-TFI">
            <a:extLst>
              <a:ext uri="{FF2B5EF4-FFF2-40B4-BE49-F238E27FC236}">
                <a16:creationId xmlns:a16="http://schemas.microsoft.com/office/drawing/2014/main" id="{E07DB110-F09E-4296-BAED-7B418A19230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345682" y="3754634"/>
            <a:ext cx="2109682" cy="2541786"/>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170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A833B-FA20-433B-A9C7-DAE57A1AA309}"/>
              </a:ext>
            </a:extLst>
          </p:cNvPr>
          <p:cNvSpPr>
            <a:spLocks noGrp="1"/>
          </p:cNvSpPr>
          <p:nvPr>
            <p:ph type="title"/>
          </p:nvPr>
        </p:nvSpPr>
        <p:spPr>
          <a:xfrm>
            <a:off x="677334" y="609600"/>
            <a:ext cx="8596668" cy="766618"/>
          </a:xfrm>
        </p:spPr>
        <p:txBody>
          <a:bodyPr>
            <a:normAutofit/>
          </a:bodyPr>
          <a:lstStyle/>
          <a:p>
            <a:r>
              <a:rPr lang="en-US" altLang="en-US" b="1" dirty="0">
                <a:solidFill>
                  <a:schemeClr val="tx2">
                    <a:lumMod val="60000"/>
                    <a:lumOff val="40000"/>
                  </a:schemeClr>
                </a:solidFill>
                <a:latin typeface="Avenir Heavy" pitchFamily="124" charset="0"/>
              </a:rPr>
              <a:t>Aims and Objectives</a:t>
            </a:r>
            <a:endParaRPr lang="en-IE" b="1" dirty="0">
              <a:solidFill>
                <a:schemeClr val="tx2">
                  <a:lumMod val="60000"/>
                  <a:lumOff val="40000"/>
                </a:schemeClr>
              </a:solidFill>
              <a:latin typeface="Avenir Heavy" pitchFamily="124" charset="0"/>
            </a:endParaRPr>
          </a:p>
        </p:txBody>
      </p:sp>
      <p:sp>
        <p:nvSpPr>
          <p:cNvPr id="4" name="TextBox 3">
            <a:extLst>
              <a:ext uri="{FF2B5EF4-FFF2-40B4-BE49-F238E27FC236}">
                <a16:creationId xmlns:a16="http://schemas.microsoft.com/office/drawing/2014/main" id="{4CCEB8DB-F1AA-4471-AB0E-DDABBE15B2D6}"/>
              </a:ext>
            </a:extLst>
          </p:cNvPr>
          <p:cNvSpPr txBox="1"/>
          <p:nvPr/>
        </p:nvSpPr>
        <p:spPr>
          <a:xfrm>
            <a:off x="551773" y="1814230"/>
            <a:ext cx="8847790" cy="1015663"/>
          </a:xfrm>
          <a:prstGeom prst="rect">
            <a:avLst/>
          </a:prstGeom>
          <a:noFill/>
        </p:spPr>
        <p:txBody>
          <a:bodyPr wrap="square">
            <a:spAutoFit/>
          </a:bodyPr>
          <a:lstStyle/>
          <a:p>
            <a:pPr marL="342900" indent="-685800" algn="just">
              <a:spcBef>
                <a:spcPct val="50000"/>
              </a:spcBef>
              <a:buClr>
                <a:schemeClr val="accent1"/>
              </a:buClr>
              <a:buSzPct val="80000"/>
              <a:buFont typeface="Arial" panose="020B0604020202020204" pitchFamily="34" charset="0"/>
              <a:buChar char="•"/>
            </a:pPr>
            <a:r>
              <a:rPr lang="en-US" altLang="en-US" sz="2400" dirty="0">
                <a:solidFill>
                  <a:schemeClr val="tx1">
                    <a:lumMod val="75000"/>
                    <a:lumOff val="25000"/>
                  </a:schemeClr>
                </a:solidFill>
                <a:latin typeface="Avenir Heavy" pitchFamily="124" charset="0"/>
              </a:rPr>
              <a:t>To review all peatland </a:t>
            </a:r>
            <a:r>
              <a:rPr lang="en-US" altLang="en-US" sz="2400" b="1" dirty="0">
                <a:solidFill>
                  <a:schemeClr val="tx1">
                    <a:lumMod val="75000"/>
                    <a:lumOff val="25000"/>
                  </a:schemeClr>
                </a:solidFill>
                <a:latin typeface="Avenir Heavy" pitchFamily="124" charset="0"/>
              </a:rPr>
              <a:t>carbon flux (C) studies </a:t>
            </a:r>
            <a:r>
              <a:rPr lang="en-US" altLang="en-US" sz="2400" dirty="0">
                <a:solidFill>
                  <a:schemeClr val="tx1">
                    <a:lumMod val="75000"/>
                    <a:lumOff val="25000"/>
                  </a:schemeClr>
                </a:solidFill>
                <a:latin typeface="Avenir Heavy" pitchFamily="124" charset="0"/>
              </a:rPr>
              <a:t>in Ireland</a:t>
            </a:r>
          </a:p>
          <a:p>
            <a:pPr marL="342900" indent="-685800" algn="just">
              <a:spcBef>
                <a:spcPct val="50000"/>
              </a:spcBef>
              <a:buClr>
                <a:schemeClr val="accent1"/>
              </a:buClr>
              <a:buSzPct val="80000"/>
              <a:buFont typeface="Arial" panose="020B0604020202020204" pitchFamily="34" charset="0"/>
              <a:buChar char="•"/>
            </a:pPr>
            <a:r>
              <a:rPr lang="en-US" altLang="en-US" sz="2400" dirty="0">
                <a:solidFill>
                  <a:schemeClr val="tx1">
                    <a:lumMod val="75000"/>
                    <a:lumOff val="25000"/>
                  </a:schemeClr>
                </a:solidFill>
                <a:latin typeface="Avenir Heavy" pitchFamily="124" charset="0"/>
              </a:rPr>
              <a:t>To propose </a:t>
            </a:r>
            <a:r>
              <a:rPr lang="en-US" altLang="en-US" sz="2400" b="1" dirty="0">
                <a:solidFill>
                  <a:schemeClr val="tx1">
                    <a:lumMod val="75000"/>
                    <a:lumOff val="25000"/>
                  </a:schemeClr>
                </a:solidFill>
                <a:latin typeface="Avenir Heavy" pitchFamily="124" charset="0"/>
              </a:rPr>
              <a:t>country-specific</a:t>
            </a:r>
            <a:r>
              <a:rPr lang="en-US" altLang="en-US" sz="2400" dirty="0">
                <a:solidFill>
                  <a:schemeClr val="tx1">
                    <a:lumMod val="75000"/>
                    <a:lumOff val="25000"/>
                  </a:schemeClr>
                </a:solidFill>
                <a:latin typeface="Avenir Heavy" pitchFamily="124" charset="0"/>
              </a:rPr>
              <a:t> emission factors (EFs)</a:t>
            </a:r>
            <a:endParaRPr lang="en-GB" altLang="en-US" sz="2400" dirty="0">
              <a:solidFill>
                <a:schemeClr val="tx1">
                  <a:lumMod val="75000"/>
                  <a:lumOff val="25000"/>
                </a:schemeClr>
              </a:solidFill>
              <a:latin typeface="Avenir Heavy" pitchFamily="124" charset="0"/>
            </a:endParaRPr>
          </a:p>
        </p:txBody>
      </p:sp>
      <p:sp>
        <p:nvSpPr>
          <p:cNvPr id="7" name="TextBox 6">
            <a:extLst>
              <a:ext uri="{FF2B5EF4-FFF2-40B4-BE49-F238E27FC236}">
                <a16:creationId xmlns:a16="http://schemas.microsoft.com/office/drawing/2014/main" id="{88B07CBC-DA07-40E0-B6B2-77B23CEBC5F0}"/>
              </a:ext>
            </a:extLst>
          </p:cNvPr>
          <p:cNvSpPr txBox="1"/>
          <p:nvPr/>
        </p:nvSpPr>
        <p:spPr>
          <a:xfrm>
            <a:off x="551773" y="3607686"/>
            <a:ext cx="8523647" cy="646331"/>
          </a:xfrm>
          <a:prstGeom prst="rect">
            <a:avLst/>
          </a:prstGeom>
          <a:noFill/>
        </p:spPr>
        <p:txBody>
          <a:bodyPr wrap="square" rtlCol="0">
            <a:spAutoFit/>
          </a:bodyPr>
          <a:lstStyle/>
          <a:p>
            <a:r>
              <a:rPr lang="en-IE" sz="3600" dirty="0">
                <a:ln>
                  <a:solidFill>
                    <a:schemeClr val="accent1">
                      <a:lumMod val="75000"/>
                    </a:schemeClr>
                  </a:solidFill>
                </a:ln>
                <a:solidFill>
                  <a:schemeClr val="accent1"/>
                </a:solidFill>
                <a:latin typeface="+mj-lt"/>
                <a:ea typeface="+mj-ea"/>
                <a:cs typeface="+mj-cs"/>
              </a:rPr>
              <a:t>Land</a:t>
            </a:r>
            <a:r>
              <a:rPr lang="en-IE" dirty="0">
                <a:ln>
                  <a:solidFill>
                    <a:schemeClr val="accent1">
                      <a:lumMod val="75000"/>
                    </a:schemeClr>
                  </a:solidFill>
                </a:ln>
              </a:rPr>
              <a:t> </a:t>
            </a:r>
            <a:r>
              <a:rPr lang="en-IE" sz="3600" dirty="0">
                <a:ln>
                  <a:solidFill>
                    <a:schemeClr val="accent1">
                      <a:lumMod val="75000"/>
                    </a:schemeClr>
                  </a:solidFill>
                </a:ln>
                <a:solidFill>
                  <a:schemeClr val="accent1"/>
                </a:solidFill>
                <a:latin typeface="+mj-lt"/>
                <a:ea typeface="+mj-ea"/>
                <a:cs typeface="+mj-cs"/>
              </a:rPr>
              <a:t>Use</a:t>
            </a:r>
            <a:r>
              <a:rPr lang="en-IE" dirty="0">
                <a:ln>
                  <a:solidFill>
                    <a:schemeClr val="accent1">
                      <a:lumMod val="75000"/>
                    </a:schemeClr>
                  </a:solidFill>
                </a:ln>
              </a:rPr>
              <a:t> </a:t>
            </a:r>
            <a:r>
              <a:rPr lang="en-IE" sz="3600" dirty="0">
                <a:ln>
                  <a:solidFill>
                    <a:schemeClr val="accent1">
                      <a:lumMod val="75000"/>
                    </a:schemeClr>
                  </a:solidFill>
                </a:ln>
                <a:solidFill>
                  <a:schemeClr val="accent1"/>
                </a:solidFill>
                <a:latin typeface="+mj-lt"/>
                <a:ea typeface="+mj-ea"/>
                <a:cs typeface="+mj-cs"/>
              </a:rPr>
              <a:t>Categories on </a:t>
            </a:r>
            <a:r>
              <a:rPr lang="en-IE" sz="3600" dirty="0">
                <a:ln>
                  <a:solidFill>
                    <a:schemeClr val="accent1">
                      <a:lumMod val="75000"/>
                    </a:schemeClr>
                  </a:solidFill>
                </a:ln>
                <a:solidFill>
                  <a:schemeClr val="accent1"/>
                </a:solidFill>
              </a:rPr>
              <a:t>Irish </a:t>
            </a:r>
            <a:r>
              <a:rPr lang="en-IE" sz="3600" dirty="0">
                <a:ln>
                  <a:solidFill>
                    <a:schemeClr val="accent1">
                      <a:lumMod val="75000"/>
                    </a:schemeClr>
                  </a:solidFill>
                </a:ln>
                <a:solidFill>
                  <a:schemeClr val="accent1"/>
                </a:solidFill>
                <a:latin typeface="+mj-lt"/>
                <a:ea typeface="+mj-ea"/>
                <a:cs typeface="+mj-cs"/>
              </a:rPr>
              <a:t>peatlands?</a:t>
            </a:r>
          </a:p>
        </p:txBody>
      </p:sp>
      <p:sp>
        <p:nvSpPr>
          <p:cNvPr id="8" name="TextBox 7">
            <a:extLst>
              <a:ext uri="{FF2B5EF4-FFF2-40B4-BE49-F238E27FC236}">
                <a16:creationId xmlns:a16="http://schemas.microsoft.com/office/drawing/2014/main" id="{5258530B-2ACB-4CA6-8A48-26C41FF38E93}"/>
              </a:ext>
            </a:extLst>
          </p:cNvPr>
          <p:cNvSpPr txBox="1"/>
          <p:nvPr/>
        </p:nvSpPr>
        <p:spPr>
          <a:xfrm>
            <a:off x="2158936" y="4824524"/>
            <a:ext cx="4584764" cy="646331"/>
          </a:xfrm>
          <a:prstGeom prst="rect">
            <a:avLst/>
          </a:prstGeom>
          <a:noFill/>
        </p:spPr>
        <p:txBody>
          <a:bodyPr wrap="square" rtlCol="0">
            <a:spAutoFit/>
          </a:bodyPr>
          <a:lstStyle/>
          <a:p>
            <a:pPr algn="ctr"/>
            <a:r>
              <a:rPr lang="en-GB" altLang="en-US" sz="3600" dirty="0">
                <a:ln>
                  <a:solidFill>
                    <a:schemeClr val="accent1">
                      <a:lumMod val="75000"/>
                    </a:schemeClr>
                  </a:solidFill>
                </a:ln>
                <a:solidFill>
                  <a:schemeClr val="accent1"/>
                </a:solidFill>
                <a:latin typeface="+mj-lt"/>
                <a:ea typeface="+mj-ea"/>
                <a:cs typeface="+mj-cs"/>
              </a:rPr>
              <a:t>Do</a:t>
            </a:r>
            <a:r>
              <a:rPr lang="en-GB" altLang="en-US" sz="1800" dirty="0">
                <a:solidFill>
                  <a:schemeClr val="tx1">
                    <a:lumMod val="75000"/>
                    <a:lumOff val="25000"/>
                  </a:schemeClr>
                </a:solidFill>
                <a:latin typeface="Avenir Heavy" pitchFamily="124" charset="0"/>
              </a:rPr>
              <a:t> </a:t>
            </a:r>
            <a:r>
              <a:rPr lang="en-GB" altLang="en-US" sz="3600" dirty="0">
                <a:ln>
                  <a:solidFill>
                    <a:schemeClr val="accent1">
                      <a:lumMod val="75000"/>
                    </a:schemeClr>
                  </a:solidFill>
                </a:ln>
                <a:solidFill>
                  <a:schemeClr val="accent1"/>
                </a:solidFill>
                <a:latin typeface="+mj-lt"/>
                <a:ea typeface="+mj-ea"/>
                <a:cs typeface="+mj-cs"/>
              </a:rPr>
              <a:t>we</a:t>
            </a:r>
            <a:r>
              <a:rPr lang="en-GB" altLang="en-US" sz="1800" dirty="0">
                <a:solidFill>
                  <a:schemeClr val="tx1">
                    <a:lumMod val="75000"/>
                    <a:lumOff val="25000"/>
                  </a:schemeClr>
                </a:solidFill>
                <a:latin typeface="Avenir Heavy" pitchFamily="124" charset="0"/>
              </a:rPr>
              <a:t> </a:t>
            </a:r>
            <a:r>
              <a:rPr lang="en-GB" altLang="en-US" sz="3600" dirty="0">
                <a:ln>
                  <a:solidFill>
                    <a:schemeClr val="accent1">
                      <a:lumMod val="75000"/>
                    </a:schemeClr>
                  </a:solidFill>
                </a:ln>
                <a:solidFill>
                  <a:schemeClr val="accent1"/>
                </a:solidFill>
                <a:latin typeface="+mj-lt"/>
                <a:ea typeface="+mj-ea"/>
                <a:cs typeface="+mj-cs"/>
              </a:rPr>
              <a:t>have</a:t>
            </a:r>
            <a:r>
              <a:rPr lang="en-GB" altLang="en-US" sz="1800" dirty="0">
                <a:solidFill>
                  <a:schemeClr val="tx1">
                    <a:lumMod val="75000"/>
                    <a:lumOff val="25000"/>
                  </a:schemeClr>
                </a:solidFill>
                <a:latin typeface="Avenir Heavy" pitchFamily="124" charset="0"/>
              </a:rPr>
              <a:t> </a:t>
            </a:r>
            <a:r>
              <a:rPr lang="en-GB" altLang="en-US" sz="3600" dirty="0">
                <a:ln>
                  <a:solidFill>
                    <a:schemeClr val="accent1">
                      <a:lumMod val="75000"/>
                    </a:schemeClr>
                  </a:solidFill>
                </a:ln>
                <a:solidFill>
                  <a:schemeClr val="accent1"/>
                </a:solidFill>
                <a:latin typeface="+mj-lt"/>
                <a:ea typeface="+mj-ea"/>
                <a:cs typeface="+mj-cs"/>
              </a:rPr>
              <a:t>data?</a:t>
            </a:r>
            <a:endParaRPr lang="en-IE" sz="3600" dirty="0">
              <a:ln>
                <a:solidFill>
                  <a:schemeClr val="accent1">
                    <a:lumMod val="75000"/>
                  </a:schemeClr>
                </a:solidFill>
              </a:ln>
              <a:solidFill>
                <a:schemeClr val="accent1"/>
              </a:solidFill>
              <a:latin typeface="+mj-lt"/>
              <a:ea typeface="+mj-ea"/>
              <a:cs typeface="+mj-cs"/>
            </a:endParaRPr>
          </a:p>
        </p:txBody>
      </p:sp>
      <p:sp>
        <p:nvSpPr>
          <p:cNvPr id="3" name="Slide Number Placeholder 2">
            <a:extLst>
              <a:ext uri="{FF2B5EF4-FFF2-40B4-BE49-F238E27FC236}">
                <a16:creationId xmlns:a16="http://schemas.microsoft.com/office/drawing/2014/main" id="{FA20F14B-5F55-44E2-8541-4AC1FA330E0A}"/>
              </a:ext>
            </a:extLst>
          </p:cNvPr>
          <p:cNvSpPr>
            <a:spLocks noGrp="1"/>
          </p:cNvSpPr>
          <p:nvPr>
            <p:ph type="sldNum" sz="quarter" idx="12"/>
          </p:nvPr>
        </p:nvSpPr>
        <p:spPr/>
        <p:txBody>
          <a:bodyPr/>
          <a:lstStyle/>
          <a:p>
            <a:fld id="{68BA54A8-CAB5-4DF6-B826-C172CF18EBED}" type="slidenum">
              <a:rPr lang="en-IE" smtClean="0"/>
              <a:t>3</a:t>
            </a:fld>
            <a:endParaRPr lang="en-IE"/>
          </a:p>
        </p:txBody>
      </p:sp>
    </p:spTree>
    <p:extLst>
      <p:ext uri="{BB962C8B-B14F-4D97-AF65-F5344CB8AC3E}">
        <p14:creationId xmlns:p14="http://schemas.microsoft.com/office/powerpoint/2010/main" val="226848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281BD-B498-4D57-BC09-1B822D50DFAC}"/>
              </a:ext>
            </a:extLst>
          </p:cNvPr>
          <p:cNvSpPr>
            <a:spLocks noGrp="1"/>
          </p:cNvSpPr>
          <p:nvPr>
            <p:ph type="title"/>
          </p:nvPr>
        </p:nvSpPr>
        <p:spPr/>
        <p:txBody>
          <a:bodyPr/>
          <a:lstStyle/>
          <a:p>
            <a:r>
              <a:rPr lang="en-IE" b="1" dirty="0">
                <a:solidFill>
                  <a:schemeClr val="tx2">
                    <a:lumMod val="60000"/>
                    <a:lumOff val="40000"/>
                  </a:schemeClr>
                </a:solidFill>
                <a:latin typeface="Avenir Heavy" pitchFamily="124" charset="0"/>
              </a:rPr>
              <a:t>Irish Peatland Land Use Categories</a:t>
            </a:r>
          </a:p>
        </p:txBody>
      </p:sp>
      <p:sp>
        <p:nvSpPr>
          <p:cNvPr id="4" name="TextBox 3"/>
          <p:cNvSpPr txBox="1"/>
          <p:nvPr/>
        </p:nvSpPr>
        <p:spPr>
          <a:xfrm>
            <a:off x="621481" y="5973381"/>
            <a:ext cx="8044054" cy="646331"/>
          </a:xfrm>
          <a:prstGeom prst="rect">
            <a:avLst/>
          </a:prstGeom>
          <a:noFill/>
        </p:spPr>
        <p:txBody>
          <a:bodyPr wrap="square" rtlCol="0">
            <a:spAutoFit/>
          </a:bodyPr>
          <a:lstStyle/>
          <a:p>
            <a:r>
              <a:rPr lang="en-IE" b="1" dirty="0">
                <a:solidFill>
                  <a:schemeClr val="accent5">
                    <a:lumMod val="50000"/>
                  </a:schemeClr>
                </a:solidFill>
                <a:latin typeface="Avenir Heavy" pitchFamily="124" charset="0"/>
              </a:rPr>
              <a:t>Green</a:t>
            </a:r>
            <a:r>
              <a:rPr lang="en-IE" dirty="0">
                <a:solidFill>
                  <a:schemeClr val="tx1">
                    <a:lumMod val="75000"/>
                    <a:lumOff val="25000"/>
                  </a:schemeClr>
                </a:solidFill>
                <a:latin typeface="Avenir Heavy" pitchFamily="124" charset="0"/>
              </a:rPr>
              <a:t> = wet peat, </a:t>
            </a:r>
            <a:r>
              <a:rPr lang="en-IE" b="1" dirty="0">
                <a:solidFill>
                  <a:srgbClr val="996633"/>
                </a:solidFill>
                <a:latin typeface="Avenir Heavy" pitchFamily="124" charset="0"/>
              </a:rPr>
              <a:t>brown</a:t>
            </a:r>
            <a:r>
              <a:rPr lang="en-IE" dirty="0">
                <a:solidFill>
                  <a:schemeClr val="tx1">
                    <a:lumMod val="75000"/>
                    <a:lumOff val="25000"/>
                  </a:schemeClr>
                </a:solidFill>
                <a:latin typeface="Avenir Heavy" pitchFamily="124" charset="0"/>
              </a:rPr>
              <a:t> = drained peat. </a:t>
            </a:r>
          </a:p>
          <a:p>
            <a:r>
              <a:rPr lang="en-IE" dirty="0">
                <a:solidFill>
                  <a:schemeClr val="tx1">
                    <a:lumMod val="75000"/>
                    <a:lumOff val="25000"/>
                  </a:schemeClr>
                </a:solidFill>
                <a:latin typeface="Avenir Heavy" pitchFamily="124" charset="0"/>
              </a:rPr>
              <a:t>* - lack of data</a:t>
            </a:r>
          </a:p>
        </p:txBody>
      </p:sp>
      <p:sp>
        <p:nvSpPr>
          <p:cNvPr id="5" name="Slide Number Placeholder 4">
            <a:extLst>
              <a:ext uri="{FF2B5EF4-FFF2-40B4-BE49-F238E27FC236}">
                <a16:creationId xmlns:a16="http://schemas.microsoft.com/office/drawing/2014/main" id="{539EE7DD-DF64-41A6-B1C3-6D40B7B89810}"/>
              </a:ext>
            </a:extLst>
          </p:cNvPr>
          <p:cNvSpPr>
            <a:spLocks noGrp="1"/>
          </p:cNvSpPr>
          <p:nvPr>
            <p:ph type="sldNum" sz="quarter" idx="12"/>
          </p:nvPr>
        </p:nvSpPr>
        <p:spPr/>
        <p:txBody>
          <a:bodyPr/>
          <a:lstStyle/>
          <a:p>
            <a:fld id="{68BA54A8-CAB5-4DF6-B826-C172CF18EBED}" type="slidenum">
              <a:rPr lang="en-IE" smtClean="0"/>
              <a:t>4</a:t>
            </a:fld>
            <a:endParaRPr lang="en-IE"/>
          </a:p>
        </p:txBody>
      </p:sp>
      <p:grpSp>
        <p:nvGrpSpPr>
          <p:cNvPr id="14" name="Group 13">
            <a:extLst>
              <a:ext uri="{FF2B5EF4-FFF2-40B4-BE49-F238E27FC236}">
                <a16:creationId xmlns:a16="http://schemas.microsoft.com/office/drawing/2014/main" id="{D9C6C4F5-E275-4CB2-A45C-F2C51378108F}"/>
              </a:ext>
            </a:extLst>
          </p:cNvPr>
          <p:cNvGrpSpPr/>
          <p:nvPr/>
        </p:nvGrpSpPr>
        <p:grpSpPr>
          <a:xfrm>
            <a:off x="335664" y="1346820"/>
            <a:ext cx="8596668" cy="4404305"/>
            <a:chOff x="238708" y="2074126"/>
            <a:chExt cx="8044055" cy="3935955"/>
          </a:xfrm>
        </p:grpSpPr>
        <p:grpSp>
          <p:nvGrpSpPr>
            <p:cNvPr id="13" name="Group 12">
              <a:extLst>
                <a:ext uri="{FF2B5EF4-FFF2-40B4-BE49-F238E27FC236}">
                  <a16:creationId xmlns:a16="http://schemas.microsoft.com/office/drawing/2014/main" id="{461D23D4-5F2C-4D2B-A446-112D81098E9D}"/>
                </a:ext>
              </a:extLst>
            </p:cNvPr>
            <p:cNvGrpSpPr/>
            <p:nvPr/>
          </p:nvGrpSpPr>
          <p:grpSpPr>
            <a:xfrm>
              <a:off x="238708" y="2074126"/>
              <a:ext cx="8044055" cy="3935955"/>
              <a:chOff x="238708" y="2074126"/>
              <a:chExt cx="8044055" cy="3935955"/>
            </a:xfrm>
          </p:grpSpPr>
          <p:pic>
            <p:nvPicPr>
              <p:cNvPr id="3" name="Picture 2" descr="Diagram&#10;&#10;Description automatically generated">
                <a:extLst>
                  <a:ext uri="{FF2B5EF4-FFF2-40B4-BE49-F238E27FC236}">
                    <a16:creationId xmlns:a16="http://schemas.microsoft.com/office/drawing/2014/main" id="{A6BA1699-E98E-4AA2-B185-3A78C76B7C3A}"/>
                  </a:ext>
                </a:extLst>
              </p:cNvPr>
              <p:cNvPicPr>
                <a:picLocks noChangeAspect="1"/>
              </p:cNvPicPr>
              <p:nvPr/>
            </p:nvPicPr>
            <p:blipFill rotWithShape="1">
              <a:blip r:embed="rId3">
                <a:extLst>
                  <a:ext uri="{28A0092B-C50C-407E-A947-70E740481C1C}">
                    <a14:useLocalDpi xmlns:a14="http://schemas.microsoft.com/office/drawing/2010/main" val="0"/>
                  </a:ext>
                </a:extLst>
              </a:blip>
              <a:srcRect t="17844"/>
              <a:stretch/>
            </p:blipFill>
            <p:spPr>
              <a:xfrm>
                <a:off x="238708" y="2074126"/>
                <a:ext cx="8044055" cy="3935955"/>
              </a:xfrm>
              <a:prstGeom prst="rect">
                <a:avLst/>
              </a:prstGeom>
            </p:spPr>
          </p:pic>
          <p:sp>
            <p:nvSpPr>
              <p:cNvPr id="6" name="TextBox 5">
                <a:extLst>
                  <a:ext uri="{FF2B5EF4-FFF2-40B4-BE49-F238E27FC236}">
                    <a16:creationId xmlns:a16="http://schemas.microsoft.com/office/drawing/2014/main" id="{3A386598-6DD4-4763-8AB8-B07451A1EA54}"/>
                  </a:ext>
                </a:extLst>
              </p:cNvPr>
              <p:cNvSpPr txBox="1"/>
              <p:nvPr/>
            </p:nvSpPr>
            <p:spPr>
              <a:xfrm>
                <a:off x="1513490" y="3368989"/>
                <a:ext cx="273269" cy="369332"/>
              </a:xfrm>
              <a:prstGeom prst="rect">
                <a:avLst/>
              </a:prstGeom>
              <a:noFill/>
            </p:spPr>
            <p:txBody>
              <a:bodyPr wrap="square" rtlCol="0">
                <a:spAutoFit/>
              </a:bodyPr>
              <a:lstStyle/>
              <a:p>
                <a:r>
                  <a:rPr lang="en-IE" dirty="0">
                    <a:solidFill>
                      <a:schemeClr val="tx1">
                        <a:lumMod val="75000"/>
                        <a:lumOff val="25000"/>
                      </a:schemeClr>
                    </a:solidFill>
                    <a:latin typeface="Avenir Heavy" pitchFamily="124" charset="0"/>
                  </a:rPr>
                  <a:t>*</a:t>
                </a:r>
              </a:p>
            </p:txBody>
          </p:sp>
          <p:sp>
            <p:nvSpPr>
              <p:cNvPr id="7" name="TextBox 6">
                <a:extLst>
                  <a:ext uri="{FF2B5EF4-FFF2-40B4-BE49-F238E27FC236}">
                    <a16:creationId xmlns:a16="http://schemas.microsoft.com/office/drawing/2014/main" id="{9B42C0D8-44A7-447B-AFAC-E4012DD2303A}"/>
                  </a:ext>
                </a:extLst>
              </p:cNvPr>
              <p:cNvSpPr txBox="1"/>
              <p:nvPr/>
            </p:nvSpPr>
            <p:spPr>
              <a:xfrm>
                <a:off x="2958662" y="4742935"/>
                <a:ext cx="273269" cy="369332"/>
              </a:xfrm>
              <a:prstGeom prst="rect">
                <a:avLst/>
              </a:prstGeom>
              <a:noFill/>
            </p:spPr>
            <p:txBody>
              <a:bodyPr wrap="square" rtlCol="0">
                <a:spAutoFit/>
              </a:bodyPr>
              <a:lstStyle/>
              <a:p>
                <a:r>
                  <a:rPr lang="en-IE" dirty="0">
                    <a:solidFill>
                      <a:schemeClr val="tx1">
                        <a:lumMod val="75000"/>
                        <a:lumOff val="25000"/>
                      </a:schemeClr>
                    </a:solidFill>
                    <a:latin typeface="Avenir Heavy" pitchFamily="124" charset="0"/>
                  </a:rPr>
                  <a:t>*</a:t>
                </a:r>
              </a:p>
            </p:txBody>
          </p:sp>
        </p:grpSp>
        <p:sp>
          <p:nvSpPr>
            <p:cNvPr id="9" name="TextBox 8">
              <a:extLst>
                <a:ext uri="{FF2B5EF4-FFF2-40B4-BE49-F238E27FC236}">
                  <a16:creationId xmlns:a16="http://schemas.microsoft.com/office/drawing/2014/main" id="{F1F39CF1-8972-48ED-9C33-48644EF15438}"/>
                </a:ext>
              </a:extLst>
            </p:cNvPr>
            <p:cNvSpPr txBox="1"/>
            <p:nvPr/>
          </p:nvSpPr>
          <p:spPr>
            <a:xfrm>
              <a:off x="4511381" y="5181135"/>
              <a:ext cx="273269" cy="369332"/>
            </a:xfrm>
            <a:prstGeom prst="rect">
              <a:avLst/>
            </a:prstGeom>
            <a:noFill/>
          </p:spPr>
          <p:txBody>
            <a:bodyPr wrap="square" rtlCol="0">
              <a:spAutoFit/>
            </a:bodyPr>
            <a:lstStyle/>
            <a:p>
              <a:r>
                <a:rPr lang="en-IE" dirty="0">
                  <a:solidFill>
                    <a:schemeClr val="tx1">
                      <a:lumMod val="75000"/>
                      <a:lumOff val="25000"/>
                    </a:schemeClr>
                  </a:solidFill>
                  <a:latin typeface="Avenir Heavy" pitchFamily="124" charset="0"/>
                </a:rPr>
                <a:t>*</a:t>
              </a:r>
            </a:p>
          </p:txBody>
        </p:sp>
        <p:sp>
          <p:nvSpPr>
            <p:cNvPr id="10" name="TextBox 9">
              <a:extLst>
                <a:ext uri="{FF2B5EF4-FFF2-40B4-BE49-F238E27FC236}">
                  <a16:creationId xmlns:a16="http://schemas.microsoft.com/office/drawing/2014/main" id="{BB79FA09-5F08-4067-B6C5-688F86101C37}"/>
                </a:ext>
              </a:extLst>
            </p:cNvPr>
            <p:cNvSpPr txBox="1"/>
            <p:nvPr/>
          </p:nvSpPr>
          <p:spPr>
            <a:xfrm>
              <a:off x="6211614" y="3323304"/>
              <a:ext cx="273269" cy="369332"/>
            </a:xfrm>
            <a:prstGeom prst="rect">
              <a:avLst/>
            </a:prstGeom>
            <a:noFill/>
          </p:spPr>
          <p:txBody>
            <a:bodyPr wrap="square" rtlCol="0">
              <a:spAutoFit/>
            </a:bodyPr>
            <a:lstStyle/>
            <a:p>
              <a:r>
                <a:rPr lang="en-IE" dirty="0">
                  <a:solidFill>
                    <a:schemeClr val="tx1">
                      <a:lumMod val="75000"/>
                      <a:lumOff val="25000"/>
                    </a:schemeClr>
                  </a:solidFill>
                  <a:latin typeface="Avenir Heavy" pitchFamily="124" charset="0"/>
                </a:rPr>
                <a:t>*</a:t>
              </a:r>
            </a:p>
          </p:txBody>
        </p:sp>
      </p:grpSp>
    </p:spTree>
    <p:extLst>
      <p:ext uri="{BB962C8B-B14F-4D97-AF65-F5344CB8AC3E}">
        <p14:creationId xmlns:p14="http://schemas.microsoft.com/office/powerpoint/2010/main" val="2373091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723F-6EB8-4417-AD74-191039AEC608}"/>
              </a:ext>
            </a:extLst>
          </p:cNvPr>
          <p:cNvSpPr>
            <a:spLocks noGrp="1"/>
          </p:cNvSpPr>
          <p:nvPr>
            <p:ph type="title"/>
          </p:nvPr>
        </p:nvSpPr>
        <p:spPr>
          <a:xfrm>
            <a:off x="677334" y="609600"/>
            <a:ext cx="8596668" cy="809472"/>
          </a:xfrm>
        </p:spPr>
        <p:txBody>
          <a:bodyPr/>
          <a:lstStyle/>
          <a:p>
            <a:r>
              <a:rPr lang="en-IE" b="1" dirty="0">
                <a:solidFill>
                  <a:schemeClr val="tx2">
                    <a:lumMod val="60000"/>
                    <a:lumOff val="40000"/>
                  </a:schemeClr>
                </a:solidFill>
                <a:latin typeface="Avenir Heavy" pitchFamily="124" charset="0"/>
              </a:rPr>
              <a:t>Review: 2013 vs 2022</a:t>
            </a:r>
          </a:p>
        </p:txBody>
      </p:sp>
      <p:graphicFrame>
        <p:nvGraphicFramePr>
          <p:cNvPr id="5" name="Table 4">
            <a:extLst>
              <a:ext uri="{FF2B5EF4-FFF2-40B4-BE49-F238E27FC236}">
                <a16:creationId xmlns:a16="http://schemas.microsoft.com/office/drawing/2014/main" id="{FFEE6829-1DDB-43C1-88DF-B376D63C1D73}"/>
              </a:ext>
            </a:extLst>
          </p:cNvPr>
          <p:cNvGraphicFramePr>
            <a:graphicFrameLocks noGrp="1"/>
          </p:cNvGraphicFramePr>
          <p:nvPr>
            <p:extLst>
              <p:ext uri="{D42A27DB-BD31-4B8C-83A1-F6EECF244321}">
                <p14:modId xmlns:p14="http://schemas.microsoft.com/office/powerpoint/2010/main" val="1122176627"/>
              </p:ext>
            </p:extLst>
          </p:nvPr>
        </p:nvGraphicFramePr>
        <p:xfrm>
          <a:off x="870895" y="2928956"/>
          <a:ext cx="7561319" cy="2756510"/>
        </p:xfrm>
        <a:graphic>
          <a:graphicData uri="http://schemas.openxmlformats.org/drawingml/2006/table">
            <a:tbl>
              <a:tblPr firstRow="1" bandRow="1">
                <a:tableStyleId>{5C22544A-7EE6-4342-B048-85BDC9FD1C3A}</a:tableStyleId>
              </a:tblPr>
              <a:tblGrid>
                <a:gridCol w="2965249">
                  <a:extLst>
                    <a:ext uri="{9D8B030D-6E8A-4147-A177-3AD203B41FA5}">
                      <a16:colId xmlns:a16="http://schemas.microsoft.com/office/drawing/2014/main" val="3800201113"/>
                    </a:ext>
                  </a:extLst>
                </a:gridCol>
                <a:gridCol w="2006306">
                  <a:extLst>
                    <a:ext uri="{9D8B030D-6E8A-4147-A177-3AD203B41FA5}">
                      <a16:colId xmlns:a16="http://schemas.microsoft.com/office/drawing/2014/main" val="1332601187"/>
                    </a:ext>
                  </a:extLst>
                </a:gridCol>
                <a:gridCol w="2589764">
                  <a:extLst>
                    <a:ext uri="{9D8B030D-6E8A-4147-A177-3AD203B41FA5}">
                      <a16:colId xmlns:a16="http://schemas.microsoft.com/office/drawing/2014/main" val="548213804"/>
                    </a:ext>
                  </a:extLst>
                </a:gridCol>
              </a:tblGrid>
              <a:tr h="478150">
                <a:tc rowSpan="2">
                  <a:txBody>
                    <a:bodyPr/>
                    <a:lstStyle/>
                    <a:p>
                      <a:pPr algn="ctr"/>
                      <a:r>
                        <a:rPr lang="en-IE" sz="1800" kern="1200" dirty="0">
                          <a:solidFill>
                            <a:schemeClr val="tx1">
                              <a:lumMod val="75000"/>
                              <a:lumOff val="25000"/>
                            </a:schemeClr>
                          </a:solidFill>
                          <a:latin typeface="Avenir Heavy" pitchFamily="124" charset="0"/>
                          <a:ea typeface="+mn-ea"/>
                          <a:cs typeface="+mn-cs"/>
                        </a:rPr>
                        <a:t>GHGs</a:t>
                      </a:r>
                    </a:p>
                  </a:txBody>
                  <a:tcPr marL="45720" marR="45720" anchor="ctr"/>
                </a:tc>
                <a:tc gridSpan="2">
                  <a:txBody>
                    <a:bodyPr/>
                    <a:lstStyle/>
                    <a:p>
                      <a:pPr algn="ctr"/>
                      <a:r>
                        <a:rPr lang="en-IE" sz="1800" kern="1200" dirty="0">
                          <a:solidFill>
                            <a:schemeClr val="tx1">
                              <a:lumMod val="75000"/>
                              <a:lumOff val="25000"/>
                            </a:schemeClr>
                          </a:solidFill>
                          <a:latin typeface="Avenir Heavy" pitchFamily="124" charset="0"/>
                          <a:ea typeface="+mn-ea"/>
                          <a:cs typeface="+mn-cs"/>
                        </a:rPr>
                        <a:t>Number of annual fluxes </a:t>
                      </a:r>
                    </a:p>
                  </a:txBody>
                  <a:tcPr marL="45720" marR="45720" anchor="ctr"/>
                </a:tc>
                <a:tc hMerge="1">
                  <a:txBody>
                    <a:bodyPr/>
                    <a:lstStyle/>
                    <a:p>
                      <a:pPr algn="ctr"/>
                      <a:endParaRPr lang="en-IE" sz="2000" dirty="0">
                        <a:latin typeface="Avenir Heavy"/>
                      </a:endParaRPr>
                    </a:p>
                  </a:txBody>
                  <a:tcPr marL="45720" marR="45720" anchor="ctr"/>
                </a:tc>
                <a:extLst>
                  <a:ext uri="{0D108BD9-81ED-4DB2-BD59-A6C34878D82A}">
                    <a16:rowId xmlns:a16="http://schemas.microsoft.com/office/drawing/2014/main" val="210299801"/>
                  </a:ext>
                </a:extLst>
              </a:tr>
              <a:tr h="0">
                <a:tc vMerge="1">
                  <a:txBody>
                    <a:bodyPr/>
                    <a:lstStyle/>
                    <a:p>
                      <a:pPr algn="ctr"/>
                      <a:endParaRPr lang="en-IE" sz="2000" dirty="0">
                        <a:latin typeface="Avenir Heavy"/>
                      </a:endParaRPr>
                    </a:p>
                  </a:txBody>
                  <a:tcPr marL="45720" marR="45720" anchor="ctr"/>
                </a:tc>
                <a:tc>
                  <a:txBody>
                    <a:bodyPr/>
                    <a:lstStyle/>
                    <a:p>
                      <a:pPr algn="ctr"/>
                      <a:r>
                        <a:rPr lang="en-IE" sz="1800" b="1" kern="1200" dirty="0">
                          <a:solidFill>
                            <a:schemeClr val="tx1">
                              <a:lumMod val="75000"/>
                              <a:lumOff val="25000"/>
                            </a:schemeClr>
                          </a:solidFill>
                          <a:latin typeface="Avenir Heavy" pitchFamily="124" charset="0"/>
                          <a:ea typeface="+mn-ea"/>
                          <a:cs typeface="+mn-cs"/>
                        </a:rPr>
                        <a:t>2013</a:t>
                      </a:r>
                    </a:p>
                  </a:txBody>
                  <a:tcPr marL="45720" marR="45720" anchor="ctr"/>
                </a:tc>
                <a:tc>
                  <a:txBody>
                    <a:bodyPr/>
                    <a:lstStyle/>
                    <a:p>
                      <a:pPr algn="ctr"/>
                      <a:r>
                        <a:rPr lang="en-IE" sz="1800" b="1" kern="1200" dirty="0">
                          <a:solidFill>
                            <a:schemeClr val="tx1">
                              <a:lumMod val="75000"/>
                              <a:lumOff val="25000"/>
                            </a:schemeClr>
                          </a:solidFill>
                          <a:latin typeface="Avenir Heavy" pitchFamily="124" charset="0"/>
                          <a:ea typeface="+mn-ea"/>
                          <a:cs typeface="+mn-cs"/>
                        </a:rPr>
                        <a:t>2022</a:t>
                      </a:r>
                    </a:p>
                  </a:txBody>
                  <a:tcPr marL="45720" marR="45720" anchor="ctr"/>
                </a:tc>
                <a:extLst>
                  <a:ext uri="{0D108BD9-81ED-4DB2-BD59-A6C34878D82A}">
                    <a16:rowId xmlns:a16="http://schemas.microsoft.com/office/drawing/2014/main" val="2109337778"/>
                  </a:ext>
                </a:extLst>
              </a:tr>
              <a:tr h="478150">
                <a:tc>
                  <a:txBody>
                    <a:bodyPr/>
                    <a:lstStyle/>
                    <a:p>
                      <a:pPr algn="ctr"/>
                      <a:r>
                        <a:rPr lang="en-IE" sz="1800" kern="1200" dirty="0">
                          <a:solidFill>
                            <a:schemeClr val="tx1">
                              <a:lumMod val="75000"/>
                              <a:lumOff val="25000"/>
                            </a:schemeClr>
                          </a:solidFill>
                          <a:latin typeface="Avenir Heavy" pitchFamily="124" charset="0"/>
                          <a:ea typeface="+mn-ea"/>
                          <a:cs typeface="+mn-cs"/>
                        </a:rPr>
                        <a:t>CO</a:t>
                      </a:r>
                      <a:r>
                        <a:rPr lang="en-IE" sz="1800" kern="1200" baseline="-25000" dirty="0">
                          <a:solidFill>
                            <a:schemeClr val="tx1">
                              <a:lumMod val="75000"/>
                              <a:lumOff val="25000"/>
                            </a:schemeClr>
                          </a:solidFill>
                          <a:latin typeface="Avenir Heavy" pitchFamily="124" charset="0"/>
                          <a:ea typeface="+mn-ea"/>
                          <a:cs typeface="+mn-cs"/>
                        </a:rPr>
                        <a:t>2</a:t>
                      </a:r>
                      <a:r>
                        <a:rPr lang="en-IE" sz="1800" kern="1200" dirty="0">
                          <a:solidFill>
                            <a:schemeClr val="tx1">
                              <a:lumMod val="75000"/>
                              <a:lumOff val="25000"/>
                            </a:schemeClr>
                          </a:solidFill>
                          <a:latin typeface="Avenir Heavy" pitchFamily="124" charset="0"/>
                          <a:ea typeface="+mn-ea"/>
                          <a:cs typeface="+mn-cs"/>
                        </a:rPr>
                        <a:t> fluxes</a:t>
                      </a:r>
                    </a:p>
                  </a:txBody>
                  <a:tcPr marL="45720" marR="45720" anchor="ctr"/>
                </a:tc>
                <a:tc>
                  <a:txBody>
                    <a:bodyPr/>
                    <a:lstStyle/>
                    <a:p>
                      <a:pPr algn="ctr"/>
                      <a:r>
                        <a:rPr lang="en-IE" sz="1800" kern="1200" dirty="0">
                          <a:solidFill>
                            <a:schemeClr val="tx1">
                              <a:lumMod val="75000"/>
                              <a:lumOff val="25000"/>
                            </a:schemeClr>
                          </a:solidFill>
                          <a:latin typeface="Avenir Heavy" pitchFamily="124" charset="0"/>
                          <a:ea typeface="+mn-ea"/>
                          <a:cs typeface="+mn-cs"/>
                        </a:rPr>
                        <a:t>33</a:t>
                      </a:r>
                    </a:p>
                  </a:txBody>
                  <a:tcPr marL="45720" marR="45720" anchor="ctr"/>
                </a:tc>
                <a:tc>
                  <a:txBody>
                    <a:bodyPr/>
                    <a:lstStyle/>
                    <a:p>
                      <a:pPr algn="ctr"/>
                      <a:r>
                        <a:rPr lang="en-IE" sz="1800" kern="1200" dirty="0">
                          <a:solidFill>
                            <a:schemeClr val="tx1">
                              <a:lumMod val="75000"/>
                              <a:lumOff val="25000"/>
                            </a:schemeClr>
                          </a:solidFill>
                          <a:latin typeface="Avenir Heavy" pitchFamily="124" charset="0"/>
                          <a:ea typeface="+mn-ea"/>
                          <a:cs typeface="+mn-cs"/>
                        </a:rPr>
                        <a:t>124</a:t>
                      </a:r>
                    </a:p>
                  </a:txBody>
                  <a:tcPr marL="45720" marR="45720" anchor="ctr"/>
                </a:tc>
                <a:extLst>
                  <a:ext uri="{0D108BD9-81ED-4DB2-BD59-A6C34878D82A}">
                    <a16:rowId xmlns:a16="http://schemas.microsoft.com/office/drawing/2014/main" val="1675444093"/>
                  </a:ext>
                </a:extLst>
              </a:tr>
              <a:tr h="478150">
                <a:tc>
                  <a:txBody>
                    <a:bodyPr/>
                    <a:lstStyle/>
                    <a:p>
                      <a:pPr algn="ctr"/>
                      <a:r>
                        <a:rPr lang="en-IE" sz="1800" kern="1200" dirty="0">
                          <a:solidFill>
                            <a:schemeClr val="tx1">
                              <a:lumMod val="75000"/>
                              <a:lumOff val="25000"/>
                            </a:schemeClr>
                          </a:solidFill>
                          <a:latin typeface="Avenir Heavy" pitchFamily="124" charset="0"/>
                          <a:ea typeface="+mn-ea"/>
                          <a:cs typeface="+mn-cs"/>
                        </a:rPr>
                        <a:t>CH</a:t>
                      </a:r>
                      <a:r>
                        <a:rPr lang="en-IE" sz="1800" kern="1200" baseline="-25000" dirty="0">
                          <a:solidFill>
                            <a:schemeClr val="tx1">
                              <a:lumMod val="75000"/>
                              <a:lumOff val="25000"/>
                            </a:schemeClr>
                          </a:solidFill>
                          <a:latin typeface="Avenir Heavy" pitchFamily="124" charset="0"/>
                          <a:ea typeface="+mn-ea"/>
                          <a:cs typeface="+mn-cs"/>
                        </a:rPr>
                        <a:t>4</a:t>
                      </a:r>
                      <a:r>
                        <a:rPr lang="en-IE" sz="1800" kern="1200" dirty="0">
                          <a:solidFill>
                            <a:schemeClr val="tx1">
                              <a:lumMod val="75000"/>
                              <a:lumOff val="25000"/>
                            </a:schemeClr>
                          </a:solidFill>
                          <a:latin typeface="Avenir Heavy" pitchFamily="124" charset="0"/>
                          <a:ea typeface="+mn-ea"/>
                          <a:cs typeface="+mn-cs"/>
                        </a:rPr>
                        <a:t> fluxes</a:t>
                      </a:r>
                    </a:p>
                  </a:txBody>
                  <a:tcPr marL="45720" marR="45720" anchor="ctr"/>
                </a:tc>
                <a:tc>
                  <a:txBody>
                    <a:bodyPr/>
                    <a:lstStyle/>
                    <a:p>
                      <a:pPr algn="ctr"/>
                      <a:r>
                        <a:rPr lang="en-IE" sz="1800" kern="1200" dirty="0">
                          <a:solidFill>
                            <a:schemeClr val="tx1">
                              <a:lumMod val="75000"/>
                              <a:lumOff val="25000"/>
                            </a:schemeClr>
                          </a:solidFill>
                          <a:latin typeface="Avenir Heavy" pitchFamily="124" charset="0"/>
                          <a:ea typeface="+mn-ea"/>
                          <a:cs typeface="+mn-cs"/>
                        </a:rPr>
                        <a:t>28</a:t>
                      </a:r>
                    </a:p>
                  </a:txBody>
                  <a:tcPr marL="45720" marR="45720" anchor="ctr"/>
                </a:tc>
                <a:tc>
                  <a:txBody>
                    <a:bodyPr/>
                    <a:lstStyle/>
                    <a:p>
                      <a:pPr algn="ctr"/>
                      <a:r>
                        <a:rPr lang="en-IE" sz="1800" kern="1200" dirty="0">
                          <a:solidFill>
                            <a:schemeClr val="tx1">
                              <a:lumMod val="75000"/>
                              <a:lumOff val="25000"/>
                            </a:schemeClr>
                          </a:solidFill>
                          <a:latin typeface="Avenir Heavy" pitchFamily="124" charset="0"/>
                          <a:ea typeface="+mn-ea"/>
                          <a:cs typeface="+mn-cs"/>
                        </a:rPr>
                        <a:t>95</a:t>
                      </a:r>
                    </a:p>
                  </a:txBody>
                  <a:tcPr marL="45720" marR="45720" anchor="ctr"/>
                </a:tc>
                <a:extLst>
                  <a:ext uri="{0D108BD9-81ED-4DB2-BD59-A6C34878D82A}">
                    <a16:rowId xmlns:a16="http://schemas.microsoft.com/office/drawing/2014/main" val="1148834855"/>
                  </a:ext>
                </a:extLst>
              </a:tr>
              <a:tr h="478150">
                <a:tc>
                  <a:txBody>
                    <a:bodyPr/>
                    <a:lstStyle/>
                    <a:p>
                      <a:pPr algn="ctr"/>
                      <a:r>
                        <a:rPr lang="en-IE" sz="1800" kern="1200" dirty="0">
                          <a:solidFill>
                            <a:schemeClr val="tx1">
                              <a:lumMod val="75000"/>
                              <a:lumOff val="25000"/>
                            </a:schemeClr>
                          </a:solidFill>
                          <a:latin typeface="Avenir Heavy" pitchFamily="124" charset="0"/>
                          <a:ea typeface="+mn-ea"/>
                          <a:cs typeface="+mn-cs"/>
                        </a:rPr>
                        <a:t>Fluvial losses</a:t>
                      </a:r>
                    </a:p>
                  </a:txBody>
                  <a:tcPr marL="45720" marR="45720" anchor="ctr"/>
                </a:tc>
                <a:tc>
                  <a:txBody>
                    <a:bodyPr/>
                    <a:lstStyle/>
                    <a:p>
                      <a:pPr algn="ctr"/>
                      <a:r>
                        <a:rPr lang="en-IE" sz="1800" kern="1200" dirty="0">
                          <a:solidFill>
                            <a:schemeClr val="tx1">
                              <a:lumMod val="75000"/>
                              <a:lumOff val="25000"/>
                            </a:schemeClr>
                          </a:solidFill>
                          <a:latin typeface="Avenir Heavy" pitchFamily="124" charset="0"/>
                          <a:ea typeface="+mn-ea"/>
                          <a:cs typeface="+mn-cs"/>
                        </a:rPr>
                        <a:t>2</a:t>
                      </a:r>
                    </a:p>
                  </a:txBody>
                  <a:tcPr marL="45720" marR="45720" anchor="ctr"/>
                </a:tc>
                <a:tc>
                  <a:txBody>
                    <a:bodyPr/>
                    <a:lstStyle/>
                    <a:p>
                      <a:pPr algn="ctr"/>
                      <a:r>
                        <a:rPr lang="en-IE" sz="1800" kern="1200" dirty="0">
                          <a:solidFill>
                            <a:schemeClr val="tx1">
                              <a:lumMod val="75000"/>
                              <a:lumOff val="25000"/>
                            </a:schemeClr>
                          </a:solidFill>
                          <a:latin typeface="Avenir Heavy" pitchFamily="124" charset="0"/>
                          <a:ea typeface="+mn-ea"/>
                          <a:cs typeface="+mn-cs"/>
                        </a:rPr>
                        <a:t>13</a:t>
                      </a:r>
                    </a:p>
                  </a:txBody>
                  <a:tcPr marL="45720" marR="45720" anchor="ctr"/>
                </a:tc>
                <a:extLst>
                  <a:ext uri="{0D108BD9-81ED-4DB2-BD59-A6C34878D82A}">
                    <a16:rowId xmlns:a16="http://schemas.microsoft.com/office/drawing/2014/main" val="3865360819"/>
                  </a:ext>
                </a:extLst>
              </a:tr>
              <a:tr h="478150">
                <a:tc>
                  <a:txBody>
                    <a:bodyPr/>
                    <a:lstStyle/>
                    <a:p>
                      <a:pPr algn="ctr"/>
                      <a:r>
                        <a:rPr lang="en-IE" sz="1800" kern="1200" dirty="0">
                          <a:solidFill>
                            <a:schemeClr val="tx1">
                              <a:lumMod val="75000"/>
                              <a:lumOff val="25000"/>
                            </a:schemeClr>
                          </a:solidFill>
                          <a:latin typeface="Avenir Heavy" pitchFamily="124" charset="0"/>
                          <a:ea typeface="+mn-ea"/>
                          <a:cs typeface="+mn-cs"/>
                        </a:rPr>
                        <a:t>N</a:t>
                      </a:r>
                      <a:r>
                        <a:rPr lang="en-IE" sz="1800" kern="1200" baseline="-25000" dirty="0">
                          <a:solidFill>
                            <a:schemeClr val="tx1">
                              <a:lumMod val="75000"/>
                              <a:lumOff val="25000"/>
                            </a:schemeClr>
                          </a:solidFill>
                          <a:latin typeface="Avenir Heavy" pitchFamily="124" charset="0"/>
                          <a:ea typeface="+mn-ea"/>
                          <a:cs typeface="+mn-cs"/>
                        </a:rPr>
                        <a:t>2</a:t>
                      </a:r>
                      <a:r>
                        <a:rPr lang="en-IE" sz="1800" kern="1200" dirty="0">
                          <a:solidFill>
                            <a:schemeClr val="tx1">
                              <a:lumMod val="75000"/>
                              <a:lumOff val="25000"/>
                            </a:schemeClr>
                          </a:solidFill>
                          <a:latin typeface="Avenir Heavy" pitchFamily="124" charset="0"/>
                          <a:ea typeface="+mn-ea"/>
                          <a:cs typeface="+mn-cs"/>
                        </a:rPr>
                        <a:t>O fluxes</a:t>
                      </a:r>
                    </a:p>
                  </a:txBody>
                  <a:tcPr marL="45720" marR="45720" anchor="ctr"/>
                </a:tc>
                <a:tc>
                  <a:txBody>
                    <a:bodyPr/>
                    <a:lstStyle/>
                    <a:p>
                      <a:pPr algn="ctr"/>
                      <a:r>
                        <a:rPr lang="en-IE" sz="1800" kern="1200" dirty="0">
                          <a:solidFill>
                            <a:schemeClr val="tx1">
                              <a:lumMod val="75000"/>
                              <a:lumOff val="25000"/>
                            </a:schemeClr>
                          </a:solidFill>
                          <a:latin typeface="Avenir Heavy" pitchFamily="124" charset="0"/>
                          <a:ea typeface="+mn-ea"/>
                          <a:cs typeface="+mn-cs"/>
                        </a:rPr>
                        <a:t>0</a:t>
                      </a:r>
                    </a:p>
                  </a:txBody>
                  <a:tcPr marL="45720" marR="45720" anchor="ctr"/>
                </a:tc>
                <a:tc>
                  <a:txBody>
                    <a:bodyPr/>
                    <a:lstStyle/>
                    <a:p>
                      <a:pPr algn="ctr"/>
                      <a:r>
                        <a:rPr lang="en-IE" sz="1800" kern="1200" dirty="0">
                          <a:solidFill>
                            <a:schemeClr val="tx1">
                              <a:lumMod val="75000"/>
                              <a:lumOff val="25000"/>
                            </a:schemeClr>
                          </a:solidFill>
                          <a:latin typeface="Avenir Heavy" pitchFamily="124" charset="0"/>
                          <a:ea typeface="+mn-ea"/>
                          <a:cs typeface="+mn-cs"/>
                        </a:rPr>
                        <a:t>60</a:t>
                      </a:r>
                    </a:p>
                  </a:txBody>
                  <a:tcPr marL="45720" marR="45720" anchor="ctr"/>
                </a:tc>
                <a:extLst>
                  <a:ext uri="{0D108BD9-81ED-4DB2-BD59-A6C34878D82A}">
                    <a16:rowId xmlns:a16="http://schemas.microsoft.com/office/drawing/2014/main" val="1334777739"/>
                  </a:ext>
                </a:extLst>
              </a:tr>
            </a:tbl>
          </a:graphicData>
        </a:graphic>
      </p:graphicFrame>
      <p:sp>
        <p:nvSpPr>
          <p:cNvPr id="4" name="Slide Number Placeholder 3">
            <a:extLst>
              <a:ext uri="{FF2B5EF4-FFF2-40B4-BE49-F238E27FC236}">
                <a16:creationId xmlns:a16="http://schemas.microsoft.com/office/drawing/2014/main" id="{10239A2E-A110-4921-B965-5F6834A4628C}"/>
              </a:ext>
            </a:extLst>
          </p:cNvPr>
          <p:cNvSpPr>
            <a:spLocks noGrp="1"/>
          </p:cNvSpPr>
          <p:nvPr>
            <p:ph type="sldNum" sz="quarter" idx="12"/>
          </p:nvPr>
        </p:nvSpPr>
        <p:spPr/>
        <p:txBody>
          <a:bodyPr/>
          <a:lstStyle/>
          <a:p>
            <a:fld id="{68BA54A8-CAB5-4DF6-B826-C172CF18EBED}" type="slidenum">
              <a:rPr lang="en-IE" smtClean="0"/>
              <a:t>5</a:t>
            </a:fld>
            <a:endParaRPr lang="en-IE"/>
          </a:p>
        </p:txBody>
      </p:sp>
      <p:sp>
        <p:nvSpPr>
          <p:cNvPr id="6" name="TextBox 5">
            <a:extLst>
              <a:ext uri="{FF2B5EF4-FFF2-40B4-BE49-F238E27FC236}">
                <a16:creationId xmlns:a16="http://schemas.microsoft.com/office/drawing/2014/main" id="{A6E967C7-7E86-4678-B954-D1A630B64C6F}"/>
              </a:ext>
            </a:extLst>
          </p:cNvPr>
          <p:cNvSpPr txBox="1"/>
          <p:nvPr/>
        </p:nvSpPr>
        <p:spPr>
          <a:xfrm>
            <a:off x="813571" y="2084824"/>
            <a:ext cx="8324193" cy="646331"/>
          </a:xfrm>
          <a:prstGeom prst="rect">
            <a:avLst/>
          </a:prstGeom>
          <a:noFill/>
        </p:spPr>
        <p:txBody>
          <a:bodyPr wrap="square" rtlCol="0">
            <a:spAutoFit/>
          </a:bodyPr>
          <a:lstStyle/>
          <a:p>
            <a:r>
              <a:rPr lang="en-US" altLang="en-US" dirty="0">
                <a:solidFill>
                  <a:schemeClr val="tx1">
                    <a:lumMod val="75000"/>
                    <a:lumOff val="25000"/>
                  </a:schemeClr>
                </a:solidFill>
                <a:latin typeface="Avenir Heavy" pitchFamily="124" charset="0"/>
              </a:rPr>
              <a:t>Table1. Annual numbers of fluxes were reported in 2013 (</a:t>
            </a:r>
            <a:r>
              <a:rPr lang="en-US" altLang="ja-JP" dirty="0">
                <a:solidFill>
                  <a:schemeClr val="tx1">
                    <a:lumMod val="75000"/>
                    <a:lumOff val="25000"/>
                  </a:schemeClr>
                </a:solidFill>
                <a:latin typeface="Avenir Heavy" pitchFamily="124" charset="0"/>
              </a:rPr>
              <a:t>Wilson </a:t>
            </a:r>
            <a:r>
              <a:rPr lang="en-US" altLang="ja-JP" i="1" dirty="0">
                <a:solidFill>
                  <a:schemeClr val="tx1">
                    <a:lumMod val="75000"/>
                    <a:lumOff val="25000"/>
                  </a:schemeClr>
                </a:solidFill>
                <a:latin typeface="Avenir Heavy" pitchFamily="124" charset="0"/>
              </a:rPr>
              <a:t>et al</a:t>
            </a:r>
            <a:r>
              <a:rPr lang="en-US" altLang="ja-JP" dirty="0">
                <a:solidFill>
                  <a:schemeClr val="tx1">
                    <a:lumMod val="75000"/>
                    <a:lumOff val="25000"/>
                  </a:schemeClr>
                </a:solidFill>
                <a:latin typeface="Avenir Heavy" pitchFamily="124" charset="0"/>
              </a:rPr>
              <a:t>., 2013</a:t>
            </a:r>
            <a:r>
              <a:rPr lang="en-US" altLang="en-US" dirty="0">
                <a:solidFill>
                  <a:schemeClr val="tx1">
                    <a:lumMod val="75000"/>
                    <a:lumOff val="25000"/>
                  </a:schemeClr>
                </a:solidFill>
                <a:latin typeface="Avenir Heavy" pitchFamily="124" charset="0"/>
              </a:rPr>
              <a:t>) and in 2022 (Aitova </a:t>
            </a:r>
            <a:r>
              <a:rPr lang="en-US" altLang="ja-JP" i="1" dirty="0">
                <a:solidFill>
                  <a:schemeClr val="tx1">
                    <a:lumMod val="75000"/>
                    <a:lumOff val="25000"/>
                  </a:schemeClr>
                </a:solidFill>
                <a:latin typeface="Avenir Heavy" pitchFamily="124" charset="0"/>
              </a:rPr>
              <a:t>et al</a:t>
            </a:r>
            <a:r>
              <a:rPr lang="en-US" altLang="ja-JP" dirty="0">
                <a:solidFill>
                  <a:schemeClr val="tx1">
                    <a:lumMod val="75000"/>
                    <a:lumOff val="25000"/>
                  </a:schemeClr>
                </a:solidFill>
                <a:latin typeface="Avenir Heavy" pitchFamily="124" charset="0"/>
              </a:rPr>
              <a:t>., 2022)</a:t>
            </a:r>
            <a:endParaRPr lang="en-IE" dirty="0"/>
          </a:p>
        </p:txBody>
      </p:sp>
      <p:sp>
        <p:nvSpPr>
          <p:cNvPr id="9" name="TextBox 8">
            <a:extLst>
              <a:ext uri="{FF2B5EF4-FFF2-40B4-BE49-F238E27FC236}">
                <a16:creationId xmlns:a16="http://schemas.microsoft.com/office/drawing/2014/main" id="{782F91D4-8681-40B5-BDE8-D85EE2FB1284}"/>
              </a:ext>
            </a:extLst>
          </p:cNvPr>
          <p:cNvSpPr txBox="1"/>
          <p:nvPr/>
        </p:nvSpPr>
        <p:spPr>
          <a:xfrm>
            <a:off x="474424" y="5883267"/>
            <a:ext cx="8354263" cy="523220"/>
          </a:xfrm>
          <a:prstGeom prst="rect">
            <a:avLst/>
          </a:prstGeom>
          <a:noFill/>
        </p:spPr>
        <p:txBody>
          <a:bodyPr wrap="square" rtlCol="0">
            <a:spAutoFit/>
          </a:bodyPr>
          <a:lstStyle/>
          <a:p>
            <a:r>
              <a:rPr lang="en-IE" sz="1400" dirty="0">
                <a:solidFill>
                  <a:schemeClr val="tx1">
                    <a:lumMod val="75000"/>
                    <a:lumOff val="25000"/>
                  </a:schemeClr>
                </a:solidFill>
                <a:latin typeface="Avenir Heavy" pitchFamily="124" charset="0"/>
              </a:rPr>
              <a:t>Wilson, D., Müller, C. &amp; Renou-Wilson, F. (2013) Carbon emissions and removals from Irish peatlands: present trends and future mitigation measures. Irish Geography, 46, 1-2, 1–23.</a:t>
            </a:r>
          </a:p>
        </p:txBody>
      </p:sp>
      <p:sp>
        <p:nvSpPr>
          <p:cNvPr id="3" name="TextBox 2">
            <a:extLst>
              <a:ext uri="{FF2B5EF4-FFF2-40B4-BE49-F238E27FC236}">
                <a16:creationId xmlns:a16="http://schemas.microsoft.com/office/drawing/2014/main" id="{6AB8B3A5-544B-4700-B96B-5905FCA54029}"/>
              </a:ext>
            </a:extLst>
          </p:cNvPr>
          <p:cNvSpPr txBox="1"/>
          <p:nvPr/>
        </p:nvSpPr>
        <p:spPr>
          <a:xfrm>
            <a:off x="677334" y="1419072"/>
            <a:ext cx="7998370" cy="461665"/>
          </a:xfrm>
          <a:prstGeom prst="rect">
            <a:avLst/>
          </a:prstGeom>
          <a:noFill/>
        </p:spPr>
        <p:txBody>
          <a:bodyPr wrap="square" rtlCol="0">
            <a:spAutoFit/>
          </a:bodyPr>
          <a:lstStyle/>
          <a:p>
            <a:r>
              <a:rPr lang="en-IE" sz="2400" b="1" dirty="0">
                <a:solidFill>
                  <a:schemeClr val="tx1">
                    <a:lumMod val="75000"/>
                    <a:lumOff val="25000"/>
                  </a:schemeClr>
                </a:solidFill>
                <a:latin typeface="Avenir Heavy" pitchFamily="124" charset="0"/>
              </a:rPr>
              <a:t>Peatlands locations: </a:t>
            </a:r>
          </a:p>
        </p:txBody>
      </p:sp>
      <p:graphicFrame>
        <p:nvGraphicFramePr>
          <p:cNvPr id="7" name="Diagram 6">
            <a:extLst>
              <a:ext uri="{FF2B5EF4-FFF2-40B4-BE49-F238E27FC236}">
                <a16:creationId xmlns:a16="http://schemas.microsoft.com/office/drawing/2014/main" id="{94BA5FCC-E3F4-4406-BA68-50FD3219DD88}"/>
              </a:ext>
            </a:extLst>
          </p:cNvPr>
          <p:cNvGraphicFramePr/>
          <p:nvPr>
            <p:extLst>
              <p:ext uri="{D42A27DB-BD31-4B8C-83A1-F6EECF244321}">
                <p14:modId xmlns:p14="http://schemas.microsoft.com/office/powerpoint/2010/main" val="3476702484"/>
              </p:ext>
            </p:extLst>
          </p:nvPr>
        </p:nvGraphicFramePr>
        <p:xfrm>
          <a:off x="3572537" y="866330"/>
          <a:ext cx="3601544" cy="15671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9653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Map&#10;&#10;Description automatically generated">
            <a:extLst>
              <a:ext uri="{FF2B5EF4-FFF2-40B4-BE49-F238E27FC236}">
                <a16:creationId xmlns:a16="http://schemas.microsoft.com/office/drawing/2014/main" id="{BABDD390-E8F9-4540-ADA1-F91B9B4EE833}"/>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629" b="8371"/>
          <a:stretch/>
        </p:blipFill>
        <p:spPr>
          <a:xfrm>
            <a:off x="-2322" y="-43196"/>
            <a:ext cx="5483404" cy="6901196"/>
          </a:xfrm>
          <a:prstGeom prst="rect">
            <a:avLst/>
          </a:prstGeom>
        </p:spPr>
      </p:pic>
      <p:sp>
        <p:nvSpPr>
          <p:cNvPr id="6" name="TextBox 5">
            <a:extLst>
              <a:ext uri="{FF2B5EF4-FFF2-40B4-BE49-F238E27FC236}">
                <a16:creationId xmlns:a16="http://schemas.microsoft.com/office/drawing/2014/main" id="{5EF607BE-7866-4A49-AA3F-59A557F3B2C7}"/>
              </a:ext>
            </a:extLst>
          </p:cNvPr>
          <p:cNvSpPr txBox="1"/>
          <p:nvPr/>
        </p:nvSpPr>
        <p:spPr>
          <a:xfrm>
            <a:off x="5362247" y="2668738"/>
            <a:ext cx="4708634" cy="1477328"/>
          </a:xfrm>
          <a:prstGeom prst="rect">
            <a:avLst/>
          </a:prstGeom>
          <a:noFill/>
        </p:spPr>
        <p:txBody>
          <a:bodyPr wrap="square" rtlCol="0">
            <a:spAutoFit/>
          </a:bodyPr>
          <a:lstStyle/>
          <a:p>
            <a:r>
              <a:rPr lang="en-IE" dirty="0">
                <a:solidFill>
                  <a:schemeClr val="tx1">
                    <a:lumMod val="75000"/>
                    <a:lumOff val="25000"/>
                  </a:schemeClr>
                </a:solidFill>
                <a:latin typeface="Avenir Heavy" pitchFamily="124" charset="0"/>
              </a:rPr>
              <a:t>Locations of the study sites </a:t>
            </a:r>
          </a:p>
          <a:p>
            <a:r>
              <a:rPr lang="en-IE" dirty="0">
                <a:solidFill>
                  <a:schemeClr val="tx1">
                    <a:lumMod val="75000"/>
                    <a:lumOff val="25000"/>
                  </a:schemeClr>
                </a:solidFill>
                <a:latin typeface="Avenir Heavy" pitchFamily="124" charset="0"/>
              </a:rPr>
              <a:t>and the distribution of Irish peatlands.</a:t>
            </a:r>
          </a:p>
          <a:p>
            <a:endParaRPr lang="en-IE" dirty="0">
              <a:solidFill>
                <a:schemeClr val="tx1">
                  <a:lumMod val="75000"/>
                  <a:lumOff val="25000"/>
                </a:schemeClr>
              </a:solidFill>
              <a:latin typeface="Avenir Heavy" pitchFamily="124" charset="0"/>
            </a:endParaRPr>
          </a:p>
          <a:p>
            <a:r>
              <a:rPr lang="en-IE" dirty="0">
                <a:solidFill>
                  <a:schemeClr val="tx1">
                    <a:lumMod val="75000"/>
                    <a:lumOff val="25000"/>
                  </a:schemeClr>
                </a:solidFill>
                <a:latin typeface="Avenir Heavy" pitchFamily="124" charset="0"/>
              </a:rPr>
              <a:t>Size = number of annual measurements </a:t>
            </a:r>
          </a:p>
          <a:p>
            <a:r>
              <a:rPr lang="en-IE" dirty="0">
                <a:solidFill>
                  <a:schemeClr val="tx1">
                    <a:lumMod val="75000"/>
                    <a:lumOff val="25000"/>
                  </a:schemeClr>
                </a:solidFill>
                <a:latin typeface="Avenir Heavy" pitchFamily="124" charset="0"/>
              </a:rPr>
              <a:t>(CO</a:t>
            </a:r>
            <a:r>
              <a:rPr lang="en-IE" baseline="-25000" dirty="0">
                <a:solidFill>
                  <a:schemeClr val="tx1">
                    <a:lumMod val="75000"/>
                    <a:lumOff val="25000"/>
                  </a:schemeClr>
                </a:solidFill>
                <a:latin typeface="Avenir Heavy" pitchFamily="124" charset="0"/>
              </a:rPr>
              <a:t>2</a:t>
            </a:r>
            <a:r>
              <a:rPr lang="en-IE" dirty="0">
                <a:solidFill>
                  <a:schemeClr val="tx1">
                    <a:lumMod val="75000"/>
                    <a:lumOff val="25000"/>
                  </a:schemeClr>
                </a:solidFill>
                <a:latin typeface="Avenir Heavy" pitchFamily="124" charset="0"/>
              </a:rPr>
              <a:t> + CH</a:t>
            </a:r>
            <a:r>
              <a:rPr lang="en-IE" baseline="-25000" dirty="0">
                <a:solidFill>
                  <a:schemeClr val="tx1">
                    <a:lumMod val="75000"/>
                    <a:lumOff val="25000"/>
                  </a:schemeClr>
                </a:solidFill>
                <a:latin typeface="Avenir Heavy" pitchFamily="124" charset="0"/>
              </a:rPr>
              <a:t>4</a:t>
            </a:r>
            <a:r>
              <a:rPr lang="en-IE" dirty="0">
                <a:solidFill>
                  <a:schemeClr val="tx1">
                    <a:lumMod val="75000"/>
                    <a:lumOff val="25000"/>
                  </a:schemeClr>
                </a:solidFill>
                <a:latin typeface="Avenir Heavy" pitchFamily="124" charset="0"/>
              </a:rPr>
              <a:t> + N</a:t>
            </a:r>
            <a:r>
              <a:rPr lang="en-IE" baseline="-25000" dirty="0">
                <a:solidFill>
                  <a:schemeClr val="tx1">
                    <a:lumMod val="75000"/>
                    <a:lumOff val="25000"/>
                  </a:schemeClr>
                </a:solidFill>
                <a:latin typeface="Avenir Heavy" pitchFamily="124" charset="0"/>
              </a:rPr>
              <a:t>2</a:t>
            </a:r>
            <a:r>
              <a:rPr lang="en-IE" dirty="0">
                <a:solidFill>
                  <a:schemeClr val="tx1">
                    <a:lumMod val="75000"/>
                    <a:lumOff val="25000"/>
                  </a:schemeClr>
                </a:solidFill>
                <a:latin typeface="Avenir Heavy" pitchFamily="124" charset="0"/>
              </a:rPr>
              <a:t>O + fluvial losses)</a:t>
            </a:r>
          </a:p>
        </p:txBody>
      </p:sp>
      <p:sp>
        <p:nvSpPr>
          <p:cNvPr id="13" name="Slide Number Placeholder 12">
            <a:extLst>
              <a:ext uri="{FF2B5EF4-FFF2-40B4-BE49-F238E27FC236}">
                <a16:creationId xmlns:a16="http://schemas.microsoft.com/office/drawing/2014/main" id="{9597ACF9-0B83-4636-A265-36EC530AEC4D}"/>
              </a:ext>
            </a:extLst>
          </p:cNvPr>
          <p:cNvSpPr>
            <a:spLocks noGrp="1"/>
          </p:cNvSpPr>
          <p:nvPr>
            <p:ph type="sldNum" sz="quarter" idx="12"/>
          </p:nvPr>
        </p:nvSpPr>
        <p:spPr/>
        <p:txBody>
          <a:bodyPr/>
          <a:lstStyle/>
          <a:p>
            <a:fld id="{68BA54A8-CAB5-4DF6-B826-C172CF18EBED}" type="slidenum">
              <a:rPr lang="en-IE" smtClean="0"/>
              <a:t>6</a:t>
            </a:fld>
            <a:endParaRPr lang="en-IE"/>
          </a:p>
        </p:txBody>
      </p:sp>
      <p:sp>
        <p:nvSpPr>
          <p:cNvPr id="2" name="Title 1">
            <a:extLst>
              <a:ext uri="{FF2B5EF4-FFF2-40B4-BE49-F238E27FC236}">
                <a16:creationId xmlns:a16="http://schemas.microsoft.com/office/drawing/2014/main" id="{B98F3A04-CA16-46FB-A705-D847D119FC91}"/>
              </a:ext>
            </a:extLst>
          </p:cNvPr>
          <p:cNvSpPr>
            <a:spLocks noGrp="1"/>
          </p:cNvSpPr>
          <p:nvPr>
            <p:ph type="title"/>
          </p:nvPr>
        </p:nvSpPr>
        <p:spPr>
          <a:xfrm>
            <a:off x="5279215" y="543818"/>
            <a:ext cx="4348717" cy="750799"/>
          </a:xfrm>
        </p:spPr>
        <p:txBody>
          <a:bodyPr>
            <a:normAutofit/>
          </a:bodyPr>
          <a:lstStyle/>
          <a:p>
            <a:r>
              <a:rPr lang="en-IE" b="1" dirty="0">
                <a:solidFill>
                  <a:schemeClr val="tx2">
                    <a:lumMod val="60000"/>
                    <a:lumOff val="40000"/>
                  </a:schemeClr>
                </a:solidFill>
                <a:latin typeface="Avenir Heavy" pitchFamily="124" charset="0"/>
              </a:rPr>
              <a:t>Carbon </a:t>
            </a:r>
            <a:r>
              <a:rPr lang="en-IE" b="1" dirty="0" smtClean="0">
                <a:solidFill>
                  <a:schemeClr val="tx2">
                    <a:lumMod val="60000"/>
                    <a:lumOff val="40000"/>
                  </a:schemeClr>
                </a:solidFill>
                <a:latin typeface="Avenir Heavy" pitchFamily="124" charset="0"/>
              </a:rPr>
              <a:t>study </a:t>
            </a:r>
            <a:r>
              <a:rPr lang="en-IE" b="1" dirty="0">
                <a:solidFill>
                  <a:schemeClr val="tx2">
                    <a:lumMod val="60000"/>
                    <a:lumOff val="40000"/>
                  </a:schemeClr>
                </a:solidFill>
                <a:latin typeface="Avenir Heavy" pitchFamily="124" charset="0"/>
              </a:rPr>
              <a:t>s</a:t>
            </a:r>
            <a:r>
              <a:rPr lang="en-IE" b="1" dirty="0" smtClean="0">
                <a:solidFill>
                  <a:schemeClr val="tx2">
                    <a:lumMod val="60000"/>
                    <a:lumOff val="40000"/>
                  </a:schemeClr>
                </a:solidFill>
                <a:latin typeface="Avenir Heavy" pitchFamily="124" charset="0"/>
              </a:rPr>
              <a:t>ites</a:t>
            </a:r>
            <a:endParaRPr lang="en-IE" b="1" dirty="0">
              <a:solidFill>
                <a:schemeClr val="tx2">
                  <a:lumMod val="60000"/>
                  <a:lumOff val="40000"/>
                </a:schemeClr>
              </a:solidFill>
              <a:latin typeface="Avenir Heavy" pitchFamily="124" charset="0"/>
            </a:endParaRPr>
          </a:p>
        </p:txBody>
      </p:sp>
    </p:spTree>
    <p:extLst>
      <p:ext uri="{BB962C8B-B14F-4D97-AF65-F5344CB8AC3E}">
        <p14:creationId xmlns:p14="http://schemas.microsoft.com/office/powerpoint/2010/main" val="28239127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FC142-0AEB-462D-A148-27B0FA626815}"/>
              </a:ext>
            </a:extLst>
          </p:cNvPr>
          <p:cNvSpPr>
            <a:spLocks noGrp="1"/>
          </p:cNvSpPr>
          <p:nvPr>
            <p:ph type="title"/>
          </p:nvPr>
        </p:nvSpPr>
        <p:spPr>
          <a:xfrm>
            <a:off x="404859" y="243213"/>
            <a:ext cx="8596668" cy="838200"/>
          </a:xfrm>
        </p:spPr>
        <p:txBody>
          <a:bodyPr/>
          <a:lstStyle/>
          <a:p>
            <a:r>
              <a:rPr lang="en-IE" b="1" dirty="0">
                <a:solidFill>
                  <a:schemeClr val="tx2">
                    <a:lumMod val="60000"/>
                    <a:lumOff val="40000"/>
                  </a:schemeClr>
                </a:solidFill>
                <a:latin typeface="Avenir Heavy" pitchFamily="124" charset="0"/>
              </a:rPr>
              <a:t>Irish Peatland CO</a:t>
            </a:r>
            <a:r>
              <a:rPr lang="en-IE" b="1" baseline="-25000" dirty="0">
                <a:solidFill>
                  <a:schemeClr val="tx2">
                    <a:lumMod val="60000"/>
                    <a:lumOff val="40000"/>
                  </a:schemeClr>
                </a:solidFill>
                <a:latin typeface="Avenir Heavy" pitchFamily="124" charset="0"/>
              </a:rPr>
              <a:t>2</a:t>
            </a:r>
            <a:r>
              <a:rPr lang="en-IE" b="1" dirty="0">
                <a:solidFill>
                  <a:schemeClr val="tx2">
                    <a:lumMod val="60000"/>
                    <a:lumOff val="40000"/>
                  </a:schemeClr>
                </a:solidFill>
                <a:latin typeface="Avenir Heavy" pitchFamily="124" charset="0"/>
              </a:rPr>
              <a:t> Emission Factors</a:t>
            </a:r>
          </a:p>
        </p:txBody>
      </p:sp>
      <p:graphicFrame>
        <p:nvGraphicFramePr>
          <p:cNvPr id="4" name="Content Placeholder 3">
            <a:extLst>
              <a:ext uri="{FF2B5EF4-FFF2-40B4-BE49-F238E27FC236}">
                <a16:creationId xmlns:a16="http://schemas.microsoft.com/office/drawing/2014/main" id="{D84EC6BF-B41B-43D1-BF40-54FF18B0A9D7}"/>
              </a:ext>
            </a:extLst>
          </p:cNvPr>
          <p:cNvGraphicFramePr>
            <a:graphicFrameLocks noGrp="1"/>
          </p:cNvGraphicFramePr>
          <p:nvPr>
            <p:ph idx="1"/>
            <p:extLst>
              <p:ext uri="{D42A27DB-BD31-4B8C-83A1-F6EECF244321}">
                <p14:modId xmlns:p14="http://schemas.microsoft.com/office/powerpoint/2010/main" val="3841860123"/>
              </p:ext>
            </p:extLst>
          </p:nvPr>
        </p:nvGraphicFramePr>
        <p:xfrm>
          <a:off x="404859" y="1457078"/>
          <a:ext cx="9048675" cy="4649117"/>
        </p:xfrm>
        <a:graphic>
          <a:graphicData uri="http://schemas.openxmlformats.org/drawingml/2006/table">
            <a:tbl>
              <a:tblPr firstRow="1" firstCol="1" bandRow="1">
                <a:tableStyleId>{5C22544A-7EE6-4342-B048-85BDC9FD1C3A}</a:tableStyleId>
              </a:tblPr>
              <a:tblGrid>
                <a:gridCol w="1100389">
                  <a:extLst>
                    <a:ext uri="{9D8B030D-6E8A-4147-A177-3AD203B41FA5}">
                      <a16:colId xmlns:a16="http://schemas.microsoft.com/office/drawing/2014/main" val="1912491977"/>
                    </a:ext>
                  </a:extLst>
                </a:gridCol>
                <a:gridCol w="1295897">
                  <a:extLst>
                    <a:ext uri="{9D8B030D-6E8A-4147-A177-3AD203B41FA5}">
                      <a16:colId xmlns:a16="http://schemas.microsoft.com/office/drawing/2014/main" val="2109608411"/>
                    </a:ext>
                  </a:extLst>
                </a:gridCol>
                <a:gridCol w="2615123">
                  <a:extLst>
                    <a:ext uri="{9D8B030D-6E8A-4147-A177-3AD203B41FA5}">
                      <a16:colId xmlns:a16="http://schemas.microsoft.com/office/drawing/2014/main" val="3279170319"/>
                    </a:ext>
                  </a:extLst>
                </a:gridCol>
                <a:gridCol w="1958412">
                  <a:extLst>
                    <a:ext uri="{9D8B030D-6E8A-4147-A177-3AD203B41FA5}">
                      <a16:colId xmlns:a16="http://schemas.microsoft.com/office/drawing/2014/main" val="4059129385"/>
                    </a:ext>
                  </a:extLst>
                </a:gridCol>
                <a:gridCol w="2078854">
                  <a:extLst>
                    <a:ext uri="{9D8B030D-6E8A-4147-A177-3AD203B41FA5}">
                      <a16:colId xmlns:a16="http://schemas.microsoft.com/office/drawing/2014/main" val="1981683768"/>
                    </a:ext>
                  </a:extLst>
                </a:gridCol>
              </a:tblGrid>
              <a:tr h="421498">
                <a:tc rowSpan="2">
                  <a:txBody>
                    <a:bodyPr/>
                    <a:lstStyle/>
                    <a:p>
                      <a:pPr algn="ctr">
                        <a:lnSpc>
                          <a:spcPct val="107000"/>
                        </a:lnSpc>
                        <a:spcAft>
                          <a:spcPts val="800"/>
                        </a:spcAft>
                      </a:pPr>
                      <a:r>
                        <a:rPr lang="en-IE" sz="2000" kern="1200" dirty="0">
                          <a:solidFill>
                            <a:schemeClr val="tx1">
                              <a:lumMod val="75000"/>
                              <a:lumOff val="25000"/>
                            </a:schemeClr>
                          </a:solidFill>
                          <a:latin typeface="Avenir Heavy" pitchFamily="124" charset="0"/>
                          <a:ea typeface="+mn-ea"/>
                          <a:cs typeface="+mn-cs"/>
                        </a:rPr>
                        <a:t>Drained status</a:t>
                      </a:r>
                    </a:p>
                  </a:txBody>
                  <a:tcPr marL="68580" marR="68580" marT="0" marB="0" anchor="ctr"/>
                </a:tc>
                <a:tc rowSpan="2">
                  <a:txBody>
                    <a:bodyPr/>
                    <a:lstStyle/>
                    <a:p>
                      <a:pPr marL="0" algn="ctr" defTabSz="457200" rtl="0" eaLnBrk="1" latinLnBrk="0" hangingPunct="1">
                        <a:lnSpc>
                          <a:spcPct val="107000"/>
                        </a:lnSpc>
                        <a:spcAft>
                          <a:spcPts val="800"/>
                        </a:spcAft>
                      </a:pPr>
                      <a:r>
                        <a:rPr lang="en-IE" sz="2000" kern="1200" dirty="0">
                          <a:solidFill>
                            <a:schemeClr val="tx1">
                              <a:lumMod val="75000"/>
                              <a:lumOff val="25000"/>
                            </a:schemeClr>
                          </a:solidFill>
                          <a:latin typeface="Avenir Heavy" pitchFamily="124" charset="0"/>
                          <a:ea typeface="+mn-ea"/>
                          <a:cs typeface="+mn-cs"/>
                        </a:rPr>
                        <a:t>Nutrient status </a:t>
                      </a:r>
                    </a:p>
                  </a:txBody>
                  <a:tcPr marL="68580" marR="68580" marT="0" marB="0" anchor="ctr"/>
                </a:tc>
                <a:tc rowSpan="2">
                  <a:txBody>
                    <a:bodyPr/>
                    <a:lstStyle/>
                    <a:p>
                      <a:pPr marL="0" algn="ctr" defTabSz="457200" rtl="0" eaLnBrk="1" latinLnBrk="0" hangingPunct="1">
                        <a:lnSpc>
                          <a:spcPct val="107000"/>
                        </a:lnSpc>
                        <a:spcAft>
                          <a:spcPts val="800"/>
                        </a:spcAft>
                      </a:pPr>
                      <a:r>
                        <a:rPr lang="en-IE" sz="2000" kern="1200" dirty="0">
                          <a:solidFill>
                            <a:schemeClr val="tx1">
                              <a:lumMod val="75000"/>
                              <a:lumOff val="25000"/>
                            </a:schemeClr>
                          </a:solidFill>
                          <a:latin typeface="Avenir Heavy" pitchFamily="124" charset="0"/>
                          <a:ea typeface="+mn-ea"/>
                          <a:cs typeface="+mn-cs"/>
                        </a:rPr>
                        <a:t>Land use type </a:t>
                      </a:r>
                    </a:p>
                  </a:txBody>
                  <a:tcPr marL="68580" marR="68580" marT="0" marB="0" anchor="ctr"/>
                </a:tc>
                <a:tc gridSpan="2">
                  <a:txBody>
                    <a:bodyPr/>
                    <a:lstStyle/>
                    <a:p>
                      <a:pPr algn="ctr">
                        <a:lnSpc>
                          <a:spcPct val="107000"/>
                        </a:lnSpc>
                        <a:spcAft>
                          <a:spcPts val="800"/>
                        </a:spcAft>
                      </a:pPr>
                      <a:r>
                        <a:rPr lang="en-IE" sz="2000" kern="1200" dirty="0">
                          <a:solidFill>
                            <a:schemeClr val="tx1">
                              <a:lumMod val="75000"/>
                              <a:lumOff val="25000"/>
                            </a:schemeClr>
                          </a:solidFill>
                          <a:latin typeface="Avenir Heavy" pitchFamily="124" charset="0"/>
                          <a:ea typeface="+mn-ea"/>
                          <a:cs typeface="+mn-cs"/>
                        </a:rPr>
                        <a:t>CO</a:t>
                      </a:r>
                      <a:r>
                        <a:rPr lang="en-IE" sz="2000" kern="1200" baseline="-25000" dirty="0">
                          <a:solidFill>
                            <a:schemeClr val="tx1">
                              <a:lumMod val="75000"/>
                              <a:lumOff val="25000"/>
                            </a:schemeClr>
                          </a:solidFill>
                          <a:latin typeface="Avenir Heavy" pitchFamily="124" charset="0"/>
                          <a:ea typeface="+mn-ea"/>
                          <a:cs typeface="+mn-cs"/>
                        </a:rPr>
                        <a:t>2</a:t>
                      </a:r>
                      <a:r>
                        <a:rPr lang="en-IE" sz="2000" kern="1200" dirty="0">
                          <a:solidFill>
                            <a:schemeClr val="tx1">
                              <a:lumMod val="75000"/>
                              <a:lumOff val="25000"/>
                            </a:schemeClr>
                          </a:solidFill>
                          <a:latin typeface="Avenir Heavy" pitchFamily="124" charset="0"/>
                          <a:ea typeface="+mn-ea"/>
                          <a:cs typeface="+mn-cs"/>
                        </a:rPr>
                        <a:t> (t C ha-1 y-1)</a:t>
                      </a:r>
                    </a:p>
                  </a:txBody>
                  <a:tcPr marL="68580" marR="68580" marT="0" marB="0" anchor="ctr"/>
                </a:tc>
                <a:tc hMerge="1">
                  <a:txBody>
                    <a:bodyPr/>
                    <a:lstStyle/>
                    <a:p>
                      <a:endParaRPr lang="en-IE"/>
                    </a:p>
                  </a:txBody>
                  <a:tcPr/>
                </a:tc>
                <a:extLst>
                  <a:ext uri="{0D108BD9-81ED-4DB2-BD59-A6C34878D82A}">
                    <a16:rowId xmlns:a16="http://schemas.microsoft.com/office/drawing/2014/main" val="3503246659"/>
                  </a:ext>
                </a:extLst>
              </a:tr>
              <a:tr h="233615">
                <a:tc vMerge="1">
                  <a:txBody>
                    <a:bodyPr/>
                    <a:lstStyle/>
                    <a:p>
                      <a:pPr>
                        <a:lnSpc>
                          <a:spcPct val="107000"/>
                        </a:lnSpc>
                        <a:spcAft>
                          <a:spcPts val="800"/>
                        </a:spcAft>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vMerge="1">
                  <a:txBody>
                    <a:bodyPr/>
                    <a:lstStyle/>
                    <a:p>
                      <a:pPr>
                        <a:lnSpc>
                          <a:spcPct val="107000"/>
                        </a:lnSpc>
                        <a:spcAft>
                          <a:spcPts val="800"/>
                        </a:spcAft>
                      </a:pPr>
                      <a:r>
                        <a:rPr lang="en-IE" sz="900" dirty="0">
                          <a:effectLst/>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a:lnSpc>
                          <a:spcPct val="107000"/>
                        </a:lnSpc>
                        <a:spcAft>
                          <a:spcPts val="800"/>
                        </a:spcAft>
                      </a:pPr>
                      <a:r>
                        <a:rPr lang="en-IE" sz="900" dirty="0">
                          <a:effectLst/>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600" kern="1200" dirty="0">
                          <a:solidFill>
                            <a:schemeClr val="tx1">
                              <a:lumMod val="75000"/>
                              <a:lumOff val="25000"/>
                            </a:schemeClr>
                          </a:solidFill>
                          <a:latin typeface="Avenir Heavy" pitchFamily="124" charset="0"/>
                          <a:ea typeface="+mn-ea"/>
                          <a:cs typeface="+mn-cs"/>
                        </a:rPr>
                        <a:t>Tier 1</a:t>
                      </a:r>
                    </a:p>
                  </a:txBody>
                  <a:tcPr marL="68580" marR="68580" marT="0" marB="0" anchor="ctr"/>
                </a:tc>
                <a:tc>
                  <a:txBody>
                    <a:bodyPr/>
                    <a:lstStyle/>
                    <a:p>
                      <a:pPr algn="ctr">
                        <a:lnSpc>
                          <a:spcPct val="107000"/>
                        </a:lnSpc>
                        <a:spcAft>
                          <a:spcPts val="800"/>
                        </a:spcAft>
                      </a:pPr>
                      <a:r>
                        <a:rPr lang="en-IE" sz="1600" kern="1200" dirty="0">
                          <a:solidFill>
                            <a:schemeClr val="tx1">
                              <a:lumMod val="75000"/>
                              <a:lumOff val="25000"/>
                            </a:schemeClr>
                          </a:solidFill>
                          <a:latin typeface="Avenir Heavy" pitchFamily="124" charset="0"/>
                          <a:ea typeface="+mn-ea"/>
                          <a:cs typeface="+mn-cs"/>
                        </a:rPr>
                        <a:t> Irish</a:t>
                      </a:r>
                    </a:p>
                  </a:txBody>
                  <a:tcPr marL="68580" marR="68580" marT="0" marB="0" anchor="ctr"/>
                </a:tc>
                <a:extLst>
                  <a:ext uri="{0D108BD9-81ED-4DB2-BD59-A6C34878D82A}">
                    <a16:rowId xmlns:a16="http://schemas.microsoft.com/office/drawing/2014/main" val="1315059609"/>
                  </a:ext>
                </a:extLst>
              </a:tr>
              <a:tr h="233615">
                <a:tc rowSpan="6">
                  <a:txBody>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lang="en-IE" sz="1600" kern="1200" dirty="0">
                          <a:solidFill>
                            <a:schemeClr val="tx1">
                              <a:lumMod val="75000"/>
                              <a:lumOff val="25000"/>
                            </a:schemeClr>
                          </a:solidFill>
                          <a:latin typeface="Avenir Heavy" pitchFamily="124" charset="0"/>
                          <a:ea typeface="+mn-ea"/>
                          <a:cs typeface="+mn-cs"/>
                        </a:rPr>
                        <a:t>Drained</a:t>
                      </a:r>
                    </a:p>
                  </a:txBody>
                  <a:tcPr marL="68580" marR="68580" marT="0" marB="0" anchor="ctr"/>
                </a:tc>
                <a:tc>
                  <a:txBody>
                    <a:bodyPr/>
                    <a:lstStyle/>
                    <a:p>
                      <a:pPr>
                        <a:lnSpc>
                          <a:spcPct val="107000"/>
                        </a:lnSpc>
                        <a:spcAft>
                          <a:spcPts val="800"/>
                        </a:spcAft>
                      </a:pPr>
                      <a:r>
                        <a:rPr lang="en-IE" sz="1600" kern="1200" dirty="0">
                          <a:solidFill>
                            <a:schemeClr val="tx1">
                              <a:lumMod val="75000"/>
                              <a:lumOff val="25000"/>
                            </a:schemeClr>
                          </a:solidFill>
                          <a:latin typeface="Avenir Heavy" pitchFamily="124" charset="0"/>
                          <a:ea typeface="+mn-ea"/>
                          <a:cs typeface="+mn-cs"/>
                        </a:rPr>
                        <a:t>Poor</a:t>
                      </a:r>
                    </a:p>
                  </a:txBody>
                  <a:tcPr anchor="ctr"/>
                </a:tc>
                <a:tc>
                  <a:txBody>
                    <a:bodyPr/>
                    <a:lstStyle/>
                    <a:p>
                      <a:pPr>
                        <a:lnSpc>
                          <a:spcPct val="107000"/>
                        </a:lnSpc>
                        <a:spcAft>
                          <a:spcPts val="800"/>
                        </a:spcAft>
                      </a:pPr>
                      <a:r>
                        <a:rPr lang="en-IE" sz="1600" kern="1200" dirty="0">
                          <a:solidFill>
                            <a:schemeClr val="tx1">
                              <a:lumMod val="75000"/>
                              <a:lumOff val="25000"/>
                            </a:schemeClr>
                          </a:solidFill>
                          <a:latin typeface="Avenir Heavy" pitchFamily="124" charset="0"/>
                          <a:ea typeface="+mn-ea"/>
                          <a:cs typeface="+mn-cs"/>
                        </a:rPr>
                        <a:t>Industrial cutaway</a:t>
                      </a:r>
                    </a:p>
                  </a:txBody>
                  <a:tcPr anchor="ctr"/>
                </a:tc>
                <a:tc rowSpan="3">
                  <a:txBody>
                    <a:bodyPr/>
                    <a:lstStyle/>
                    <a:p>
                      <a:pPr algn="ctr">
                        <a:lnSpc>
                          <a:spcPct val="107000"/>
                        </a:lnSpc>
                        <a:spcAft>
                          <a:spcPts val="800"/>
                        </a:spcAft>
                      </a:pPr>
                      <a:r>
                        <a:rPr lang="en-IE" sz="1600" kern="1200" dirty="0">
                          <a:solidFill>
                            <a:schemeClr val="tx1">
                              <a:lumMod val="75000"/>
                              <a:lumOff val="25000"/>
                            </a:schemeClr>
                          </a:solidFill>
                          <a:latin typeface="Avenir Heavy" pitchFamily="124" charset="0"/>
                          <a:ea typeface="+mn-ea"/>
                          <a:cs typeface="+mn-cs"/>
                        </a:rPr>
                        <a:t>2.8 </a:t>
                      </a:r>
                    </a:p>
                  </a:txBody>
                  <a:tcPr anchor="ctr"/>
                </a:tc>
                <a:tc>
                  <a:txBody>
                    <a:bodyPr/>
                    <a:lstStyle/>
                    <a:p>
                      <a:pPr algn="ctr">
                        <a:lnSpc>
                          <a:spcPct val="107000"/>
                        </a:lnSpc>
                        <a:spcAft>
                          <a:spcPts val="800"/>
                        </a:spcAft>
                      </a:pPr>
                      <a:r>
                        <a:rPr lang="en-IE" sz="1600" kern="1200" dirty="0">
                          <a:solidFill>
                            <a:schemeClr val="tx1">
                              <a:lumMod val="75000"/>
                              <a:lumOff val="25000"/>
                            </a:schemeClr>
                          </a:solidFill>
                          <a:latin typeface="Avenir Heavy" pitchFamily="124" charset="0"/>
                          <a:ea typeface="+mn-ea"/>
                          <a:cs typeface="+mn-cs"/>
                        </a:rPr>
                        <a:t>1.21</a:t>
                      </a:r>
                    </a:p>
                  </a:txBody>
                  <a:tcPr anchor="ctr"/>
                </a:tc>
                <a:extLst>
                  <a:ext uri="{0D108BD9-81ED-4DB2-BD59-A6C34878D82A}">
                    <a16:rowId xmlns:a16="http://schemas.microsoft.com/office/drawing/2014/main" val="2458326500"/>
                  </a:ext>
                </a:extLst>
              </a:tr>
              <a:tr h="370505">
                <a:tc vMerge="1">
                  <a:txBody>
                    <a:bodyPr/>
                    <a:lstStyle/>
                    <a:p>
                      <a:pPr>
                        <a:lnSpc>
                          <a:spcPct val="107000"/>
                        </a:lnSpc>
                        <a:spcAft>
                          <a:spcPts val="800"/>
                        </a:spcAft>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IE" sz="1600" kern="1200" dirty="0">
                          <a:solidFill>
                            <a:schemeClr val="tx1">
                              <a:lumMod val="75000"/>
                              <a:lumOff val="25000"/>
                            </a:schemeClr>
                          </a:solidFill>
                          <a:latin typeface="Avenir Heavy" pitchFamily="124" charset="0"/>
                          <a:ea typeface="+mn-ea"/>
                          <a:cs typeface="+mn-cs"/>
                        </a:rPr>
                        <a:t>Rich</a:t>
                      </a:r>
                    </a:p>
                  </a:txBody>
                  <a:tcPr anchor="ctr"/>
                </a:tc>
                <a:tc>
                  <a:txBody>
                    <a:bodyPr/>
                    <a:lstStyle/>
                    <a:p>
                      <a:pPr>
                        <a:lnSpc>
                          <a:spcPct val="107000"/>
                        </a:lnSpc>
                        <a:spcAft>
                          <a:spcPts val="800"/>
                        </a:spcAft>
                      </a:pPr>
                      <a:r>
                        <a:rPr lang="en-IE" sz="1600" kern="1200" dirty="0">
                          <a:solidFill>
                            <a:schemeClr val="tx1">
                              <a:lumMod val="75000"/>
                              <a:lumOff val="25000"/>
                            </a:schemeClr>
                          </a:solidFill>
                          <a:latin typeface="Avenir Heavy" pitchFamily="124" charset="0"/>
                          <a:ea typeface="+mn-ea"/>
                          <a:cs typeface="+mn-cs"/>
                        </a:rPr>
                        <a:t>Industrial cutaway</a:t>
                      </a:r>
                    </a:p>
                  </a:txBody>
                  <a:tcPr anchor="ctr"/>
                </a:tc>
                <a:tc vMerge="1">
                  <a:txBody>
                    <a:bodyPr/>
                    <a:lstStyle/>
                    <a:p>
                      <a:endParaRPr lang="en-IE"/>
                    </a:p>
                  </a:txBody>
                  <a:tcPr/>
                </a:tc>
                <a:tc>
                  <a:txBody>
                    <a:bodyPr/>
                    <a:lstStyle/>
                    <a:p>
                      <a:pPr algn="ctr">
                        <a:lnSpc>
                          <a:spcPct val="107000"/>
                        </a:lnSpc>
                        <a:spcAft>
                          <a:spcPts val="800"/>
                        </a:spcAft>
                      </a:pPr>
                      <a:r>
                        <a:rPr lang="en-IE" sz="1600" kern="1200" dirty="0">
                          <a:solidFill>
                            <a:schemeClr val="tx1">
                              <a:lumMod val="75000"/>
                              <a:lumOff val="25000"/>
                            </a:schemeClr>
                          </a:solidFill>
                          <a:latin typeface="Avenir Heavy" pitchFamily="124" charset="0"/>
                          <a:ea typeface="+mn-ea"/>
                          <a:cs typeface="+mn-cs"/>
                        </a:rPr>
                        <a:t>2.18</a:t>
                      </a:r>
                    </a:p>
                  </a:txBody>
                  <a:tcPr anchor="ctr"/>
                </a:tc>
                <a:extLst>
                  <a:ext uri="{0D108BD9-81ED-4DB2-BD59-A6C34878D82A}">
                    <a16:rowId xmlns:a16="http://schemas.microsoft.com/office/drawing/2014/main" val="453815555"/>
                  </a:ext>
                </a:extLst>
              </a:tr>
              <a:tr h="233615">
                <a:tc vMerge="1">
                  <a:txBody>
                    <a:bodyPr/>
                    <a:lstStyle/>
                    <a:p>
                      <a:pPr>
                        <a:lnSpc>
                          <a:spcPct val="107000"/>
                        </a:lnSpc>
                        <a:spcAft>
                          <a:spcPts val="800"/>
                        </a:spcAft>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IE" sz="1600" kern="1200" dirty="0">
                          <a:solidFill>
                            <a:schemeClr val="tx1">
                              <a:lumMod val="75000"/>
                              <a:lumOff val="25000"/>
                            </a:schemeClr>
                          </a:solidFill>
                          <a:latin typeface="Avenir Heavy" pitchFamily="124" charset="0"/>
                          <a:ea typeface="+mn-ea"/>
                          <a:cs typeface="+mn-cs"/>
                        </a:rPr>
                        <a:t>Poor</a:t>
                      </a:r>
                    </a:p>
                  </a:txBody>
                  <a:tcPr anchor="ctr"/>
                </a:tc>
                <a:tc>
                  <a:txBody>
                    <a:bodyPr/>
                    <a:lstStyle/>
                    <a:p>
                      <a:pPr>
                        <a:lnSpc>
                          <a:spcPct val="107000"/>
                        </a:lnSpc>
                        <a:spcAft>
                          <a:spcPts val="800"/>
                        </a:spcAft>
                      </a:pPr>
                      <a:r>
                        <a:rPr lang="en-IE" sz="1600" kern="1200" dirty="0">
                          <a:solidFill>
                            <a:schemeClr val="tx1">
                              <a:lumMod val="75000"/>
                              <a:lumOff val="25000"/>
                            </a:schemeClr>
                          </a:solidFill>
                          <a:latin typeface="Avenir Heavy" pitchFamily="124" charset="0"/>
                          <a:ea typeface="+mn-ea"/>
                          <a:cs typeface="+mn-cs"/>
                        </a:rPr>
                        <a:t>Domestic cutover</a:t>
                      </a:r>
                    </a:p>
                  </a:txBody>
                  <a:tcPr anchor="ctr"/>
                </a:tc>
                <a:tc vMerge="1">
                  <a:txBody>
                    <a:bodyPr/>
                    <a:lstStyle/>
                    <a:p>
                      <a:endParaRPr lang="en-IE"/>
                    </a:p>
                  </a:txBody>
                  <a:tcPr/>
                </a:tc>
                <a:tc>
                  <a:txBody>
                    <a:bodyPr/>
                    <a:lstStyle/>
                    <a:p>
                      <a:pPr algn="ctr">
                        <a:lnSpc>
                          <a:spcPct val="107000"/>
                        </a:lnSpc>
                        <a:spcAft>
                          <a:spcPts val="800"/>
                        </a:spcAft>
                      </a:pPr>
                      <a:r>
                        <a:rPr lang="en-IE" sz="1600" kern="1200" dirty="0">
                          <a:solidFill>
                            <a:schemeClr val="tx1">
                              <a:lumMod val="75000"/>
                              <a:lumOff val="25000"/>
                            </a:schemeClr>
                          </a:solidFill>
                          <a:latin typeface="Avenir Heavy" pitchFamily="124" charset="0"/>
                          <a:ea typeface="+mn-ea"/>
                          <a:cs typeface="+mn-cs"/>
                        </a:rPr>
                        <a:t>1.59</a:t>
                      </a:r>
                    </a:p>
                  </a:txBody>
                  <a:tcPr anchor="ctr"/>
                </a:tc>
                <a:extLst>
                  <a:ext uri="{0D108BD9-81ED-4DB2-BD59-A6C34878D82A}">
                    <a16:rowId xmlns:a16="http://schemas.microsoft.com/office/drawing/2014/main" val="186461165"/>
                  </a:ext>
                </a:extLst>
              </a:tr>
              <a:tr h="370505">
                <a:tc vMerge="1">
                  <a:txBody>
                    <a:bodyPr/>
                    <a:lstStyle/>
                    <a:p>
                      <a:pPr>
                        <a:lnSpc>
                          <a:spcPct val="107000"/>
                        </a:lnSpc>
                        <a:spcAft>
                          <a:spcPts val="800"/>
                        </a:spcAft>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IE" sz="1600" kern="1200" dirty="0">
                          <a:solidFill>
                            <a:schemeClr val="tx1">
                              <a:lumMod val="75000"/>
                              <a:lumOff val="25000"/>
                            </a:schemeClr>
                          </a:solidFill>
                          <a:latin typeface="Avenir Heavy" pitchFamily="124" charset="0"/>
                          <a:ea typeface="+mn-ea"/>
                          <a:cs typeface="+mn-cs"/>
                        </a:rPr>
                        <a:t>Poor</a:t>
                      </a:r>
                    </a:p>
                  </a:txBody>
                  <a:tcPr anchor="ctr"/>
                </a:tc>
                <a:tc>
                  <a:txBody>
                    <a:bodyPr/>
                    <a:lstStyle/>
                    <a:p>
                      <a:pPr>
                        <a:lnSpc>
                          <a:spcPct val="107000"/>
                        </a:lnSpc>
                        <a:spcAft>
                          <a:spcPts val="800"/>
                        </a:spcAft>
                      </a:pPr>
                      <a:r>
                        <a:rPr lang="en-IE" sz="1600" kern="1200" dirty="0">
                          <a:solidFill>
                            <a:schemeClr val="tx1">
                              <a:lumMod val="75000"/>
                              <a:lumOff val="25000"/>
                            </a:schemeClr>
                          </a:solidFill>
                          <a:latin typeface="Avenir Heavy" pitchFamily="124" charset="0"/>
                          <a:ea typeface="+mn-ea"/>
                          <a:cs typeface="+mn-cs"/>
                        </a:rPr>
                        <a:t>Grassland</a:t>
                      </a:r>
                    </a:p>
                  </a:txBody>
                  <a:tcPr anchor="ctr"/>
                </a:tc>
                <a:tc>
                  <a:txBody>
                    <a:bodyPr/>
                    <a:lstStyle/>
                    <a:p>
                      <a:pPr algn="ctr">
                        <a:lnSpc>
                          <a:spcPct val="107000"/>
                        </a:lnSpc>
                        <a:spcAft>
                          <a:spcPts val="800"/>
                        </a:spcAft>
                      </a:pPr>
                      <a:r>
                        <a:rPr lang="en-IE" sz="1600" kern="1200" dirty="0">
                          <a:solidFill>
                            <a:schemeClr val="tx1">
                              <a:lumMod val="75000"/>
                              <a:lumOff val="25000"/>
                            </a:schemeClr>
                          </a:solidFill>
                          <a:latin typeface="Avenir Heavy" pitchFamily="124" charset="0"/>
                          <a:ea typeface="+mn-ea"/>
                          <a:cs typeface="+mn-cs"/>
                        </a:rPr>
                        <a:t>5.3</a:t>
                      </a:r>
                    </a:p>
                  </a:txBody>
                  <a:tcPr anchor="ctr"/>
                </a:tc>
                <a:tc>
                  <a:txBody>
                    <a:bodyPr/>
                    <a:lstStyle/>
                    <a:p>
                      <a:pPr algn="ctr">
                        <a:lnSpc>
                          <a:spcPct val="107000"/>
                        </a:lnSpc>
                        <a:spcAft>
                          <a:spcPts val="800"/>
                        </a:spcAft>
                      </a:pPr>
                      <a:r>
                        <a:rPr lang="en-IE" sz="1600" kern="1200" dirty="0">
                          <a:solidFill>
                            <a:schemeClr val="tx1">
                              <a:lumMod val="75000"/>
                              <a:lumOff val="25000"/>
                            </a:schemeClr>
                          </a:solidFill>
                          <a:latin typeface="Avenir Heavy" pitchFamily="124" charset="0"/>
                          <a:ea typeface="+mn-ea"/>
                          <a:cs typeface="+mn-cs"/>
                        </a:rPr>
                        <a:t>1.83</a:t>
                      </a:r>
                    </a:p>
                  </a:txBody>
                  <a:tcPr anchor="ctr"/>
                </a:tc>
                <a:extLst>
                  <a:ext uri="{0D108BD9-81ED-4DB2-BD59-A6C34878D82A}">
                    <a16:rowId xmlns:a16="http://schemas.microsoft.com/office/drawing/2014/main" val="1687227797"/>
                  </a:ext>
                </a:extLst>
              </a:tr>
              <a:tr h="233615">
                <a:tc vMerge="1">
                  <a:txBody>
                    <a:bodyPr/>
                    <a:lstStyle/>
                    <a:p>
                      <a:pPr>
                        <a:lnSpc>
                          <a:spcPct val="107000"/>
                        </a:lnSpc>
                        <a:spcAft>
                          <a:spcPts val="800"/>
                        </a:spcAft>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IE" sz="1600" kern="1200" dirty="0">
                          <a:solidFill>
                            <a:schemeClr val="tx1">
                              <a:lumMod val="75000"/>
                              <a:lumOff val="25000"/>
                            </a:schemeClr>
                          </a:solidFill>
                          <a:latin typeface="Avenir Heavy" pitchFamily="124" charset="0"/>
                          <a:ea typeface="+mn-ea"/>
                          <a:cs typeface="+mn-cs"/>
                        </a:rPr>
                        <a:t>Rich</a:t>
                      </a:r>
                    </a:p>
                  </a:txBody>
                  <a:tcPr anchor="ctr"/>
                </a:tc>
                <a:tc>
                  <a:txBody>
                    <a:bodyPr/>
                    <a:lstStyle/>
                    <a:p>
                      <a:pPr>
                        <a:lnSpc>
                          <a:spcPct val="107000"/>
                        </a:lnSpc>
                        <a:spcAft>
                          <a:spcPts val="800"/>
                        </a:spcAft>
                      </a:pPr>
                      <a:r>
                        <a:rPr lang="en-IE" sz="1600" kern="1200" dirty="0">
                          <a:solidFill>
                            <a:schemeClr val="tx1">
                              <a:lumMod val="75000"/>
                              <a:lumOff val="25000"/>
                            </a:schemeClr>
                          </a:solidFill>
                          <a:latin typeface="Avenir Heavy" pitchFamily="124" charset="0"/>
                          <a:ea typeface="+mn-ea"/>
                          <a:cs typeface="+mn-cs"/>
                        </a:rPr>
                        <a:t>Grassland, deep-drained</a:t>
                      </a:r>
                    </a:p>
                  </a:txBody>
                  <a:tcPr anchor="ctr"/>
                </a:tc>
                <a:tc>
                  <a:txBody>
                    <a:bodyPr/>
                    <a:lstStyle/>
                    <a:p>
                      <a:pPr algn="ctr">
                        <a:lnSpc>
                          <a:spcPct val="107000"/>
                        </a:lnSpc>
                        <a:spcAft>
                          <a:spcPts val="800"/>
                        </a:spcAft>
                      </a:pPr>
                      <a:r>
                        <a:rPr lang="en-IE" sz="1600" kern="1200" dirty="0">
                          <a:solidFill>
                            <a:schemeClr val="tx1">
                              <a:lumMod val="75000"/>
                              <a:lumOff val="25000"/>
                            </a:schemeClr>
                          </a:solidFill>
                          <a:latin typeface="Avenir Heavy" pitchFamily="124" charset="0"/>
                          <a:ea typeface="+mn-ea"/>
                          <a:cs typeface="+mn-cs"/>
                        </a:rPr>
                        <a:t>6.1</a:t>
                      </a:r>
                    </a:p>
                  </a:txBody>
                  <a:tcPr anchor="ctr"/>
                </a:tc>
                <a:tc>
                  <a:txBody>
                    <a:bodyPr/>
                    <a:lstStyle/>
                    <a:p>
                      <a:pPr algn="ctr">
                        <a:lnSpc>
                          <a:spcPct val="107000"/>
                        </a:lnSpc>
                        <a:spcAft>
                          <a:spcPts val="800"/>
                        </a:spcAft>
                      </a:pPr>
                      <a:r>
                        <a:rPr lang="en-IE" sz="1600" kern="1200" dirty="0">
                          <a:solidFill>
                            <a:schemeClr val="tx1">
                              <a:lumMod val="75000"/>
                              <a:lumOff val="25000"/>
                            </a:schemeClr>
                          </a:solidFill>
                          <a:latin typeface="Avenir Heavy" pitchFamily="124" charset="0"/>
                          <a:ea typeface="+mn-ea"/>
                          <a:cs typeface="+mn-cs"/>
                        </a:rPr>
                        <a:t>5.84</a:t>
                      </a:r>
                    </a:p>
                  </a:txBody>
                  <a:tcPr anchor="ctr"/>
                </a:tc>
                <a:extLst>
                  <a:ext uri="{0D108BD9-81ED-4DB2-BD59-A6C34878D82A}">
                    <a16:rowId xmlns:a16="http://schemas.microsoft.com/office/drawing/2014/main" val="1853307053"/>
                  </a:ext>
                </a:extLst>
              </a:tr>
              <a:tr h="233615">
                <a:tc vMerge="1">
                  <a:txBody>
                    <a:bodyPr/>
                    <a:lstStyle/>
                    <a:p>
                      <a:pPr>
                        <a:lnSpc>
                          <a:spcPct val="107000"/>
                        </a:lnSpc>
                        <a:spcAft>
                          <a:spcPts val="800"/>
                        </a:spcAft>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IE" sz="1600" kern="1200" dirty="0">
                          <a:solidFill>
                            <a:schemeClr val="tx1">
                              <a:lumMod val="75000"/>
                              <a:lumOff val="25000"/>
                            </a:schemeClr>
                          </a:solidFill>
                          <a:latin typeface="Avenir Heavy" pitchFamily="124" charset="0"/>
                          <a:ea typeface="+mn-ea"/>
                          <a:cs typeface="+mn-cs"/>
                        </a:rPr>
                        <a:t>Poor</a:t>
                      </a:r>
                    </a:p>
                  </a:txBody>
                  <a:tcPr anchor="ctr"/>
                </a:tc>
                <a:tc>
                  <a:txBody>
                    <a:bodyPr/>
                    <a:lstStyle/>
                    <a:p>
                      <a:pPr>
                        <a:lnSpc>
                          <a:spcPct val="107000"/>
                        </a:lnSpc>
                        <a:spcAft>
                          <a:spcPts val="800"/>
                        </a:spcAft>
                      </a:pPr>
                      <a:r>
                        <a:rPr lang="en-IE" sz="1600" kern="1200" dirty="0">
                          <a:solidFill>
                            <a:schemeClr val="tx1">
                              <a:lumMod val="75000"/>
                              <a:lumOff val="25000"/>
                            </a:schemeClr>
                          </a:solidFill>
                          <a:latin typeface="Avenir Heavy" pitchFamily="124" charset="0"/>
                          <a:ea typeface="+mn-ea"/>
                          <a:cs typeface="+mn-cs"/>
                        </a:rPr>
                        <a:t>Forestry</a:t>
                      </a:r>
                    </a:p>
                  </a:txBody>
                  <a:tcPr anchor="ctr"/>
                </a:tc>
                <a:tc>
                  <a:txBody>
                    <a:bodyPr/>
                    <a:lstStyle/>
                    <a:p>
                      <a:pPr algn="ctr">
                        <a:lnSpc>
                          <a:spcPct val="107000"/>
                        </a:lnSpc>
                        <a:spcAft>
                          <a:spcPts val="800"/>
                        </a:spcAft>
                      </a:pPr>
                      <a:r>
                        <a:rPr lang="en-IE" sz="1600" kern="1200" dirty="0">
                          <a:solidFill>
                            <a:schemeClr val="tx1">
                              <a:lumMod val="75000"/>
                              <a:lumOff val="25000"/>
                            </a:schemeClr>
                          </a:solidFill>
                          <a:latin typeface="Avenir Heavy" pitchFamily="124" charset="0"/>
                          <a:ea typeface="+mn-ea"/>
                          <a:cs typeface="+mn-cs"/>
                        </a:rPr>
                        <a:t>2.6</a:t>
                      </a:r>
                    </a:p>
                  </a:txBody>
                  <a:tcPr anchor="ctr"/>
                </a:tc>
                <a:tc>
                  <a:txBody>
                    <a:bodyPr/>
                    <a:lstStyle/>
                    <a:p>
                      <a:pPr algn="ctr">
                        <a:lnSpc>
                          <a:spcPct val="107000"/>
                        </a:lnSpc>
                        <a:spcAft>
                          <a:spcPts val="800"/>
                        </a:spcAft>
                      </a:pPr>
                      <a:r>
                        <a:rPr lang="en-IE" sz="1600" kern="1200" dirty="0">
                          <a:solidFill>
                            <a:schemeClr val="tx1">
                              <a:lumMod val="75000"/>
                              <a:lumOff val="25000"/>
                            </a:schemeClr>
                          </a:solidFill>
                          <a:latin typeface="Avenir Heavy" pitchFamily="124" charset="0"/>
                          <a:ea typeface="+mn-ea"/>
                          <a:cs typeface="+mn-cs"/>
                        </a:rPr>
                        <a:t>1.68</a:t>
                      </a:r>
                    </a:p>
                  </a:txBody>
                  <a:tcPr anchor="ctr"/>
                </a:tc>
                <a:extLst>
                  <a:ext uri="{0D108BD9-81ED-4DB2-BD59-A6C34878D82A}">
                    <a16:rowId xmlns:a16="http://schemas.microsoft.com/office/drawing/2014/main" val="1715003491"/>
                  </a:ext>
                </a:extLst>
              </a:tr>
              <a:tr h="370505">
                <a:tc rowSpan="5">
                  <a:txBody>
                    <a:bodyPr/>
                    <a:lstStyle/>
                    <a:p>
                      <a:pPr algn="ctr">
                        <a:lnSpc>
                          <a:spcPct val="107000"/>
                        </a:lnSpc>
                        <a:spcAft>
                          <a:spcPts val="800"/>
                        </a:spcAft>
                      </a:pPr>
                      <a:r>
                        <a:rPr lang="en-IE" sz="1600" kern="1200" dirty="0">
                          <a:solidFill>
                            <a:schemeClr val="tx1">
                              <a:lumMod val="75000"/>
                              <a:lumOff val="25000"/>
                            </a:schemeClr>
                          </a:solidFill>
                          <a:latin typeface="Avenir Heavy" pitchFamily="124" charset="0"/>
                          <a:ea typeface="+mn-ea"/>
                          <a:cs typeface="+mn-cs"/>
                        </a:rPr>
                        <a:t>Rewetted</a:t>
                      </a:r>
                    </a:p>
                  </a:txBody>
                  <a:tcPr marL="68580" marR="68580" marT="0" marB="0" anchor="ctr"/>
                </a:tc>
                <a:tc>
                  <a:txBody>
                    <a:bodyPr/>
                    <a:lstStyle/>
                    <a:p>
                      <a:pPr>
                        <a:lnSpc>
                          <a:spcPct val="107000"/>
                        </a:lnSpc>
                        <a:spcAft>
                          <a:spcPts val="800"/>
                        </a:spcAft>
                      </a:pPr>
                      <a:r>
                        <a:rPr lang="en-IE" sz="1600" kern="1200" dirty="0">
                          <a:solidFill>
                            <a:schemeClr val="tx1">
                              <a:lumMod val="75000"/>
                              <a:lumOff val="25000"/>
                            </a:schemeClr>
                          </a:solidFill>
                          <a:latin typeface="Avenir Heavy" pitchFamily="124" charset="0"/>
                          <a:ea typeface="+mn-ea"/>
                          <a:cs typeface="+mn-cs"/>
                        </a:rPr>
                        <a:t>Poor</a:t>
                      </a:r>
                    </a:p>
                  </a:txBody>
                  <a:tcPr anchor="ctr"/>
                </a:tc>
                <a:tc>
                  <a:txBody>
                    <a:bodyPr/>
                    <a:lstStyle/>
                    <a:p>
                      <a:pPr>
                        <a:lnSpc>
                          <a:spcPct val="107000"/>
                        </a:lnSpc>
                        <a:spcAft>
                          <a:spcPts val="800"/>
                        </a:spcAft>
                      </a:pPr>
                      <a:r>
                        <a:rPr lang="en-IE" sz="1600" kern="1200" dirty="0">
                          <a:solidFill>
                            <a:schemeClr val="tx1">
                              <a:lumMod val="75000"/>
                              <a:lumOff val="25000"/>
                            </a:schemeClr>
                          </a:solidFill>
                          <a:latin typeface="Avenir Heavy" pitchFamily="124" charset="0"/>
                          <a:ea typeface="+mn-ea"/>
                          <a:cs typeface="+mn-cs"/>
                        </a:rPr>
                        <a:t>Near-natural</a:t>
                      </a:r>
                    </a:p>
                  </a:txBody>
                  <a:tcPr anchor="ctr"/>
                </a:tc>
                <a:tc>
                  <a:txBody>
                    <a:bodyPr/>
                    <a:lstStyle/>
                    <a:p>
                      <a:pPr algn="ctr">
                        <a:lnSpc>
                          <a:spcPct val="107000"/>
                        </a:lnSpc>
                        <a:spcAft>
                          <a:spcPts val="800"/>
                        </a:spcAft>
                      </a:pPr>
                      <a:r>
                        <a:rPr lang="en-IE" sz="1600" kern="1200" dirty="0">
                          <a:solidFill>
                            <a:schemeClr val="tx1">
                              <a:lumMod val="75000"/>
                              <a:lumOff val="25000"/>
                            </a:schemeClr>
                          </a:solidFill>
                          <a:latin typeface="Avenir Heavy" pitchFamily="124" charset="0"/>
                          <a:ea typeface="+mn-ea"/>
                          <a:cs typeface="+mn-cs"/>
                        </a:rPr>
                        <a:t> </a:t>
                      </a:r>
                    </a:p>
                  </a:txBody>
                  <a:tcPr anchor="ctr"/>
                </a:tc>
                <a:tc>
                  <a:txBody>
                    <a:bodyPr/>
                    <a:lstStyle/>
                    <a:p>
                      <a:pPr algn="ctr">
                        <a:lnSpc>
                          <a:spcPct val="107000"/>
                        </a:lnSpc>
                        <a:spcAft>
                          <a:spcPts val="800"/>
                        </a:spcAft>
                      </a:pPr>
                      <a:r>
                        <a:rPr lang="en-IE" sz="1600" kern="1200" dirty="0">
                          <a:solidFill>
                            <a:schemeClr val="tx1">
                              <a:lumMod val="75000"/>
                              <a:lumOff val="25000"/>
                            </a:schemeClr>
                          </a:solidFill>
                          <a:latin typeface="Avenir Heavy" pitchFamily="124" charset="0"/>
                          <a:ea typeface="+mn-ea"/>
                          <a:cs typeface="+mn-cs"/>
                        </a:rPr>
                        <a:t>-0.33</a:t>
                      </a:r>
                    </a:p>
                  </a:txBody>
                  <a:tcPr anchor="ctr"/>
                </a:tc>
                <a:extLst>
                  <a:ext uri="{0D108BD9-81ED-4DB2-BD59-A6C34878D82A}">
                    <a16:rowId xmlns:a16="http://schemas.microsoft.com/office/drawing/2014/main" val="1090958151"/>
                  </a:ext>
                </a:extLst>
              </a:tr>
              <a:tr h="370505">
                <a:tc vMerge="1">
                  <a:txBody>
                    <a:bodyPr/>
                    <a:lstStyle/>
                    <a:p>
                      <a:pPr>
                        <a:lnSpc>
                          <a:spcPct val="107000"/>
                        </a:lnSpc>
                        <a:spcAft>
                          <a:spcPts val="800"/>
                        </a:spcAft>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IE" sz="1600" kern="1200" dirty="0">
                          <a:solidFill>
                            <a:schemeClr val="tx1">
                              <a:lumMod val="75000"/>
                              <a:lumOff val="25000"/>
                            </a:schemeClr>
                          </a:solidFill>
                          <a:latin typeface="Avenir Heavy" pitchFamily="124" charset="0"/>
                          <a:ea typeface="+mn-ea"/>
                          <a:cs typeface="+mn-cs"/>
                        </a:rPr>
                        <a:t>Poor</a:t>
                      </a:r>
                    </a:p>
                  </a:txBody>
                  <a:tcPr anchor="ctr"/>
                </a:tc>
                <a:tc>
                  <a:txBody>
                    <a:bodyPr/>
                    <a:lstStyle/>
                    <a:p>
                      <a:pPr>
                        <a:lnSpc>
                          <a:spcPct val="107000"/>
                        </a:lnSpc>
                        <a:spcAft>
                          <a:spcPts val="800"/>
                        </a:spcAft>
                      </a:pPr>
                      <a:r>
                        <a:rPr lang="en-IE" sz="1600" kern="1200" dirty="0">
                          <a:solidFill>
                            <a:schemeClr val="tx1">
                              <a:lumMod val="75000"/>
                              <a:lumOff val="25000"/>
                            </a:schemeClr>
                          </a:solidFill>
                          <a:latin typeface="Avenir Heavy" pitchFamily="124" charset="0"/>
                          <a:ea typeface="+mn-ea"/>
                          <a:cs typeface="+mn-cs"/>
                        </a:rPr>
                        <a:t>Peat extraction</a:t>
                      </a:r>
                    </a:p>
                  </a:txBody>
                  <a:tcPr anchor="ctr"/>
                </a:tc>
                <a:tc rowSpan="3">
                  <a:txBody>
                    <a:bodyPr/>
                    <a:lstStyle/>
                    <a:p>
                      <a:pPr algn="ctr">
                        <a:lnSpc>
                          <a:spcPct val="107000"/>
                        </a:lnSpc>
                        <a:spcAft>
                          <a:spcPts val="800"/>
                        </a:spcAft>
                      </a:pPr>
                      <a:r>
                        <a:rPr lang="en-IE" sz="1600" kern="1200" dirty="0">
                          <a:solidFill>
                            <a:schemeClr val="tx1">
                              <a:lumMod val="75000"/>
                              <a:lumOff val="25000"/>
                            </a:schemeClr>
                          </a:solidFill>
                          <a:latin typeface="Avenir Heavy" pitchFamily="124" charset="0"/>
                          <a:ea typeface="+mn-ea"/>
                          <a:cs typeface="+mn-cs"/>
                        </a:rPr>
                        <a:t>-0.23  </a:t>
                      </a:r>
                    </a:p>
                    <a:p>
                      <a:pPr algn="ctr">
                        <a:lnSpc>
                          <a:spcPct val="107000"/>
                        </a:lnSpc>
                        <a:spcAft>
                          <a:spcPts val="800"/>
                        </a:spcAft>
                      </a:pPr>
                      <a:r>
                        <a:rPr lang="en-IE" sz="1600" kern="1200" dirty="0">
                          <a:solidFill>
                            <a:schemeClr val="tx1">
                              <a:lumMod val="75000"/>
                              <a:lumOff val="25000"/>
                            </a:schemeClr>
                          </a:solidFill>
                          <a:latin typeface="Avenir Heavy" pitchFamily="124" charset="0"/>
                          <a:ea typeface="+mn-ea"/>
                          <a:cs typeface="+mn-cs"/>
                        </a:rPr>
                        <a:t> </a:t>
                      </a:r>
                    </a:p>
                  </a:txBody>
                  <a:tcPr anchor="ctr"/>
                </a:tc>
                <a:tc>
                  <a:txBody>
                    <a:bodyPr/>
                    <a:lstStyle/>
                    <a:p>
                      <a:pPr algn="ctr">
                        <a:lnSpc>
                          <a:spcPct val="107000"/>
                        </a:lnSpc>
                        <a:spcAft>
                          <a:spcPts val="800"/>
                        </a:spcAft>
                      </a:pPr>
                      <a:r>
                        <a:rPr lang="en-IE" sz="1600" kern="1200" dirty="0">
                          <a:solidFill>
                            <a:schemeClr val="tx1">
                              <a:lumMod val="75000"/>
                              <a:lumOff val="25000"/>
                            </a:schemeClr>
                          </a:solidFill>
                          <a:latin typeface="Avenir Heavy" pitchFamily="124" charset="0"/>
                          <a:ea typeface="+mn-ea"/>
                          <a:cs typeface="+mn-cs"/>
                        </a:rPr>
                        <a:t>-0.23</a:t>
                      </a:r>
                    </a:p>
                  </a:txBody>
                  <a:tcPr anchor="ctr"/>
                </a:tc>
                <a:extLst>
                  <a:ext uri="{0D108BD9-81ED-4DB2-BD59-A6C34878D82A}">
                    <a16:rowId xmlns:a16="http://schemas.microsoft.com/office/drawing/2014/main" val="446296564"/>
                  </a:ext>
                </a:extLst>
              </a:tr>
              <a:tr h="370505">
                <a:tc vMerge="1">
                  <a:txBody>
                    <a:bodyPr/>
                    <a:lstStyle/>
                    <a:p>
                      <a:pPr>
                        <a:lnSpc>
                          <a:spcPct val="107000"/>
                        </a:lnSpc>
                        <a:spcAft>
                          <a:spcPts val="800"/>
                        </a:spcAft>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IE" sz="1600" kern="1200" dirty="0">
                          <a:solidFill>
                            <a:schemeClr val="tx1">
                              <a:lumMod val="75000"/>
                              <a:lumOff val="25000"/>
                            </a:schemeClr>
                          </a:solidFill>
                          <a:latin typeface="Avenir Heavy" pitchFamily="124" charset="0"/>
                          <a:ea typeface="+mn-ea"/>
                          <a:cs typeface="+mn-cs"/>
                        </a:rPr>
                        <a:t>Poor</a:t>
                      </a:r>
                    </a:p>
                  </a:txBody>
                  <a:tcPr anchor="ctr"/>
                </a:tc>
                <a:tc>
                  <a:txBody>
                    <a:bodyPr/>
                    <a:lstStyle/>
                    <a:p>
                      <a:pPr>
                        <a:lnSpc>
                          <a:spcPct val="107000"/>
                        </a:lnSpc>
                        <a:spcAft>
                          <a:spcPts val="800"/>
                        </a:spcAft>
                      </a:pPr>
                      <a:r>
                        <a:rPr lang="en-IE" sz="1600" kern="1200" dirty="0">
                          <a:solidFill>
                            <a:schemeClr val="tx1">
                              <a:lumMod val="75000"/>
                              <a:lumOff val="25000"/>
                            </a:schemeClr>
                          </a:solidFill>
                          <a:latin typeface="Avenir Heavy" pitchFamily="124" charset="0"/>
                          <a:ea typeface="+mn-ea"/>
                          <a:cs typeface="+mn-cs"/>
                        </a:rPr>
                        <a:t>Grassland*</a:t>
                      </a:r>
                    </a:p>
                  </a:txBody>
                  <a:tcPr anchor="ctr"/>
                </a:tc>
                <a:tc vMerge="1">
                  <a:txBody>
                    <a:bodyPr/>
                    <a:lstStyle/>
                    <a:p>
                      <a:endParaRPr lang="en-IE"/>
                    </a:p>
                  </a:txBody>
                  <a:tcPr/>
                </a:tc>
                <a:tc>
                  <a:txBody>
                    <a:bodyPr/>
                    <a:lstStyle/>
                    <a:p>
                      <a:pPr algn="ctr">
                        <a:lnSpc>
                          <a:spcPct val="107000"/>
                        </a:lnSpc>
                        <a:spcAft>
                          <a:spcPts val="800"/>
                        </a:spcAft>
                      </a:pPr>
                      <a:r>
                        <a:rPr lang="en-IE" sz="1600" kern="1200" dirty="0">
                          <a:solidFill>
                            <a:schemeClr val="tx1">
                              <a:lumMod val="75000"/>
                              <a:lumOff val="25000"/>
                            </a:schemeClr>
                          </a:solidFill>
                          <a:latin typeface="Avenir Heavy" pitchFamily="124" charset="0"/>
                          <a:ea typeface="+mn-ea"/>
                          <a:cs typeface="+mn-cs"/>
                        </a:rPr>
                        <a:t>0.85</a:t>
                      </a:r>
                    </a:p>
                  </a:txBody>
                  <a:tcPr anchor="ctr"/>
                </a:tc>
                <a:extLst>
                  <a:ext uri="{0D108BD9-81ED-4DB2-BD59-A6C34878D82A}">
                    <a16:rowId xmlns:a16="http://schemas.microsoft.com/office/drawing/2014/main" val="2187048104"/>
                  </a:ext>
                </a:extLst>
              </a:tr>
              <a:tr h="233615">
                <a:tc vMerge="1">
                  <a:txBody>
                    <a:bodyPr/>
                    <a:lstStyle/>
                    <a:p>
                      <a:pPr>
                        <a:lnSpc>
                          <a:spcPct val="107000"/>
                        </a:lnSpc>
                        <a:spcAft>
                          <a:spcPts val="800"/>
                        </a:spcAft>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IE" sz="1600" kern="1200" dirty="0">
                          <a:solidFill>
                            <a:schemeClr val="tx1">
                              <a:lumMod val="75000"/>
                              <a:lumOff val="25000"/>
                            </a:schemeClr>
                          </a:solidFill>
                          <a:latin typeface="Avenir Heavy" pitchFamily="124" charset="0"/>
                          <a:ea typeface="+mn-ea"/>
                          <a:cs typeface="+mn-cs"/>
                        </a:rPr>
                        <a:t>Poor</a:t>
                      </a:r>
                    </a:p>
                  </a:txBody>
                  <a:tcPr anchor="ctr"/>
                </a:tc>
                <a:tc>
                  <a:txBody>
                    <a:bodyPr/>
                    <a:lstStyle/>
                    <a:p>
                      <a:pPr>
                        <a:lnSpc>
                          <a:spcPct val="107000"/>
                        </a:lnSpc>
                        <a:spcAft>
                          <a:spcPts val="800"/>
                        </a:spcAft>
                      </a:pPr>
                      <a:r>
                        <a:rPr lang="en-IE" sz="1600" kern="1200" dirty="0">
                          <a:solidFill>
                            <a:schemeClr val="tx1">
                              <a:lumMod val="75000"/>
                              <a:lumOff val="25000"/>
                            </a:schemeClr>
                          </a:solidFill>
                          <a:latin typeface="Avenir Heavy" pitchFamily="124" charset="0"/>
                          <a:ea typeface="+mn-ea"/>
                          <a:cs typeface="+mn-cs"/>
                        </a:rPr>
                        <a:t>Forestry</a:t>
                      </a:r>
                    </a:p>
                  </a:txBody>
                  <a:tcPr anchor="ctr"/>
                </a:tc>
                <a:tc vMerge="1">
                  <a:txBody>
                    <a:bodyPr/>
                    <a:lstStyle/>
                    <a:p>
                      <a:endParaRPr lang="en-IE"/>
                    </a:p>
                  </a:txBody>
                  <a:tcPr/>
                </a:tc>
                <a:tc>
                  <a:txBody>
                    <a:bodyPr/>
                    <a:lstStyle/>
                    <a:p>
                      <a:pPr algn="ctr">
                        <a:lnSpc>
                          <a:spcPct val="107000"/>
                        </a:lnSpc>
                        <a:spcAft>
                          <a:spcPts val="800"/>
                        </a:spcAft>
                      </a:pPr>
                      <a:r>
                        <a:rPr lang="en-IE" sz="1600" kern="1200" dirty="0">
                          <a:solidFill>
                            <a:schemeClr val="tx1">
                              <a:lumMod val="75000"/>
                              <a:lumOff val="25000"/>
                            </a:schemeClr>
                          </a:solidFill>
                          <a:latin typeface="Avenir Heavy" pitchFamily="124" charset="0"/>
                          <a:ea typeface="+mn-ea"/>
                          <a:cs typeface="+mn-cs"/>
                        </a:rPr>
                        <a:t>3.33</a:t>
                      </a:r>
                    </a:p>
                  </a:txBody>
                  <a:tcPr anchor="ctr"/>
                </a:tc>
                <a:extLst>
                  <a:ext uri="{0D108BD9-81ED-4DB2-BD59-A6C34878D82A}">
                    <a16:rowId xmlns:a16="http://schemas.microsoft.com/office/drawing/2014/main" val="1946309049"/>
                  </a:ext>
                </a:extLst>
              </a:tr>
              <a:tr h="233615">
                <a:tc vMerge="1">
                  <a:txBody>
                    <a:bodyPr/>
                    <a:lstStyle/>
                    <a:p>
                      <a:pPr>
                        <a:lnSpc>
                          <a:spcPct val="107000"/>
                        </a:lnSpc>
                        <a:spcAft>
                          <a:spcPts val="800"/>
                        </a:spcAft>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IE" sz="1600" kern="1200" dirty="0">
                          <a:solidFill>
                            <a:schemeClr val="tx1">
                              <a:lumMod val="75000"/>
                              <a:lumOff val="25000"/>
                            </a:schemeClr>
                          </a:solidFill>
                          <a:latin typeface="Avenir Heavy" pitchFamily="124" charset="0"/>
                          <a:ea typeface="+mn-ea"/>
                          <a:cs typeface="+mn-cs"/>
                        </a:rPr>
                        <a:t>Rich</a:t>
                      </a:r>
                    </a:p>
                  </a:txBody>
                  <a:tcPr anchor="ctr"/>
                </a:tc>
                <a:tc>
                  <a:txBody>
                    <a:bodyPr/>
                    <a:lstStyle/>
                    <a:p>
                      <a:pPr>
                        <a:lnSpc>
                          <a:spcPct val="107000"/>
                        </a:lnSpc>
                        <a:spcAft>
                          <a:spcPts val="800"/>
                        </a:spcAft>
                      </a:pPr>
                      <a:r>
                        <a:rPr lang="en-IE" sz="1600" kern="1200" dirty="0">
                          <a:solidFill>
                            <a:schemeClr val="tx1">
                              <a:lumMod val="75000"/>
                              <a:lumOff val="25000"/>
                            </a:schemeClr>
                          </a:solidFill>
                          <a:latin typeface="Avenir Heavy" pitchFamily="124" charset="0"/>
                          <a:ea typeface="+mn-ea"/>
                          <a:cs typeface="+mn-cs"/>
                        </a:rPr>
                        <a:t>Peat extraction</a:t>
                      </a:r>
                    </a:p>
                  </a:txBody>
                  <a:tcPr anchor="ctr"/>
                </a:tc>
                <a:tc>
                  <a:txBody>
                    <a:bodyPr/>
                    <a:lstStyle/>
                    <a:p>
                      <a:pPr algn="ctr">
                        <a:lnSpc>
                          <a:spcPct val="107000"/>
                        </a:lnSpc>
                        <a:spcAft>
                          <a:spcPts val="800"/>
                        </a:spcAft>
                      </a:pPr>
                      <a:r>
                        <a:rPr lang="en-IE" sz="1600" kern="1200" dirty="0">
                          <a:solidFill>
                            <a:schemeClr val="tx1">
                              <a:lumMod val="75000"/>
                              <a:lumOff val="25000"/>
                            </a:schemeClr>
                          </a:solidFill>
                          <a:latin typeface="Avenir Heavy" pitchFamily="124" charset="0"/>
                          <a:ea typeface="+mn-ea"/>
                          <a:cs typeface="+mn-cs"/>
                        </a:rPr>
                        <a:t>0.5</a:t>
                      </a:r>
                    </a:p>
                  </a:txBody>
                  <a:tcPr anchor="ctr"/>
                </a:tc>
                <a:tc>
                  <a:txBody>
                    <a:bodyPr/>
                    <a:lstStyle/>
                    <a:p>
                      <a:pPr algn="ctr">
                        <a:lnSpc>
                          <a:spcPct val="107000"/>
                        </a:lnSpc>
                        <a:spcAft>
                          <a:spcPts val="800"/>
                        </a:spcAft>
                      </a:pPr>
                      <a:r>
                        <a:rPr lang="en-IE" sz="1600" kern="1200" dirty="0">
                          <a:solidFill>
                            <a:schemeClr val="tx1">
                              <a:lumMod val="75000"/>
                              <a:lumOff val="25000"/>
                            </a:schemeClr>
                          </a:solidFill>
                          <a:latin typeface="Avenir Heavy" pitchFamily="124" charset="0"/>
                          <a:ea typeface="+mn-ea"/>
                          <a:cs typeface="+mn-cs"/>
                        </a:rPr>
                        <a:t>3.22 </a:t>
                      </a:r>
                    </a:p>
                  </a:txBody>
                  <a:tcPr anchor="ctr"/>
                </a:tc>
                <a:extLst>
                  <a:ext uri="{0D108BD9-81ED-4DB2-BD59-A6C34878D82A}">
                    <a16:rowId xmlns:a16="http://schemas.microsoft.com/office/drawing/2014/main" val="4248962239"/>
                  </a:ext>
                </a:extLst>
              </a:tr>
            </a:tbl>
          </a:graphicData>
        </a:graphic>
      </p:graphicFrame>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3C27017-E6F7-41F3-AE78-FC12086D95A6}"/>
                  </a:ext>
                </a:extLst>
              </p:cNvPr>
              <p:cNvSpPr txBox="1"/>
              <p:nvPr/>
            </p:nvSpPr>
            <p:spPr>
              <a:xfrm>
                <a:off x="6748002" y="3470974"/>
                <a:ext cx="1310400"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IE" sz="3600" b="1" i="1" smtClean="0">
                          <a:ln>
                            <a:solidFill>
                              <a:srgbClr val="FF0000"/>
                            </a:solidFill>
                          </a:ln>
                          <a:solidFill>
                            <a:srgbClr val="FF0000"/>
                          </a:solidFill>
                          <a:latin typeface="Cambria Math" panose="02040503050406030204" pitchFamily="18" charset="0"/>
                          <a:ea typeface="Cambria Math" panose="02040503050406030204" pitchFamily="18" charset="0"/>
                        </a:rPr>
                        <m:t>≈</m:t>
                      </m:r>
                    </m:oMath>
                  </m:oMathPara>
                </a14:m>
                <a:endParaRPr lang="en-IE" sz="3600" b="1" dirty="0"/>
              </a:p>
            </p:txBody>
          </p:sp>
        </mc:Choice>
        <mc:Fallback xmlns="">
          <p:sp>
            <p:nvSpPr>
              <p:cNvPr id="12" name="TextBox 11">
                <a:extLst>
                  <a:ext uri="{FF2B5EF4-FFF2-40B4-BE49-F238E27FC236}">
                    <a16:creationId xmlns:a16="http://schemas.microsoft.com/office/drawing/2014/main" id="{23C27017-E6F7-41F3-AE78-FC12086D95A6}"/>
                  </a:ext>
                </a:extLst>
              </p:cNvPr>
              <p:cNvSpPr txBox="1">
                <a:spLocks noRot="1" noChangeAspect="1" noMove="1" noResize="1" noEditPoints="1" noAdjustHandles="1" noChangeArrowheads="1" noChangeShapeType="1" noTextEdit="1"/>
              </p:cNvSpPr>
              <p:nvPr/>
            </p:nvSpPr>
            <p:spPr>
              <a:xfrm>
                <a:off x="6748002" y="3470974"/>
                <a:ext cx="1310400" cy="553998"/>
              </a:xfrm>
              <a:prstGeom prst="rect">
                <a:avLst/>
              </a:prstGeom>
              <a:blipFill>
                <a:blip r:embed="rId3"/>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B19508D-24D8-441A-92DE-AB1015791718}"/>
                  </a:ext>
                </a:extLst>
              </p:cNvPr>
              <p:cNvSpPr txBox="1"/>
              <p:nvPr/>
            </p:nvSpPr>
            <p:spPr>
              <a:xfrm>
                <a:off x="6748359" y="2228216"/>
                <a:ext cx="1309687"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l-GR" sz="3600" i="1" smtClean="0">
                          <a:ln>
                            <a:solidFill>
                              <a:srgbClr val="FF0000"/>
                            </a:solidFill>
                          </a:ln>
                          <a:solidFill>
                            <a:srgbClr val="FF0000"/>
                          </a:solidFill>
                          <a:latin typeface="Cambria Math" panose="02040503050406030204" pitchFamily="18" charset="0"/>
                          <a:ea typeface="Cambria Math" panose="02040503050406030204" pitchFamily="18" charset="0"/>
                        </a:rPr>
                        <m:t>&gt;</m:t>
                      </m:r>
                    </m:oMath>
                  </m:oMathPara>
                </a14:m>
                <a:endParaRPr lang="en-IE" sz="3600" dirty="0">
                  <a:ln>
                    <a:solidFill>
                      <a:srgbClr val="FF0000"/>
                    </a:solidFill>
                  </a:ln>
                  <a:solidFill>
                    <a:srgbClr val="FF0000"/>
                  </a:solidFill>
                </a:endParaRPr>
              </a:p>
            </p:txBody>
          </p:sp>
        </mc:Choice>
        <mc:Fallback xmlns="">
          <p:sp>
            <p:nvSpPr>
              <p:cNvPr id="13" name="TextBox 12">
                <a:extLst>
                  <a:ext uri="{FF2B5EF4-FFF2-40B4-BE49-F238E27FC236}">
                    <a16:creationId xmlns:a16="http://schemas.microsoft.com/office/drawing/2014/main" id="{5B19508D-24D8-441A-92DE-AB1015791718}"/>
                  </a:ext>
                </a:extLst>
              </p:cNvPr>
              <p:cNvSpPr txBox="1">
                <a:spLocks noRot="1" noChangeAspect="1" noMove="1" noResize="1" noEditPoints="1" noAdjustHandles="1" noChangeArrowheads="1" noChangeShapeType="1" noTextEdit="1"/>
              </p:cNvSpPr>
              <p:nvPr/>
            </p:nvSpPr>
            <p:spPr>
              <a:xfrm>
                <a:off x="6748359" y="2228216"/>
                <a:ext cx="1309687" cy="553998"/>
              </a:xfrm>
              <a:prstGeom prst="rect">
                <a:avLst/>
              </a:prstGeom>
              <a:blipFill>
                <a:blip r:embed="rId4"/>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71C7C15-B827-4114-A6D6-07AF7592E591}"/>
                  </a:ext>
                </a:extLst>
              </p:cNvPr>
              <p:cNvSpPr txBox="1"/>
              <p:nvPr/>
            </p:nvSpPr>
            <p:spPr>
              <a:xfrm rot="10800000">
                <a:off x="6748359" y="4757255"/>
                <a:ext cx="1309687"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l-GR" sz="3600" i="1" smtClean="0">
                          <a:ln>
                            <a:solidFill>
                              <a:srgbClr val="FF0000"/>
                            </a:solidFill>
                          </a:ln>
                          <a:solidFill>
                            <a:srgbClr val="FF0000"/>
                          </a:solidFill>
                          <a:latin typeface="Cambria Math" panose="02040503050406030204" pitchFamily="18" charset="0"/>
                          <a:ea typeface="Cambria Math" panose="02040503050406030204" pitchFamily="18" charset="0"/>
                        </a:rPr>
                        <m:t>&gt;</m:t>
                      </m:r>
                    </m:oMath>
                  </m:oMathPara>
                </a14:m>
                <a:endParaRPr lang="en-IE" sz="3600" dirty="0">
                  <a:ln>
                    <a:solidFill>
                      <a:srgbClr val="FF0000"/>
                    </a:solidFill>
                  </a:ln>
                  <a:solidFill>
                    <a:srgbClr val="FF0000"/>
                  </a:solidFill>
                </a:endParaRPr>
              </a:p>
            </p:txBody>
          </p:sp>
        </mc:Choice>
        <mc:Fallback xmlns="">
          <p:sp>
            <p:nvSpPr>
              <p:cNvPr id="14" name="TextBox 13">
                <a:extLst>
                  <a:ext uri="{FF2B5EF4-FFF2-40B4-BE49-F238E27FC236}">
                    <a16:creationId xmlns:a16="http://schemas.microsoft.com/office/drawing/2014/main" id="{C71C7C15-B827-4114-A6D6-07AF7592E591}"/>
                  </a:ext>
                </a:extLst>
              </p:cNvPr>
              <p:cNvSpPr txBox="1">
                <a:spLocks noRot="1" noChangeAspect="1" noMove="1" noResize="1" noEditPoints="1" noAdjustHandles="1" noChangeArrowheads="1" noChangeShapeType="1" noTextEdit="1"/>
              </p:cNvSpPr>
              <p:nvPr/>
            </p:nvSpPr>
            <p:spPr>
              <a:xfrm rot="10800000">
                <a:off x="6748359" y="4757255"/>
                <a:ext cx="1309687" cy="553998"/>
              </a:xfrm>
              <a:prstGeom prst="rect">
                <a:avLst/>
              </a:prstGeom>
              <a:blipFill>
                <a:blip r:embed="rId5"/>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EB6AE40-9DA0-4AD6-A1B2-C83E7C7397E3}"/>
                  </a:ext>
                </a:extLst>
              </p:cNvPr>
              <p:cNvSpPr txBox="1"/>
              <p:nvPr/>
            </p:nvSpPr>
            <p:spPr>
              <a:xfrm rot="10800000">
                <a:off x="6748359" y="5669926"/>
                <a:ext cx="1309687"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l-GR" sz="3600" i="1" smtClean="0">
                          <a:ln>
                            <a:solidFill>
                              <a:srgbClr val="FF0000"/>
                            </a:solidFill>
                          </a:ln>
                          <a:solidFill>
                            <a:srgbClr val="FF0000"/>
                          </a:solidFill>
                          <a:latin typeface="Cambria Math" panose="02040503050406030204" pitchFamily="18" charset="0"/>
                          <a:ea typeface="Cambria Math" panose="02040503050406030204" pitchFamily="18" charset="0"/>
                        </a:rPr>
                        <m:t>&gt;</m:t>
                      </m:r>
                    </m:oMath>
                  </m:oMathPara>
                </a14:m>
                <a:endParaRPr lang="en-IE" sz="3600" dirty="0">
                  <a:ln>
                    <a:solidFill>
                      <a:srgbClr val="FF0000"/>
                    </a:solidFill>
                  </a:ln>
                  <a:solidFill>
                    <a:srgbClr val="FF0000"/>
                  </a:solidFill>
                </a:endParaRPr>
              </a:p>
            </p:txBody>
          </p:sp>
        </mc:Choice>
        <mc:Fallback xmlns="">
          <p:sp>
            <p:nvSpPr>
              <p:cNvPr id="15" name="TextBox 14">
                <a:extLst>
                  <a:ext uri="{FF2B5EF4-FFF2-40B4-BE49-F238E27FC236}">
                    <a16:creationId xmlns:a16="http://schemas.microsoft.com/office/drawing/2014/main" id="{0EB6AE40-9DA0-4AD6-A1B2-C83E7C7397E3}"/>
                  </a:ext>
                </a:extLst>
              </p:cNvPr>
              <p:cNvSpPr txBox="1">
                <a:spLocks noRot="1" noChangeAspect="1" noMove="1" noResize="1" noEditPoints="1" noAdjustHandles="1" noChangeArrowheads="1" noChangeShapeType="1" noTextEdit="1"/>
              </p:cNvSpPr>
              <p:nvPr/>
            </p:nvSpPr>
            <p:spPr>
              <a:xfrm rot="10800000">
                <a:off x="6748359" y="5669926"/>
                <a:ext cx="1309687" cy="553998"/>
              </a:xfrm>
              <a:prstGeom prst="rect">
                <a:avLst/>
              </a:prstGeom>
              <a:blipFill>
                <a:blip r:embed="rId6"/>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1D35245-2203-4B47-92A3-94ABB5F4B852}"/>
                  </a:ext>
                </a:extLst>
              </p:cNvPr>
              <p:cNvSpPr txBox="1"/>
              <p:nvPr/>
            </p:nvSpPr>
            <p:spPr>
              <a:xfrm>
                <a:off x="6748359" y="3081770"/>
                <a:ext cx="1309687"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l-GR" sz="3600" i="1" smtClean="0">
                          <a:ln>
                            <a:solidFill>
                              <a:srgbClr val="FF0000"/>
                            </a:solidFill>
                          </a:ln>
                          <a:solidFill>
                            <a:srgbClr val="FF0000"/>
                          </a:solidFill>
                          <a:latin typeface="Cambria Math" panose="02040503050406030204" pitchFamily="18" charset="0"/>
                          <a:ea typeface="Cambria Math" panose="02040503050406030204" pitchFamily="18" charset="0"/>
                        </a:rPr>
                        <m:t>&gt;</m:t>
                      </m:r>
                    </m:oMath>
                  </m:oMathPara>
                </a14:m>
                <a:endParaRPr lang="en-IE" sz="3600" dirty="0">
                  <a:ln>
                    <a:solidFill>
                      <a:srgbClr val="FF0000"/>
                    </a:solidFill>
                  </a:ln>
                  <a:solidFill>
                    <a:srgbClr val="FF0000"/>
                  </a:solidFill>
                </a:endParaRPr>
              </a:p>
            </p:txBody>
          </p:sp>
        </mc:Choice>
        <mc:Fallback xmlns="">
          <p:sp>
            <p:nvSpPr>
              <p:cNvPr id="16" name="TextBox 15">
                <a:extLst>
                  <a:ext uri="{FF2B5EF4-FFF2-40B4-BE49-F238E27FC236}">
                    <a16:creationId xmlns:a16="http://schemas.microsoft.com/office/drawing/2014/main" id="{E1D35245-2203-4B47-92A3-94ABB5F4B852}"/>
                  </a:ext>
                </a:extLst>
              </p:cNvPr>
              <p:cNvSpPr txBox="1">
                <a:spLocks noRot="1" noChangeAspect="1" noMove="1" noResize="1" noEditPoints="1" noAdjustHandles="1" noChangeArrowheads="1" noChangeShapeType="1" noTextEdit="1"/>
              </p:cNvSpPr>
              <p:nvPr/>
            </p:nvSpPr>
            <p:spPr>
              <a:xfrm>
                <a:off x="6748359" y="3081770"/>
                <a:ext cx="1309687" cy="553998"/>
              </a:xfrm>
              <a:prstGeom prst="rect">
                <a:avLst/>
              </a:prstGeom>
              <a:blipFill>
                <a:blip r:embed="rId7"/>
                <a:stretch>
                  <a:fillRect/>
                </a:stretch>
              </a:blipFill>
            </p:spPr>
            <p:txBody>
              <a:bodyPr/>
              <a:lstStyle/>
              <a:p>
                <a:r>
                  <a:rPr lang="en-IE">
                    <a:noFill/>
                  </a:rPr>
                  <a:t> </a:t>
                </a:r>
              </a:p>
            </p:txBody>
          </p:sp>
        </mc:Fallback>
      </mc:AlternateContent>
      <p:sp>
        <p:nvSpPr>
          <p:cNvPr id="3" name="Slide Number Placeholder 2">
            <a:extLst>
              <a:ext uri="{FF2B5EF4-FFF2-40B4-BE49-F238E27FC236}">
                <a16:creationId xmlns:a16="http://schemas.microsoft.com/office/drawing/2014/main" id="{9E318CDA-4DBA-4F1E-BDED-E7FFEA0E5565}"/>
              </a:ext>
            </a:extLst>
          </p:cNvPr>
          <p:cNvSpPr>
            <a:spLocks noGrp="1"/>
          </p:cNvSpPr>
          <p:nvPr>
            <p:ph type="sldNum" sz="quarter" idx="12"/>
          </p:nvPr>
        </p:nvSpPr>
        <p:spPr/>
        <p:txBody>
          <a:bodyPr/>
          <a:lstStyle/>
          <a:p>
            <a:fld id="{68BA54A8-CAB5-4DF6-B826-C172CF18EBED}" type="slidenum">
              <a:rPr lang="en-IE" smtClean="0"/>
              <a:t>7</a:t>
            </a:fld>
            <a:endParaRPr lang="en-IE"/>
          </a:p>
        </p:txBody>
      </p:sp>
      <p:sp>
        <p:nvSpPr>
          <p:cNvPr id="17" name="TextBox 16">
            <a:extLst>
              <a:ext uri="{FF2B5EF4-FFF2-40B4-BE49-F238E27FC236}">
                <a16:creationId xmlns:a16="http://schemas.microsoft.com/office/drawing/2014/main" id="{F0227026-D4E0-4433-949A-59FE7DBF1EB0}"/>
              </a:ext>
            </a:extLst>
          </p:cNvPr>
          <p:cNvSpPr txBox="1"/>
          <p:nvPr/>
        </p:nvSpPr>
        <p:spPr>
          <a:xfrm>
            <a:off x="541096" y="1005330"/>
            <a:ext cx="8324193" cy="646331"/>
          </a:xfrm>
          <a:prstGeom prst="rect">
            <a:avLst/>
          </a:prstGeom>
          <a:noFill/>
        </p:spPr>
        <p:txBody>
          <a:bodyPr wrap="square" rtlCol="0">
            <a:spAutoFit/>
          </a:bodyPr>
          <a:lstStyle/>
          <a:p>
            <a:r>
              <a:rPr lang="en-US" altLang="en-US" dirty="0">
                <a:solidFill>
                  <a:schemeClr val="tx1">
                    <a:lumMod val="75000"/>
                    <a:lumOff val="25000"/>
                  </a:schemeClr>
                </a:solidFill>
                <a:latin typeface="Avenir Heavy" pitchFamily="124" charset="0"/>
              </a:rPr>
              <a:t>Table 2. CO</a:t>
            </a:r>
            <a:r>
              <a:rPr lang="en-US" altLang="en-US" baseline="-25000" dirty="0">
                <a:solidFill>
                  <a:schemeClr val="tx1">
                    <a:lumMod val="75000"/>
                    <a:lumOff val="25000"/>
                  </a:schemeClr>
                </a:solidFill>
                <a:latin typeface="Avenir Heavy" pitchFamily="124" charset="0"/>
              </a:rPr>
              <a:t>2</a:t>
            </a:r>
            <a:r>
              <a:rPr lang="en-US" altLang="en-US" dirty="0">
                <a:solidFill>
                  <a:schemeClr val="tx1">
                    <a:lumMod val="75000"/>
                    <a:lumOff val="25000"/>
                  </a:schemeClr>
                </a:solidFill>
                <a:latin typeface="Avenir Heavy" pitchFamily="124" charset="0"/>
              </a:rPr>
              <a:t> Emission factors: Tier 1 vs Irish</a:t>
            </a:r>
          </a:p>
          <a:p>
            <a:endParaRPr lang="en-IE" dirty="0"/>
          </a:p>
        </p:txBody>
      </p:sp>
    </p:spTree>
    <p:extLst>
      <p:ext uri="{BB962C8B-B14F-4D97-AF65-F5344CB8AC3E}">
        <p14:creationId xmlns:p14="http://schemas.microsoft.com/office/powerpoint/2010/main" val="2668828270"/>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8"/>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BCF4D-E9E8-45FD-8ED6-B5AF64EE2879}"/>
              </a:ext>
            </a:extLst>
          </p:cNvPr>
          <p:cNvSpPr>
            <a:spLocks noGrp="1"/>
          </p:cNvSpPr>
          <p:nvPr>
            <p:ph type="title"/>
          </p:nvPr>
        </p:nvSpPr>
        <p:spPr>
          <a:xfrm>
            <a:off x="230887" y="373736"/>
            <a:ext cx="9285373" cy="775063"/>
          </a:xfrm>
        </p:spPr>
        <p:txBody>
          <a:bodyPr>
            <a:normAutofit/>
          </a:bodyPr>
          <a:lstStyle/>
          <a:p>
            <a:r>
              <a:rPr lang="en-IE" b="1" dirty="0">
                <a:solidFill>
                  <a:schemeClr val="tx2">
                    <a:lumMod val="60000"/>
                    <a:lumOff val="40000"/>
                  </a:schemeClr>
                </a:solidFill>
                <a:latin typeface="Avenir Heavy" pitchFamily="124" charset="0"/>
              </a:rPr>
              <a:t>Total Emissions from Irish Peatlands</a:t>
            </a:r>
          </a:p>
        </p:txBody>
      </p:sp>
      <p:graphicFrame>
        <p:nvGraphicFramePr>
          <p:cNvPr id="4" name="Table 9">
            <a:extLst>
              <a:ext uri="{FF2B5EF4-FFF2-40B4-BE49-F238E27FC236}">
                <a16:creationId xmlns:a16="http://schemas.microsoft.com/office/drawing/2014/main" id="{35C6074C-9D2E-4287-9A8D-070771E5CFB9}"/>
              </a:ext>
            </a:extLst>
          </p:cNvPr>
          <p:cNvGraphicFramePr>
            <a:graphicFrameLocks noGrp="1"/>
          </p:cNvGraphicFramePr>
          <p:nvPr>
            <p:extLst>
              <p:ext uri="{D42A27DB-BD31-4B8C-83A1-F6EECF244321}">
                <p14:modId xmlns:p14="http://schemas.microsoft.com/office/powerpoint/2010/main" val="1958341155"/>
              </p:ext>
            </p:extLst>
          </p:nvPr>
        </p:nvGraphicFramePr>
        <p:xfrm>
          <a:off x="425413" y="2041629"/>
          <a:ext cx="8596668" cy="3943897"/>
        </p:xfrm>
        <a:graphic>
          <a:graphicData uri="http://schemas.openxmlformats.org/drawingml/2006/table">
            <a:tbl>
              <a:tblPr firstRow="1" bandRow="1">
                <a:tableStyleId>{5C22544A-7EE6-4342-B048-85BDC9FD1C3A}</a:tableStyleId>
              </a:tblPr>
              <a:tblGrid>
                <a:gridCol w="1174787">
                  <a:extLst>
                    <a:ext uri="{9D8B030D-6E8A-4147-A177-3AD203B41FA5}">
                      <a16:colId xmlns:a16="http://schemas.microsoft.com/office/drawing/2014/main" val="69922296"/>
                    </a:ext>
                  </a:extLst>
                </a:gridCol>
                <a:gridCol w="3066393">
                  <a:extLst>
                    <a:ext uri="{9D8B030D-6E8A-4147-A177-3AD203B41FA5}">
                      <a16:colId xmlns:a16="http://schemas.microsoft.com/office/drawing/2014/main" val="3403217508"/>
                    </a:ext>
                  </a:extLst>
                </a:gridCol>
                <a:gridCol w="1585815">
                  <a:extLst>
                    <a:ext uri="{9D8B030D-6E8A-4147-A177-3AD203B41FA5}">
                      <a16:colId xmlns:a16="http://schemas.microsoft.com/office/drawing/2014/main" val="1677336317"/>
                    </a:ext>
                  </a:extLst>
                </a:gridCol>
                <a:gridCol w="1253493">
                  <a:extLst>
                    <a:ext uri="{9D8B030D-6E8A-4147-A177-3AD203B41FA5}">
                      <a16:colId xmlns:a16="http://schemas.microsoft.com/office/drawing/2014/main" val="2495781689"/>
                    </a:ext>
                  </a:extLst>
                </a:gridCol>
                <a:gridCol w="1516180">
                  <a:extLst>
                    <a:ext uri="{9D8B030D-6E8A-4147-A177-3AD203B41FA5}">
                      <a16:colId xmlns:a16="http://schemas.microsoft.com/office/drawing/2014/main" val="2631549910"/>
                    </a:ext>
                  </a:extLst>
                </a:gridCol>
              </a:tblGrid>
              <a:tr h="424800">
                <a:tc>
                  <a:txBody>
                    <a:bodyPr/>
                    <a:lstStyle/>
                    <a:p>
                      <a:pPr marL="0" indent="0" algn="ctr" defTabSz="457200" rtl="0" eaLnBrk="1" latinLnBrk="0" hangingPunct="1">
                        <a:lnSpc>
                          <a:spcPct val="100000"/>
                        </a:lnSpc>
                        <a:spcAft>
                          <a:spcPts val="0"/>
                        </a:spcAft>
                      </a:pPr>
                      <a:r>
                        <a:rPr lang="en-IE" sz="2000" b="1" kern="1200" dirty="0">
                          <a:solidFill>
                            <a:schemeClr val="tx1">
                              <a:lumMod val="75000"/>
                              <a:lumOff val="25000"/>
                            </a:schemeClr>
                          </a:solidFill>
                          <a:latin typeface="Avenir Heavy" pitchFamily="124" charset="0"/>
                          <a:ea typeface="+mn-ea"/>
                          <a:cs typeface="+mn-cs"/>
                        </a:rPr>
                        <a:t>Drained status</a:t>
                      </a:r>
                    </a:p>
                  </a:txBody>
                  <a:tcPr marL="68580" marR="68580" marT="9525" marB="0" anchor="ctr"/>
                </a:tc>
                <a:tc>
                  <a:txBody>
                    <a:bodyPr/>
                    <a:lstStyle/>
                    <a:p>
                      <a:pPr marL="0" indent="0" algn="ctr" defTabSz="457200" rtl="0" eaLnBrk="1" latinLnBrk="0" hangingPunct="1">
                        <a:lnSpc>
                          <a:spcPct val="100000"/>
                        </a:lnSpc>
                        <a:spcAft>
                          <a:spcPts val="0"/>
                        </a:spcAft>
                      </a:pPr>
                      <a:r>
                        <a:rPr lang="en-IE" sz="2000" b="1" kern="1200" dirty="0">
                          <a:solidFill>
                            <a:schemeClr val="tx1">
                              <a:lumMod val="75000"/>
                              <a:lumOff val="25000"/>
                            </a:schemeClr>
                          </a:solidFill>
                          <a:latin typeface="Avenir Heavy" pitchFamily="124" charset="0"/>
                          <a:ea typeface="+mn-ea"/>
                          <a:cs typeface="+mn-cs"/>
                        </a:rPr>
                        <a:t>Land Use Category</a:t>
                      </a:r>
                    </a:p>
                  </a:txBody>
                  <a:tcPr marL="68580" marR="68580" marT="9525" marB="0" anchor="ctr"/>
                </a:tc>
                <a:tc>
                  <a:txBody>
                    <a:bodyPr/>
                    <a:lstStyle/>
                    <a:p>
                      <a:pPr marL="0" indent="0" algn="ctr" defTabSz="457200" rtl="0" eaLnBrk="1" latinLnBrk="0" hangingPunct="1">
                        <a:lnSpc>
                          <a:spcPct val="100000"/>
                        </a:lnSpc>
                        <a:spcAft>
                          <a:spcPts val="0"/>
                        </a:spcAft>
                      </a:pPr>
                      <a:r>
                        <a:rPr lang="en-IE" sz="2000" b="1" kern="1200" dirty="0">
                          <a:solidFill>
                            <a:schemeClr val="tx1">
                              <a:lumMod val="75000"/>
                              <a:lumOff val="25000"/>
                            </a:schemeClr>
                          </a:solidFill>
                          <a:latin typeface="Avenir Heavy" pitchFamily="124" charset="0"/>
                          <a:ea typeface="+mn-ea"/>
                          <a:cs typeface="+mn-cs"/>
                        </a:rPr>
                        <a:t>Combined EF</a:t>
                      </a:r>
                    </a:p>
                    <a:p>
                      <a:pPr marL="0" indent="0" algn="ctr" defTabSz="457200" rtl="0" eaLnBrk="1" latinLnBrk="0" hangingPunct="1">
                        <a:lnSpc>
                          <a:spcPct val="100000"/>
                        </a:lnSpc>
                        <a:spcAft>
                          <a:spcPts val="0"/>
                        </a:spcAft>
                      </a:pPr>
                      <a:r>
                        <a:rPr lang="en-IE" sz="2000" b="1" kern="1200" dirty="0">
                          <a:solidFill>
                            <a:schemeClr val="tx1">
                              <a:lumMod val="75000"/>
                              <a:lumOff val="25000"/>
                            </a:schemeClr>
                          </a:solidFill>
                          <a:latin typeface="Avenir Heavy" pitchFamily="124" charset="0"/>
                          <a:ea typeface="+mn-ea"/>
                          <a:cs typeface="+mn-cs"/>
                        </a:rPr>
                        <a:t>(t C ha</a:t>
                      </a:r>
                      <a:r>
                        <a:rPr lang="en-IE" sz="2000" b="1" kern="1200" baseline="30000" dirty="0">
                          <a:solidFill>
                            <a:schemeClr val="tx1">
                              <a:lumMod val="75000"/>
                              <a:lumOff val="25000"/>
                            </a:schemeClr>
                          </a:solidFill>
                          <a:latin typeface="Avenir Heavy" pitchFamily="124" charset="0"/>
                          <a:ea typeface="+mn-ea"/>
                          <a:cs typeface="+mn-cs"/>
                        </a:rPr>
                        <a:t>-1</a:t>
                      </a:r>
                      <a:r>
                        <a:rPr lang="en-IE" sz="2000" b="1" kern="1200" dirty="0">
                          <a:solidFill>
                            <a:schemeClr val="tx1">
                              <a:lumMod val="75000"/>
                              <a:lumOff val="25000"/>
                            </a:schemeClr>
                          </a:solidFill>
                          <a:latin typeface="Avenir Heavy" pitchFamily="124" charset="0"/>
                          <a:ea typeface="+mn-ea"/>
                          <a:cs typeface="+mn-cs"/>
                        </a:rPr>
                        <a:t> y</a:t>
                      </a:r>
                      <a:r>
                        <a:rPr lang="en-IE" sz="2000" b="1" kern="1200" baseline="30000" dirty="0">
                          <a:solidFill>
                            <a:schemeClr val="tx1">
                              <a:lumMod val="75000"/>
                              <a:lumOff val="25000"/>
                            </a:schemeClr>
                          </a:solidFill>
                          <a:latin typeface="Avenir Heavy" pitchFamily="124" charset="0"/>
                          <a:ea typeface="+mn-ea"/>
                          <a:cs typeface="+mn-cs"/>
                        </a:rPr>
                        <a:t>-1</a:t>
                      </a:r>
                      <a:r>
                        <a:rPr lang="en-IE" sz="2000" b="1" kern="1200" dirty="0">
                          <a:solidFill>
                            <a:schemeClr val="tx1">
                              <a:lumMod val="75000"/>
                              <a:lumOff val="25000"/>
                            </a:schemeClr>
                          </a:solidFill>
                          <a:latin typeface="Avenir Heavy" pitchFamily="124" charset="0"/>
                          <a:ea typeface="+mn-ea"/>
                          <a:cs typeface="+mn-cs"/>
                        </a:rPr>
                        <a:t>)</a:t>
                      </a:r>
                    </a:p>
                  </a:txBody>
                  <a:tcPr marL="68580" marR="68580" marT="9525" marB="0" anchor="ctr"/>
                </a:tc>
                <a:tc>
                  <a:txBody>
                    <a:bodyPr/>
                    <a:lstStyle/>
                    <a:p>
                      <a:pPr marL="0" indent="0" algn="ctr" defTabSz="457200" rtl="0" eaLnBrk="1" latinLnBrk="0" hangingPunct="1">
                        <a:lnSpc>
                          <a:spcPct val="100000"/>
                        </a:lnSpc>
                        <a:spcAft>
                          <a:spcPts val="0"/>
                        </a:spcAft>
                      </a:pPr>
                      <a:r>
                        <a:rPr lang="en-IE" sz="2000" b="1" kern="1200" dirty="0">
                          <a:solidFill>
                            <a:schemeClr val="tx1">
                              <a:lumMod val="75000"/>
                              <a:lumOff val="25000"/>
                            </a:schemeClr>
                          </a:solidFill>
                          <a:latin typeface="Avenir Heavy" pitchFamily="124" charset="0"/>
                          <a:ea typeface="+mn-ea"/>
                          <a:cs typeface="+mn-cs"/>
                        </a:rPr>
                        <a:t>Area</a:t>
                      </a:r>
                    </a:p>
                    <a:p>
                      <a:pPr marL="0" indent="0" algn="ctr" defTabSz="457200" rtl="0" eaLnBrk="1" latinLnBrk="0" hangingPunct="1">
                        <a:lnSpc>
                          <a:spcPct val="100000"/>
                        </a:lnSpc>
                        <a:spcAft>
                          <a:spcPts val="0"/>
                        </a:spcAft>
                      </a:pPr>
                      <a:r>
                        <a:rPr lang="en-IE" sz="2000" b="1" kern="1200" dirty="0">
                          <a:solidFill>
                            <a:schemeClr val="tx1">
                              <a:lumMod val="75000"/>
                              <a:lumOff val="25000"/>
                            </a:schemeClr>
                          </a:solidFill>
                          <a:latin typeface="Avenir Heavy" pitchFamily="124" charset="0"/>
                          <a:ea typeface="+mn-ea"/>
                          <a:cs typeface="+mn-cs"/>
                        </a:rPr>
                        <a:t>(ha)</a:t>
                      </a:r>
                    </a:p>
                  </a:txBody>
                  <a:tcPr marL="68580" marR="68580" marT="9525" marB="0" anchor="ctr"/>
                </a:tc>
                <a:tc>
                  <a:txBody>
                    <a:bodyPr/>
                    <a:lstStyle/>
                    <a:p>
                      <a:pPr marL="0" indent="0" algn="ctr" defTabSz="457200" rtl="0" eaLnBrk="1" latinLnBrk="0" hangingPunct="1">
                        <a:lnSpc>
                          <a:spcPct val="100000"/>
                        </a:lnSpc>
                        <a:spcAft>
                          <a:spcPts val="0"/>
                        </a:spcAft>
                      </a:pPr>
                      <a:r>
                        <a:rPr lang="fr-FR" sz="2000" b="1" kern="1200" dirty="0">
                          <a:solidFill>
                            <a:schemeClr val="tx1">
                              <a:lumMod val="75000"/>
                              <a:lumOff val="25000"/>
                            </a:schemeClr>
                          </a:solidFill>
                          <a:latin typeface="Avenir Heavy" pitchFamily="124" charset="0"/>
                          <a:ea typeface="+mn-ea"/>
                          <a:cs typeface="+mn-cs"/>
                        </a:rPr>
                        <a:t>Emissions</a:t>
                      </a:r>
                    </a:p>
                    <a:p>
                      <a:pPr marL="0" indent="0" algn="ctr" defTabSz="457200" rtl="0" eaLnBrk="1" latinLnBrk="0" hangingPunct="1">
                        <a:lnSpc>
                          <a:spcPct val="100000"/>
                        </a:lnSpc>
                        <a:spcAft>
                          <a:spcPts val="0"/>
                        </a:spcAft>
                      </a:pPr>
                      <a:r>
                        <a:rPr lang="fr-FR" sz="2000" b="1" kern="1200" dirty="0">
                          <a:solidFill>
                            <a:schemeClr val="tx1">
                              <a:lumMod val="75000"/>
                              <a:lumOff val="25000"/>
                            </a:schemeClr>
                          </a:solidFill>
                          <a:latin typeface="Avenir Heavy" pitchFamily="124" charset="0"/>
                          <a:ea typeface="+mn-ea"/>
                          <a:cs typeface="+mn-cs"/>
                        </a:rPr>
                        <a:t>(t </a:t>
                      </a:r>
                      <a:r>
                        <a:rPr lang="fr-FR" sz="2000" kern="1200" dirty="0">
                          <a:solidFill>
                            <a:schemeClr val="tx1">
                              <a:lumMod val="75000"/>
                              <a:lumOff val="25000"/>
                            </a:schemeClr>
                          </a:solidFill>
                          <a:latin typeface="Avenir Heavy" pitchFamily="124" charset="0"/>
                          <a:ea typeface="+mn-ea"/>
                          <a:cs typeface="+mn-cs"/>
                        </a:rPr>
                        <a:t>C y</a:t>
                      </a:r>
                      <a:r>
                        <a:rPr lang="fr-FR" sz="2000" kern="1200" baseline="30000" dirty="0">
                          <a:solidFill>
                            <a:schemeClr val="tx1">
                              <a:lumMod val="75000"/>
                              <a:lumOff val="25000"/>
                            </a:schemeClr>
                          </a:solidFill>
                          <a:latin typeface="Avenir Heavy" pitchFamily="124" charset="0"/>
                          <a:ea typeface="+mn-ea"/>
                          <a:cs typeface="+mn-cs"/>
                        </a:rPr>
                        <a:t>-1</a:t>
                      </a:r>
                      <a:r>
                        <a:rPr lang="fr-FR" sz="2000" kern="1200" dirty="0">
                          <a:solidFill>
                            <a:schemeClr val="tx1">
                              <a:lumMod val="75000"/>
                              <a:lumOff val="25000"/>
                            </a:schemeClr>
                          </a:solidFill>
                          <a:latin typeface="Avenir Heavy" pitchFamily="124" charset="0"/>
                          <a:ea typeface="+mn-ea"/>
                          <a:cs typeface="+mn-cs"/>
                        </a:rPr>
                        <a:t>)</a:t>
                      </a:r>
                      <a:endParaRPr lang="en-IE" sz="2000" kern="1200" dirty="0">
                        <a:solidFill>
                          <a:schemeClr val="tx1">
                            <a:lumMod val="75000"/>
                            <a:lumOff val="25000"/>
                          </a:schemeClr>
                        </a:solidFill>
                        <a:latin typeface="Avenir Heavy" pitchFamily="124" charset="0"/>
                        <a:ea typeface="+mn-ea"/>
                        <a:cs typeface="+mn-cs"/>
                      </a:endParaRPr>
                    </a:p>
                  </a:txBody>
                  <a:tcPr marL="68580" marR="68580" marT="9525" marB="0" anchor="ctr"/>
                </a:tc>
                <a:extLst>
                  <a:ext uri="{0D108BD9-81ED-4DB2-BD59-A6C34878D82A}">
                    <a16:rowId xmlns:a16="http://schemas.microsoft.com/office/drawing/2014/main" val="1683616925"/>
                  </a:ext>
                </a:extLst>
              </a:tr>
              <a:tr h="303474">
                <a:tc rowSpan="5">
                  <a:txBody>
                    <a:bodyPr/>
                    <a:lstStyle/>
                    <a:p>
                      <a:pPr indent="0" algn="l">
                        <a:lnSpc>
                          <a:spcPct val="100000"/>
                        </a:lnSpc>
                        <a:spcAft>
                          <a:spcPts val="800"/>
                        </a:spcAft>
                      </a:pPr>
                      <a:r>
                        <a:rPr lang="en-IE" sz="1600" kern="1200" dirty="0">
                          <a:solidFill>
                            <a:schemeClr val="tx1">
                              <a:lumMod val="75000"/>
                              <a:lumOff val="25000"/>
                            </a:schemeClr>
                          </a:solidFill>
                          <a:latin typeface="Avenir Heavy" pitchFamily="124" charset="0"/>
                          <a:ea typeface="+mn-ea"/>
                          <a:cs typeface="+mn-cs"/>
                        </a:rPr>
                        <a:t>Drained</a:t>
                      </a:r>
                    </a:p>
                  </a:txBody>
                  <a:tcPr marL="68580" marR="68580" marT="9525" marB="0" anchor="ctr"/>
                </a:tc>
                <a:tc>
                  <a:txBody>
                    <a:bodyPr/>
                    <a:lstStyle/>
                    <a:p>
                      <a:pPr indent="180340" algn="l">
                        <a:lnSpc>
                          <a:spcPct val="100000"/>
                        </a:lnSpc>
                        <a:spcAft>
                          <a:spcPts val="800"/>
                        </a:spcAft>
                      </a:pPr>
                      <a:r>
                        <a:rPr lang="en-IE" sz="1600" kern="1200" dirty="0">
                          <a:solidFill>
                            <a:schemeClr val="tx1">
                              <a:lumMod val="75000"/>
                              <a:lumOff val="25000"/>
                            </a:schemeClr>
                          </a:solidFill>
                          <a:latin typeface="Avenir Heavy" pitchFamily="124" charset="0"/>
                          <a:ea typeface="+mn-ea"/>
                          <a:cs typeface="+mn-cs"/>
                        </a:rPr>
                        <a:t>Near-natural</a:t>
                      </a:r>
                    </a:p>
                  </a:txBody>
                  <a:tcPr marL="68580" marR="68580" marT="9525" marB="0" anchor="ctr"/>
                </a:tc>
                <a:tc>
                  <a:txBody>
                    <a:bodyPr/>
                    <a:lstStyle/>
                    <a:p>
                      <a:pPr indent="180340" algn="ctr">
                        <a:lnSpc>
                          <a:spcPct val="100000"/>
                        </a:lnSpc>
                        <a:spcAft>
                          <a:spcPts val="800"/>
                        </a:spcAft>
                      </a:pPr>
                      <a:r>
                        <a:rPr lang="en-IE" sz="1600" kern="1200" dirty="0">
                          <a:solidFill>
                            <a:schemeClr val="tx1">
                              <a:lumMod val="75000"/>
                              <a:lumOff val="25000"/>
                            </a:schemeClr>
                          </a:solidFill>
                          <a:latin typeface="Avenir Heavy" pitchFamily="124" charset="0"/>
                          <a:ea typeface="+mn-ea"/>
                          <a:cs typeface="+mn-cs"/>
                        </a:rPr>
                        <a:t>0.38</a:t>
                      </a:r>
                    </a:p>
                  </a:txBody>
                  <a:tcPr marL="68580" marR="68580" marT="9525" marB="0" anchor="ctr"/>
                </a:tc>
                <a:tc>
                  <a:txBody>
                    <a:bodyPr/>
                    <a:lstStyle/>
                    <a:p>
                      <a:pPr indent="180340" algn="ctr">
                        <a:lnSpc>
                          <a:spcPct val="100000"/>
                        </a:lnSpc>
                        <a:spcAft>
                          <a:spcPts val="800"/>
                        </a:spcAft>
                      </a:pPr>
                      <a:r>
                        <a:rPr lang="en-IE" sz="1600" kern="1200" dirty="0">
                          <a:solidFill>
                            <a:schemeClr val="tx1">
                              <a:lumMod val="75000"/>
                              <a:lumOff val="25000"/>
                            </a:schemeClr>
                          </a:solidFill>
                          <a:latin typeface="Avenir Heavy" pitchFamily="124" charset="0"/>
                          <a:ea typeface="+mn-ea"/>
                          <a:cs typeface="+mn-cs"/>
                        </a:rPr>
                        <a:t>269,270</a:t>
                      </a:r>
                    </a:p>
                  </a:txBody>
                  <a:tcPr marL="68580" marR="68580" marT="9525" marB="0" anchor="ctr"/>
                </a:tc>
                <a:tc>
                  <a:txBody>
                    <a:bodyPr/>
                    <a:lstStyle/>
                    <a:p>
                      <a:pPr indent="180340" algn="ctr">
                        <a:lnSpc>
                          <a:spcPct val="100000"/>
                        </a:lnSpc>
                        <a:spcAft>
                          <a:spcPts val="800"/>
                        </a:spcAft>
                      </a:pPr>
                      <a:r>
                        <a:rPr lang="en-IE" sz="1600" kern="1200" dirty="0">
                          <a:solidFill>
                            <a:schemeClr val="tx1">
                              <a:lumMod val="75000"/>
                              <a:lumOff val="25000"/>
                            </a:schemeClr>
                          </a:solidFill>
                          <a:latin typeface="Avenir Heavy" pitchFamily="124" charset="0"/>
                          <a:ea typeface="+mn-ea"/>
                          <a:cs typeface="+mn-cs"/>
                        </a:rPr>
                        <a:t>102,568</a:t>
                      </a:r>
                    </a:p>
                  </a:txBody>
                  <a:tcPr marL="68580" marR="68580" marT="9525" marB="0" anchor="ctr"/>
                </a:tc>
                <a:extLst>
                  <a:ext uri="{0D108BD9-81ED-4DB2-BD59-A6C34878D82A}">
                    <a16:rowId xmlns:a16="http://schemas.microsoft.com/office/drawing/2014/main" val="4112620236"/>
                  </a:ext>
                </a:extLst>
              </a:tr>
              <a:tr h="303474">
                <a:tc vMerge="1">
                  <a:txBody>
                    <a:bodyPr/>
                    <a:lstStyle/>
                    <a:p>
                      <a:pPr indent="180340" algn="l">
                        <a:lnSpc>
                          <a:spcPct val="200000"/>
                        </a:lnSpc>
                        <a:spcAft>
                          <a:spcPts val="800"/>
                        </a:spcAft>
                      </a:pPr>
                      <a:endParaRPr lang="en-IE" sz="1200" dirty="0">
                        <a:effectLst/>
                        <a:latin typeface="Avenir Heavy"/>
                        <a:ea typeface="Calibri" panose="020F0502020204030204" pitchFamily="34" charset="0"/>
                      </a:endParaRPr>
                    </a:p>
                  </a:txBody>
                  <a:tcPr marL="68580" marR="68580" marT="9525" marB="0" anchor="ctr"/>
                </a:tc>
                <a:tc>
                  <a:txBody>
                    <a:bodyPr/>
                    <a:lstStyle/>
                    <a:p>
                      <a:pPr indent="180340" algn="l">
                        <a:lnSpc>
                          <a:spcPct val="100000"/>
                        </a:lnSpc>
                        <a:spcAft>
                          <a:spcPts val="800"/>
                        </a:spcAft>
                      </a:pPr>
                      <a:r>
                        <a:rPr lang="en-IE" sz="1600" kern="1200" dirty="0">
                          <a:solidFill>
                            <a:schemeClr val="tx1">
                              <a:lumMod val="75000"/>
                              <a:lumOff val="25000"/>
                            </a:schemeClr>
                          </a:solidFill>
                          <a:latin typeface="Avenir Heavy" pitchFamily="124" charset="0"/>
                          <a:ea typeface="+mn-ea"/>
                          <a:cs typeface="+mn-cs"/>
                        </a:rPr>
                        <a:t>Grassland</a:t>
                      </a:r>
                    </a:p>
                  </a:txBody>
                  <a:tcPr marL="68580" marR="68580" marT="9525" marB="0" anchor="ctr"/>
                </a:tc>
                <a:tc>
                  <a:txBody>
                    <a:bodyPr/>
                    <a:lstStyle/>
                    <a:p>
                      <a:pPr indent="180340" algn="ctr">
                        <a:lnSpc>
                          <a:spcPct val="100000"/>
                        </a:lnSpc>
                        <a:spcAft>
                          <a:spcPts val="800"/>
                        </a:spcAft>
                      </a:pPr>
                      <a:r>
                        <a:rPr lang="en-IE" sz="1600" kern="1200" dirty="0">
                          <a:solidFill>
                            <a:schemeClr val="tx1">
                              <a:lumMod val="75000"/>
                              <a:lumOff val="25000"/>
                            </a:schemeClr>
                          </a:solidFill>
                          <a:latin typeface="Avenir Heavy" pitchFamily="124" charset="0"/>
                          <a:ea typeface="+mn-ea"/>
                          <a:cs typeface="+mn-cs"/>
                        </a:rPr>
                        <a:t>4.73</a:t>
                      </a:r>
                    </a:p>
                  </a:txBody>
                  <a:tcPr marL="68580" marR="68580" marT="9525" marB="0" anchor="ctr"/>
                </a:tc>
                <a:tc>
                  <a:txBody>
                    <a:bodyPr/>
                    <a:lstStyle/>
                    <a:p>
                      <a:pPr indent="180340" algn="ctr">
                        <a:lnSpc>
                          <a:spcPct val="100000"/>
                        </a:lnSpc>
                        <a:spcAft>
                          <a:spcPts val="800"/>
                        </a:spcAft>
                      </a:pPr>
                      <a:r>
                        <a:rPr lang="en-IE" sz="1600" kern="1200" dirty="0">
                          <a:solidFill>
                            <a:schemeClr val="tx1">
                              <a:lumMod val="75000"/>
                              <a:lumOff val="25000"/>
                            </a:schemeClr>
                          </a:solidFill>
                          <a:latin typeface="Avenir Heavy" pitchFamily="124" charset="0"/>
                          <a:ea typeface="+mn-ea"/>
                          <a:cs typeface="+mn-cs"/>
                        </a:rPr>
                        <a:t>332,000</a:t>
                      </a:r>
                    </a:p>
                  </a:txBody>
                  <a:tcPr marL="68580" marR="68580" marT="9525" marB="0" anchor="ctr"/>
                </a:tc>
                <a:tc>
                  <a:txBody>
                    <a:bodyPr/>
                    <a:lstStyle/>
                    <a:p>
                      <a:pPr indent="180340" algn="ctr">
                        <a:lnSpc>
                          <a:spcPct val="100000"/>
                        </a:lnSpc>
                        <a:spcAft>
                          <a:spcPts val="800"/>
                        </a:spcAft>
                      </a:pPr>
                      <a:r>
                        <a:rPr lang="en-IE" sz="1600" kern="1200">
                          <a:solidFill>
                            <a:schemeClr val="tx1">
                              <a:lumMod val="75000"/>
                              <a:lumOff val="25000"/>
                            </a:schemeClr>
                          </a:solidFill>
                          <a:latin typeface="Avenir Heavy" pitchFamily="124" charset="0"/>
                          <a:ea typeface="+mn-ea"/>
                          <a:cs typeface="+mn-cs"/>
                        </a:rPr>
                        <a:t>1,570,100</a:t>
                      </a:r>
                    </a:p>
                  </a:txBody>
                  <a:tcPr marL="68580" marR="68580" marT="9525" marB="0" anchor="ctr"/>
                </a:tc>
                <a:extLst>
                  <a:ext uri="{0D108BD9-81ED-4DB2-BD59-A6C34878D82A}">
                    <a16:rowId xmlns:a16="http://schemas.microsoft.com/office/drawing/2014/main" val="1818722228"/>
                  </a:ext>
                </a:extLst>
              </a:tr>
              <a:tr h="303474">
                <a:tc vMerge="1">
                  <a:txBody>
                    <a:bodyPr/>
                    <a:lstStyle/>
                    <a:p>
                      <a:pPr indent="180340" algn="l">
                        <a:lnSpc>
                          <a:spcPct val="200000"/>
                        </a:lnSpc>
                        <a:spcAft>
                          <a:spcPts val="800"/>
                        </a:spcAft>
                      </a:pPr>
                      <a:endParaRPr lang="en-IE" sz="1200" dirty="0">
                        <a:effectLst/>
                        <a:latin typeface="Avenir Heavy"/>
                        <a:ea typeface="Calibri" panose="020F0502020204030204" pitchFamily="34" charset="0"/>
                      </a:endParaRPr>
                    </a:p>
                  </a:txBody>
                  <a:tcPr marL="68580" marR="68580" marT="9525" marB="0" anchor="ctr"/>
                </a:tc>
                <a:tc>
                  <a:txBody>
                    <a:bodyPr/>
                    <a:lstStyle/>
                    <a:p>
                      <a:pPr indent="180340" algn="l">
                        <a:lnSpc>
                          <a:spcPct val="100000"/>
                        </a:lnSpc>
                        <a:spcAft>
                          <a:spcPts val="800"/>
                        </a:spcAft>
                      </a:pPr>
                      <a:r>
                        <a:rPr lang="en-IE" sz="1600" kern="1200" dirty="0">
                          <a:solidFill>
                            <a:schemeClr val="tx1">
                              <a:lumMod val="75000"/>
                              <a:lumOff val="25000"/>
                            </a:schemeClr>
                          </a:solidFill>
                          <a:latin typeface="Avenir Heavy" pitchFamily="124" charset="0"/>
                          <a:ea typeface="+mn-ea"/>
                          <a:cs typeface="+mn-cs"/>
                        </a:rPr>
                        <a:t>Domestic peat extraction</a:t>
                      </a:r>
                    </a:p>
                  </a:txBody>
                  <a:tcPr marL="68580" marR="68580" marT="9525" marB="0" anchor="ctr"/>
                </a:tc>
                <a:tc>
                  <a:txBody>
                    <a:bodyPr/>
                    <a:lstStyle/>
                    <a:p>
                      <a:pPr indent="180340" algn="ctr">
                        <a:lnSpc>
                          <a:spcPct val="100000"/>
                        </a:lnSpc>
                        <a:spcAft>
                          <a:spcPts val="800"/>
                        </a:spcAft>
                      </a:pPr>
                      <a:r>
                        <a:rPr lang="en-IE" sz="1600" kern="1200" dirty="0">
                          <a:solidFill>
                            <a:schemeClr val="tx1">
                              <a:lumMod val="75000"/>
                              <a:lumOff val="25000"/>
                            </a:schemeClr>
                          </a:solidFill>
                          <a:latin typeface="Avenir Heavy" pitchFamily="124" charset="0"/>
                          <a:ea typeface="+mn-ea"/>
                          <a:cs typeface="+mn-cs"/>
                        </a:rPr>
                        <a:t>1.99</a:t>
                      </a:r>
                    </a:p>
                  </a:txBody>
                  <a:tcPr marL="68580" marR="68580" marT="9525" marB="0" anchor="ctr"/>
                </a:tc>
                <a:tc>
                  <a:txBody>
                    <a:bodyPr/>
                    <a:lstStyle/>
                    <a:p>
                      <a:pPr indent="180340" algn="ctr">
                        <a:lnSpc>
                          <a:spcPct val="100000"/>
                        </a:lnSpc>
                        <a:spcAft>
                          <a:spcPts val="800"/>
                        </a:spcAft>
                      </a:pPr>
                      <a:r>
                        <a:rPr lang="en-IE" sz="1600" kern="1200" dirty="0">
                          <a:solidFill>
                            <a:schemeClr val="tx1">
                              <a:lumMod val="75000"/>
                              <a:lumOff val="25000"/>
                            </a:schemeClr>
                          </a:solidFill>
                          <a:latin typeface="Avenir Heavy" pitchFamily="124" charset="0"/>
                          <a:ea typeface="+mn-ea"/>
                          <a:cs typeface="+mn-cs"/>
                        </a:rPr>
                        <a:t>334,259</a:t>
                      </a:r>
                    </a:p>
                  </a:txBody>
                  <a:tcPr marL="68580" marR="68580" marT="9525" marB="0" anchor="ctr"/>
                </a:tc>
                <a:tc>
                  <a:txBody>
                    <a:bodyPr/>
                    <a:lstStyle/>
                    <a:p>
                      <a:pPr indent="180340" algn="ctr">
                        <a:lnSpc>
                          <a:spcPct val="100000"/>
                        </a:lnSpc>
                        <a:spcAft>
                          <a:spcPts val="800"/>
                        </a:spcAft>
                      </a:pPr>
                      <a:r>
                        <a:rPr lang="en-IE" sz="1600" kern="1200" dirty="0">
                          <a:solidFill>
                            <a:schemeClr val="tx1">
                              <a:lumMod val="75000"/>
                              <a:lumOff val="25000"/>
                            </a:schemeClr>
                          </a:solidFill>
                          <a:latin typeface="Avenir Heavy" pitchFamily="124" charset="0"/>
                          <a:ea typeface="+mn-ea"/>
                          <a:cs typeface="+mn-cs"/>
                        </a:rPr>
                        <a:t>666,529</a:t>
                      </a:r>
                    </a:p>
                  </a:txBody>
                  <a:tcPr marL="68580" marR="68580" marT="9525" marB="0" anchor="ctr"/>
                </a:tc>
                <a:extLst>
                  <a:ext uri="{0D108BD9-81ED-4DB2-BD59-A6C34878D82A}">
                    <a16:rowId xmlns:a16="http://schemas.microsoft.com/office/drawing/2014/main" val="3142125664"/>
                  </a:ext>
                </a:extLst>
              </a:tr>
              <a:tr h="303474">
                <a:tc vMerge="1">
                  <a:txBody>
                    <a:bodyPr/>
                    <a:lstStyle/>
                    <a:p>
                      <a:pPr indent="180340" algn="l">
                        <a:lnSpc>
                          <a:spcPct val="200000"/>
                        </a:lnSpc>
                        <a:spcAft>
                          <a:spcPts val="800"/>
                        </a:spcAft>
                      </a:pPr>
                      <a:endParaRPr lang="en-IE" sz="1200" dirty="0">
                        <a:effectLst/>
                        <a:latin typeface="Avenir Heavy"/>
                        <a:ea typeface="Calibri" panose="020F0502020204030204" pitchFamily="34" charset="0"/>
                      </a:endParaRPr>
                    </a:p>
                  </a:txBody>
                  <a:tcPr marL="68580" marR="68580" marT="9525" marB="0" anchor="ctr"/>
                </a:tc>
                <a:tc>
                  <a:txBody>
                    <a:bodyPr/>
                    <a:lstStyle/>
                    <a:p>
                      <a:pPr indent="180340" algn="l">
                        <a:lnSpc>
                          <a:spcPct val="100000"/>
                        </a:lnSpc>
                        <a:spcAft>
                          <a:spcPts val="800"/>
                        </a:spcAft>
                      </a:pPr>
                      <a:r>
                        <a:rPr lang="en-IE" sz="1600" kern="1200" dirty="0">
                          <a:solidFill>
                            <a:schemeClr val="tx1">
                              <a:lumMod val="75000"/>
                              <a:lumOff val="25000"/>
                            </a:schemeClr>
                          </a:solidFill>
                          <a:latin typeface="Avenir Heavy" pitchFamily="124" charset="0"/>
                          <a:ea typeface="+mn-ea"/>
                          <a:cs typeface="+mn-cs"/>
                        </a:rPr>
                        <a:t>Industrial peat extraction</a:t>
                      </a:r>
                    </a:p>
                  </a:txBody>
                  <a:tcPr marL="68580" marR="68580" marT="9525" marB="0" anchor="ctr"/>
                </a:tc>
                <a:tc>
                  <a:txBody>
                    <a:bodyPr/>
                    <a:lstStyle/>
                    <a:p>
                      <a:pPr indent="180340" algn="ctr">
                        <a:lnSpc>
                          <a:spcPct val="100000"/>
                        </a:lnSpc>
                        <a:spcAft>
                          <a:spcPts val="800"/>
                        </a:spcAft>
                      </a:pPr>
                      <a:r>
                        <a:rPr lang="en-IE" sz="1600" kern="1200" dirty="0">
                          <a:solidFill>
                            <a:schemeClr val="tx1">
                              <a:lumMod val="75000"/>
                              <a:lumOff val="25000"/>
                            </a:schemeClr>
                          </a:solidFill>
                          <a:latin typeface="Avenir Heavy" pitchFamily="124" charset="0"/>
                          <a:ea typeface="+mn-ea"/>
                          <a:cs typeface="+mn-cs"/>
                        </a:rPr>
                        <a:t>2.21</a:t>
                      </a:r>
                    </a:p>
                  </a:txBody>
                  <a:tcPr marL="68580" marR="68580" marT="9525" marB="0" anchor="ctr"/>
                </a:tc>
                <a:tc>
                  <a:txBody>
                    <a:bodyPr/>
                    <a:lstStyle/>
                    <a:p>
                      <a:pPr indent="180340" algn="ctr">
                        <a:lnSpc>
                          <a:spcPct val="100000"/>
                        </a:lnSpc>
                        <a:spcAft>
                          <a:spcPts val="800"/>
                        </a:spcAft>
                      </a:pPr>
                      <a:r>
                        <a:rPr lang="en-IE" sz="1600" kern="1200" dirty="0">
                          <a:solidFill>
                            <a:schemeClr val="tx1">
                              <a:lumMod val="75000"/>
                              <a:lumOff val="25000"/>
                            </a:schemeClr>
                          </a:solidFill>
                          <a:latin typeface="Avenir Heavy" pitchFamily="124" charset="0"/>
                          <a:ea typeface="+mn-ea"/>
                          <a:cs typeface="+mn-cs"/>
                        </a:rPr>
                        <a:t>80,000</a:t>
                      </a:r>
                    </a:p>
                  </a:txBody>
                  <a:tcPr marL="68580" marR="68580" marT="9525" marB="0" anchor="ctr"/>
                </a:tc>
                <a:tc>
                  <a:txBody>
                    <a:bodyPr/>
                    <a:lstStyle/>
                    <a:p>
                      <a:pPr indent="180340" algn="ctr">
                        <a:lnSpc>
                          <a:spcPct val="100000"/>
                        </a:lnSpc>
                        <a:spcAft>
                          <a:spcPts val="800"/>
                        </a:spcAft>
                      </a:pPr>
                      <a:r>
                        <a:rPr lang="en-IE" sz="1600" kern="1200" dirty="0">
                          <a:solidFill>
                            <a:schemeClr val="tx1">
                              <a:lumMod val="75000"/>
                              <a:lumOff val="25000"/>
                            </a:schemeClr>
                          </a:solidFill>
                          <a:latin typeface="Avenir Heavy" pitchFamily="124" charset="0"/>
                          <a:ea typeface="+mn-ea"/>
                          <a:cs typeface="+mn-cs"/>
                        </a:rPr>
                        <a:t>176,527</a:t>
                      </a:r>
                    </a:p>
                  </a:txBody>
                  <a:tcPr marL="68580" marR="68580" marT="9525" marB="0" anchor="ctr"/>
                </a:tc>
                <a:extLst>
                  <a:ext uri="{0D108BD9-81ED-4DB2-BD59-A6C34878D82A}">
                    <a16:rowId xmlns:a16="http://schemas.microsoft.com/office/drawing/2014/main" val="2571920555"/>
                  </a:ext>
                </a:extLst>
              </a:tr>
              <a:tr h="303474">
                <a:tc vMerge="1">
                  <a:txBody>
                    <a:bodyPr/>
                    <a:lstStyle/>
                    <a:p>
                      <a:pPr indent="180340" algn="l">
                        <a:lnSpc>
                          <a:spcPct val="200000"/>
                        </a:lnSpc>
                        <a:spcAft>
                          <a:spcPts val="800"/>
                        </a:spcAft>
                      </a:pPr>
                      <a:endParaRPr lang="en-IE" sz="1200" dirty="0">
                        <a:effectLst/>
                        <a:latin typeface="Avenir Heavy"/>
                        <a:ea typeface="Calibri" panose="020F0502020204030204" pitchFamily="34" charset="0"/>
                      </a:endParaRPr>
                    </a:p>
                  </a:txBody>
                  <a:tcPr marL="68580" marR="68580" marT="9525" marB="0" anchor="ctr"/>
                </a:tc>
                <a:tc>
                  <a:txBody>
                    <a:bodyPr/>
                    <a:lstStyle/>
                    <a:p>
                      <a:pPr indent="180340" algn="l">
                        <a:lnSpc>
                          <a:spcPct val="100000"/>
                        </a:lnSpc>
                        <a:spcAft>
                          <a:spcPts val="800"/>
                        </a:spcAft>
                      </a:pPr>
                      <a:r>
                        <a:rPr lang="en-IE" sz="1600" kern="1200" dirty="0">
                          <a:solidFill>
                            <a:schemeClr val="tx1">
                              <a:lumMod val="75000"/>
                              <a:lumOff val="25000"/>
                            </a:schemeClr>
                          </a:solidFill>
                          <a:latin typeface="Avenir Heavy" pitchFamily="124" charset="0"/>
                          <a:ea typeface="+mn-ea"/>
                          <a:cs typeface="+mn-cs"/>
                        </a:rPr>
                        <a:t>Forestry</a:t>
                      </a:r>
                    </a:p>
                  </a:txBody>
                  <a:tcPr marL="68580" marR="68580" marT="9525" marB="0" anchor="ctr"/>
                </a:tc>
                <a:tc>
                  <a:txBody>
                    <a:bodyPr/>
                    <a:lstStyle/>
                    <a:p>
                      <a:pPr indent="180340" algn="ctr">
                        <a:lnSpc>
                          <a:spcPct val="100000"/>
                        </a:lnSpc>
                        <a:spcAft>
                          <a:spcPts val="800"/>
                        </a:spcAft>
                      </a:pPr>
                      <a:r>
                        <a:rPr lang="en-IE" sz="1600" kern="1200" dirty="0">
                          <a:solidFill>
                            <a:schemeClr val="tx1">
                              <a:lumMod val="75000"/>
                              <a:lumOff val="25000"/>
                            </a:schemeClr>
                          </a:solidFill>
                          <a:latin typeface="Avenir Heavy" pitchFamily="124" charset="0"/>
                          <a:ea typeface="+mn-ea"/>
                          <a:cs typeface="+mn-cs"/>
                        </a:rPr>
                        <a:t>0.38</a:t>
                      </a:r>
                    </a:p>
                  </a:txBody>
                  <a:tcPr marL="68580" marR="68580" marT="9525" marB="0" anchor="ctr"/>
                </a:tc>
                <a:tc>
                  <a:txBody>
                    <a:bodyPr/>
                    <a:lstStyle/>
                    <a:p>
                      <a:pPr indent="180340" algn="ctr">
                        <a:lnSpc>
                          <a:spcPct val="100000"/>
                        </a:lnSpc>
                        <a:spcAft>
                          <a:spcPts val="800"/>
                        </a:spcAft>
                      </a:pPr>
                      <a:r>
                        <a:rPr lang="en-IE" sz="1600" kern="1200" dirty="0">
                          <a:solidFill>
                            <a:schemeClr val="tx1">
                              <a:lumMod val="75000"/>
                              <a:lumOff val="25000"/>
                            </a:schemeClr>
                          </a:solidFill>
                          <a:latin typeface="Avenir Heavy" pitchFamily="124" charset="0"/>
                          <a:ea typeface="+mn-ea"/>
                          <a:cs typeface="+mn-cs"/>
                        </a:rPr>
                        <a:t>450,940</a:t>
                      </a:r>
                    </a:p>
                  </a:txBody>
                  <a:tcPr marL="68580" marR="68580" marT="9525" marB="0" anchor="ctr"/>
                </a:tc>
                <a:tc>
                  <a:txBody>
                    <a:bodyPr/>
                    <a:lstStyle/>
                    <a:p>
                      <a:pPr indent="180340" algn="ctr">
                        <a:lnSpc>
                          <a:spcPct val="100000"/>
                        </a:lnSpc>
                        <a:spcAft>
                          <a:spcPts val="800"/>
                        </a:spcAft>
                      </a:pPr>
                      <a:r>
                        <a:rPr lang="en-IE" sz="1600" kern="1200" dirty="0">
                          <a:solidFill>
                            <a:schemeClr val="tx1">
                              <a:lumMod val="75000"/>
                              <a:lumOff val="25000"/>
                            </a:schemeClr>
                          </a:solidFill>
                          <a:latin typeface="Avenir Heavy" pitchFamily="124" charset="0"/>
                          <a:ea typeface="+mn-ea"/>
                          <a:cs typeface="+mn-cs"/>
                        </a:rPr>
                        <a:t>170,991</a:t>
                      </a:r>
                    </a:p>
                  </a:txBody>
                  <a:tcPr marL="68580" marR="68580" marT="9525" marB="0" anchor="ctr"/>
                </a:tc>
                <a:extLst>
                  <a:ext uri="{0D108BD9-81ED-4DB2-BD59-A6C34878D82A}">
                    <a16:rowId xmlns:a16="http://schemas.microsoft.com/office/drawing/2014/main" val="665872696"/>
                  </a:ext>
                </a:extLst>
              </a:tr>
              <a:tr h="303474">
                <a:tc rowSpan="4">
                  <a:txBody>
                    <a:bodyPr/>
                    <a:lstStyle/>
                    <a:p>
                      <a:pPr indent="0" algn="l">
                        <a:lnSpc>
                          <a:spcPct val="100000"/>
                        </a:lnSpc>
                        <a:spcAft>
                          <a:spcPts val="800"/>
                        </a:spcAft>
                      </a:pPr>
                      <a:r>
                        <a:rPr lang="en-IE" sz="1600" kern="1200" dirty="0">
                          <a:solidFill>
                            <a:schemeClr val="tx1">
                              <a:lumMod val="75000"/>
                              <a:lumOff val="25000"/>
                            </a:schemeClr>
                          </a:solidFill>
                          <a:latin typeface="Avenir Heavy" pitchFamily="124" charset="0"/>
                          <a:ea typeface="+mn-ea"/>
                          <a:cs typeface="+mn-cs"/>
                        </a:rPr>
                        <a:t>Rewetted</a:t>
                      </a:r>
                    </a:p>
                  </a:txBody>
                  <a:tcPr marL="68580" marR="68580" marT="9525" marB="0" anchor="ctr"/>
                </a:tc>
                <a:tc>
                  <a:txBody>
                    <a:bodyPr/>
                    <a:lstStyle/>
                    <a:p>
                      <a:pPr indent="180340" algn="l">
                        <a:lnSpc>
                          <a:spcPct val="100000"/>
                        </a:lnSpc>
                        <a:spcAft>
                          <a:spcPts val="800"/>
                        </a:spcAft>
                      </a:pPr>
                      <a:r>
                        <a:rPr lang="en-IE" sz="1600" kern="1200" dirty="0">
                          <a:solidFill>
                            <a:schemeClr val="tx1">
                              <a:lumMod val="75000"/>
                              <a:lumOff val="25000"/>
                            </a:schemeClr>
                          </a:solidFill>
                          <a:latin typeface="Avenir Heavy" pitchFamily="124" charset="0"/>
                          <a:ea typeface="+mn-ea"/>
                          <a:cs typeface="+mn-cs"/>
                        </a:rPr>
                        <a:t>Peat extraction, poor</a:t>
                      </a:r>
                    </a:p>
                  </a:txBody>
                  <a:tcPr marL="68580" marR="68580" marT="9525" marB="0" anchor="ctr"/>
                </a:tc>
                <a:tc>
                  <a:txBody>
                    <a:bodyPr/>
                    <a:lstStyle/>
                    <a:p>
                      <a:pPr indent="180340" algn="ctr">
                        <a:lnSpc>
                          <a:spcPct val="100000"/>
                        </a:lnSpc>
                        <a:spcAft>
                          <a:spcPts val="800"/>
                        </a:spcAft>
                      </a:pPr>
                      <a:r>
                        <a:rPr lang="en-IE" sz="1600" kern="1200" dirty="0">
                          <a:solidFill>
                            <a:schemeClr val="tx1">
                              <a:lumMod val="75000"/>
                              <a:lumOff val="25000"/>
                            </a:schemeClr>
                          </a:solidFill>
                          <a:latin typeface="Avenir Heavy" pitchFamily="124" charset="0"/>
                          <a:ea typeface="+mn-ea"/>
                          <a:cs typeface="+mn-cs"/>
                        </a:rPr>
                        <a:t>0.67</a:t>
                      </a:r>
                    </a:p>
                  </a:txBody>
                  <a:tcPr marL="68580" marR="68580" marT="9525" marB="0" anchor="ctr"/>
                </a:tc>
                <a:tc>
                  <a:txBody>
                    <a:bodyPr/>
                    <a:lstStyle/>
                    <a:p>
                      <a:pPr indent="180340" algn="ctr">
                        <a:lnSpc>
                          <a:spcPct val="100000"/>
                        </a:lnSpc>
                        <a:spcAft>
                          <a:spcPts val="800"/>
                        </a:spcAft>
                      </a:pPr>
                      <a:r>
                        <a:rPr lang="en-IE" sz="1600" kern="1200" dirty="0">
                          <a:solidFill>
                            <a:schemeClr val="tx1">
                              <a:lumMod val="75000"/>
                              <a:lumOff val="25000"/>
                            </a:schemeClr>
                          </a:solidFill>
                          <a:latin typeface="Avenir Heavy" pitchFamily="124" charset="0"/>
                          <a:ea typeface="+mn-ea"/>
                          <a:cs typeface="+mn-cs"/>
                        </a:rPr>
                        <a:t>17,826</a:t>
                      </a:r>
                    </a:p>
                  </a:txBody>
                  <a:tcPr marL="68580" marR="68580" marT="9525" marB="0" anchor="ctr"/>
                </a:tc>
                <a:tc>
                  <a:txBody>
                    <a:bodyPr/>
                    <a:lstStyle/>
                    <a:p>
                      <a:pPr indent="180340" algn="ctr">
                        <a:lnSpc>
                          <a:spcPct val="100000"/>
                        </a:lnSpc>
                        <a:spcAft>
                          <a:spcPts val="800"/>
                        </a:spcAft>
                      </a:pPr>
                      <a:r>
                        <a:rPr lang="en-IE" sz="1600" kern="1200" dirty="0">
                          <a:solidFill>
                            <a:schemeClr val="tx1">
                              <a:lumMod val="75000"/>
                              <a:lumOff val="25000"/>
                            </a:schemeClr>
                          </a:solidFill>
                          <a:latin typeface="Avenir Heavy" pitchFamily="124" charset="0"/>
                          <a:ea typeface="+mn-ea"/>
                          <a:cs typeface="+mn-cs"/>
                        </a:rPr>
                        <a:t>11,913</a:t>
                      </a:r>
                    </a:p>
                  </a:txBody>
                  <a:tcPr marL="68580" marR="68580" marT="9525" marB="0" anchor="ctr"/>
                </a:tc>
                <a:extLst>
                  <a:ext uri="{0D108BD9-81ED-4DB2-BD59-A6C34878D82A}">
                    <a16:rowId xmlns:a16="http://schemas.microsoft.com/office/drawing/2014/main" val="4289315199"/>
                  </a:ext>
                </a:extLst>
              </a:tr>
              <a:tr h="303474">
                <a:tc vMerge="1">
                  <a:txBody>
                    <a:bodyPr/>
                    <a:lstStyle/>
                    <a:p>
                      <a:pPr indent="180340" algn="l">
                        <a:lnSpc>
                          <a:spcPct val="200000"/>
                        </a:lnSpc>
                        <a:spcAft>
                          <a:spcPts val="800"/>
                        </a:spcAft>
                      </a:pPr>
                      <a:endParaRPr lang="en-IE" sz="1200" dirty="0">
                        <a:effectLst/>
                        <a:latin typeface="Avenir Heavy"/>
                        <a:ea typeface="Calibri" panose="020F0502020204030204" pitchFamily="34" charset="0"/>
                      </a:endParaRPr>
                    </a:p>
                  </a:txBody>
                  <a:tcPr marL="68580" marR="68580" marT="9525" marB="0" anchor="ctr"/>
                </a:tc>
                <a:tc>
                  <a:txBody>
                    <a:bodyPr/>
                    <a:lstStyle/>
                    <a:p>
                      <a:pPr indent="180340" algn="l">
                        <a:lnSpc>
                          <a:spcPct val="100000"/>
                        </a:lnSpc>
                        <a:spcAft>
                          <a:spcPts val="800"/>
                        </a:spcAft>
                      </a:pPr>
                      <a:r>
                        <a:rPr lang="en-IE" sz="1600" kern="1200" dirty="0">
                          <a:solidFill>
                            <a:schemeClr val="tx1">
                              <a:lumMod val="75000"/>
                              <a:lumOff val="25000"/>
                            </a:schemeClr>
                          </a:solidFill>
                          <a:latin typeface="Avenir Heavy" pitchFamily="124" charset="0"/>
                          <a:ea typeface="+mn-ea"/>
                          <a:cs typeface="+mn-cs"/>
                        </a:rPr>
                        <a:t>Forestry</a:t>
                      </a:r>
                    </a:p>
                  </a:txBody>
                  <a:tcPr marL="68580" marR="68580" marT="9525" marB="0" anchor="ctr"/>
                </a:tc>
                <a:tc>
                  <a:txBody>
                    <a:bodyPr/>
                    <a:lstStyle/>
                    <a:p>
                      <a:pPr indent="180340" algn="ctr">
                        <a:lnSpc>
                          <a:spcPct val="100000"/>
                        </a:lnSpc>
                        <a:spcAft>
                          <a:spcPts val="800"/>
                        </a:spcAft>
                      </a:pPr>
                      <a:r>
                        <a:rPr lang="en-IE" sz="1600" kern="1200" dirty="0">
                          <a:solidFill>
                            <a:schemeClr val="tx1">
                              <a:lumMod val="75000"/>
                              <a:lumOff val="25000"/>
                            </a:schemeClr>
                          </a:solidFill>
                          <a:latin typeface="Avenir Heavy" pitchFamily="124" charset="0"/>
                          <a:ea typeface="+mn-ea"/>
                          <a:cs typeface="+mn-cs"/>
                        </a:rPr>
                        <a:t>3.81</a:t>
                      </a:r>
                    </a:p>
                  </a:txBody>
                  <a:tcPr marL="68580" marR="68580" marT="9525" marB="0" anchor="ctr"/>
                </a:tc>
                <a:tc>
                  <a:txBody>
                    <a:bodyPr/>
                    <a:lstStyle/>
                    <a:p>
                      <a:pPr indent="180340" algn="ctr">
                        <a:lnSpc>
                          <a:spcPct val="100000"/>
                        </a:lnSpc>
                        <a:spcAft>
                          <a:spcPts val="800"/>
                        </a:spcAft>
                      </a:pPr>
                      <a:r>
                        <a:rPr lang="en-IE" sz="1600" kern="1200" dirty="0">
                          <a:solidFill>
                            <a:schemeClr val="tx1">
                              <a:lumMod val="75000"/>
                              <a:lumOff val="25000"/>
                            </a:schemeClr>
                          </a:solidFill>
                          <a:latin typeface="Avenir Heavy" pitchFamily="124" charset="0"/>
                          <a:ea typeface="+mn-ea"/>
                          <a:cs typeface="+mn-cs"/>
                        </a:rPr>
                        <a:t>3,174</a:t>
                      </a:r>
                    </a:p>
                  </a:txBody>
                  <a:tcPr marL="68580" marR="68580" marT="9525" marB="0" anchor="ctr"/>
                </a:tc>
                <a:tc>
                  <a:txBody>
                    <a:bodyPr/>
                    <a:lstStyle/>
                    <a:p>
                      <a:pPr indent="180340" algn="ctr">
                        <a:lnSpc>
                          <a:spcPct val="100000"/>
                        </a:lnSpc>
                        <a:spcAft>
                          <a:spcPts val="800"/>
                        </a:spcAft>
                      </a:pPr>
                      <a:r>
                        <a:rPr lang="en-IE" sz="1600" kern="1200" dirty="0">
                          <a:solidFill>
                            <a:schemeClr val="tx1">
                              <a:lumMod val="75000"/>
                              <a:lumOff val="25000"/>
                            </a:schemeClr>
                          </a:solidFill>
                          <a:latin typeface="Avenir Heavy" pitchFamily="124" charset="0"/>
                          <a:ea typeface="+mn-ea"/>
                          <a:cs typeface="+mn-cs"/>
                        </a:rPr>
                        <a:t>12,103</a:t>
                      </a:r>
                    </a:p>
                  </a:txBody>
                  <a:tcPr marL="68580" marR="68580" marT="9525" marB="0" anchor="ctr"/>
                </a:tc>
                <a:extLst>
                  <a:ext uri="{0D108BD9-81ED-4DB2-BD59-A6C34878D82A}">
                    <a16:rowId xmlns:a16="http://schemas.microsoft.com/office/drawing/2014/main" val="2347061083"/>
                  </a:ext>
                </a:extLst>
              </a:tr>
              <a:tr h="303474">
                <a:tc vMerge="1">
                  <a:txBody>
                    <a:bodyPr/>
                    <a:lstStyle/>
                    <a:p>
                      <a:pPr indent="180340" algn="l">
                        <a:lnSpc>
                          <a:spcPct val="200000"/>
                        </a:lnSpc>
                        <a:spcAft>
                          <a:spcPts val="800"/>
                        </a:spcAft>
                      </a:pPr>
                      <a:endParaRPr lang="en-IE" sz="1200" dirty="0">
                        <a:effectLst/>
                        <a:latin typeface="Avenir Heavy"/>
                        <a:ea typeface="Calibri" panose="020F0502020204030204" pitchFamily="34" charset="0"/>
                      </a:endParaRPr>
                    </a:p>
                  </a:txBody>
                  <a:tcPr marL="68580" marR="68580" marT="9525" marB="0" anchor="ctr"/>
                </a:tc>
                <a:tc>
                  <a:txBody>
                    <a:bodyPr/>
                    <a:lstStyle/>
                    <a:p>
                      <a:pPr indent="180340" algn="l">
                        <a:lnSpc>
                          <a:spcPct val="100000"/>
                        </a:lnSpc>
                        <a:spcAft>
                          <a:spcPts val="800"/>
                        </a:spcAft>
                      </a:pPr>
                      <a:r>
                        <a:rPr lang="en-IE" sz="1600" kern="1200" dirty="0">
                          <a:solidFill>
                            <a:schemeClr val="tx1">
                              <a:lumMod val="75000"/>
                              <a:lumOff val="25000"/>
                            </a:schemeClr>
                          </a:solidFill>
                          <a:latin typeface="Avenir Heavy" pitchFamily="124" charset="0"/>
                          <a:ea typeface="+mn-ea"/>
                          <a:cs typeface="+mn-cs"/>
                        </a:rPr>
                        <a:t>Grassland*</a:t>
                      </a:r>
                    </a:p>
                  </a:txBody>
                  <a:tcPr marL="68580" marR="68580" marT="9525" marB="0" anchor="ctr"/>
                </a:tc>
                <a:tc>
                  <a:txBody>
                    <a:bodyPr/>
                    <a:lstStyle/>
                    <a:p>
                      <a:pPr indent="180340" algn="ctr">
                        <a:lnSpc>
                          <a:spcPct val="100000"/>
                        </a:lnSpc>
                        <a:spcAft>
                          <a:spcPts val="800"/>
                        </a:spcAft>
                      </a:pPr>
                      <a:r>
                        <a:rPr lang="en-IE" sz="1600" kern="1200" dirty="0">
                          <a:solidFill>
                            <a:schemeClr val="tx1">
                              <a:lumMod val="75000"/>
                              <a:lumOff val="25000"/>
                            </a:schemeClr>
                          </a:solidFill>
                          <a:latin typeface="Avenir Heavy" pitchFamily="124" charset="0"/>
                          <a:ea typeface="+mn-ea"/>
                          <a:cs typeface="+mn-cs"/>
                        </a:rPr>
                        <a:t>1.77</a:t>
                      </a:r>
                    </a:p>
                  </a:txBody>
                  <a:tcPr marL="68580" marR="68580" marT="9525" marB="0" anchor="ctr"/>
                </a:tc>
                <a:tc>
                  <a:txBody>
                    <a:bodyPr/>
                    <a:lstStyle/>
                    <a:p>
                      <a:pPr indent="180340" algn="ctr">
                        <a:lnSpc>
                          <a:spcPct val="100000"/>
                        </a:lnSpc>
                        <a:spcAft>
                          <a:spcPts val="800"/>
                        </a:spcAft>
                      </a:pPr>
                      <a:r>
                        <a:rPr lang="en-IE" sz="1600" kern="1200" dirty="0">
                          <a:solidFill>
                            <a:schemeClr val="tx1">
                              <a:lumMod val="75000"/>
                              <a:lumOff val="25000"/>
                            </a:schemeClr>
                          </a:solidFill>
                          <a:latin typeface="Avenir Heavy" pitchFamily="124" charset="0"/>
                          <a:ea typeface="+mn-ea"/>
                          <a:cs typeface="+mn-cs"/>
                        </a:rPr>
                        <a:t>0</a:t>
                      </a:r>
                    </a:p>
                  </a:txBody>
                  <a:tcPr marL="68580" marR="68580" marT="9525" marB="0" anchor="ctr"/>
                </a:tc>
                <a:tc>
                  <a:txBody>
                    <a:bodyPr/>
                    <a:lstStyle/>
                    <a:p>
                      <a:pPr indent="180340" algn="ctr">
                        <a:lnSpc>
                          <a:spcPct val="100000"/>
                        </a:lnSpc>
                        <a:spcAft>
                          <a:spcPts val="800"/>
                        </a:spcAft>
                      </a:pPr>
                      <a:r>
                        <a:rPr lang="en-IE" sz="1600" kern="1200" dirty="0">
                          <a:solidFill>
                            <a:schemeClr val="tx1">
                              <a:lumMod val="75000"/>
                              <a:lumOff val="25000"/>
                            </a:schemeClr>
                          </a:solidFill>
                          <a:latin typeface="Avenir Heavy" pitchFamily="124" charset="0"/>
                          <a:ea typeface="+mn-ea"/>
                          <a:cs typeface="+mn-cs"/>
                        </a:rPr>
                        <a:t>0</a:t>
                      </a:r>
                    </a:p>
                  </a:txBody>
                  <a:tcPr marL="68580" marR="68580" marT="9525" marB="0" anchor="ctr"/>
                </a:tc>
                <a:extLst>
                  <a:ext uri="{0D108BD9-81ED-4DB2-BD59-A6C34878D82A}">
                    <a16:rowId xmlns:a16="http://schemas.microsoft.com/office/drawing/2014/main" val="3893186884"/>
                  </a:ext>
                </a:extLst>
              </a:tr>
              <a:tr h="303474">
                <a:tc vMerge="1">
                  <a:txBody>
                    <a:bodyPr/>
                    <a:lstStyle/>
                    <a:p>
                      <a:pPr indent="180340" algn="l">
                        <a:lnSpc>
                          <a:spcPct val="200000"/>
                        </a:lnSpc>
                        <a:spcAft>
                          <a:spcPts val="800"/>
                        </a:spcAft>
                      </a:pPr>
                      <a:endParaRPr lang="en-IE" sz="1200" dirty="0">
                        <a:effectLst/>
                        <a:latin typeface="Avenir Heavy"/>
                        <a:ea typeface="Calibri" panose="020F0502020204030204" pitchFamily="34" charset="0"/>
                      </a:endParaRPr>
                    </a:p>
                  </a:txBody>
                  <a:tcPr marL="68580" marR="68580" marT="9525" marB="0" anchor="ctr"/>
                </a:tc>
                <a:tc>
                  <a:txBody>
                    <a:bodyPr/>
                    <a:lstStyle/>
                    <a:p>
                      <a:pPr indent="180340" algn="l">
                        <a:lnSpc>
                          <a:spcPct val="100000"/>
                        </a:lnSpc>
                        <a:spcAft>
                          <a:spcPts val="800"/>
                        </a:spcAft>
                      </a:pPr>
                      <a:r>
                        <a:rPr lang="en-IE" sz="1600" kern="1200" dirty="0">
                          <a:solidFill>
                            <a:schemeClr val="tx1">
                              <a:lumMod val="75000"/>
                              <a:lumOff val="25000"/>
                            </a:schemeClr>
                          </a:solidFill>
                          <a:latin typeface="Avenir Heavy" pitchFamily="124" charset="0"/>
                          <a:ea typeface="+mn-ea"/>
                          <a:cs typeface="+mn-cs"/>
                        </a:rPr>
                        <a:t>Peat extraction, rich</a:t>
                      </a:r>
                    </a:p>
                  </a:txBody>
                  <a:tcPr marL="68580" marR="68580" marT="9525" marB="0" anchor="ctr"/>
                </a:tc>
                <a:tc>
                  <a:txBody>
                    <a:bodyPr/>
                    <a:lstStyle/>
                    <a:p>
                      <a:pPr indent="180340" algn="ctr">
                        <a:lnSpc>
                          <a:spcPct val="100000"/>
                        </a:lnSpc>
                        <a:spcAft>
                          <a:spcPts val="800"/>
                        </a:spcAft>
                      </a:pPr>
                      <a:r>
                        <a:rPr lang="en-IE" sz="1600" kern="1200" dirty="0">
                          <a:solidFill>
                            <a:schemeClr val="tx1">
                              <a:lumMod val="75000"/>
                              <a:lumOff val="25000"/>
                            </a:schemeClr>
                          </a:solidFill>
                          <a:latin typeface="Avenir Heavy" pitchFamily="124" charset="0"/>
                          <a:ea typeface="+mn-ea"/>
                          <a:cs typeface="+mn-cs"/>
                        </a:rPr>
                        <a:t>4.64</a:t>
                      </a:r>
                    </a:p>
                  </a:txBody>
                  <a:tcPr marL="68580" marR="68580" marT="9525" marB="0" anchor="ctr"/>
                </a:tc>
                <a:tc>
                  <a:txBody>
                    <a:bodyPr/>
                    <a:lstStyle/>
                    <a:p>
                      <a:pPr indent="180340" algn="ctr">
                        <a:lnSpc>
                          <a:spcPct val="100000"/>
                        </a:lnSpc>
                        <a:spcAft>
                          <a:spcPts val="800"/>
                        </a:spcAft>
                      </a:pPr>
                      <a:r>
                        <a:rPr lang="en-IE" sz="1600" kern="1200" dirty="0">
                          <a:solidFill>
                            <a:schemeClr val="tx1">
                              <a:lumMod val="75000"/>
                              <a:lumOff val="25000"/>
                            </a:schemeClr>
                          </a:solidFill>
                          <a:latin typeface="Avenir Heavy" pitchFamily="124" charset="0"/>
                          <a:ea typeface="+mn-ea"/>
                          <a:cs typeface="+mn-cs"/>
                        </a:rPr>
                        <a:t>6,169</a:t>
                      </a:r>
                    </a:p>
                  </a:txBody>
                  <a:tcPr marL="68580" marR="68580" marT="9525" marB="0" anchor="ctr"/>
                </a:tc>
                <a:tc>
                  <a:txBody>
                    <a:bodyPr/>
                    <a:lstStyle/>
                    <a:p>
                      <a:pPr indent="180340" algn="ctr">
                        <a:lnSpc>
                          <a:spcPct val="100000"/>
                        </a:lnSpc>
                        <a:spcAft>
                          <a:spcPts val="800"/>
                        </a:spcAft>
                      </a:pPr>
                      <a:r>
                        <a:rPr lang="en-IE" sz="1600" kern="1200" dirty="0">
                          <a:solidFill>
                            <a:schemeClr val="tx1">
                              <a:lumMod val="75000"/>
                              <a:lumOff val="25000"/>
                            </a:schemeClr>
                          </a:solidFill>
                          <a:latin typeface="Avenir Heavy" pitchFamily="124" charset="0"/>
                          <a:ea typeface="+mn-ea"/>
                          <a:cs typeface="+mn-cs"/>
                        </a:rPr>
                        <a:t>28,643</a:t>
                      </a:r>
                    </a:p>
                  </a:txBody>
                  <a:tcPr marL="68580" marR="68580" marT="9525" marB="0" anchor="ctr"/>
                </a:tc>
                <a:extLst>
                  <a:ext uri="{0D108BD9-81ED-4DB2-BD59-A6C34878D82A}">
                    <a16:rowId xmlns:a16="http://schemas.microsoft.com/office/drawing/2014/main" val="4219156137"/>
                  </a:ext>
                </a:extLst>
              </a:tr>
              <a:tr h="288706">
                <a:tc>
                  <a:txBody>
                    <a:bodyPr/>
                    <a:lstStyle/>
                    <a:p>
                      <a:pPr indent="180340" algn="l">
                        <a:lnSpc>
                          <a:spcPct val="100000"/>
                        </a:lnSpc>
                        <a:spcAft>
                          <a:spcPts val="800"/>
                        </a:spcAft>
                      </a:pPr>
                      <a:endParaRPr lang="en-IE" sz="1600" kern="1200" dirty="0">
                        <a:solidFill>
                          <a:schemeClr val="tx1">
                            <a:lumMod val="75000"/>
                            <a:lumOff val="25000"/>
                          </a:schemeClr>
                        </a:solidFill>
                        <a:latin typeface="Avenir Heavy" pitchFamily="124" charset="0"/>
                        <a:ea typeface="+mn-ea"/>
                        <a:cs typeface="+mn-cs"/>
                      </a:endParaRPr>
                    </a:p>
                  </a:txBody>
                  <a:tcPr marL="68580" marR="68580" marT="9525" marB="0" anchor="ctr"/>
                </a:tc>
                <a:tc>
                  <a:txBody>
                    <a:bodyPr/>
                    <a:lstStyle/>
                    <a:p>
                      <a:pPr indent="180340" algn="l">
                        <a:lnSpc>
                          <a:spcPct val="100000"/>
                        </a:lnSpc>
                        <a:spcAft>
                          <a:spcPts val="800"/>
                        </a:spcAft>
                      </a:pPr>
                      <a:r>
                        <a:rPr lang="en-IE" sz="1600" kern="1200" dirty="0">
                          <a:solidFill>
                            <a:schemeClr val="tx1">
                              <a:lumMod val="75000"/>
                              <a:lumOff val="25000"/>
                            </a:schemeClr>
                          </a:solidFill>
                          <a:latin typeface="Avenir Heavy" pitchFamily="124" charset="0"/>
                          <a:ea typeface="+mn-ea"/>
                          <a:cs typeface="+mn-cs"/>
                        </a:rPr>
                        <a:t>Total</a:t>
                      </a:r>
                    </a:p>
                  </a:txBody>
                  <a:tcPr marL="68580" marR="68580" marT="9525" marB="0" anchor="ctr"/>
                </a:tc>
                <a:tc>
                  <a:txBody>
                    <a:bodyPr/>
                    <a:lstStyle/>
                    <a:p>
                      <a:pPr indent="180340" algn="ctr">
                        <a:lnSpc>
                          <a:spcPct val="100000"/>
                        </a:lnSpc>
                      </a:pPr>
                      <a:endParaRPr lang="en-IE" sz="1600" kern="1200">
                        <a:solidFill>
                          <a:schemeClr val="tx1">
                            <a:lumMod val="75000"/>
                            <a:lumOff val="25000"/>
                          </a:schemeClr>
                        </a:solidFill>
                        <a:latin typeface="Avenir Heavy" pitchFamily="124" charset="0"/>
                        <a:ea typeface="+mn-ea"/>
                        <a:cs typeface="+mn-cs"/>
                      </a:endParaRPr>
                    </a:p>
                  </a:txBody>
                  <a:tcPr marL="68580" marR="68580" marT="9525" marB="0" anchor="ctr"/>
                </a:tc>
                <a:tc>
                  <a:txBody>
                    <a:bodyPr/>
                    <a:lstStyle/>
                    <a:p>
                      <a:pPr indent="180340" algn="ctr">
                        <a:lnSpc>
                          <a:spcPct val="100000"/>
                        </a:lnSpc>
                      </a:pPr>
                      <a:endParaRPr lang="en-IE" sz="1600" kern="1200" dirty="0">
                        <a:solidFill>
                          <a:schemeClr val="tx1">
                            <a:lumMod val="75000"/>
                            <a:lumOff val="25000"/>
                          </a:schemeClr>
                        </a:solidFill>
                        <a:latin typeface="Avenir Heavy" pitchFamily="124" charset="0"/>
                        <a:ea typeface="+mn-ea"/>
                        <a:cs typeface="+mn-cs"/>
                      </a:endParaRPr>
                    </a:p>
                  </a:txBody>
                  <a:tcPr marL="68580" marR="68580" marT="9525" marB="0" anchor="ctr"/>
                </a:tc>
                <a:tc>
                  <a:txBody>
                    <a:bodyPr/>
                    <a:lstStyle/>
                    <a:p>
                      <a:pPr indent="180340" algn="ctr">
                        <a:lnSpc>
                          <a:spcPct val="100000"/>
                        </a:lnSpc>
                        <a:spcAft>
                          <a:spcPts val="800"/>
                        </a:spcAft>
                      </a:pPr>
                      <a:r>
                        <a:rPr lang="en-IE" sz="1600" b="1" kern="1200" dirty="0">
                          <a:solidFill>
                            <a:schemeClr val="tx1">
                              <a:lumMod val="75000"/>
                              <a:lumOff val="25000"/>
                            </a:schemeClr>
                          </a:solidFill>
                          <a:latin typeface="Avenir Heavy" pitchFamily="124" charset="0"/>
                          <a:ea typeface="+mn-ea"/>
                          <a:cs typeface="+mn-cs"/>
                        </a:rPr>
                        <a:t>2,739,404</a:t>
                      </a:r>
                    </a:p>
                  </a:txBody>
                  <a:tcPr marL="68580" marR="68580" marT="9525" marB="0" anchor="ctr"/>
                </a:tc>
                <a:extLst>
                  <a:ext uri="{0D108BD9-81ED-4DB2-BD59-A6C34878D82A}">
                    <a16:rowId xmlns:a16="http://schemas.microsoft.com/office/drawing/2014/main" val="2112589751"/>
                  </a:ext>
                </a:extLst>
              </a:tr>
            </a:tbl>
          </a:graphicData>
        </a:graphic>
      </p:graphicFrame>
      <p:sp>
        <p:nvSpPr>
          <p:cNvPr id="5" name="TextBox 4">
            <a:extLst>
              <a:ext uri="{FF2B5EF4-FFF2-40B4-BE49-F238E27FC236}">
                <a16:creationId xmlns:a16="http://schemas.microsoft.com/office/drawing/2014/main" id="{39A54360-D031-4D3F-B654-C725E8771718}"/>
              </a:ext>
            </a:extLst>
          </p:cNvPr>
          <p:cNvSpPr txBox="1"/>
          <p:nvPr/>
        </p:nvSpPr>
        <p:spPr>
          <a:xfrm>
            <a:off x="425413" y="1112079"/>
            <a:ext cx="6313715" cy="461665"/>
          </a:xfrm>
          <a:prstGeom prst="rect">
            <a:avLst/>
          </a:prstGeom>
          <a:noFill/>
        </p:spPr>
        <p:txBody>
          <a:bodyPr wrap="square" rtlCol="0">
            <a:spAutoFit/>
          </a:bodyPr>
          <a:lstStyle/>
          <a:p>
            <a:r>
              <a:rPr lang="en-IE" sz="2400" b="1" dirty="0">
                <a:solidFill>
                  <a:schemeClr val="tx1">
                    <a:lumMod val="75000"/>
                    <a:lumOff val="25000"/>
                  </a:schemeClr>
                </a:solidFill>
                <a:latin typeface="Avenir Heavy" pitchFamily="124" charset="0"/>
              </a:rPr>
              <a:t>Combined EF </a:t>
            </a:r>
            <a:r>
              <a:rPr lang="en-IE" sz="2400" dirty="0">
                <a:solidFill>
                  <a:schemeClr val="tx1">
                    <a:lumMod val="75000"/>
                    <a:lumOff val="25000"/>
                  </a:schemeClr>
                </a:solidFill>
                <a:latin typeface="Avenir Heavy" pitchFamily="124" charset="0"/>
              </a:rPr>
              <a:t>= CO</a:t>
            </a:r>
            <a:r>
              <a:rPr lang="en-IE" sz="2400" baseline="-25000" dirty="0">
                <a:solidFill>
                  <a:schemeClr val="tx1">
                    <a:lumMod val="75000"/>
                    <a:lumOff val="25000"/>
                  </a:schemeClr>
                </a:solidFill>
                <a:latin typeface="Avenir Heavy" pitchFamily="124" charset="0"/>
              </a:rPr>
              <a:t>2</a:t>
            </a:r>
            <a:r>
              <a:rPr lang="en-IE" sz="2400" dirty="0">
                <a:solidFill>
                  <a:schemeClr val="tx1">
                    <a:lumMod val="75000"/>
                    <a:lumOff val="25000"/>
                  </a:schemeClr>
                </a:solidFill>
                <a:latin typeface="Avenir Heavy" pitchFamily="124" charset="0"/>
              </a:rPr>
              <a:t> + CH</a:t>
            </a:r>
            <a:r>
              <a:rPr lang="en-IE" sz="2400" baseline="-25000" dirty="0">
                <a:solidFill>
                  <a:schemeClr val="tx1">
                    <a:lumMod val="75000"/>
                    <a:lumOff val="25000"/>
                  </a:schemeClr>
                </a:solidFill>
                <a:latin typeface="Avenir Heavy" pitchFamily="124" charset="0"/>
              </a:rPr>
              <a:t>4</a:t>
            </a:r>
            <a:r>
              <a:rPr lang="en-IE" sz="2400" dirty="0">
                <a:solidFill>
                  <a:schemeClr val="tx1">
                    <a:lumMod val="75000"/>
                    <a:lumOff val="25000"/>
                  </a:schemeClr>
                </a:solidFill>
                <a:latin typeface="Avenir Heavy" pitchFamily="124" charset="0"/>
              </a:rPr>
              <a:t> + fluvial losses</a:t>
            </a:r>
          </a:p>
        </p:txBody>
      </p:sp>
      <p:sp>
        <p:nvSpPr>
          <p:cNvPr id="3" name="Slide Number Placeholder 2">
            <a:extLst>
              <a:ext uri="{FF2B5EF4-FFF2-40B4-BE49-F238E27FC236}">
                <a16:creationId xmlns:a16="http://schemas.microsoft.com/office/drawing/2014/main" id="{260F5A11-350F-463D-8B49-B5E690C77046}"/>
              </a:ext>
            </a:extLst>
          </p:cNvPr>
          <p:cNvSpPr>
            <a:spLocks noGrp="1"/>
          </p:cNvSpPr>
          <p:nvPr>
            <p:ph type="sldNum" sz="quarter" idx="12"/>
          </p:nvPr>
        </p:nvSpPr>
        <p:spPr/>
        <p:txBody>
          <a:bodyPr/>
          <a:lstStyle/>
          <a:p>
            <a:fld id="{68BA54A8-CAB5-4DF6-B826-C172CF18EBED}" type="slidenum">
              <a:rPr lang="en-IE" smtClean="0"/>
              <a:t>8</a:t>
            </a:fld>
            <a:endParaRPr lang="en-IE"/>
          </a:p>
        </p:txBody>
      </p:sp>
      <p:sp>
        <p:nvSpPr>
          <p:cNvPr id="8" name="TextBox 7">
            <a:extLst>
              <a:ext uri="{FF2B5EF4-FFF2-40B4-BE49-F238E27FC236}">
                <a16:creationId xmlns:a16="http://schemas.microsoft.com/office/drawing/2014/main" id="{BB34E868-F047-4A32-A801-08A6AEAF927B}"/>
              </a:ext>
            </a:extLst>
          </p:cNvPr>
          <p:cNvSpPr txBox="1"/>
          <p:nvPr/>
        </p:nvSpPr>
        <p:spPr>
          <a:xfrm>
            <a:off x="425413" y="1521241"/>
            <a:ext cx="8324193" cy="646331"/>
          </a:xfrm>
          <a:prstGeom prst="rect">
            <a:avLst/>
          </a:prstGeom>
          <a:noFill/>
        </p:spPr>
        <p:txBody>
          <a:bodyPr wrap="square" rtlCol="0">
            <a:spAutoFit/>
          </a:bodyPr>
          <a:lstStyle/>
          <a:p>
            <a:r>
              <a:rPr lang="en-US" altLang="en-US" dirty="0">
                <a:solidFill>
                  <a:schemeClr val="tx1">
                    <a:lumMod val="75000"/>
                    <a:lumOff val="25000"/>
                  </a:schemeClr>
                </a:solidFill>
                <a:latin typeface="Avenir Heavy" pitchFamily="124" charset="0"/>
              </a:rPr>
              <a:t>Table 3. Total emissions from Irish peatlands</a:t>
            </a:r>
          </a:p>
          <a:p>
            <a:endParaRPr lang="en-IE" dirty="0"/>
          </a:p>
        </p:txBody>
      </p:sp>
      <p:sp>
        <p:nvSpPr>
          <p:cNvPr id="11" name="Oval 10">
            <a:extLst>
              <a:ext uri="{FF2B5EF4-FFF2-40B4-BE49-F238E27FC236}">
                <a16:creationId xmlns:a16="http://schemas.microsoft.com/office/drawing/2014/main" id="{82B8FD43-E51F-420F-9F72-3081E17146E5}"/>
              </a:ext>
            </a:extLst>
          </p:cNvPr>
          <p:cNvSpPr/>
          <p:nvPr/>
        </p:nvSpPr>
        <p:spPr>
          <a:xfrm>
            <a:off x="1208296" y="3174082"/>
            <a:ext cx="8191436" cy="4314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Oval 8">
            <a:extLst>
              <a:ext uri="{FF2B5EF4-FFF2-40B4-BE49-F238E27FC236}">
                <a16:creationId xmlns:a16="http://schemas.microsoft.com/office/drawing/2014/main" id="{82B8FD43-E51F-420F-9F72-3081E17146E5}"/>
              </a:ext>
            </a:extLst>
          </p:cNvPr>
          <p:cNvSpPr/>
          <p:nvPr/>
        </p:nvSpPr>
        <p:spPr>
          <a:xfrm>
            <a:off x="1208296" y="3482146"/>
            <a:ext cx="8191436" cy="4684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47757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75CB9-820C-4A78-A2A6-5097132104CF}"/>
              </a:ext>
            </a:extLst>
          </p:cNvPr>
          <p:cNvSpPr>
            <a:spLocks noGrp="1"/>
          </p:cNvSpPr>
          <p:nvPr>
            <p:ph type="title"/>
          </p:nvPr>
        </p:nvSpPr>
        <p:spPr/>
        <p:txBody>
          <a:bodyPr/>
          <a:lstStyle/>
          <a:p>
            <a:r>
              <a:rPr lang="en-IE" b="1" dirty="0">
                <a:solidFill>
                  <a:schemeClr val="tx2">
                    <a:lumMod val="60000"/>
                    <a:lumOff val="40000"/>
                  </a:schemeClr>
                </a:solidFill>
                <a:latin typeface="Avenir Heavy" pitchFamily="124" charset="0"/>
              </a:rPr>
              <a:t>Conclusions</a:t>
            </a:r>
          </a:p>
        </p:txBody>
      </p:sp>
      <p:sp>
        <p:nvSpPr>
          <p:cNvPr id="3" name="Content Placeholder 2">
            <a:extLst>
              <a:ext uri="{FF2B5EF4-FFF2-40B4-BE49-F238E27FC236}">
                <a16:creationId xmlns:a16="http://schemas.microsoft.com/office/drawing/2014/main" id="{40B7F8AB-A3D9-4A09-B2F6-1DA9C8E6B3E0}"/>
              </a:ext>
            </a:extLst>
          </p:cNvPr>
          <p:cNvSpPr>
            <a:spLocks noGrp="1"/>
          </p:cNvSpPr>
          <p:nvPr>
            <p:ph idx="1"/>
          </p:nvPr>
        </p:nvSpPr>
        <p:spPr>
          <a:xfrm>
            <a:off x="572832" y="1498738"/>
            <a:ext cx="8596668" cy="1383800"/>
          </a:xfrm>
        </p:spPr>
        <p:txBody>
          <a:bodyPr>
            <a:normAutofit/>
          </a:bodyPr>
          <a:lstStyle/>
          <a:p>
            <a:r>
              <a:rPr lang="en-IE" dirty="0"/>
              <a:t>National emissions* </a:t>
            </a:r>
            <a:r>
              <a:rPr lang="en-IE" sz="1800" b="1" dirty="0">
                <a:latin typeface="Avenir Heavy" pitchFamily="124" charset="0"/>
              </a:rPr>
              <a:t>2.7 Mt C y</a:t>
            </a:r>
            <a:r>
              <a:rPr lang="en-IE" sz="1800" b="1" baseline="30000" dirty="0">
                <a:latin typeface="Avenir Heavy" pitchFamily="124" charset="0"/>
              </a:rPr>
              <a:t>-</a:t>
            </a:r>
            <a:r>
              <a:rPr lang="en-IE" sz="1800" b="1" dirty="0">
                <a:latin typeface="Avenir Heavy" pitchFamily="124" charset="0"/>
              </a:rPr>
              <a:t>¹</a:t>
            </a:r>
            <a:endParaRPr lang="en-IE" sz="1800" b="1" baseline="30000" dirty="0">
              <a:latin typeface="Avenir Heavy" pitchFamily="124" charset="0"/>
            </a:endParaRPr>
          </a:p>
          <a:p>
            <a:r>
              <a:rPr lang="en-IE" sz="1800" b="1" dirty="0">
                <a:latin typeface="Avenir Heavy" pitchFamily="124" charset="0"/>
              </a:rPr>
              <a:t>Rewet</a:t>
            </a:r>
            <a:r>
              <a:rPr lang="en-IE" sz="1800" dirty="0">
                <a:latin typeface="Avenir Heavy" pitchFamily="124" charset="0"/>
              </a:rPr>
              <a:t> peatlands </a:t>
            </a:r>
            <a:r>
              <a:rPr lang="en-IE" dirty="0">
                <a:latin typeface="Avenir Heavy" pitchFamily="124" charset="0"/>
              </a:rPr>
              <a:t>ASAP </a:t>
            </a:r>
          </a:p>
          <a:p>
            <a:r>
              <a:rPr lang="en-IE" b="1" dirty="0">
                <a:latin typeface="Avenir Heavy" pitchFamily="124" charset="0"/>
              </a:rPr>
              <a:t>Grassland</a:t>
            </a:r>
            <a:r>
              <a:rPr lang="en-IE" dirty="0">
                <a:latin typeface="Avenir Heavy" pitchFamily="124" charset="0"/>
              </a:rPr>
              <a:t> and </a:t>
            </a:r>
            <a:r>
              <a:rPr lang="en-IE" b="1" dirty="0">
                <a:latin typeface="Avenir Heavy" pitchFamily="124" charset="0"/>
              </a:rPr>
              <a:t>domestic</a:t>
            </a:r>
            <a:r>
              <a:rPr lang="en-IE" dirty="0">
                <a:latin typeface="Avenir Heavy" pitchFamily="124" charset="0"/>
              </a:rPr>
              <a:t> peat extraction - priority</a:t>
            </a:r>
          </a:p>
          <a:p>
            <a:endParaRPr lang="en-IE" dirty="0"/>
          </a:p>
        </p:txBody>
      </p:sp>
      <p:sp>
        <p:nvSpPr>
          <p:cNvPr id="4" name="TextBox 3">
            <a:extLst>
              <a:ext uri="{FF2B5EF4-FFF2-40B4-BE49-F238E27FC236}">
                <a16:creationId xmlns:a16="http://schemas.microsoft.com/office/drawing/2014/main" id="{A7C39CF7-3E64-4A49-999B-E161F80F53AA}"/>
              </a:ext>
            </a:extLst>
          </p:cNvPr>
          <p:cNvSpPr txBox="1"/>
          <p:nvPr/>
        </p:nvSpPr>
        <p:spPr>
          <a:xfrm>
            <a:off x="572832" y="5433249"/>
            <a:ext cx="6306940" cy="307777"/>
          </a:xfrm>
          <a:prstGeom prst="rect">
            <a:avLst/>
          </a:prstGeom>
          <a:noFill/>
        </p:spPr>
        <p:txBody>
          <a:bodyPr wrap="square" rtlCol="0">
            <a:spAutoFit/>
          </a:bodyPr>
          <a:lstStyle/>
          <a:p>
            <a:r>
              <a:rPr lang="en-IE" sz="1400" b="1" dirty="0">
                <a:solidFill>
                  <a:schemeClr val="tx1">
                    <a:lumMod val="75000"/>
                    <a:lumOff val="25000"/>
                  </a:schemeClr>
                </a:solidFill>
              </a:rPr>
              <a:t>*</a:t>
            </a:r>
            <a:r>
              <a:rPr lang="en-IE" sz="1400" dirty="0">
                <a:solidFill>
                  <a:schemeClr val="tx1">
                    <a:lumMod val="75000"/>
                    <a:lumOff val="25000"/>
                  </a:schemeClr>
                </a:solidFill>
              </a:rPr>
              <a:t>excluding emissions from horticulture peat and combustion</a:t>
            </a:r>
          </a:p>
        </p:txBody>
      </p:sp>
      <p:sp>
        <p:nvSpPr>
          <p:cNvPr id="5" name="Title 1">
            <a:extLst>
              <a:ext uri="{FF2B5EF4-FFF2-40B4-BE49-F238E27FC236}">
                <a16:creationId xmlns:a16="http://schemas.microsoft.com/office/drawing/2014/main" id="{21B629C6-F3D9-48BB-8006-62E24999DD02}"/>
              </a:ext>
            </a:extLst>
          </p:cNvPr>
          <p:cNvSpPr txBox="1">
            <a:spLocks/>
          </p:cNvSpPr>
          <p:nvPr/>
        </p:nvSpPr>
        <p:spPr>
          <a:xfrm>
            <a:off x="572832" y="2882538"/>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E" b="1" dirty="0">
                <a:solidFill>
                  <a:schemeClr val="tx2">
                    <a:lumMod val="60000"/>
                    <a:lumOff val="40000"/>
                  </a:schemeClr>
                </a:solidFill>
                <a:latin typeface="Avenir Heavy" pitchFamily="124" charset="0"/>
              </a:rPr>
              <a:t>Known Unknowns</a:t>
            </a:r>
          </a:p>
        </p:txBody>
      </p:sp>
      <p:sp>
        <p:nvSpPr>
          <p:cNvPr id="6" name="Content Placeholder 2">
            <a:extLst>
              <a:ext uri="{FF2B5EF4-FFF2-40B4-BE49-F238E27FC236}">
                <a16:creationId xmlns:a16="http://schemas.microsoft.com/office/drawing/2014/main" id="{363F098D-E669-490A-B8C0-34BF80D3FB8F}"/>
              </a:ext>
            </a:extLst>
          </p:cNvPr>
          <p:cNvSpPr txBox="1">
            <a:spLocks/>
          </p:cNvSpPr>
          <p:nvPr/>
        </p:nvSpPr>
        <p:spPr>
          <a:xfrm>
            <a:off x="477037" y="3672116"/>
            <a:ext cx="8596668" cy="168714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dirty="0"/>
              <a:t>No data on </a:t>
            </a:r>
            <a:r>
              <a:rPr lang="en-GB" b="1" dirty="0"/>
              <a:t>fluxes</a:t>
            </a:r>
            <a:r>
              <a:rPr lang="en-GB" dirty="0"/>
              <a:t> </a:t>
            </a:r>
            <a:r>
              <a:rPr lang="en-GB" b="1" dirty="0"/>
              <a:t>from ditches </a:t>
            </a:r>
            <a:r>
              <a:rPr lang="en-GB" dirty="0"/>
              <a:t>in Ireland</a:t>
            </a:r>
          </a:p>
          <a:p>
            <a:r>
              <a:rPr lang="en-GB" dirty="0"/>
              <a:t>Unknown </a:t>
            </a:r>
            <a:r>
              <a:rPr lang="en-GB" b="1" dirty="0"/>
              <a:t>area of ditches</a:t>
            </a:r>
          </a:p>
          <a:p>
            <a:r>
              <a:rPr lang="en-GB" b="1" dirty="0"/>
              <a:t>Low</a:t>
            </a:r>
            <a:r>
              <a:rPr lang="en-GB" dirty="0"/>
              <a:t> </a:t>
            </a:r>
            <a:r>
              <a:rPr lang="en-GB" b="1" dirty="0"/>
              <a:t>diversity </a:t>
            </a:r>
            <a:r>
              <a:rPr lang="en-GB" dirty="0"/>
              <a:t>of monitoring sites (LUC and geographically)</a:t>
            </a:r>
          </a:p>
          <a:p>
            <a:r>
              <a:rPr lang="en-GB" b="1" dirty="0"/>
              <a:t>No fluvial losses </a:t>
            </a:r>
            <a:r>
              <a:rPr lang="en-GB" dirty="0"/>
              <a:t>data from drained peat extraction sites</a:t>
            </a:r>
            <a:endParaRPr lang="en-IE" dirty="0"/>
          </a:p>
          <a:p>
            <a:endParaRPr lang="en-IE" dirty="0"/>
          </a:p>
        </p:txBody>
      </p:sp>
      <p:sp>
        <p:nvSpPr>
          <p:cNvPr id="7" name="Slide Number Placeholder 6">
            <a:extLst>
              <a:ext uri="{FF2B5EF4-FFF2-40B4-BE49-F238E27FC236}">
                <a16:creationId xmlns:a16="http://schemas.microsoft.com/office/drawing/2014/main" id="{7425F5D1-88E3-44D4-9320-05775426F728}"/>
              </a:ext>
            </a:extLst>
          </p:cNvPr>
          <p:cNvSpPr>
            <a:spLocks noGrp="1"/>
          </p:cNvSpPr>
          <p:nvPr>
            <p:ph type="sldNum" sz="quarter" idx="12"/>
          </p:nvPr>
        </p:nvSpPr>
        <p:spPr/>
        <p:txBody>
          <a:bodyPr/>
          <a:lstStyle/>
          <a:p>
            <a:fld id="{68BA54A8-CAB5-4DF6-B826-C172CF18EBED}" type="slidenum">
              <a:rPr lang="en-IE" smtClean="0"/>
              <a:t>9</a:t>
            </a:fld>
            <a:endParaRPr lang="en-IE"/>
          </a:p>
        </p:txBody>
      </p:sp>
    </p:spTree>
    <p:extLst>
      <p:ext uri="{BB962C8B-B14F-4D97-AF65-F5344CB8AC3E}">
        <p14:creationId xmlns:p14="http://schemas.microsoft.com/office/powerpoint/2010/main" val="99689705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venir Heavy">
      <a:majorFont>
        <a:latin typeface="Avenir Heavy"/>
        <a:ea typeface=""/>
        <a:cs typeface=""/>
      </a:majorFont>
      <a:minorFont>
        <a:latin typeface="Avenir Heavy"/>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35DC642BE1BC4686177F45789AA050" ma:contentTypeVersion="14" ma:contentTypeDescription="Create a new document." ma:contentTypeScope="" ma:versionID="4f22c9a4b663a60bc770a550ffe51b18">
  <xsd:schema xmlns:xsd="http://www.w3.org/2001/XMLSchema" xmlns:xs="http://www.w3.org/2001/XMLSchema" xmlns:p="http://schemas.microsoft.com/office/2006/metadata/properties" xmlns:ns3="dcf14bf5-1cb7-4314-9ba2-9cd05aae0eda" xmlns:ns4="4bffd2ca-f075-4197-882f-bb9058a20b28" targetNamespace="http://schemas.microsoft.com/office/2006/metadata/properties" ma:root="true" ma:fieldsID="892a09d9fe6dc685f8cd9acb2f7260f4" ns3:_="" ns4:_="">
    <xsd:import namespace="dcf14bf5-1cb7-4314-9ba2-9cd05aae0eda"/>
    <xsd:import namespace="4bffd2ca-f075-4197-882f-bb9058a20b2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f14bf5-1cb7-4314-9ba2-9cd05aae0e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bffd2ca-f075-4197-882f-bb9058a20b2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D8A887-2D20-4334-9627-A202C5D5EB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f14bf5-1cb7-4314-9ba2-9cd05aae0eda"/>
    <ds:schemaRef ds:uri="4bffd2ca-f075-4197-882f-bb9058a20b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F205DE-B960-4339-8359-B9EC2B4B6058}">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4bffd2ca-f075-4197-882f-bb9058a20b28"/>
    <ds:schemaRef ds:uri="http://purl.org/dc/elements/1.1/"/>
    <ds:schemaRef ds:uri="http://schemas.microsoft.com/office/2006/metadata/properties"/>
    <ds:schemaRef ds:uri="dcf14bf5-1cb7-4314-9ba2-9cd05aae0eda"/>
    <ds:schemaRef ds:uri="http://www.w3.org/XML/1998/namespace"/>
    <ds:schemaRef ds:uri="http://purl.org/dc/terms/"/>
  </ds:schemaRefs>
</ds:datastoreItem>
</file>

<file path=customXml/itemProps3.xml><?xml version="1.0" encoding="utf-8"?>
<ds:datastoreItem xmlns:ds="http://schemas.openxmlformats.org/officeDocument/2006/customXml" ds:itemID="{3A9DEF9D-5846-4CD1-822A-2EF5B49AEB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553</TotalTime>
  <Words>1297</Words>
  <Application>Microsoft Office PowerPoint</Application>
  <PresentationFormat>Widescreen</PresentationFormat>
  <Paragraphs>208</Paragraphs>
  <Slides>10</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Arial</vt:lpstr>
      <vt:lpstr>Avenir Heavy</vt:lpstr>
      <vt:lpstr>Calibri</vt:lpstr>
      <vt:lpstr>Cambria Math</vt:lpstr>
      <vt:lpstr>Open Sans</vt:lpstr>
      <vt:lpstr>Wingdings 3</vt:lpstr>
      <vt:lpstr>Facet</vt:lpstr>
      <vt:lpstr>Updated GHG emission factors for Irish peatlands: a review</vt:lpstr>
      <vt:lpstr>Why update Emission Factors (EFs)?</vt:lpstr>
      <vt:lpstr>Aims and Objectives</vt:lpstr>
      <vt:lpstr>Irish Peatland Land Use Categories</vt:lpstr>
      <vt:lpstr>Review: 2013 vs 2022</vt:lpstr>
      <vt:lpstr>Carbon study sites</vt:lpstr>
      <vt:lpstr>Irish Peatland CO2 Emission Factors</vt:lpstr>
      <vt:lpstr>Total Emissions from Irish Peatlands</vt:lpstr>
      <vt:lpstr>Conclusions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Updated GHG emission factors for Irish peatlands: a review</dc:title>
  <dc:creator>Aitova, Elena</dc:creator>
  <cp:lastModifiedBy>Aitova, Elena</cp:lastModifiedBy>
  <cp:revision>80</cp:revision>
  <dcterms:created xsi:type="dcterms:W3CDTF">2022-05-11T19:14:33Z</dcterms:created>
  <dcterms:modified xsi:type="dcterms:W3CDTF">2022-05-24T21:34:56Z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0x010100C535DC642BE1BC4686177F45789AA050</vt:lpwstr>
  </property>
</Properties>
</file>