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"/>
  </p:notesMasterIdLst>
  <p:handoutMasterIdLst>
    <p:handoutMasterId r:id="rId9"/>
  </p:handoutMasterIdLst>
  <p:sldIdLst>
    <p:sldId id="256" r:id="rId2"/>
    <p:sldId id="342" r:id="rId3"/>
    <p:sldId id="344" r:id="rId4"/>
    <p:sldId id="347" r:id="rId5"/>
    <p:sldId id="346" r:id="rId6"/>
    <p:sldId id="341" r:id="rId7"/>
  </p:sldIdLst>
  <p:sldSz cx="9144000" cy="5143500" type="screen16x9"/>
  <p:notesSz cx="9144000" cy="6858000"/>
  <p:defaultTextStyle>
    <a:defPPr>
      <a:defRPr lang="en-US"/>
    </a:defPPr>
    <a:lvl1pPr marL="0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5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u Leyang" initials="LL" lastIdx="1" clrIdx="0">
    <p:extLst>
      <p:ext uri="{19B8F6BF-5375-455C-9EA6-DF929625EA0E}">
        <p15:presenceInfo xmlns:p15="http://schemas.microsoft.com/office/powerpoint/2012/main" userId="20d2ddca8d9f5b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6"/>
    <p:restoredTop sz="90428" autoAdjust="0"/>
  </p:normalViewPr>
  <p:slideViewPr>
    <p:cSldViewPr snapToGrid="0" snapToObjects="1">
      <p:cViewPr varScale="1">
        <p:scale>
          <a:sx n="61" d="100"/>
          <a:sy n="61" d="100"/>
        </p:scale>
        <p:origin x="3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567CE-8A42-DF42-9E4D-0F4CFAF6DD33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B7DAF-39CE-3E4F-8ADC-E3CF197F86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4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C3B27-72DF-EF47-B49A-CCE733271201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0E025-BC94-8A4F-BD58-A9FDD05403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84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73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4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1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F0E025-BC94-8A4F-BD58-A9FDD05403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56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3DD85-E4BD-4511-AF39-0D5DEF0D5C25}" type="slidenum">
              <a:rPr lang="da-DK" altLang="en-US" smtClean="0"/>
              <a:pPr>
                <a:defRPr/>
              </a:pPr>
              <a:t>6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3409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1275-3DB1-40E3-B66B-A9A9C5FB7B3F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4E375-F0BE-4BE7-833D-96179196D9CD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39CEC-9B1C-45F3-964F-31DC237C1137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B932-13B0-443B-B343-96E8C8F3E5DC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82C-54DF-4A95-8346-F6EBF6893D43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30A06-7D1B-495C-AB6C-4FFD46E4A4DF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3367-5119-4B79-B36C-47F694D5132B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16C8-1098-4F4B-85CF-BA9520DF7DDD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B3E5-362F-4BD3-A1BA-558B4CAA31B3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FD22D-097F-406C-965C-E6DDD66F54E5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E1079-6A86-4D19-84C7-5F03EC407DAD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9ED34-16E2-43DD-A003-7E0E17718FBF}" type="datetime1">
              <a:rPr lang="en-GB" altLang="zh-CN" smtClean="0"/>
              <a:t>19/05/2022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CEF17-B705-8042-92D7-35C6778950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45" y="2571750"/>
            <a:ext cx="4468455" cy="173112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b="1" dirty="0"/>
              <a:t>Leyang Liu, Barnaby Dobson and Ana Mijic</a:t>
            </a:r>
            <a:endParaRPr lang="en-GB" b="1" baseline="30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GB" sz="14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GB" sz="1400" dirty="0"/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400"/>
              <a:t>Department </a:t>
            </a:r>
            <a:r>
              <a:rPr lang="en-GB" sz="1400" dirty="0"/>
              <a:t>of Civil and Environmental Engineering, Imperial College London, London, United Kingdom</a:t>
            </a:r>
          </a:p>
        </p:txBody>
      </p:sp>
      <p:pic>
        <p:nvPicPr>
          <p:cNvPr id="8" name="Picture 2" descr="http://msfhq.com/wp-content/uploads/2010/07/Logo-IC-lond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6" y="54674"/>
            <a:ext cx="2629935" cy="8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F3AC85B-5894-4DFB-8811-30A1350BFCD9}"/>
              </a:ext>
            </a:extLst>
          </p:cNvPr>
          <p:cNvSpPr txBox="1"/>
          <p:nvPr/>
        </p:nvSpPr>
        <p:spPr>
          <a:xfrm>
            <a:off x="103546" y="1096722"/>
            <a:ext cx="8064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Water quality management at a critical checkpoint by coordinated and validated multi-catchment pollution loads allocation</a:t>
            </a:r>
          </a:p>
        </p:txBody>
      </p:sp>
      <p:pic>
        <p:nvPicPr>
          <p:cNvPr id="9" name="图形 6">
            <a:extLst>
              <a:ext uri="{FF2B5EF4-FFF2-40B4-BE49-F238E27FC236}">
                <a16:creationId xmlns:a16="http://schemas.microsoft.com/office/drawing/2014/main" id="{81046B46-DD59-F79E-CEFB-9C9E9F4E4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46" t="33460" r="4407" b="26759"/>
          <a:stretch/>
        </p:blipFill>
        <p:spPr>
          <a:xfrm>
            <a:off x="4570579" y="1954739"/>
            <a:ext cx="4469876" cy="276830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14369B0-3F42-405C-CA2D-C088F5ACEBA7}"/>
              </a:ext>
            </a:extLst>
          </p:cNvPr>
          <p:cNvSpPr txBox="1"/>
          <p:nvPr/>
        </p:nvSpPr>
        <p:spPr>
          <a:xfrm>
            <a:off x="3483428" y="4826055"/>
            <a:ext cx="5639469" cy="24396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How should we reduce pollutants loads to more efficiently improve water quality at the checkpoint?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ACC43D-93C1-60BE-3327-96DD0158FDDC}"/>
              </a:ext>
            </a:extLst>
          </p:cNvPr>
          <p:cNvSpPr txBox="1"/>
          <p:nvPr/>
        </p:nvSpPr>
        <p:spPr>
          <a:xfrm>
            <a:off x="5785496" y="1723042"/>
            <a:ext cx="2102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Upper Thames Catchment, UK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箭头: 下 13">
            <a:extLst>
              <a:ext uri="{FF2B5EF4-FFF2-40B4-BE49-F238E27FC236}">
                <a16:creationId xmlns:a16="http://schemas.microsoft.com/office/drawing/2014/main" id="{DC19C044-C1C9-0C47-61C6-3F229FB76680}"/>
              </a:ext>
            </a:extLst>
          </p:cNvPr>
          <p:cNvSpPr/>
          <p:nvPr/>
        </p:nvSpPr>
        <p:spPr>
          <a:xfrm>
            <a:off x="6949439" y="4400921"/>
            <a:ext cx="126610" cy="37363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徽标, 公司名称&#10;&#10;描述已自动生成">
            <a:extLst>
              <a:ext uri="{FF2B5EF4-FFF2-40B4-BE49-F238E27FC236}">
                <a16:creationId xmlns:a16="http://schemas.microsoft.com/office/drawing/2014/main" id="{1A15A1B5-BC2E-4B6B-938D-613EC1416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982" y="42955"/>
            <a:ext cx="680662" cy="10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FC51E8-E376-06F7-C787-2FCFE13B1772}"/>
              </a:ext>
            </a:extLst>
          </p:cNvPr>
          <p:cNvSpPr txBox="1">
            <a:spLocks/>
          </p:cNvSpPr>
          <p:nvPr/>
        </p:nvSpPr>
        <p:spPr>
          <a:xfrm>
            <a:off x="0" y="29335"/>
            <a:ext cx="9314279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Systems headroom and excess</a:t>
            </a:r>
            <a:endParaRPr lang="en-GB" sz="2400" dirty="0"/>
          </a:p>
        </p:txBody>
      </p:sp>
      <p:pic>
        <p:nvPicPr>
          <p:cNvPr id="11" name="图形 23">
            <a:extLst>
              <a:ext uri="{FF2B5EF4-FFF2-40B4-BE49-F238E27FC236}">
                <a16:creationId xmlns:a16="http://schemas.microsoft.com/office/drawing/2014/main" id="{6AF08A94-242B-45B0-1440-FEC20E378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034" t="269" r="49755" b="72586"/>
          <a:stretch/>
        </p:blipFill>
        <p:spPr>
          <a:xfrm>
            <a:off x="5327069" y="745460"/>
            <a:ext cx="2353759" cy="1466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82A6CE-C3D4-1B38-D9A0-D77A3E232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37" y="1682822"/>
            <a:ext cx="2004563" cy="177785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01B9E12-B6F8-0469-3FCD-0579D4EC4E46}"/>
              </a:ext>
            </a:extLst>
          </p:cNvPr>
          <p:cNvSpPr txBox="1"/>
          <p:nvPr/>
        </p:nvSpPr>
        <p:spPr>
          <a:xfrm>
            <a:off x="2038955" y="2306439"/>
            <a:ext cx="8687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Permit</a:t>
            </a:r>
            <a:endParaRPr lang="zh-CN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D3CB84F-CF97-E6A7-34C6-FA8CE85219B8}"/>
              </a:ext>
            </a:extLst>
          </p:cNvPr>
          <p:cNvSpPr txBox="1"/>
          <p:nvPr/>
        </p:nvSpPr>
        <p:spPr>
          <a:xfrm>
            <a:off x="846580" y="3537323"/>
            <a:ext cx="1712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(Elliott et al. 2020)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左大括号 15">
            <a:extLst>
              <a:ext uri="{FF2B5EF4-FFF2-40B4-BE49-F238E27FC236}">
                <a16:creationId xmlns:a16="http://schemas.microsoft.com/office/drawing/2014/main" id="{313D74F0-79BA-37C1-254A-DF3527803B66}"/>
              </a:ext>
            </a:extLst>
          </p:cNvPr>
          <p:cNvSpPr/>
          <p:nvPr/>
        </p:nvSpPr>
        <p:spPr>
          <a:xfrm>
            <a:off x="2722097" y="1447799"/>
            <a:ext cx="198819" cy="288036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950DA4-FD32-AB43-364D-ECCE07555E49}"/>
              </a:ext>
            </a:extLst>
          </p:cNvPr>
          <p:cNvSpPr txBox="1"/>
          <p:nvPr/>
        </p:nvSpPr>
        <p:spPr>
          <a:xfrm>
            <a:off x="2944481" y="403310"/>
            <a:ext cx="663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83E19B2-5986-0E0F-6AE2-13A3599E72BA}"/>
              </a:ext>
            </a:extLst>
          </p:cNvPr>
          <p:cNvSpPr txBox="1"/>
          <p:nvPr/>
        </p:nvSpPr>
        <p:spPr>
          <a:xfrm>
            <a:off x="2951649" y="1339592"/>
            <a:ext cx="663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7C49E0C-F41E-A697-423E-966FAC1F1741}"/>
              </a:ext>
            </a:extLst>
          </p:cNvPr>
          <p:cNvSpPr txBox="1"/>
          <p:nvPr/>
        </p:nvSpPr>
        <p:spPr>
          <a:xfrm>
            <a:off x="2948044" y="2803513"/>
            <a:ext cx="663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F685F8E-0687-636A-0489-4FF49D7207E6}"/>
              </a:ext>
            </a:extLst>
          </p:cNvPr>
          <p:cNvSpPr txBox="1"/>
          <p:nvPr/>
        </p:nvSpPr>
        <p:spPr>
          <a:xfrm>
            <a:off x="2920916" y="4174348"/>
            <a:ext cx="7623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Temporal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C2E4D72-544E-6B95-F317-B2E508B4D47B}"/>
              </a:ext>
            </a:extLst>
          </p:cNvPr>
          <p:cNvSpPr txBox="1"/>
          <p:nvPr/>
        </p:nvSpPr>
        <p:spPr>
          <a:xfrm>
            <a:off x="3873820" y="4103855"/>
            <a:ext cx="961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River concentration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C93E2D4-8A2D-D4B4-2CAB-885C33E07B10}"/>
              </a:ext>
            </a:extLst>
          </p:cNvPr>
          <p:cNvSpPr txBox="1"/>
          <p:nvPr/>
        </p:nvSpPr>
        <p:spPr>
          <a:xfrm>
            <a:off x="3978659" y="2733553"/>
            <a:ext cx="75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River loads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5B905A8-3B89-8922-F329-0F2CFE7355E7}"/>
              </a:ext>
            </a:extLst>
          </p:cNvPr>
          <p:cNvSpPr txBox="1"/>
          <p:nvPr/>
        </p:nvSpPr>
        <p:spPr>
          <a:xfrm>
            <a:off x="3889851" y="1262647"/>
            <a:ext cx="961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Urban/rural loads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51D0270-36C8-60F4-59C4-149B81F98455}"/>
              </a:ext>
            </a:extLst>
          </p:cNvPr>
          <p:cNvSpPr txBox="1"/>
          <p:nvPr/>
        </p:nvSpPr>
        <p:spPr>
          <a:xfrm>
            <a:off x="4026681" y="403309"/>
            <a:ext cx="8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CC1822F-FB57-7A72-74A7-E8D083C06E39}"/>
              </a:ext>
            </a:extLst>
          </p:cNvPr>
          <p:cNvSpPr txBox="1"/>
          <p:nvPr/>
        </p:nvSpPr>
        <p:spPr>
          <a:xfrm>
            <a:off x="8119737" y="2733553"/>
            <a:ext cx="964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 err="1">
                <a:latin typeface="Arial" panose="020B0604020202020204" pitchFamily="34" charset="0"/>
                <a:cs typeface="Arial" panose="020B0604020202020204" pitchFamily="34" charset="0"/>
              </a:rPr>
              <a:t>CatchWat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-SD model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ED2CE428-5B52-8DA8-A34F-3B5B0AD2B7D0}"/>
              </a:ext>
            </a:extLst>
          </p:cNvPr>
          <p:cNvSpPr/>
          <p:nvPr/>
        </p:nvSpPr>
        <p:spPr>
          <a:xfrm rot="10800000">
            <a:off x="7891493" y="1447799"/>
            <a:ext cx="178421" cy="288036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形 23">
            <a:extLst>
              <a:ext uri="{FF2B5EF4-FFF2-40B4-BE49-F238E27FC236}">
                <a16:creationId xmlns:a16="http://schemas.microsoft.com/office/drawing/2014/main" id="{5764A1D5-8D66-C716-FE84-EB05D0379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034" t="27908" r="49755" b="46966"/>
          <a:stretch/>
        </p:blipFill>
        <p:spPr>
          <a:xfrm>
            <a:off x="5327069" y="2271784"/>
            <a:ext cx="2352983" cy="1356980"/>
          </a:xfrm>
          <a:prstGeom prst="rect">
            <a:avLst/>
          </a:prstGeom>
        </p:spPr>
      </p:pic>
      <p:pic>
        <p:nvPicPr>
          <p:cNvPr id="29" name="图形 23">
            <a:extLst>
              <a:ext uri="{FF2B5EF4-FFF2-40B4-BE49-F238E27FC236}">
                <a16:creationId xmlns:a16="http://schemas.microsoft.com/office/drawing/2014/main" id="{44D48290-51FC-6566-B8AB-B80132E7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034" t="56541" r="49755" b="20672"/>
          <a:stretch/>
        </p:blipFill>
        <p:spPr>
          <a:xfrm>
            <a:off x="5320737" y="3688581"/>
            <a:ext cx="2352983" cy="1230658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E772287C-3C96-CB28-0A0B-E556B811986A}"/>
              </a:ext>
            </a:extLst>
          </p:cNvPr>
          <p:cNvSpPr txBox="1"/>
          <p:nvPr/>
        </p:nvSpPr>
        <p:spPr>
          <a:xfrm>
            <a:off x="6093359" y="403308"/>
            <a:ext cx="832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endParaRPr lang="zh-CN" alt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68C423-1C84-F3A8-1681-1AE02600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1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7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4612-75D2-8F78-62ED-D975F0E65815}"/>
              </a:ext>
            </a:extLst>
          </p:cNvPr>
          <p:cNvSpPr txBox="1">
            <a:spLocks/>
          </p:cNvSpPr>
          <p:nvPr/>
        </p:nvSpPr>
        <p:spPr>
          <a:xfrm>
            <a:off x="0" y="29335"/>
            <a:ext cx="9314279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1. Evaluation of systems headroom and excess</a:t>
            </a:r>
            <a:endParaRPr lang="en-GB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27E056-0A92-38CF-4AF9-C5AED547F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23" t="4062" b="67863"/>
          <a:stretch/>
        </p:blipFill>
        <p:spPr>
          <a:xfrm>
            <a:off x="1497959" y="593522"/>
            <a:ext cx="1827584" cy="13610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0BAF0C8-B0FA-638D-6339-F5211652ADE2}"/>
              </a:ext>
            </a:extLst>
          </p:cNvPr>
          <p:cNvSpPr txBox="1"/>
          <p:nvPr/>
        </p:nvSpPr>
        <p:spPr>
          <a:xfrm>
            <a:off x="5141742" y="1023507"/>
            <a:ext cx="2644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Temporal: 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Headroom: wet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Excess: dry period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B2F0F6-3F82-876D-D8D9-9503A5D6C553}"/>
              </a:ext>
            </a:extLst>
          </p:cNvPr>
          <p:cNvSpPr txBox="1"/>
          <p:nvPr/>
        </p:nvSpPr>
        <p:spPr>
          <a:xfrm>
            <a:off x="5141742" y="2518786"/>
            <a:ext cx="289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Spatial: 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Headroom: 7 catchments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Excess: 5 catchments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91FBDB-5898-08F6-273D-3857A31E657F}"/>
              </a:ext>
            </a:extLst>
          </p:cNvPr>
          <p:cNvSpPr txBox="1"/>
          <p:nvPr/>
        </p:nvSpPr>
        <p:spPr>
          <a:xfrm>
            <a:off x="5141742" y="4039270"/>
            <a:ext cx="289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Headroom: rural runoffs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Excess: urban effluent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E1E50E-7FC9-A5FF-ECF3-818E5F076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t="4062" r="85551" b="67863"/>
          <a:stretch/>
        </p:blipFill>
        <p:spPr>
          <a:xfrm>
            <a:off x="1146517" y="593522"/>
            <a:ext cx="414997" cy="13610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23A6A0-9179-83C5-01CC-0E34691C0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t="70212" r="87898" b="3145"/>
          <a:stretch/>
        </p:blipFill>
        <p:spPr>
          <a:xfrm>
            <a:off x="1180514" y="3807824"/>
            <a:ext cx="317446" cy="12916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8AF8306-3130-1C22-BD49-A61B0E64B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78" t="62967" r="1" b="29488"/>
          <a:stretch/>
        </p:blipFill>
        <p:spPr>
          <a:xfrm>
            <a:off x="724486" y="3455546"/>
            <a:ext cx="3562350" cy="3657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4D90BE-CDAD-D0D0-5925-73C874760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t="38049" r="89760" b="35308"/>
          <a:stretch/>
        </p:blipFill>
        <p:spPr>
          <a:xfrm>
            <a:off x="1180514" y="2204947"/>
            <a:ext cx="240073" cy="12916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D9FD0A6-8A33-35BC-B1D3-A3358ECEE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23" t="32136" b="36904"/>
          <a:stretch/>
        </p:blipFill>
        <p:spPr>
          <a:xfrm>
            <a:off x="1497960" y="2017402"/>
            <a:ext cx="1827584" cy="15009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4A4E34-4DF9-1A71-05D8-FE53CC75E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23" t="70889" b="2165"/>
          <a:stretch/>
        </p:blipFill>
        <p:spPr>
          <a:xfrm>
            <a:off x="1497960" y="3829595"/>
            <a:ext cx="1827584" cy="1306341"/>
          </a:xfrm>
          <a:prstGeom prst="rect">
            <a:avLst/>
          </a:prstGeom>
        </p:spPr>
      </p:pic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043D7916-50A9-7504-36DE-9D0BC2BF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>
            <a:extLst>
              <a:ext uri="{FF2B5EF4-FFF2-40B4-BE49-F238E27FC236}">
                <a16:creationId xmlns:a16="http://schemas.microsoft.com/office/drawing/2014/main" id="{1ABB3286-A02F-F51D-E1E8-9134E4E1C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767" y="1893451"/>
            <a:ext cx="3159508" cy="152175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C2B63BD0-1180-882C-A8EB-9D4D4CBD0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606" y="1887269"/>
            <a:ext cx="3169077" cy="1526359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2A948A8-02E9-0F35-EFD7-35C14D968F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4996" r="29898"/>
          <a:stretch/>
        </p:blipFill>
        <p:spPr>
          <a:xfrm>
            <a:off x="325767" y="1818320"/>
            <a:ext cx="3149937" cy="15826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B785AB-AE6F-E5C2-28E9-822DF8ED4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4" y="1325767"/>
            <a:ext cx="26955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2A391661-1CAC-30D2-96D1-DF5B4462D8A1}"/>
              </a:ext>
            </a:extLst>
          </p:cNvPr>
          <p:cNvSpPr txBox="1"/>
          <p:nvPr/>
        </p:nvSpPr>
        <p:spPr>
          <a:xfrm rot="16200000">
            <a:off x="-521561" y="2462158"/>
            <a:ext cx="14472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Loads/concentration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64B6D-8C64-B270-BEEE-2E3552140D6E}"/>
              </a:ext>
            </a:extLst>
          </p:cNvPr>
          <p:cNvSpPr txBox="1">
            <a:spLocks/>
          </p:cNvSpPr>
          <p:nvPr/>
        </p:nvSpPr>
        <p:spPr>
          <a:xfrm>
            <a:off x="0" y="29335"/>
            <a:ext cx="9314279" cy="4721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2. Coordinated loads reduction allocation</a:t>
            </a:r>
            <a:endParaRPr lang="en-GB" sz="2400" dirty="0"/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67826AA-2F19-7642-8EA2-AEF59F0DA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" t="350" r="683" b="85404"/>
          <a:stretch/>
        </p:blipFill>
        <p:spPr>
          <a:xfrm>
            <a:off x="-95425" y="1405335"/>
            <a:ext cx="3839368" cy="258624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65F6890F-D603-0821-C039-B7A9B66674F6}"/>
              </a:ext>
            </a:extLst>
          </p:cNvPr>
          <p:cNvGrpSpPr/>
          <p:nvPr/>
        </p:nvGrpSpPr>
        <p:grpSpPr>
          <a:xfrm>
            <a:off x="3936916" y="567782"/>
            <a:ext cx="1616417" cy="2932996"/>
            <a:chOff x="3920662" y="1388111"/>
            <a:chExt cx="1616417" cy="293299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F874CF25-4D7A-1FEB-A993-6294FC22CE0B}"/>
                </a:ext>
              </a:extLst>
            </p:cNvPr>
            <p:cNvSpPr txBox="1"/>
            <p:nvPr/>
          </p:nvSpPr>
          <p:spPr>
            <a:xfrm>
              <a:off x="4157073" y="4059497"/>
              <a:ext cx="10867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987EF8B-B9D8-AE3E-F879-37B07E6FF26F}"/>
                </a:ext>
              </a:extLst>
            </p:cNvPr>
            <p:cNvSpPr txBox="1"/>
            <p:nvPr/>
          </p:nvSpPr>
          <p:spPr>
            <a:xfrm>
              <a:off x="4261003" y="1579203"/>
              <a:ext cx="8264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Temporal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9965C8B-F18A-7530-3381-FC400BCF26F4}"/>
                </a:ext>
              </a:extLst>
            </p:cNvPr>
            <p:cNvSpPr txBox="1"/>
            <p:nvPr/>
          </p:nvSpPr>
          <p:spPr>
            <a:xfrm>
              <a:off x="4254574" y="2735585"/>
              <a:ext cx="826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Spatial</a:t>
              </a:r>
              <a:endPara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959ABEF-1951-9D57-073E-1ACBB72F00C9}"/>
                </a:ext>
              </a:extLst>
            </p:cNvPr>
            <p:cNvSpPr txBox="1"/>
            <p:nvPr/>
          </p:nvSpPr>
          <p:spPr>
            <a:xfrm>
              <a:off x="3952542" y="3812195"/>
              <a:ext cx="7211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Coord.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818A904-D02B-A6DA-EB50-8A332A67FA5A}"/>
                </a:ext>
              </a:extLst>
            </p:cNvPr>
            <p:cNvSpPr txBox="1"/>
            <p:nvPr/>
          </p:nvSpPr>
          <p:spPr>
            <a:xfrm>
              <a:off x="4645792" y="3815767"/>
              <a:ext cx="8912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Uncoord</a:t>
              </a: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C748C28-354E-252C-29EC-71998B26C4E3}"/>
                </a:ext>
              </a:extLst>
            </p:cNvPr>
            <p:cNvSpPr txBox="1"/>
            <p:nvPr/>
          </p:nvSpPr>
          <p:spPr>
            <a:xfrm>
              <a:off x="3920662" y="2538460"/>
              <a:ext cx="7211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Coord.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5D1D0EB-B35B-95FB-D731-E23FDA90A457}"/>
                </a:ext>
              </a:extLst>
            </p:cNvPr>
            <p:cNvSpPr txBox="1"/>
            <p:nvPr/>
          </p:nvSpPr>
          <p:spPr>
            <a:xfrm>
              <a:off x="4613912" y="2542032"/>
              <a:ext cx="8912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Uncoord</a:t>
              </a: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EBCAE07-C69F-6DAC-EB2A-A6B3AFCB8654}"/>
                </a:ext>
              </a:extLst>
            </p:cNvPr>
            <p:cNvSpPr txBox="1"/>
            <p:nvPr/>
          </p:nvSpPr>
          <p:spPr>
            <a:xfrm>
              <a:off x="3934624" y="1388111"/>
              <a:ext cx="72117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Coord.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E940017-63DC-8DC9-B1E2-81566389CDC5}"/>
                </a:ext>
              </a:extLst>
            </p:cNvPr>
            <p:cNvSpPr txBox="1"/>
            <p:nvPr/>
          </p:nvSpPr>
          <p:spPr>
            <a:xfrm>
              <a:off x="4627874" y="1391683"/>
              <a:ext cx="8912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 err="1">
                  <a:latin typeface="Arial" panose="020B0604020202020204" pitchFamily="34" charset="0"/>
                  <a:cs typeface="Arial" panose="020B0604020202020204" pitchFamily="34" charset="0"/>
                </a:rPr>
                <a:t>Uncoord</a:t>
              </a:r>
              <a:r>
                <a:rPr lang="en-US" altLang="zh-CN" sz="105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D78D32CC-C154-EEF7-D2E2-702B28F68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3131" y="3105062"/>
              <a:ext cx="0" cy="54160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9579CA5F-64F4-143C-D017-B9B7A5C39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4862" y="1910445"/>
              <a:ext cx="0" cy="54160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F1166B4B-9984-D672-8486-4AB333B2D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8577" y="3105062"/>
              <a:ext cx="0" cy="54160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814FED10-0A55-49A0-A0CB-4E7517420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0308" y="1910445"/>
              <a:ext cx="0" cy="54160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80059AC8-0BE6-CDE9-691D-08900F94DB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1202" y="3121206"/>
              <a:ext cx="484362" cy="52546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>
              <a:extLst>
                <a:ext uri="{FF2B5EF4-FFF2-40B4-BE49-F238E27FC236}">
                  <a16:creationId xmlns:a16="http://schemas.microsoft.com/office/drawing/2014/main" id="{6E715E61-B52F-FB37-2272-55336B6FEC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6359" y="3139802"/>
              <a:ext cx="469205" cy="50686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E912CEA3-2586-7456-D43D-86FCBB3576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3224" y="1932112"/>
              <a:ext cx="479270" cy="519939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49D35520-FDF7-A459-BE91-33715017A0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3224" y="1932112"/>
              <a:ext cx="458389" cy="49518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8D3A25AD-D67F-552C-84CA-169EBF8FE0DF}"/>
              </a:ext>
            </a:extLst>
          </p:cNvPr>
          <p:cNvSpPr txBox="1"/>
          <p:nvPr/>
        </p:nvSpPr>
        <p:spPr>
          <a:xfrm>
            <a:off x="2789604" y="3998987"/>
            <a:ext cx="3854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Loads reduction percentage (%)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14E29485-9FC3-DCAA-B578-3CE2EA1A2074}"/>
              </a:ext>
            </a:extLst>
          </p:cNvPr>
          <p:cNvSpPr/>
          <p:nvPr/>
        </p:nvSpPr>
        <p:spPr>
          <a:xfrm>
            <a:off x="1109384" y="2313475"/>
            <a:ext cx="45719" cy="352922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9F56741-A0C0-CE0F-14C4-BA612ECED9DB}"/>
              </a:ext>
            </a:extLst>
          </p:cNvPr>
          <p:cNvSpPr txBox="1"/>
          <p:nvPr/>
        </p:nvSpPr>
        <p:spPr>
          <a:xfrm>
            <a:off x="812730" y="2371508"/>
            <a:ext cx="4147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B%</a:t>
            </a:r>
            <a:endParaRPr lang="zh-CN" altLang="en-US" sz="8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FFAEBE4-3EB3-483D-8CBA-8B98848BEEE4}"/>
              </a:ext>
            </a:extLst>
          </p:cNvPr>
          <p:cNvSpPr txBox="1"/>
          <p:nvPr/>
        </p:nvSpPr>
        <p:spPr>
          <a:xfrm>
            <a:off x="1194758" y="784483"/>
            <a:ext cx="1255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Coordinated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7EE5397-E537-D763-FCA7-1E12F7EB23A8}"/>
              </a:ext>
            </a:extLst>
          </p:cNvPr>
          <p:cNvSpPr txBox="1"/>
          <p:nvPr/>
        </p:nvSpPr>
        <p:spPr>
          <a:xfrm>
            <a:off x="6717899" y="781410"/>
            <a:ext cx="1408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Uncoordinated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1D224C9-712E-6C87-D29F-BC3FD3060058}"/>
              </a:ext>
            </a:extLst>
          </p:cNvPr>
          <p:cNvSpPr txBox="1"/>
          <p:nvPr/>
        </p:nvSpPr>
        <p:spPr>
          <a:xfrm>
            <a:off x="6607054" y="1088958"/>
            <a:ext cx="2170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Proportionate</a:t>
            </a:r>
            <a:r>
              <a:rPr lang="en-US" altLang="zh-CN" sz="1200" dirty="0"/>
              <a:t> 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7B824BE1-B769-2A56-DFE4-8213DAAC5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4850"/>
          <a:stretch/>
        </p:blipFill>
        <p:spPr>
          <a:xfrm>
            <a:off x="2169479" y="4362090"/>
            <a:ext cx="5123180" cy="398169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39F0FFD5-6837-49BC-A9BB-77CAF603E399}"/>
              </a:ext>
            </a:extLst>
          </p:cNvPr>
          <p:cNvSpPr txBox="1"/>
          <p:nvPr/>
        </p:nvSpPr>
        <p:spPr>
          <a:xfrm>
            <a:off x="2042495" y="3325180"/>
            <a:ext cx="18644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Source/spatial/temporal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左大括号 66">
            <a:extLst>
              <a:ext uri="{FF2B5EF4-FFF2-40B4-BE49-F238E27FC236}">
                <a16:creationId xmlns:a16="http://schemas.microsoft.com/office/drawing/2014/main" id="{2E2114F8-20A0-EA98-5D7B-EA867E0793C7}"/>
              </a:ext>
            </a:extLst>
          </p:cNvPr>
          <p:cNvSpPr/>
          <p:nvPr/>
        </p:nvSpPr>
        <p:spPr>
          <a:xfrm>
            <a:off x="1612068" y="2183756"/>
            <a:ext cx="45719" cy="24792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882C994F-06CF-E497-84DD-EB36A71E7C76}"/>
              </a:ext>
            </a:extLst>
          </p:cNvPr>
          <p:cNvSpPr txBox="1"/>
          <p:nvPr/>
        </p:nvSpPr>
        <p:spPr>
          <a:xfrm>
            <a:off x="1335965" y="2199996"/>
            <a:ext cx="4147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C%</a:t>
            </a:r>
            <a:endParaRPr lang="zh-CN" altLang="en-US" sz="800" dirty="0"/>
          </a:p>
        </p:txBody>
      </p:sp>
      <p:sp>
        <p:nvSpPr>
          <p:cNvPr id="69" name="左大括号 68">
            <a:extLst>
              <a:ext uri="{FF2B5EF4-FFF2-40B4-BE49-F238E27FC236}">
                <a16:creationId xmlns:a16="http://schemas.microsoft.com/office/drawing/2014/main" id="{0F84D1BC-8510-76D0-2C2F-073B8D56253E}"/>
              </a:ext>
            </a:extLst>
          </p:cNvPr>
          <p:cNvSpPr/>
          <p:nvPr/>
        </p:nvSpPr>
        <p:spPr>
          <a:xfrm>
            <a:off x="2091774" y="2327788"/>
            <a:ext cx="45719" cy="58640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848F17BE-3EB9-F97F-69A6-E8DE13FFA322}"/>
              </a:ext>
            </a:extLst>
          </p:cNvPr>
          <p:cNvSpPr txBox="1"/>
          <p:nvPr/>
        </p:nvSpPr>
        <p:spPr>
          <a:xfrm>
            <a:off x="1822331" y="2528214"/>
            <a:ext cx="4147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latin typeface="Arial" panose="020B0604020202020204" pitchFamily="34" charset="0"/>
                <a:cs typeface="Arial" panose="020B0604020202020204" pitchFamily="34" charset="0"/>
              </a:rPr>
              <a:t>D%</a:t>
            </a:r>
            <a:endParaRPr lang="zh-CN" altLang="en-US" sz="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6A8A213-520E-74A7-E23C-F5156074EEAF}"/>
              </a:ext>
            </a:extLst>
          </p:cNvPr>
          <p:cNvGrpSpPr/>
          <p:nvPr/>
        </p:nvGrpSpPr>
        <p:grpSpPr>
          <a:xfrm>
            <a:off x="5974923" y="1910445"/>
            <a:ext cx="3169077" cy="1526359"/>
            <a:chOff x="5974923" y="1910445"/>
            <a:chExt cx="3169077" cy="152635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0FEE668-E23A-53D8-B85C-F68F6C62568A}"/>
                </a:ext>
              </a:extLst>
            </p:cNvPr>
            <p:cNvGrpSpPr/>
            <p:nvPr/>
          </p:nvGrpSpPr>
          <p:grpSpPr>
            <a:xfrm>
              <a:off x="5974923" y="1910445"/>
              <a:ext cx="3169077" cy="1526359"/>
              <a:chOff x="5687927" y="1972405"/>
              <a:chExt cx="3169077" cy="1526359"/>
            </a:xfrm>
          </p:grpSpPr>
          <p:pic>
            <p:nvPicPr>
              <p:cNvPr id="50" name="图形 49">
                <a:extLst>
                  <a:ext uri="{FF2B5EF4-FFF2-40B4-BE49-F238E27FC236}">
                    <a16:creationId xmlns:a16="http://schemas.microsoft.com/office/drawing/2014/main" id="{55462405-FE1D-5FC1-D133-6B41081EC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87927" y="1972405"/>
                <a:ext cx="3169077" cy="1526359"/>
              </a:xfrm>
              <a:prstGeom prst="rect">
                <a:avLst/>
              </a:prstGeom>
            </p:spPr>
          </p:pic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0D1C141C-1403-E30F-2994-7C2D6F6BEB51}"/>
                  </a:ext>
                </a:extLst>
              </p:cNvPr>
              <p:cNvSpPr/>
              <p:nvPr/>
            </p:nvSpPr>
            <p:spPr>
              <a:xfrm>
                <a:off x="6061834" y="3104797"/>
                <a:ext cx="144000" cy="96850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7684F7B6-8569-B3EF-2523-4622066C5620}"/>
                  </a:ext>
                </a:extLst>
              </p:cNvPr>
              <p:cNvSpPr/>
              <p:nvPr/>
            </p:nvSpPr>
            <p:spPr>
              <a:xfrm>
                <a:off x="6568021" y="2427857"/>
                <a:ext cx="144000" cy="496800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C709852-2E94-E026-B235-A5446C88A978}"/>
                  </a:ext>
                </a:extLst>
              </p:cNvPr>
              <p:cNvSpPr/>
              <p:nvPr/>
            </p:nvSpPr>
            <p:spPr>
              <a:xfrm>
                <a:off x="7063377" y="2285628"/>
                <a:ext cx="144000" cy="588891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B17EF56-46E6-342E-B284-2C3DD837547D}"/>
                  </a:ext>
                </a:extLst>
              </p:cNvPr>
              <p:cNvSpPr/>
              <p:nvPr/>
            </p:nvSpPr>
            <p:spPr>
              <a:xfrm>
                <a:off x="7534566" y="2444572"/>
                <a:ext cx="144000" cy="535655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8C3198E-B698-84B1-9890-C20FC938AC65}"/>
                  </a:ext>
                </a:extLst>
              </p:cNvPr>
              <p:cNvSpPr/>
              <p:nvPr/>
            </p:nvSpPr>
            <p:spPr>
              <a:xfrm>
                <a:off x="8021755" y="3012017"/>
                <a:ext cx="144000" cy="176749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左大括号 59">
                <a:extLst>
                  <a:ext uri="{FF2B5EF4-FFF2-40B4-BE49-F238E27FC236}">
                    <a16:creationId xmlns:a16="http://schemas.microsoft.com/office/drawing/2014/main" id="{0F9A0B8F-50E0-D985-3567-D7EBBE191DEF}"/>
                  </a:ext>
                </a:extLst>
              </p:cNvPr>
              <p:cNvSpPr/>
              <p:nvPr/>
            </p:nvSpPr>
            <p:spPr>
              <a:xfrm>
                <a:off x="6473413" y="2411295"/>
                <a:ext cx="45719" cy="514846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270D499-CB46-57D6-A1BE-9BD1B55F782B}"/>
                  </a:ext>
                </a:extLst>
              </p:cNvPr>
              <p:cNvSpPr txBox="1"/>
              <p:nvPr/>
            </p:nvSpPr>
            <p:spPr>
              <a:xfrm>
                <a:off x="6183935" y="2566128"/>
                <a:ext cx="416817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B%</a:t>
                </a:r>
                <a:endParaRPr lang="zh-CN" altLang="en-US" sz="800" dirty="0"/>
              </a:p>
            </p:txBody>
          </p:sp>
        </p:grpSp>
        <p:sp>
          <p:nvSpPr>
            <p:cNvPr id="71" name="左大括号 70">
              <a:extLst>
                <a:ext uri="{FF2B5EF4-FFF2-40B4-BE49-F238E27FC236}">
                  <a16:creationId xmlns:a16="http://schemas.microsoft.com/office/drawing/2014/main" id="{00A94E91-7FE0-E251-D0B0-42794FA1D3F2}"/>
                </a:ext>
              </a:extLst>
            </p:cNvPr>
            <p:cNvSpPr/>
            <p:nvPr/>
          </p:nvSpPr>
          <p:spPr>
            <a:xfrm>
              <a:off x="7259113" y="2227889"/>
              <a:ext cx="67093" cy="58467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661CA0F1-4CB5-0068-9C6F-1CD9340A4C6D}"/>
                </a:ext>
              </a:extLst>
            </p:cNvPr>
            <p:cNvSpPr txBox="1"/>
            <p:nvPr/>
          </p:nvSpPr>
          <p:spPr>
            <a:xfrm>
              <a:off x="6969635" y="2382722"/>
              <a:ext cx="41681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C%</a:t>
              </a:r>
              <a:endParaRPr lang="zh-CN" altLang="en-US" sz="800" dirty="0"/>
            </a:p>
          </p:txBody>
        </p:sp>
        <p:sp>
          <p:nvSpPr>
            <p:cNvPr id="73" name="左大括号 72">
              <a:extLst>
                <a:ext uri="{FF2B5EF4-FFF2-40B4-BE49-F238E27FC236}">
                  <a16:creationId xmlns:a16="http://schemas.microsoft.com/office/drawing/2014/main" id="{12A17E35-2C85-CA05-D10D-6A344CB03813}"/>
                </a:ext>
              </a:extLst>
            </p:cNvPr>
            <p:cNvSpPr/>
            <p:nvPr/>
          </p:nvSpPr>
          <p:spPr>
            <a:xfrm>
              <a:off x="6279298" y="3032556"/>
              <a:ext cx="45719" cy="104725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915E8CD3-3CB8-9A2D-4F2F-CD890FB2902F}"/>
                </a:ext>
              </a:extLst>
            </p:cNvPr>
            <p:cNvSpPr txBox="1"/>
            <p:nvPr/>
          </p:nvSpPr>
          <p:spPr>
            <a:xfrm>
              <a:off x="6008471" y="2971945"/>
              <a:ext cx="41681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A%</a:t>
              </a:r>
              <a:endParaRPr lang="zh-CN" altLang="en-US" sz="800" dirty="0"/>
            </a:p>
          </p:txBody>
        </p:sp>
        <p:sp>
          <p:nvSpPr>
            <p:cNvPr id="75" name="左大括号 74">
              <a:extLst>
                <a:ext uri="{FF2B5EF4-FFF2-40B4-BE49-F238E27FC236}">
                  <a16:creationId xmlns:a16="http://schemas.microsoft.com/office/drawing/2014/main" id="{C1AE1CFF-4887-CD06-D8B5-890DC1BEB563}"/>
                </a:ext>
              </a:extLst>
            </p:cNvPr>
            <p:cNvSpPr/>
            <p:nvPr/>
          </p:nvSpPr>
          <p:spPr>
            <a:xfrm>
              <a:off x="7742308" y="2383627"/>
              <a:ext cx="45719" cy="514846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42D85BF5-5CF6-B6C6-FE10-34F0B3BA033D}"/>
                </a:ext>
              </a:extLst>
            </p:cNvPr>
            <p:cNvSpPr txBox="1"/>
            <p:nvPr/>
          </p:nvSpPr>
          <p:spPr>
            <a:xfrm>
              <a:off x="7452830" y="2538460"/>
              <a:ext cx="41681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D%</a:t>
              </a:r>
              <a:endParaRPr lang="zh-CN" altLang="en-US" sz="800" dirty="0"/>
            </a:p>
          </p:txBody>
        </p:sp>
        <p:sp>
          <p:nvSpPr>
            <p:cNvPr id="77" name="左大括号 76">
              <a:extLst>
                <a:ext uri="{FF2B5EF4-FFF2-40B4-BE49-F238E27FC236}">
                  <a16:creationId xmlns:a16="http://schemas.microsoft.com/office/drawing/2014/main" id="{38541BFC-AC1E-694C-352F-27931FE60442}"/>
                </a:ext>
              </a:extLst>
            </p:cNvPr>
            <p:cNvSpPr/>
            <p:nvPr/>
          </p:nvSpPr>
          <p:spPr>
            <a:xfrm>
              <a:off x="8229905" y="2932325"/>
              <a:ext cx="78846" cy="18888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62F963AD-676D-080B-FB42-E52A89B06D09}"/>
                </a:ext>
              </a:extLst>
            </p:cNvPr>
            <p:cNvSpPr txBox="1"/>
            <p:nvPr/>
          </p:nvSpPr>
          <p:spPr>
            <a:xfrm>
              <a:off x="7962298" y="2921837"/>
              <a:ext cx="41681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rPr>
                <a:t>E%</a:t>
              </a:r>
              <a:endParaRPr lang="zh-CN" altLang="en-US" sz="800" dirty="0"/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F503641F-DB8B-F19E-B201-517317C99E44}"/>
              </a:ext>
            </a:extLst>
          </p:cNvPr>
          <p:cNvSpPr txBox="1"/>
          <p:nvPr/>
        </p:nvSpPr>
        <p:spPr>
          <a:xfrm>
            <a:off x="963747" y="3941910"/>
            <a:ext cx="1562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A% = E% = 0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B% = C% = D%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0B2CB699-CC2E-52B4-54DF-B6690655F65E}"/>
              </a:ext>
            </a:extLst>
          </p:cNvPr>
          <p:cNvSpPr txBox="1"/>
          <p:nvPr/>
        </p:nvSpPr>
        <p:spPr>
          <a:xfrm>
            <a:off x="6331927" y="4044206"/>
            <a:ext cx="2552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A% = B% = C% = D% = E%</a:t>
            </a:r>
          </a:p>
        </p:txBody>
      </p: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99877C39-CB31-D28E-79F2-1D6143622ADD}"/>
              </a:ext>
            </a:extLst>
          </p:cNvPr>
          <p:cNvCxnSpPr/>
          <p:nvPr/>
        </p:nvCxnSpPr>
        <p:spPr>
          <a:xfrm flipH="1" flipV="1">
            <a:off x="4716690" y="3578534"/>
            <a:ext cx="1" cy="372794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10AC85-12CB-7AC2-1CFD-AFA651D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18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" grpId="0" animBg="1"/>
      <p:bldP spid="44" grpId="0"/>
      <p:bldP spid="48" grpId="0"/>
      <p:bldP spid="17" grpId="0"/>
      <p:bldP spid="67" grpId="0" animBg="1"/>
      <p:bldP spid="68" grpId="0"/>
      <p:bldP spid="69" grpId="0" animBg="1"/>
      <p:bldP spid="70" grpId="0"/>
      <p:bldP spid="79" grpId="0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4B6D-8C64-B270-BEEE-2E3552140D6E}"/>
              </a:ext>
            </a:extLst>
          </p:cNvPr>
          <p:cNvSpPr txBox="1">
            <a:spLocks/>
          </p:cNvSpPr>
          <p:nvPr/>
        </p:nvSpPr>
        <p:spPr>
          <a:xfrm>
            <a:off x="0" y="29335"/>
            <a:ext cx="9314279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3. Performance of coordinated VS uncoordinated strategy</a:t>
            </a:r>
            <a:endParaRPr lang="en-GB" sz="24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AD8DA66-8185-CFB9-B38A-CCFE98C85EC4}"/>
              </a:ext>
            </a:extLst>
          </p:cNvPr>
          <p:cNvGrpSpPr/>
          <p:nvPr/>
        </p:nvGrpSpPr>
        <p:grpSpPr>
          <a:xfrm>
            <a:off x="4166108" y="2074810"/>
            <a:ext cx="5070258" cy="1626492"/>
            <a:chOff x="2996247" y="2981597"/>
            <a:chExt cx="5957254" cy="1911033"/>
          </a:xfrm>
        </p:grpSpPr>
        <p:pic>
          <p:nvPicPr>
            <p:cNvPr id="4" name="图形 7">
              <a:extLst>
                <a:ext uri="{FF2B5EF4-FFF2-40B4-BE49-F238E27FC236}">
                  <a16:creationId xmlns:a16="http://schemas.microsoft.com/office/drawing/2014/main" id="{652BF56B-EBB8-FD45-1061-61208F47D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8517"/>
            <a:stretch/>
          </p:blipFill>
          <p:spPr>
            <a:xfrm>
              <a:off x="2996247" y="2981597"/>
              <a:ext cx="5742305" cy="1911033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5FDCE46D-21BB-E95C-F8D8-2309AC62834C}"/>
                </a:ext>
              </a:extLst>
            </p:cNvPr>
            <p:cNvSpPr txBox="1"/>
            <p:nvPr/>
          </p:nvSpPr>
          <p:spPr>
            <a:xfrm>
              <a:off x="6985770" y="3794444"/>
              <a:ext cx="1967731" cy="27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Fully uncoordinated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64EAE95-002D-6F0D-452E-3CE5723F70AA}"/>
                </a:ext>
              </a:extLst>
            </p:cNvPr>
            <p:cNvSpPr txBox="1"/>
            <p:nvPr/>
          </p:nvSpPr>
          <p:spPr>
            <a:xfrm>
              <a:off x="6985770" y="4480243"/>
              <a:ext cx="1752783" cy="27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Arial" panose="020B0604020202020204" pitchFamily="34" charset="0"/>
                  <a:cs typeface="Arial" panose="020B0604020202020204" pitchFamily="34" charset="0"/>
                </a:rPr>
                <a:t>Fully coordinated</a:t>
              </a:r>
              <a:endParaRPr lang="zh-CN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FC42A40-FE0E-30D9-6C93-2D1BB5029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7732"/>
          <a:stretch/>
        </p:blipFill>
        <p:spPr>
          <a:xfrm>
            <a:off x="0" y="683066"/>
            <a:ext cx="4800094" cy="110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209333F-AD2B-8C7D-3F4E-FED5670CB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6" t="97174" b="-544"/>
          <a:stretch/>
        </p:blipFill>
        <p:spPr>
          <a:xfrm>
            <a:off x="335280" y="1790847"/>
            <a:ext cx="4459988" cy="1676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9509D-8029-0CA1-46CB-E08BF8384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34" b="58833"/>
          <a:stretch/>
        </p:blipFill>
        <p:spPr>
          <a:xfrm>
            <a:off x="0" y="3840636"/>
            <a:ext cx="4800094" cy="9119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F8E23-B004-179F-AE1F-913113C737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6" t="97174" b="-544"/>
          <a:stretch/>
        </p:blipFill>
        <p:spPr>
          <a:xfrm>
            <a:off x="344932" y="4727571"/>
            <a:ext cx="4459988" cy="16764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1D83844-BAE2-95C5-5053-433FF965A4D1}"/>
              </a:ext>
            </a:extLst>
          </p:cNvPr>
          <p:cNvCxnSpPr/>
          <p:nvPr/>
        </p:nvCxnSpPr>
        <p:spPr>
          <a:xfrm>
            <a:off x="2805560" y="2370667"/>
            <a:ext cx="0" cy="1151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68D0947-3B32-5119-3157-8EA0CABBEE33}"/>
              </a:ext>
            </a:extLst>
          </p:cNvPr>
          <p:cNvCxnSpPr/>
          <p:nvPr/>
        </p:nvCxnSpPr>
        <p:spPr>
          <a:xfrm>
            <a:off x="2805560" y="2853267"/>
            <a:ext cx="10752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8124B813-5719-4F14-CEA9-291177C5D04E}"/>
              </a:ext>
            </a:extLst>
          </p:cNvPr>
          <p:cNvSpPr txBox="1"/>
          <p:nvPr/>
        </p:nvSpPr>
        <p:spPr>
          <a:xfrm>
            <a:off x="3638743" y="1184345"/>
            <a:ext cx="16747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Fully coordinated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65107FB-CDBC-B640-6D77-F073F2D39943}"/>
              </a:ext>
            </a:extLst>
          </p:cNvPr>
          <p:cNvSpPr txBox="1"/>
          <p:nvPr/>
        </p:nvSpPr>
        <p:spPr>
          <a:xfrm>
            <a:off x="3638743" y="1609389"/>
            <a:ext cx="1491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Fully uncoordinated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9E0202F-41A8-F5DF-9575-64441948B27B}"/>
              </a:ext>
            </a:extLst>
          </p:cNvPr>
          <p:cNvSpPr txBox="1"/>
          <p:nvPr/>
        </p:nvSpPr>
        <p:spPr>
          <a:xfrm>
            <a:off x="3651677" y="3773717"/>
            <a:ext cx="16747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Fully coordinated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2E5E44-D3FC-ACC3-9B24-3A7201B405B9}"/>
              </a:ext>
            </a:extLst>
          </p:cNvPr>
          <p:cNvSpPr txBox="1"/>
          <p:nvPr/>
        </p:nvSpPr>
        <p:spPr>
          <a:xfrm>
            <a:off x="3638742" y="4580559"/>
            <a:ext cx="1491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Fully uncoordinated</a:t>
            </a:r>
            <a:endParaRPr lang="zh-CN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8405FE4-4D7A-332C-D2C3-7903069E67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512" r="74939" b="2170"/>
          <a:stretch/>
        </p:blipFill>
        <p:spPr>
          <a:xfrm>
            <a:off x="-383869" y="408833"/>
            <a:ext cx="1283925" cy="2448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2F3EF-8003-E2F3-9A15-8D119125C8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55" t="88512" r="66016" b="2170"/>
          <a:stretch/>
        </p:blipFill>
        <p:spPr>
          <a:xfrm>
            <a:off x="986116" y="408833"/>
            <a:ext cx="462579" cy="2448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C8058AD-1073-A3A5-CC6D-A4D124B68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94" t="88512" r="58877" b="2170"/>
          <a:stretch/>
        </p:blipFill>
        <p:spPr>
          <a:xfrm>
            <a:off x="1547007" y="408832"/>
            <a:ext cx="355002" cy="24485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0DB9125-05E2-A1B9-4E4E-13B116430A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50" t="88512" r="50822" b="2170"/>
          <a:stretch/>
        </p:blipFill>
        <p:spPr>
          <a:xfrm>
            <a:off x="2083099" y="408831"/>
            <a:ext cx="355002" cy="2448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B07D99-0232-897A-55D6-4956D7903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78" t="88512" r="42694" b="2170"/>
          <a:stretch/>
        </p:blipFill>
        <p:spPr>
          <a:xfrm>
            <a:off x="2574926" y="408833"/>
            <a:ext cx="355002" cy="24485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9E04FFD-B863-7C64-2F1D-F8CB6189EA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541" t="88512" r="34531" b="2170"/>
          <a:stretch/>
        </p:blipFill>
        <p:spPr>
          <a:xfrm>
            <a:off x="3085052" y="401386"/>
            <a:ext cx="355002" cy="2448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F15123-1656-BA65-CCA5-A904E4B6AB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89" t="88512" r="25694" b="2170"/>
          <a:stretch/>
        </p:blipFill>
        <p:spPr>
          <a:xfrm>
            <a:off x="3564332" y="408830"/>
            <a:ext cx="451821" cy="2448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B313DBD-9130-4321-6037-F3D50017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593" t="88512" r="18642" b="2170"/>
          <a:stretch/>
        </p:blipFill>
        <p:spPr>
          <a:xfrm>
            <a:off x="4112971" y="408829"/>
            <a:ext cx="346639" cy="244857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C431B5D-7738-9172-ED15-68AFE04516BD}"/>
              </a:ext>
            </a:extLst>
          </p:cNvPr>
          <p:cNvSpPr txBox="1"/>
          <p:nvPr/>
        </p:nvSpPr>
        <p:spPr>
          <a:xfrm>
            <a:off x="5421032" y="954401"/>
            <a:ext cx="3531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Fully coordinated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achieves better improvement in river conc.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requires less degree of 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is more efficient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9A338C-3BDE-AA9A-6AEC-1DDC135EE529}"/>
              </a:ext>
            </a:extLst>
          </p:cNvPr>
          <p:cNvSpPr txBox="1"/>
          <p:nvPr/>
        </p:nvSpPr>
        <p:spPr>
          <a:xfrm>
            <a:off x="109974" y="3073397"/>
            <a:ext cx="966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Efficiency = 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EBADF07-01A3-1B3D-1E6F-D7EFCD1544CB}"/>
              </a:ext>
            </a:extLst>
          </p:cNvPr>
          <p:cNvCxnSpPr>
            <a:cxnSpLocks/>
          </p:cNvCxnSpPr>
          <p:nvPr/>
        </p:nvCxnSpPr>
        <p:spPr>
          <a:xfrm>
            <a:off x="1002947" y="3216093"/>
            <a:ext cx="16113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442F997C-0B95-226A-B1AD-F8F98C51CCCB}"/>
              </a:ext>
            </a:extLst>
          </p:cNvPr>
          <p:cNvSpPr txBox="1"/>
          <p:nvPr/>
        </p:nvSpPr>
        <p:spPr>
          <a:xfrm>
            <a:off x="1280993" y="2981307"/>
            <a:ext cx="1239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1D926BC-F6B8-1FFE-9D3E-63ADEC28D27C}"/>
              </a:ext>
            </a:extLst>
          </p:cNvPr>
          <p:cNvSpPr txBox="1"/>
          <p:nvPr/>
        </p:nvSpPr>
        <p:spPr>
          <a:xfrm>
            <a:off x="957831" y="3166215"/>
            <a:ext cx="1972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Degree of intervention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2AF8E524-7121-D7CF-8CBD-C288D9CA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5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44124" y="4725328"/>
            <a:ext cx="7200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http://msfhq.com/wp-content/uploads/2010/07/Logo-IC-lond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5" y="4533524"/>
            <a:ext cx="1456026" cy="475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-150914"/>
            <a:ext cx="9314279" cy="99417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Loads reduction that coordinates systems headroom and excess can more efficiently improve water quality at checkpoint</a:t>
            </a:r>
            <a:endParaRPr lang="en-GB" sz="2400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E873C7A-E31F-4186-8B20-9CED3A8BC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E018975D-8933-4966-8FA6-E51BB15CD8EF}"/>
              </a:ext>
            </a:extLst>
          </p:cNvPr>
          <p:cNvSpPr txBox="1"/>
          <p:nvPr/>
        </p:nvSpPr>
        <p:spPr>
          <a:xfrm>
            <a:off x="150925" y="4000284"/>
            <a:ext cx="7939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Leyang Liu</a:t>
            </a:r>
          </a:p>
          <a:p>
            <a:r>
              <a:rPr lang="en-US" sz="1600" dirty="0">
                <a:solidFill>
                  <a:srgbClr val="000000"/>
                </a:solidFill>
              </a:rPr>
              <a:t>leyang.liu16@imperial.ac.uk</a:t>
            </a:r>
          </a:p>
          <a:p>
            <a:endParaRPr lang="en-US" sz="1600" b="1" dirty="0"/>
          </a:p>
          <a:p>
            <a:endParaRPr lang="en-US" sz="1600" dirty="0"/>
          </a:p>
        </p:txBody>
      </p:sp>
      <p:pic>
        <p:nvPicPr>
          <p:cNvPr id="13" name="图形 23">
            <a:extLst>
              <a:ext uri="{FF2B5EF4-FFF2-40B4-BE49-F238E27FC236}">
                <a16:creationId xmlns:a16="http://schemas.microsoft.com/office/drawing/2014/main" id="{FB2CD161-4BD4-C185-AC17-A56D0586DE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9464" t="22209" r="4579" b="38869"/>
          <a:stretch/>
        </p:blipFill>
        <p:spPr>
          <a:xfrm>
            <a:off x="6302912" y="1125784"/>
            <a:ext cx="2229448" cy="27785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4ED6680-028E-6B64-B039-A6D331EC6B9D}"/>
              </a:ext>
            </a:extLst>
          </p:cNvPr>
          <p:cNvSpPr txBox="1"/>
          <p:nvPr/>
        </p:nvSpPr>
        <p:spPr>
          <a:xfrm>
            <a:off x="302456" y="1201293"/>
            <a:ext cx="4037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How we view the water system?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941EF4-B812-CDF9-5EC4-25618BE75845}"/>
              </a:ext>
            </a:extLst>
          </p:cNvPr>
          <p:cNvSpPr txBox="1"/>
          <p:nvPr/>
        </p:nvSpPr>
        <p:spPr>
          <a:xfrm>
            <a:off x="302456" y="1515560"/>
            <a:ext cx="5758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headroom and excess at temporal, spatial and source scales</a:t>
            </a:r>
            <a:endParaRPr lang="zh-CN" alt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6E713F-33FC-D4C2-49D7-AB123B6B08C4}"/>
              </a:ext>
            </a:extLst>
          </p:cNvPr>
          <p:cNvSpPr txBox="1"/>
          <p:nvPr/>
        </p:nvSpPr>
        <p:spPr>
          <a:xfrm>
            <a:off x="302455" y="2075229"/>
            <a:ext cx="5321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How to use them in loads reduction allocation?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2109D8-9CFC-47C8-44BB-B2BD1FF6E367}"/>
              </a:ext>
            </a:extLst>
          </p:cNvPr>
          <p:cNvSpPr txBox="1"/>
          <p:nvPr/>
        </p:nvSpPr>
        <p:spPr>
          <a:xfrm>
            <a:off x="302456" y="2401003"/>
            <a:ext cx="4037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 the excess with headroom</a:t>
            </a:r>
            <a:endParaRPr lang="zh-CN" alt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27EC5C-300E-2DA8-BD9A-065E704F31E9}"/>
              </a:ext>
            </a:extLst>
          </p:cNvPr>
          <p:cNvSpPr txBox="1"/>
          <p:nvPr/>
        </p:nvSpPr>
        <p:spPr>
          <a:xfrm>
            <a:off x="302455" y="2956882"/>
            <a:ext cx="4543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How to develop efficient loads reduction strategies?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3935989-D3FD-711A-ECE1-C147D966C89F}"/>
              </a:ext>
            </a:extLst>
          </p:cNvPr>
          <p:cNvSpPr txBox="1"/>
          <p:nvPr/>
        </p:nvSpPr>
        <p:spPr>
          <a:xfrm>
            <a:off x="302456" y="3272441"/>
            <a:ext cx="4747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headroom and excess at all three scales</a:t>
            </a:r>
            <a:endParaRPr lang="zh-CN" altLang="en-US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264412E0-79AD-2A1A-B5FE-5EDD27FAE4DD}"/>
              </a:ext>
            </a:extLst>
          </p:cNvPr>
          <p:cNvCxnSpPr>
            <a:cxnSpLocks/>
          </p:cNvCxnSpPr>
          <p:nvPr/>
        </p:nvCxnSpPr>
        <p:spPr>
          <a:xfrm>
            <a:off x="6215870" y="1201293"/>
            <a:ext cx="0" cy="1370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256BD29-1CC7-4619-DD8C-60B6AA39F321}"/>
              </a:ext>
            </a:extLst>
          </p:cNvPr>
          <p:cNvSpPr txBox="1"/>
          <p:nvPr/>
        </p:nvSpPr>
        <p:spPr>
          <a:xfrm>
            <a:off x="5925942" y="1668623"/>
            <a:ext cx="26948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E2058F6-C07A-87C4-E694-063EAED81A5F}"/>
              </a:ext>
            </a:extLst>
          </p:cNvPr>
          <p:cNvSpPr/>
          <p:nvPr/>
        </p:nvSpPr>
        <p:spPr>
          <a:xfrm>
            <a:off x="7314027" y="1125784"/>
            <a:ext cx="825838" cy="2035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45816A-A866-A5A1-2622-57289038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CEF17-B705-8042-92D7-35C6778950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5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9901</TotalTime>
  <Words>338</Words>
  <Application>Microsoft Office PowerPoint</Application>
  <PresentationFormat>全屏显示(16:9)</PresentationFormat>
  <Paragraphs>95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Loads reduction that coordinates systems headroom and excess can more efficiently improve water quality at checkpoint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Mijic</dc:creator>
  <cp:lastModifiedBy>Liu Leyang</cp:lastModifiedBy>
  <cp:revision>720</cp:revision>
  <cp:lastPrinted>2016-12-01T11:57:42Z</cp:lastPrinted>
  <dcterms:created xsi:type="dcterms:W3CDTF">2016-11-04T15:14:39Z</dcterms:created>
  <dcterms:modified xsi:type="dcterms:W3CDTF">2022-05-19T19:07:33Z</dcterms:modified>
</cp:coreProperties>
</file>