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3" r:id="rId3"/>
    <p:sldId id="274" r:id="rId4"/>
    <p:sldId id="258" r:id="rId5"/>
    <p:sldId id="259" r:id="rId6"/>
    <p:sldId id="276" r:id="rId7"/>
    <p:sldId id="278" r:id="rId8"/>
    <p:sldId id="272" r:id="rId9"/>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5" d="100"/>
          <a:sy n="65" d="100"/>
        </p:scale>
        <p:origin x="330"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0652-D01D-4449-80C9-2AE38A31D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E483CB6D-C9C0-424F-ACB5-02112922CA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E0D6BF14-38A0-40AE-8415-EAA0EA0C1AAB}"/>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5" name="Footer Placeholder 4">
            <a:extLst>
              <a:ext uri="{FF2B5EF4-FFF2-40B4-BE49-F238E27FC236}">
                <a16:creationId xmlns:a16="http://schemas.microsoft.com/office/drawing/2014/main" id="{D4884F29-BC85-4E01-B46C-A527CB72221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41B4FD7-9168-48F7-A23A-B1B6AEC74792}"/>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708490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93FD-FBA0-4467-9026-F58CF5D95732}"/>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D656E1AC-5DAB-476A-8449-EE2A484677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ED5C79A-9960-422F-BB5C-99631F313240}"/>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5" name="Footer Placeholder 4">
            <a:extLst>
              <a:ext uri="{FF2B5EF4-FFF2-40B4-BE49-F238E27FC236}">
                <a16:creationId xmlns:a16="http://schemas.microsoft.com/office/drawing/2014/main" id="{97D67697-647B-4873-A075-B5CCBA0E61F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7F2947B-6375-4F29-9F0B-5AE825FD0D0B}"/>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269496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2E4086-E45D-455D-87B0-4C0490765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11737D78-2F01-4E83-9C8A-980A0CF7FD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597FF606-B848-4129-A53D-FF4CB51CF111}"/>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5" name="Footer Placeholder 4">
            <a:extLst>
              <a:ext uri="{FF2B5EF4-FFF2-40B4-BE49-F238E27FC236}">
                <a16:creationId xmlns:a16="http://schemas.microsoft.com/office/drawing/2014/main" id="{4D182EFA-5EDF-4C3F-B60B-975303F1E62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EEEB36D1-53B7-4D65-9D2B-AC89D6EA8D06}"/>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249959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F0C4-CD8E-46D9-A524-ED582D3EFC68}"/>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2D55543E-A857-4360-8689-B9FC7C7FBC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4ACD528-BF98-4A88-9BBA-5DCF812BC809}"/>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5" name="Footer Placeholder 4">
            <a:extLst>
              <a:ext uri="{FF2B5EF4-FFF2-40B4-BE49-F238E27FC236}">
                <a16:creationId xmlns:a16="http://schemas.microsoft.com/office/drawing/2014/main" id="{0A3F3129-199F-4AA1-9FEF-8FDFFCCF2D4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42411D21-40C8-4E02-8351-ED39F4609ACA}"/>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863712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FBC5-1DF4-4B74-9020-57202CC8B8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19ED4E0C-A115-47E1-B864-26508DC36B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AD2FBD-95B5-40CE-8F7D-A54A4B9B4772}"/>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5" name="Footer Placeholder 4">
            <a:extLst>
              <a:ext uri="{FF2B5EF4-FFF2-40B4-BE49-F238E27FC236}">
                <a16:creationId xmlns:a16="http://schemas.microsoft.com/office/drawing/2014/main" id="{FA45EC41-08B2-4D7B-A2EA-40F8DB768FD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0EBE4AE-FCB1-44D3-82AF-797ED3824B70}"/>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147260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E14C-ED7D-4108-83EF-218DC97A48EC}"/>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F4183653-BB8A-4789-91FC-142E27209A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BCA8D2A9-E641-47E4-B0DF-0C43796284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84F3AD2D-5C49-4F05-AA93-08EAD7F54AAB}"/>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6" name="Footer Placeholder 5">
            <a:extLst>
              <a:ext uri="{FF2B5EF4-FFF2-40B4-BE49-F238E27FC236}">
                <a16:creationId xmlns:a16="http://schemas.microsoft.com/office/drawing/2014/main" id="{F2E2D3E5-F318-4818-B406-F4B46BDB7C8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CBC16E1-2F5F-4A66-94F4-97E654B48D4D}"/>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111411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7773-3C98-4331-A86B-269881A70AC0}"/>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F858BEA7-2A5C-4BA7-B06E-E6614D37C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DA7040-A8B8-42F7-BFCE-0730B54450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5B2296FF-CB05-488A-8A0C-317496D05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BE0961-4CFF-4F5F-919F-D54BC301E9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845A55DC-DD4D-4971-B075-14B761FC009E}"/>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8" name="Footer Placeholder 7">
            <a:extLst>
              <a:ext uri="{FF2B5EF4-FFF2-40B4-BE49-F238E27FC236}">
                <a16:creationId xmlns:a16="http://schemas.microsoft.com/office/drawing/2014/main" id="{55E8DC83-80A2-468F-B60F-C1D625CBBF48}"/>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5B27FAAD-9937-48E9-9AB4-1978E8159CB4}"/>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282794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4221-EAB9-4314-95EB-CDD03DAAF8D8}"/>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62DCED24-C4D5-42D5-89EE-6AA9A5476EB3}"/>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4" name="Footer Placeholder 3">
            <a:extLst>
              <a:ext uri="{FF2B5EF4-FFF2-40B4-BE49-F238E27FC236}">
                <a16:creationId xmlns:a16="http://schemas.microsoft.com/office/drawing/2014/main" id="{371C5A36-D3E1-413F-9874-1CAEA06BA475}"/>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3816A1C4-E258-4A53-8C0B-017BCC1332DF}"/>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209774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E9CECF-F644-4D16-A613-872F34DB4E9A}"/>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3" name="Footer Placeholder 2">
            <a:extLst>
              <a:ext uri="{FF2B5EF4-FFF2-40B4-BE49-F238E27FC236}">
                <a16:creationId xmlns:a16="http://schemas.microsoft.com/office/drawing/2014/main" id="{6C44BCE8-A840-4632-80F5-C39601FC3EEE}"/>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02F59B1C-DAF0-462D-AC5D-AF9AA8378F07}"/>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329741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6D00-A1BE-4355-82D3-61CA63F1F9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0B9CCCBD-9E08-46FC-9FCA-07AFEB98EE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64A99661-2E47-4667-B170-08535AF3F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F299B6-8270-430F-93C8-5D4C0A2BD725}"/>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6" name="Footer Placeholder 5">
            <a:extLst>
              <a:ext uri="{FF2B5EF4-FFF2-40B4-BE49-F238E27FC236}">
                <a16:creationId xmlns:a16="http://schemas.microsoft.com/office/drawing/2014/main" id="{97E38FC9-4B70-4DFE-A93C-CE2E1FA6CC2B}"/>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0B25D8D5-190A-4E27-97D8-E876AFAD42A4}"/>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3557504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AE99-2572-4088-8250-56E0BAF5C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90EEA508-1945-485C-A34D-F8237E6EA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93B61AFC-7404-4D26-BEAD-4CC76E7D8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C167C5-483F-4571-8CF1-2F1933D49D6F}"/>
              </a:ext>
            </a:extLst>
          </p:cNvPr>
          <p:cNvSpPr>
            <a:spLocks noGrp="1"/>
          </p:cNvSpPr>
          <p:nvPr>
            <p:ph type="dt" sz="half" idx="10"/>
          </p:nvPr>
        </p:nvSpPr>
        <p:spPr/>
        <p:txBody>
          <a:bodyPr/>
          <a:lstStyle/>
          <a:p>
            <a:fld id="{EBDE020E-84BA-4880-BFCE-014793EB35FF}" type="datetimeFigureOut">
              <a:rPr lang="en-CH" smtClean="0"/>
              <a:t>22/05/2022</a:t>
            </a:fld>
            <a:endParaRPr lang="en-CH"/>
          </a:p>
        </p:txBody>
      </p:sp>
      <p:sp>
        <p:nvSpPr>
          <p:cNvPr id="6" name="Footer Placeholder 5">
            <a:extLst>
              <a:ext uri="{FF2B5EF4-FFF2-40B4-BE49-F238E27FC236}">
                <a16:creationId xmlns:a16="http://schemas.microsoft.com/office/drawing/2014/main" id="{1746E33C-DF30-49D8-BB96-A64D53CBFDA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3C21C64C-A310-4BCB-A3F7-15B975755276}"/>
              </a:ext>
            </a:extLst>
          </p:cNvPr>
          <p:cNvSpPr>
            <a:spLocks noGrp="1"/>
          </p:cNvSpPr>
          <p:nvPr>
            <p:ph type="sldNum" sz="quarter" idx="12"/>
          </p:nvPr>
        </p:nvSpPr>
        <p:spPr/>
        <p:txBody>
          <a:bodyPr/>
          <a:lstStyle/>
          <a:p>
            <a:fld id="{E780A915-7B6E-4C83-BB1E-E180C6B7CFF7}" type="slidenum">
              <a:rPr lang="en-CH" smtClean="0"/>
              <a:t>‹#›</a:t>
            </a:fld>
            <a:endParaRPr lang="en-CH"/>
          </a:p>
        </p:txBody>
      </p:sp>
    </p:spTree>
    <p:extLst>
      <p:ext uri="{BB962C8B-B14F-4D97-AF65-F5344CB8AC3E}">
        <p14:creationId xmlns:p14="http://schemas.microsoft.com/office/powerpoint/2010/main" val="231265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3A113-0DA5-4C13-8C61-A6C72D8BF9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CD1C1235-FAD7-4716-9812-1BEB5AD9A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A3D1E050-5FEE-4B91-B52D-024AE9FC7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DE020E-84BA-4880-BFCE-014793EB35FF}" type="datetimeFigureOut">
              <a:rPr lang="en-CH" smtClean="0"/>
              <a:t>22/05/2022</a:t>
            </a:fld>
            <a:endParaRPr lang="en-CH"/>
          </a:p>
        </p:txBody>
      </p:sp>
      <p:sp>
        <p:nvSpPr>
          <p:cNvPr id="5" name="Footer Placeholder 4">
            <a:extLst>
              <a:ext uri="{FF2B5EF4-FFF2-40B4-BE49-F238E27FC236}">
                <a16:creationId xmlns:a16="http://schemas.microsoft.com/office/drawing/2014/main" id="{6D1431A8-60A3-426C-B088-D3E66879E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BE209311-C085-4336-A7BB-B0E4515EF9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80A915-7B6E-4C83-BB1E-E180C6B7CFF7}" type="slidenum">
              <a:rPr lang="en-CH" smtClean="0"/>
              <a:t>‹#›</a:t>
            </a:fld>
            <a:endParaRPr lang="en-CH"/>
          </a:p>
        </p:txBody>
      </p:sp>
    </p:spTree>
    <p:extLst>
      <p:ext uri="{BB962C8B-B14F-4D97-AF65-F5344CB8AC3E}">
        <p14:creationId xmlns:p14="http://schemas.microsoft.com/office/powerpoint/2010/main" val="2361096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650F9-3081-4998-A04D-B1E1B1A54253}"/>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6" name="Straight Connector 5">
            <a:extLst>
              <a:ext uri="{FF2B5EF4-FFF2-40B4-BE49-F238E27FC236}">
                <a16:creationId xmlns:a16="http://schemas.microsoft.com/office/drawing/2014/main" id="{B1D341C8-286B-4ABB-AFCA-77F2D1C77C52}"/>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8BE040-1549-4B33-8E54-13F03275FB4D}"/>
              </a:ext>
            </a:extLst>
          </p:cNvPr>
          <p:cNvSpPr txBox="1"/>
          <p:nvPr/>
        </p:nvSpPr>
        <p:spPr>
          <a:xfrm>
            <a:off x="501445" y="339213"/>
            <a:ext cx="11039168" cy="4462760"/>
          </a:xfrm>
          <a:prstGeom prst="rect">
            <a:avLst/>
          </a:prstGeom>
          <a:noFill/>
        </p:spPr>
        <p:txBody>
          <a:bodyPr wrap="square" rtlCol="0">
            <a:spAutoFit/>
          </a:bodyPr>
          <a:lstStyle/>
          <a:p>
            <a:endParaRPr lang="en-US" sz="3600" dirty="0">
              <a:latin typeface="Bahnschrift" panose="020B0502040204020203" pitchFamily="34" charset="0"/>
            </a:endParaRPr>
          </a:p>
          <a:p>
            <a:endParaRPr lang="en-US" sz="3600" dirty="0">
              <a:latin typeface="Bahnschrift" panose="020B0502040204020203" pitchFamily="34" charset="0"/>
            </a:endParaRPr>
          </a:p>
          <a:p>
            <a:r>
              <a:rPr lang="en-US" sz="3600" dirty="0">
                <a:latin typeface="Bahnschrift" panose="020B0502040204020203" pitchFamily="34" charset="0"/>
              </a:rPr>
              <a:t>The framework for improving air quality monitoring over Indian cities</a:t>
            </a:r>
            <a:endParaRPr lang="en-CH" sz="3600" dirty="0">
              <a:latin typeface="Bahnschrift" panose="020B0502040204020203" pitchFamily="34" charset="0"/>
            </a:endParaRPr>
          </a:p>
          <a:p>
            <a:endParaRPr lang="en-US" sz="3600" dirty="0">
              <a:latin typeface="Bahnschrift" panose="020B0502040204020203" pitchFamily="34" charset="0"/>
            </a:endParaRPr>
          </a:p>
          <a:p>
            <a:r>
              <a:rPr lang="en-US" sz="2400" dirty="0">
                <a:solidFill>
                  <a:srgbClr val="C00000"/>
                </a:solidFill>
                <a:latin typeface="Bahnschrift" panose="020B0502040204020203" pitchFamily="34" charset="0"/>
              </a:rPr>
              <a:t>Arindam Roy</a:t>
            </a:r>
            <a:r>
              <a:rPr lang="en-US" sz="2400" baseline="30000" dirty="0">
                <a:solidFill>
                  <a:srgbClr val="C00000"/>
                </a:solidFill>
                <a:latin typeface="Bahnschrift" panose="020B0502040204020203" pitchFamily="34" charset="0"/>
              </a:rPr>
              <a:t>1</a:t>
            </a:r>
            <a:r>
              <a:rPr lang="en-US" sz="2400" dirty="0">
                <a:solidFill>
                  <a:srgbClr val="C00000"/>
                </a:solidFill>
                <a:latin typeface="Bahnschrift" panose="020B0502040204020203" pitchFamily="34" charset="0"/>
              </a:rPr>
              <a:t>, Athanasios Nenes</a:t>
            </a:r>
            <a:r>
              <a:rPr lang="en-US" sz="2400" baseline="30000" dirty="0">
                <a:solidFill>
                  <a:srgbClr val="C00000"/>
                </a:solidFill>
                <a:latin typeface="Bahnschrift" panose="020B0502040204020203" pitchFamily="34" charset="0"/>
              </a:rPr>
              <a:t>1,2</a:t>
            </a:r>
            <a:r>
              <a:rPr lang="en-US" sz="2400" dirty="0">
                <a:solidFill>
                  <a:srgbClr val="C00000"/>
                </a:solidFill>
                <a:latin typeface="Bahnschrift" panose="020B0502040204020203" pitchFamily="34" charset="0"/>
              </a:rPr>
              <a:t>, and Satoshi Takahama</a:t>
            </a:r>
            <a:r>
              <a:rPr lang="en-US" sz="2400" baseline="30000" dirty="0">
                <a:solidFill>
                  <a:srgbClr val="C00000"/>
                </a:solidFill>
                <a:latin typeface="Bahnschrift" panose="020B0502040204020203" pitchFamily="34" charset="0"/>
              </a:rPr>
              <a:t>1</a:t>
            </a:r>
            <a:endParaRPr lang="en-US" sz="2400" dirty="0">
              <a:solidFill>
                <a:srgbClr val="C00000"/>
              </a:solidFill>
              <a:latin typeface="Bahnschrift" panose="020B0502040204020203" pitchFamily="34" charset="0"/>
            </a:endParaRPr>
          </a:p>
          <a:p>
            <a:endParaRPr lang="en-US" sz="2400" baseline="30000" dirty="0">
              <a:solidFill>
                <a:srgbClr val="C00000"/>
              </a:solidFill>
              <a:latin typeface="Bahnschrift" panose="020B0502040204020203" pitchFamily="34" charset="0"/>
            </a:endParaRPr>
          </a:p>
          <a:p>
            <a:r>
              <a:rPr lang="en-US" sz="2400" baseline="30000" dirty="0">
                <a:solidFill>
                  <a:srgbClr val="C00000"/>
                </a:solidFill>
                <a:latin typeface="Bahnschrift" panose="020B0502040204020203" pitchFamily="34" charset="0"/>
              </a:rPr>
              <a:t>1</a:t>
            </a:r>
            <a:r>
              <a:rPr lang="en-US" sz="1600" dirty="0">
                <a:solidFill>
                  <a:srgbClr val="C00000"/>
                </a:solidFill>
                <a:latin typeface="Bahnschrift" panose="020B0502040204020203" pitchFamily="34" charset="0"/>
              </a:rPr>
              <a:t>Laboratory of atmospheric processes and their impacts (LAPI)</a:t>
            </a:r>
          </a:p>
          <a:p>
            <a:r>
              <a:rPr lang="fr-FR" sz="1600" dirty="0">
                <a:solidFill>
                  <a:srgbClr val="C00000"/>
                </a:solidFill>
                <a:latin typeface="Bahnschrift" panose="020B0502040204020203" pitchFamily="34" charset="0"/>
              </a:rPr>
              <a:t>École polytechnique fédérale de Lausanne</a:t>
            </a:r>
          </a:p>
          <a:p>
            <a:r>
              <a:rPr lang="en-US" sz="1600" baseline="30000" dirty="0">
                <a:solidFill>
                  <a:srgbClr val="C00000"/>
                </a:solidFill>
                <a:latin typeface="Bahnschrift" panose="020B0502040204020203" pitchFamily="34" charset="0"/>
              </a:rPr>
              <a:t>2</a:t>
            </a:r>
            <a:r>
              <a:rPr lang="en-US" sz="1600" dirty="0">
                <a:solidFill>
                  <a:srgbClr val="C00000"/>
                </a:solidFill>
                <a:latin typeface="Bahnschrift" panose="020B0502040204020203" pitchFamily="34" charset="0"/>
              </a:rPr>
              <a:t>Center of Studies on Air quality and Climate Change (C-STACC), Institute of Chemical Engineering of the Foundation for Research and Technology Hellas at Patras, Greece</a:t>
            </a:r>
            <a:endParaRPr lang="en-CH" sz="1600" dirty="0">
              <a:solidFill>
                <a:srgbClr val="C00000"/>
              </a:solidFill>
              <a:latin typeface="Bahnschrift" panose="020B0502040204020203" pitchFamily="34" charset="0"/>
            </a:endParaRPr>
          </a:p>
        </p:txBody>
      </p:sp>
      <p:sp>
        <p:nvSpPr>
          <p:cNvPr id="8" name="TextBox 7">
            <a:extLst>
              <a:ext uri="{FF2B5EF4-FFF2-40B4-BE49-F238E27FC236}">
                <a16:creationId xmlns:a16="http://schemas.microsoft.com/office/drawing/2014/main" id="{6CABE49A-8489-4276-AB2D-8CF7943E6731}"/>
              </a:ext>
            </a:extLst>
          </p:cNvPr>
          <p:cNvSpPr txBox="1"/>
          <p:nvPr/>
        </p:nvSpPr>
        <p:spPr>
          <a:xfrm>
            <a:off x="9549581" y="5605221"/>
            <a:ext cx="2595716" cy="369332"/>
          </a:xfrm>
          <a:prstGeom prst="rect">
            <a:avLst/>
          </a:prstGeom>
          <a:noFill/>
        </p:spPr>
        <p:txBody>
          <a:bodyPr wrap="square" rtlCol="0">
            <a:spAutoFit/>
          </a:bodyPr>
          <a:lstStyle/>
          <a:p>
            <a:r>
              <a:rPr lang="en-US" dirty="0">
                <a:latin typeface="Bahnschrift" panose="020B0502040204020203" pitchFamily="34" charset="0"/>
              </a:rPr>
              <a:t>Mon, 23 May</a:t>
            </a:r>
            <a:endParaRPr lang="en-CH" sz="2000" dirty="0">
              <a:latin typeface="Bahnschrift" panose="020B0502040204020203" pitchFamily="34" charset="0"/>
            </a:endParaRPr>
          </a:p>
        </p:txBody>
      </p:sp>
      <p:pic>
        <p:nvPicPr>
          <p:cNvPr id="1028" name="Picture 4" descr="Swiss Development and Cooperation (@SwissDevCoop) / Twitter">
            <a:extLst>
              <a:ext uri="{FF2B5EF4-FFF2-40B4-BE49-F238E27FC236}">
                <a16:creationId xmlns:a16="http://schemas.microsoft.com/office/drawing/2014/main" id="{5DB8A644-AA20-4993-A8CB-04A9E1050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45" y="4830097"/>
            <a:ext cx="1132209" cy="1132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RI: Innovative Solutions for Sustainable Development - India">
            <a:extLst>
              <a:ext uri="{FF2B5EF4-FFF2-40B4-BE49-F238E27FC236}">
                <a16:creationId xmlns:a16="http://schemas.microsoft.com/office/drawing/2014/main" id="{3F95C269-5FE6-4661-BF99-B0A5E6CE7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465" y="4716836"/>
            <a:ext cx="1248809" cy="12454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dentity ‒ Overview ‐ EPFL">
            <a:extLst>
              <a:ext uri="{FF2B5EF4-FFF2-40B4-BE49-F238E27FC236}">
                <a16:creationId xmlns:a16="http://schemas.microsoft.com/office/drawing/2014/main" id="{91FBE4C5-A718-49F6-BBA7-2E588397B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487" y="4741993"/>
            <a:ext cx="2183719" cy="12283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Official Website of CSIR-National Environmental Engineering Research  Institute, Government of India">
            <a:extLst>
              <a:ext uri="{FF2B5EF4-FFF2-40B4-BE49-F238E27FC236}">
                <a16:creationId xmlns:a16="http://schemas.microsoft.com/office/drawing/2014/main" id="{65334309-F42C-4068-8495-370835068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176" y="4925614"/>
            <a:ext cx="1383366" cy="799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32DC391-1473-45E6-8614-BFE43207E430}"/>
              </a:ext>
            </a:extLst>
          </p:cNvPr>
          <p:cNvPicPr>
            <a:picLocks noChangeAspect="1"/>
          </p:cNvPicPr>
          <p:nvPr/>
        </p:nvPicPr>
        <p:blipFill>
          <a:blip r:embed="rId6"/>
          <a:stretch>
            <a:fillRect/>
          </a:stretch>
        </p:blipFill>
        <p:spPr>
          <a:xfrm>
            <a:off x="8596470" y="4716836"/>
            <a:ext cx="1147759" cy="1122414"/>
          </a:xfrm>
          <a:prstGeom prst="rect">
            <a:avLst/>
          </a:prstGeom>
        </p:spPr>
      </p:pic>
      <p:pic>
        <p:nvPicPr>
          <p:cNvPr id="2" name="Picture 2" descr="European Geosciences Union">
            <a:extLst>
              <a:ext uri="{FF2B5EF4-FFF2-40B4-BE49-F238E27FC236}">
                <a16:creationId xmlns:a16="http://schemas.microsoft.com/office/drawing/2014/main" id="{599BFFD8-E641-49CD-AD1E-5F11A334D2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87" y="203061"/>
            <a:ext cx="1438140" cy="116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9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C95F4-F854-403C-B9EA-CC666EFBF390}"/>
              </a:ext>
            </a:extLst>
          </p:cNvPr>
          <p:cNvSpPr txBox="1"/>
          <p:nvPr/>
        </p:nvSpPr>
        <p:spPr>
          <a:xfrm>
            <a:off x="517890" y="364142"/>
            <a:ext cx="9758995" cy="584775"/>
          </a:xfrm>
          <a:prstGeom prst="rect">
            <a:avLst/>
          </a:prstGeom>
          <a:noFill/>
        </p:spPr>
        <p:txBody>
          <a:bodyPr wrap="square" rtlCol="0">
            <a:spAutoFit/>
          </a:bodyPr>
          <a:lstStyle/>
          <a:p>
            <a:r>
              <a:rPr lang="en-US" sz="3200" dirty="0">
                <a:latin typeface="Bahnschrift" panose="020B0502040204020203" pitchFamily="34" charset="0"/>
              </a:rPr>
              <a:t>Clean Air Project - India</a:t>
            </a:r>
            <a:endParaRPr lang="en-CH" sz="3200" dirty="0">
              <a:latin typeface="Bahnschrift" panose="020B0502040204020203" pitchFamily="34" charset="0"/>
            </a:endParaRPr>
          </a:p>
        </p:txBody>
      </p:sp>
      <p:sp>
        <p:nvSpPr>
          <p:cNvPr id="5" name="TextBox 4">
            <a:extLst>
              <a:ext uri="{FF2B5EF4-FFF2-40B4-BE49-F238E27FC236}">
                <a16:creationId xmlns:a16="http://schemas.microsoft.com/office/drawing/2014/main" id="{38738338-C192-4432-B5A8-63E77472EBC8}"/>
              </a:ext>
            </a:extLst>
          </p:cNvPr>
          <p:cNvSpPr txBox="1"/>
          <p:nvPr/>
        </p:nvSpPr>
        <p:spPr>
          <a:xfrm>
            <a:off x="623087" y="1351370"/>
            <a:ext cx="10835235" cy="2862322"/>
          </a:xfrm>
          <a:prstGeom prst="rect">
            <a:avLst/>
          </a:prstGeom>
          <a:noFill/>
        </p:spPr>
        <p:txBody>
          <a:bodyPr wrap="square" rtlCol="0">
            <a:spAutoFit/>
          </a:bodyPr>
          <a:lstStyle/>
          <a:p>
            <a:r>
              <a:rPr lang="en-US" dirty="0">
                <a:latin typeface="Bahnschrift" panose="020B0502040204020203" pitchFamily="34" charset="0"/>
              </a:rPr>
              <a:t>Funded by Swiss Development Corporation – working as a support system for Clean Air Action Plan, India</a:t>
            </a:r>
          </a:p>
          <a:p>
            <a:endParaRPr lang="en-US" dirty="0">
              <a:latin typeface="Bahnschrift" panose="020B0502040204020203" pitchFamily="34" charset="0"/>
            </a:endParaRPr>
          </a:p>
          <a:p>
            <a:r>
              <a:rPr lang="en-US" dirty="0">
                <a:latin typeface="Bahnschrift" panose="020B0502040204020203" pitchFamily="34" charset="0"/>
              </a:rPr>
              <a:t>Four Indian million-plus cities</a:t>
            </a:r>
          </a:p>
          <a:p>
            <a:endParaRPr lang="en-US" dirty="0">
              <a:latin typeface="Bahnschrift" panose="020B0502040204020203" pitchFamily="34" charset="0"/>
            </a:endParaRPr>
          </a:p>
          <a:p>
            <a:r>
              <a:rPr lang="en-US" dirty="0">
                <a:solidFill>
                  <a:srgbClr val="C00000"/>
                </a:solidFill>
                <a:latin typeface="Bahnschrift" panose="020B0502040204020203" pitchFamily="34" charset="0"/>
              </a:rPr>
              <a:t>Our group at EPFL is working on improving air quality (AQ) practices. Part of our job includes understanding present monitoring scenario, stakeholder engagement, building framework on AQ monitoring and advocating for implementation. </a:t>
            </a:r>
          </a:p>
          <a:p>
            <a:endParaRPr lang="en-US" dirty="0">
              <a:latin typeface="Bahnschrift" panose="020B0502040204020203" pitchFamily="34" charset="0"/>
            </a:endParaRPr>
          </a:p>
          <a:p>
            <a:r>
              <a:rPr lang="en-US" dirty="0">
                <a:latin typeface="Bahnschrift" panose="020B0502040204020203" pitchFamily="34" charset="0"/>
              </a:rPr>
              <a:t> </a:t>
            </a:r>
            <a:endParaRPr lang="en-CH" dirty="0">
              <a:latin typeface="Bahnschrift" panose="020B0502040204020203" pitchFamily="34" charset="0"/>
            </a:endParaRPr>
          </a:p>
        </p:txBody>
      </p:sp>
      <p:pic>
        <p:nvPicPr>
          <p:cNvPr id="7" name="Picture 6">
            <a:extLst>
              <a:ext uri="{FF2B5EF4-FFF2-40B4-BE49-F238E27FC236}">
                <a16:creationId xmlns:a16="http://schemas.microsoft.com/office/drawing/2014/main" id="{5E491C17-6762-4592-9E83-0C58CDE670AC}"/>
              </a:ext>
            </a:extLst>
          </p:cNvPr>
          <p:cNvPicPr>
            <a:picLocks noChangeAspect="1"/>
          </p:cNvPicPr>
          <p:nvPr/>
        </p:nvPicPr>
        <p:blipFill>
          <a:blip r:embed="rId2"/>
          <a:stretch>
            <a:fillRect/>
          </a:stretch>
        </p:blipFill>
        <p:spPr>
          <a:xfrm>
            <a:off x="310197" y="4021742"/>
            <a:ext cx="3112736" cy="2334552"/>
          </a:xfrm>
          <a:prstGeom prst="rect">
            <a:avLst/>
          </a:prstGeom>
        </p:spPr>
      </p:pic>
      <p:pic>
        <p:nvPicPr>
          <p:cNvPr id="9" name="Picture 8">
            <a:extLst>
              <a:ext uri="{FF2B5EF4-FFF2-40B4-BE49-F238E27FC236}">
                <a16:creationId xmlns:a16="http://schemas.microsoft.com/office/drawing/2014/main" id="{80A92E9E-FAAE-44C2-8609-EA49B32D1C6E}"/>
              </a:ext>
            </a:extLst>
          </p:cNvPr>
          <p:cNvPicPr>
            <a:picLocks noChangeAspect="1"/>
          </p:cNvPicPr>
          <p:nvPr/>
        </p:nvPicPr>
        <p:blipFill>
          <a:blip r:embed="rId3"/>
          <a:stretch>
            <a:fillRect/>
          </a:stretch>
        </p:blipFill>
        <p:spPr>
          <a:xfrm>
            <a:off x="3538919" y="4021742"/>
            <a:ext cx="5187894" cy="2334552"/>
          </a:xfrm>
          <a:prstGeom prst="rect">
            <a:avLst/>
          </a:prstGeom>
        </p:spPr>
      </p:pic>
      <p:pic>
        <p:nvPicPr>
          <p:cNvPr id="11" name="Picture 10">
            <a:extLst>
              <a:ext uri="{FF2B5EF4-FFF2-40B4-BE49-F238E27FC236}">
                <a16:creationId xmlns:a16="http://schemas.microsoft.com/office/drawing/2014/main" id="{2FF48130-0B37-4832-B268-953BA5FC04B0}"/>
              </a:ext>
            </a:extLst>
          </p:cNvPr>
          <p:cNvPicPr>
            <a:picLocks noChangeAspect="1"/>
          </p:cNvPicPr>
          <p:nvPr/>
        </p:nvPicPr>
        <p:blipFill>
          <a:blip r:embed="rId4"/>
          <a:stretch>
            <a:fillRect/>
          </a:stretch>
        </p:blipFill>
        <p:spPr>
          <a:xfrm>
            <a:off x="8842799" y="4021741"/>
            <a:ext cx="3112736" cy="2334553"/>
          </a:xfrm>
          <a:prstGeom prst="rect">
            <a:avLst/>
          </a:prstGeom>
        </p:spPr>
      </p:pic>
    </p:spTree>
    <p:extLst>
      <p:ext uri="{BB962C8B-B14F-4D97-AF65-F5344CB8AC3E}">
        <p14:creationId xmlns:p14="http://schemas.microsoft.com/office/powerpoint/2010/main" val="275432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650F9-3081-4998-A04D-B1E1B1A54253}"/>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6" name="Straight Connector 5">
            <a:extLst>
              <a:ext uri="{FF2B5EF4-FFF2-40B4-BE49-F238E27FC236}">
                <a16:creationId xmlns:a16="http://schemas.microsoft.com/office/drawing/2014/main" id="{B1D341C8-286B-4ABB-AFCA-77F2D1C77C52}"/>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E90967-0108-4716-B216-E7EF51C1FDAD}"/>
              </a:ext>
            </a:extLst>
          </p:cNvPr>
          <p:cNvPicPr>
            <a:picLocks noChangeAspect="1"/>
          </p:cNvPicPr>
          <p:nvPr/>
        </p:nvPicPr>
        <p:blipFill>
          <a:blip r:embed="rId2"/>
          <a:stretch>
            <a:fillRect/>
          </a:stretch>
        </p:blipFill>
        <p:spPr>
          <a:xfrm>
            <a:off x="676256" y="674857"/>
            <a:ext cx="3633725" cy="2100583"/>
          </a:xfrm>
          <a:prstGeom prst="rect">
            <a:avLst/>
          </a:prstGeom>
        </p:spPr>
        <p:style>
          <a:lnRef idx="2">
            <a:schemeClr val="accent2"/>
          </a:lnRef>
          <a:fillRef idx="1">
            <a:schemeClr val="lt1"/>
          </a:fillRef>
          <a:effectRef idx="0">
            <a:schemeClr val="accent2"/>
          </a:effectRef>
          <a:fontRef idx="minor">
            <a:schemeClr val="dk1"/>
          </a:fontRef>
        </p:style>
      </p:pic>
      <p:sp>
        <p:nvSpPr>
          <p:cNvPr id="3" name="TextBox 2">
            <a:extLst>
              <a:ext uri="{FF2B5EF4-FFF2-40B4-BE49-F238E27FC236}">
                <a16:creationId xmlns:a16="http://schemas.microsoft.com/office/drawing/2014/main" id="{FECDF6F1-B696-4B29-92BE-1C3CA105208A}"/>
              </a:ext>
            </a:extLst>
          </p:cNvPr>
          <p:cNvSpPr txBox="1"/>
          <p:nvPr/>
        </p:nvSpPr>
        <p:spPr>
          <a:xfrm>
            <a:off x="553064" y="162232"/>
            <a:ext cx="5832987" cy="369332"/>
          </a:xfrm>
          <a:prstGeom prst="rect">
            <a:avLst/>
          </a:prstGeom>
          <a:noFill/>
        </p:spPr>
        <p:txBody>
          <a:bodyPr wrap="square" rtlCol="0">
            <a:spAutoFit/>
          </a:bodyPr>
          <a:lstStyle/>
          <a:p>
            <a:r>
              <a:rPr lang="en-US" dirty="0">
                <a:latin typeface="Bahnschrift" panose="020B0502040204020203" pitchFamily="34" charset="0"/>
              </a:rPr>
              <a:t>Number of million plus cities in India</a:t>
            </a:r>
            <a:endParaRPr lang="en-CH" dirty="0">
              <a:latin typeface="Bahnschrift" panose="020B0502040204020203" pitchFamily="34" charset="0"/>
            </a:endParaRPr>
          </a:p>
        </p:txBody>
      </p:sp>
      <p:pic>
        <p:nvPicPr>
          <p:cNvPr id="7" name="Picture 6">
            <a:extLst>
              <a:ext uri="{FF2B5EF4-FFF2-40B4-BE49-F238E27FC236}">
                <a16:creationId xmlns:a16="http://schemas.microsoft.com/office/drawing/2014/main" id="{4C0E0500-DE18-4418-8D25-1540AA343EDE}"/>
              </a:ext>
            </a:extLst>
          </p:cNvPr>
          <p:cNvPicPr>
            <a:picLocks noChangeAspect="1"/>
          </p:cNvPicPr>
          <p:nvPr/>
        </p:nvPicPr>
        <p:blipFill rotWithShape="1">
          <a:blip r:embed="rId3"/>
          <a:srcRect l="23045" t="43225" r="42410" b="8581"/>
          <a:stretch/>
        </p:blipFill>
        <p:spPr>
          <a:xfrm>
            <a:off x="4645743" y="674857"/>
            <a:ext cx="5300476" cy="4159446"/>
          </a:xfrm>
          <a:prstGeom prst="rect">
            <a:avLst/>
          </a:prstGeom>
          <a:ln>
            <a:solidFill>
              <a:schemeClr val="tx1"/>
            </a:solidFill>
          </a:ln>
        </p:spPr>
      </p:pic>
      <p:sp>
        <p:nvSpPr>
          <p:cNvPr id="8" name="TextBox 7">
            <a:extLst>
              <a:ext uri="{FF2B5EF4-FFF2-40B4-BE49-F238E27FC236}">
                <a16:creationId xmlns:a16="http://schemas.microsoft.com/office/drawing/2014/main" id="{17243F69-E700-46F4-A8BC-F07D91DFB203}"/>
              </a:ext>
            </a:extLst>
          </p:cNvPr>
          <p:cNvSpPr txBox="1"/>
          <p:nvPr/>
        </p:nvSpPr>
        <p:spPr>
          <a:xfrm>
            <a:off x="4507945" y="162232"/>
            <a:ext cx="5832987" cy="400110"/>
          </a:xfrm>
          <a:prstGeom prst="rect">
            <a:avLst/>
          </a:prstGeom>
          <a:noFill/>
        </p:spPr>
        <p:txBody>
          <a:bodyPr wrap="square" rtlCol="0">
            <a:spAutoFit/>
          </a:bodyPr>
          <a:lstStyle/>
          <a:p>
            <a:r>
              <a:rPr lang="en-US" sz="2000" dirty="0">
                <a:latin typeface="Bahnschrift" panose="020B0502040204020203" pitchFamily="34" charset="0"/>
              </a:rPr>
              <a:t>Drivers of Indian urban population expansion</a:t>
            </a:r>
            <a:endParaRPr lang="en-CH" sz="2000" dirty="0">
              <a:latin typeface="Bahnschrift" panose="020B0502040204020203" pitchFamily="34" charset="0"/>
            </a:endParaRPr>
          </a:p>
        </p:txBody>
      </p:sp>
      <p:pic>
        <p:nvPicPr>
          <p:cNvPr id="2050" name="Picture 2" descr="Urban or rural? 24,000 town-sized villages are losing out on policies for  urban areas.">
            <a:extLst>
              <a:ext uri="{FF2B5EF4-FFF2-40B4-BE49-F238E27FC236}">
                <a16:creationId xmlns:a16="http://schemas.microsoft.com/office/drawing/2014/main" id="{DBE0AF3F-AEA6-4A1A-83D2-3E9B3E1CE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56" y="2918733"/>
            <a:ext cx="3040337" cy="3853947"/>
          </a:xfrm>
          <a:prstGeom prst="rect">
            <a:avLst/>
          </a:prstGeom>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pic>
      <p:sp>
        <p:nvSpPr>
          <p:cNvPr id="9" name="TextBox 8">
            <a:extLst>
              <a:ext uri="{FF2B5EF4-FFF2-40B4-BE49-F238E27FC236}">
                <a16:creationId xmlns:a16="http://schemas.microsoft.com/office/drawing/2014/main" id="{9D6519FE-B475-4CD6-9D8E-963BF745C7B7}"/>
              </a:ext>
            </a:extLst>
          </p:cNvPr>
          <p:cNvSpPr txBox="1"/>
          <p:nvPr/>
        </p:nvSpPr>
        <p:spPr>
          <a:xfrm>
            <a:off x="9946219" y="1575111"/>
            <a:ext cx="3775587" cy="923330"/>
          </a:xfrm>
          <a:prstGeom prst="rect">
            <a:avLst/>
          </a:prstGeom>
          <a:noFill/>
        </p:spPr>
        <p:txBody>
          <a:bodyPr wrap="square" rtlCol="0">
            <a:spAutoFit/>
          </a:bodyPr>
          <a:lstStyle/>
          <a:p>
            <a:r>
              <a:rPr lang="en-US" dirty="0">
                <a:latin typeface="Bahnschrift" panose="020B0502040204020203" pitchFamily="34" charset="0"/>
              </a:rPr>
              <a:t>Growth rate</a:t>
            </a:r>
          </a:p>
          <a:p>
            <a:r>
              <a:rPr lang="en-US" dirty="0">
                <a:latin typeface="Bahnschrift" panose="020B0502040204020203" pitchFamily="34" charset="0"/>
              </a:rPr>
              <a:t>Migration</a:t>
            </a:r>
          </a:p>
          <a:p>
            <a:r>
              <a:rPr lang="en-US" dirty="0">
                <a:latin typeface="Bahnschrift" panose="020B0502040204020203" pitchFamily="34" charset="0"/>
              </a:rPr>
              <a:t>Agglomeration</a:t>
            </a:r>
          </a:p>
        </p:txBody>
      </p:sp>
      <p:sp>
        <p:nvSpPr>
          <p:cNvPr id="11" name="TextBox 10">
            <a:extLst>
              <a:ext uri="{FF2B5EF4-FFF2-40B4-BE49-F238E27FC236}">
                <a16:creationId xmlns:a16="http://schemas.microsoft.com/office/drawing/2014/main" id="{38C04741-9873-4A46-9E0B-76FB7F0F1E6C}"/>
              </a:ext>
            </a:extLst>
          </p:cNvPr>
          <p:cNvSpPr txBox="1"/>
          <p:nvPr/>
        </p:nvSpPr>
        <p:spPr>
          <a:xfrm>
            <a:off x="5334972" y="6250903"/>
            <a:ext cx="2374491" cy="369332"/>
          </a:xfrm>
          <a:prstGeom prst="rect">
            <a:avLst/>
          </a:prstGeom>
          <a:noFill/>
        </p:spPr>
        <p:txBody>
          <a:bodyPr wrap="square" rtlCol="0">
            <a:spAutoFit/>
          </a:bodyPr>
          <a:lstStyle/>
          <a:p>
            <a:pPr algn="ctr"/>
            <a:r>
              <a:rPr lang="en-US" dirty="0">
                <a:latin typeface="Bahnschrift SemiBold" panose="020B0502040204020203" pitchFamily="34" charset="0"/>
              </a:rPr>
              <a:t>Problem statement</a:t>
            </a:r>
            <a:endParaRPr lang="en-CH" dirty="0">
              <a:latin typeface="Bahnschrift SemiBold" panose="020B0502040204020203" pitchFamily="34" charset="0"/>
            </a:endParaRPr>
          </a:p>
        </p:txBody>
      </p:sp>
      <p:sp>
        <p:nvSpPr>
          <p:cNvPr id="15" name="Arrow: Up 14">
            <a:extLst>
              <a:ext uri="{FF2B5EF4-FFF2-40B4-BE49-F238E27FC236}">
                <a16:creationId xmlns:a16="http://schemas.microsoft.com/office/drawing/2014/main" id="{D80F4C8F-A167-4E20-8023-D38B845833F9}"/>
              </a:ext>
            </a:extLst>
          </p:cNvPr>
          <p:cNvSpPr/>
          <p:nvPr/>
        </p:nvSpPr>
        <p:spPr>
          <a:xfrm>
            <a:off x="11347313" y="1678348"/>
            <a:ext cx="258096" cy="21385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H"/>
          </a:p>
        </p:txBody>
      </p:sp>
      <p:sp>
        <p:nvSpPr>
          <p:cNvPr id="16" name="Arrow: Up 15">
            <a:extLst>
              <a:ext uri="{FF2B5EF4-FFF2-40B4-BE49-F238E27FC236}">
                <a16:creationId xmlns:a16="http://schemas.microsoft.com/office/drawing/2014/main" id="{C3797C5D-CFC7-497E-BA03-2EA15446B72B}"/>
              </a:ext>
            </a:extLst>
          </p:cNvPr>
          <p:cNvSpPr/>
          <p:nvPr/>
        </p:nvSpPr>
        <p:spPr>
          <a:xfrm>
            <a:off x="11072011" y="1911862"/>
            <a:ext cx="258096" cy="21385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H"/>
          </a:p>
        </p:txBody>
      </p:sp>
      <p:sp>
        <p:nvSpPr>
          <p:cNvPr id="17" name="Arrow: Up 16">
            <a:extLst>
              <a:ext uri="{FF2B5EF4-FFF2-40B4-BE49-F238E27FC236}">
                <a16:creationId xmlns:a16="http://schemas.microsoft.com/office/drawing/2014/main" id="{28926C44-4CA0-4808-8157-14F960C3FB20}"/>
              </a:ext>
            </a:extLst>
          </p:cNvPr>
          <p:cNvSpPr/>
          <p:nvPr/>
        </p:nvSpPr>
        <p:spPr>
          <a:xfrm>
            <a:off x="11570997" y="2211742"/>
            <a:ext cx="258096" cy="213852"/>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42267021-A746-4ABD-AE30-96E2A9DE99AF}"/>
              </a:ext>
            </a:extLst>
          </p:cNvPr>
          <p:cNvSpPr/>
          <p:nvPr/>
        </p:nvSpPr>
        <p:spPr>
          <a:xfrm>
            <a:off x="4645743" y="5154250"/>
            <a:ext cx="3752950" cy="369332"/>
          </a:xfrm>
          <a:prstGeom prst="rect">
            <a:avLst/>
          </a:prstGeom>
        </p:spPr>
        <p:txBody>
          <a:bodyPr wrap="none">
            <a:spAutoFit/>
          </a:bodyPr>
          <a:lstStyle/>
          <a:p>
            <a:r>
              <a:rPr lang="en-US" b="1" dirty="0">
                <a:solidFill>
                  <a:srgbClr val="C00000"/>
                </a:solidFill>
                <a:latin typeface="Bahnschrift" panose="020B0502040204020203" pitchFamily="34" charset="0"/>
              </a:rPr>
              <a:t>Rapid transformation of landscape</a:t>
            </a:r>
            <a:endParaRPr lang="en-CH" b="1" dirty="0">
              <a:solidFill>
                <a:srgbClr val="C00000"/>
              </a:solidFill>
              <a:latin typeface="Bahnschrift" panose="020B0502040204020203" pitchFamily="34" charset="0"/>
            </a:endParaRPr>
          </a:p>
        </p:txBody>
      </p:sp>
    </p:spTree>
    <p:extLst>
      <p:ext uri="{BB962C8B-B14F-4D97-AF65-F5344CB8AC3E}">
        <p14:creationId xmlns:p14="http://schemas.microsoft.com/office/powerpoint/2010/main" val="152894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A241ED7A-EBDB-4E5A-91A9-2B088BD12685}"/>
              </a:ext>
            </a:extLst>
          </p:cNvPr>
          <p:cNvSpPr/>
          <p:nvPr/>
        </p:nvSpPr>
        <p:spPr>
          <a:xfrm>
            <a:off x="6178340" y="1467465"/>
            <a:ext cx="4156043" cy="3392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26" name="Rectangle: Rounded Corners 25">
            <a:extLst>
              <a:ext uri="{FF2B5EF4-FFF2-40B4-BE49-F238E27FC236}">
                <a16:creationId xmlns:a16="http://schemas.microsoft.com/office/drawing/2014/main" id="{5BF4969F-E6A9-4805-91F2-AA42AD440DD3}"/>
              </a:ext>
            </a:extLst>
          </p:cNvPr>
          <p:cNvSpPr/>
          <p:nvPr/>
        </p:nvSpPr>
        <p:spPr>
          <a:xfrm>
            <a:off x="730046" y="1467465"/>
            <a:ext cx="4328648" cy="3392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4" name="TextBox 3">
            <a:extLst>
              <a:ext uri="{FF2B5EF4-FFF2-40B4-BE49-F238E27FC236}">
                <a16:creationId xmlns:a16="http://schemas.microsoft.com/office/drawing/2014/main" id="{30A650F9-3081-4998-A04D-B1E1B1A54253}"/>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6" name="Straight Connector 5">
            <a:extLst>
              <a:ext uri="{FF2B5EF4-FFF2-40B4-BE49-F238E27FC236}">
                <a16:creationId xmlns:a16="http://schemas.microsoft.com/office/drawing/2014/main" id="{B1D341C8-286B-4ABB-AFCA-77F2D1C77C52}"/>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36A59AE-EF54-4421-9907-097F6CDC31A5}"/>
              </a:ext>
            </a:extLst>
          </p:cNvPr>
          <p:cNvSpPr txBox="1"/>
          <p:nvPr/>
        </p:nvSpPr>
        <p:spPr>
          <a:xfrm>
            <a:off x="5334972" y="6250903"/>
            <a:ext cx="2374491" cy="369332"/>
          </a:xfrm>
          <a:prstGeom prst="rect">
            <a:avLst/>
          </a:prstGeom>
          <a:noFill/>
        </p:spPr>
        <p:txBody>
          <a:bodyPr wrap="square" rtlCol="0">
            <a:spAutoFit/>
          </a:bodyPr>
          <a:lstStyle/>
          <a:p>
            <a:pPr algn="ctr"/>
            <a:r>
              <a:rPr lang="en-US" dirty="0">
                <a:latin typeface="Bahnschrift SemiBold" panose="020B0502040204020203" pitchFamily="34" charset="0"/>
              </a:rPr>
              <a:t>Problem statement</a:t>
            </a:r>
            <a:endParaRPr lang="en-CH" dirty="0">
              <a:latin typeface="Bahnschrift SemiBold" panose="020B0502040204020203" pitchFamily="34" charset="0"/>
            </a:endParaRPr>
          </a:p>
        </p:txBody>
      </p:sp>
      <p:sp>
        <p:nvSpPr>
          <p:cNvPr id="2" name="TextBox 1">
            <a:extLst>
              <a:ext uri="{FF2B5EF4-FFF2-40B4-BE49-F238E27FC236}">
                <a16:creationId xmlns:a16="http://schemas.microsoft.com/office/drawing/2014/main" id="{C6F63587-862D-4769-AF91-F35F0F203590}"/>
              </a:ext>
            </a:extLst>
          </p:cNvPr>
          <p:cNvSpPr txBox="1"/>
          <p:nvPr/>
        </p:nvSpPr>
        <p:spPr>
          <a:xfrm>
            <a:off x="235974" y="176981"/>
            <a:ext cx="8259097" cy="369332"/>
          </a:xfrm>
          <a:prstGeom prst="rect">
            <a:avLst/>
          </a:prstGeom>
          <a:noFill/>
        </p:spPr>
        <p:txBody>
          <a:bodyPr wrap="square" rtlCol="0">
            <a:spAutoFit/>
          </a:bodyPr>
          <a:lstStyle/>
          <a:p>
            <a:r>
              <a:rPr lang="en-US" dirty="0">
                <a:latin typeface="Bahnschrift" panose="020B0502040204020203" pitchFamily="34" charset="0"/>
              </a:rPr>
              <a:t>Mixed land-use: everything is everywhere</a:t>
            </a:r>
            <a:endParaRPr lang="en-CH" dirty="0">
              <a:latin typeface="Bahnschrift" panose="020B0502040204020203" pitchFamily="34" charset="0"/>
            </a:endParaRPr>
          </a:p>
        </p:txBody>
      </p:sp>
      <p:pic>
        <p:nvPicPr>
          <p:cNvPr id="7" name="Graphic 6" descr="House">
            <a:extLst>
              <a:ext uri="{FF2B5EF4-FFF2-40B4-BE49-F238E27FC236}">
                <a16:creationId xmlns:a16="http://schemas.microsoft.com/office/drawing/2014/main" id="{56CD940D-F5F4-4865-93B5-E38458F9BB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6901" y="1696687"/>
            <a:ext cx="597309" cy="597309"/>
          </a:xfrm>
          <a:prstGeom prst="rect">
            <a:avLst/>
          </a:prstGeom>
        </p:spPr>
      </p:pic>
      <p:pic>
        <p:nvPicPr>
          <p:cNvPr id="9" name="Graphic 8" descr="Kiosk">
            <a:extLst>
              <a:ext uri="{FF2B5EF4-FFF2-40B4-BE49-F238E27FC236}">
                <a16:creationId xmlns:a16="http://schemas.microsoft.com/office/drawing/2014/main" id="{990BDB26-A46C-44E9-9521-17CB7FDDAF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2371" y="3433906"/>
            <a:ext cx="597309" cy="597309"/>
          </a:xfrm>
          <a:prstGeom prst="rect">
            <a:avLst/>
          </a:prstGeom>
        </p:spPr>
      </p:pic>
      <p:pic>
        <p:nvPicPr>
          <p:cNvPr id="11" name="Graphic 10" descr="Factory">
            <a:extLst>
              <a:ext uri="{FF2B5EF4-FFF2-40B4-BE49-F238E27FC236}">
                <a16:creationId xmlns:a16="http://schemas.microsoft.com/office/drawing/2014/main" id="{E43B869C-665B-4BD6-91C8-708C8DC0CB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1385" y="3995605"/>
            <a:ext cx="597309" cy="597309"/>
          </a:xfrm>
          <a:prstGeom prst="rect">
            <a:avLst/>
          </a:prstGeom>
        </p:spPr>
      </p:pic>
      <p:pic>
        <p:nvPicPr>
          <p:cNvPr id="12" name="Graphic 11" descr="House">
            <a:extLst>
              <a:ext uri="{FF2B5EF4-FFF2-40B4-BE49-F238E27FC236}">
                <a16:creationId xmlns:a16="http://schemas.microsoft.com/office/drawing/2014/main" id="{D3D544D4-DDCF-4275-BEFB-929C771C13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8511" y="1696687"/>
            <a:ext cx="597309" cy="597309"/>
          </a:xfrm>
          <a:prstGeom prst="rect">
            <a:avLst/>
          </a:prstGeom>
        </p:spPr>
      </p:pic>
      <p:pic>
        <p:nvPicPr>
          <p:cNvPr id="13" name="Graphic 12" descr="House">
            <a:extLst>
              <a:ext uri="{FF2B5EF4-FFF2-40B4-BE49-F238E27FC236}">
                <a16:creationId xmlns:a16="http://schemas.microsoft.com/office/drawing/2014/main" id="{F1EE4185-DC73-4FA7-84E6-ABDA27B06F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79856" y="2222705"/>
            <a:ext cx="597309" cy="597309"/>
          </a:xfrm>
          <a:prstGeom prst="rect">
            <a:avLst/>
          </a:prstGeom>
        </p:spPr>
      </p:pic>
      <p:pic>
        <p:nvPicPr>
          <p:cNvPr id="14" name="Graphic 13" descr="House">
            <a:extLst>
              <a:ext uri="{FF2B5EF4-FFF2-40B4-BE49-F238E27FC236}">
                <a16:creationId xmlns:a16="http://schemas.microsoft.com/office/drawing/2014/main" id="{03EE679C-2B1C-4EF2-8F89-433C99F543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4951" y="2220866"/>
            <a:ext cx="597309" cy="597309"/>
          </a:xfrm>
          <a:prstGeom prst="rect">
            <a:avLst/>
          </a:prstGeom>
        </p:spPr>
      </p:pic>
      <p:pic>
        <p:nvPicPr>
          <p:cNvPr id="15" name="Graphic 14" descr="House">
            <a:extLst>
              <a:ext uri="{FF2B5EF4-FFF2-40B4-BE49-F238E27FC236}">
                <a16:creationId xmlns:a16="http://schemas.microsoft.com/office/drawing/2014/main" id="{40388205-24F5-495A-9381-BA2794210A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146" y="1696687"/>
            <a:ext cx="597309" cy="597309"/>
          </a:xfrm>
          <a:prstGeom prst="rect">
            <a:avLst/>
          </a:prstGeom>
        </p:spPr>
      </p:pic>
      <p:pic>
        <p:nvPicPr>
          <p:cNvPr id="16" name="Graphic 15" descr="House">
            <a:extLst>
              <a:ext uri="{FF2B5EF4-FFF2-40B4-BE49-F238E27FC236}">
                <a16:creationId xmlns:a16="http://schemas.microsoft.com/office/drawing/2014/main" id="{DE3E9E14-7552-4397-9022-1CE7C7AB6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0046" y="2220866"/>
            <a:ext cx="597309" cy="597309"/>
          </a:xfrm>
          <a:prstGeom prst="rect">
            <a:avLst/>
          </a:prstGeom>
        </p:spPr>
      </p:pic>
      <p:pic>
        <p:nvPicPr>
          <p:cNvPr id="17" name="Graphic 16" descr="Kiosk">
            <a:extLst>
              <a:ext uri="{FF2B5EF4-FFF2-40B4-BE49-F238E27FC236}">
                <a16:creationId xmlns:a16="http://schemas.microsoft.com/office/drawing/2014/main" id="{5F97A42C-9F92-4AAD-8918-CD20A89C97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5063" y="3438210"/>
            <a:ext cx="597309" cy="597309"/>
          </a:xfrm>
          <a:prstGeom prst="rect">
            <a:avLst/>
          </a:prstGeom>
        </p:spPr>
      </p:pic>
      <p:pic>
        <p:nvPicPr>
          <p:cNvPr id="18" name="Graphic 17" descr="Kiosk">
            <a:extLst>
              <a:ext uri="{FF2B5EF4-FFF2-40B4-BE49-F238E27FC236}">
                <a16:creationId xmlns:a16="http://schemas.microsoft.com/office/drawing/2014/main" id="{8FCE812B-7F8C-4C1E-A86C-6718BEC353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5063" y="4035678"/>
            <a:ext cx="597309" cy="597309"/>
          </a:xfrm>
          <a:prstGeom prst="rect">
            <a:avLst/>
          </a:prstGeom>
        </p:spPr>
      </p:pic>
      <p:pic>
        <p:nvPicPr>
          <p:cNvPr id="19" name="Graphic 18" descr="Kiosk">
            <a:extLst>
              <a:ext uri="{FF2B5EF4-FFF2-40B4-BE49-F238E27FC236}">
                <a16:creationId xmlns:a16="http://schemas.microsoft.com/office/drawing/2014/main" id="{A4FA9E53-4105-4439-BC16-DB8E9614BC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754" y="4033064"/>
            <a:ext cx="597309" cy="597309"/>
          </a:xfrm>
          <a:prstGeom prst="rect">
            <a:avLst/>
          </a:prstGeom>
        </p:spPr>
      </p:pic>
      <p:pic>
        <p:nvPicPr>
          <p:cNvPr id="20" name="Graphic 19" descr="Kiosk">
            <a:extLst>
              <a:ext uri="{FF2B5EF4-FFF2-40B4-BE49-F238E27FC236}">
                <a16:creationId xmlns:a16="http://schemas.microsoft.com/office/drawing/2014/main" id="{8BF7858E-A059-4AAB-B0A3-410D64A9DE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754" y="3440982"/>
            <a:ext cx="597309" cy="597309"/>
          </a:xfrm>
          <a:prstGeom prst="rect">
            <a:avLst/>
          </a:prstGeom>
        </p:spPr>
      </p:pic>
      <p:pic>
        <p:nvPicPr>
          <p:cNvPr id="21" name="Graphic 20" descr="Kiosk">
            <a:extLst>
              <a:ext uri="{FF2B5EF4-FFF2-40B4-BE49-F238E27FC236}">
                <a16:creationId xmlns:a16="http://schemas.microsoft.com/office/drawing/2014/main" id="{A542686A-CF04-48DC-9A18-95F627357E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32371" y="4033064"/>
            <a:ext cx="597309" cy="597309"/>
          </a:xfrm>
          <a:prstGeom prst="rect">
            <a:avLst/>
          </a:prstGeom>
        </p:spPr>
      </p:pic>
      <p:pic>
        <p:nvPicPr>
          <p:cNvPr id="22" name="Graphic 21" descr="Factory">
            <a:extLst>
              <a:ext uri="{FF2B5EF4-FFF2-40B4-BE49-F238E27FC236}">
                <a16:creationId xmlns:a16="http://schemas.microsoft.com/office/drawing/2014/main" id="{56B73EDE-858F-4A8B-94FF-C17AE69114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1386" y="3421612"/>
            <a:ext cx="597309" cy="597309"/>
          </a:xfrm>
          <a:prstGeom prst="rect">
            <a:avLst/>
          </a:prstGeom>
        </p:spPr>
      </p:pic>
      <p:pic>
        <p:nvPicPr>
          <p:cNvPr id="23" name="Graphic 22" descr="Factory">
            <a:extLst>
              <a:ext uri="{FF2B5EF4-FFF2-40B4-BE49-F238E27FC236}">
                <a16:creationId xmlns:a16="http://schemas.microsoft.com/office/drawing/2014/main" id="{2EAEF334-B858-4FA4-A12D-217267D129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64077" y="3995606"/>
            <a:ext cx="597309" cy="597309"/>
          </a:xfrm>
          <a:prstGeom prst="rect">
            <a:avLst/>
          </a:prstGeom>
        </p:spPr>
      </p:pic>
      <p:pic>
        <p:nvPicPr>
          <p:cNvPr id="24" name="Graphic 23" descr="Factory">
            <a:extLst>
              <a:ext uri="{FF2B5EF4-FFF2-40B4-BE49-F238E27FC236}">
                <a16:creationId xmlns:a16="http://schemas.microsoft.com/office/drawing/2014/main" id="{797B969A-7129-4FA8-957E-59A8DF3B2B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64077" y="3421612"/>
            <a:ext cx="597309" cy="597309"/>
          </a:xfrm>
          <a:prstGeom prst="rect">
            <a:avLst/>
          </a:prstGeom>
        </p:spPr>
      </p:pic>
      <p:sp>
        <p:nvSpPr>
          <p:cNvPr id="27" name="TextBox 26">
            <a:extLst>
              <a:ext uri="{FF2B5EF4-FFF2-40B4-BE49-F238E27FC236}">
                <a16:creationId xmlns:a16="http://schemas.microsoft.com/office/drawing/2014/main" id="{DD4CA8A0-4492-41C3-8B80-F0A44A1B1B86}"/>
              </a:ext>
            </a:extLst>
          </p:cNvPr>
          <p:cNvSpPr txBox="1"/>
          <p:nvPr/>
        </p:nvSpPr>
        <p:spPr>
          <a:xfrm>
            <a:off x="1438583" y="4874410"/>
            <a:ext cx="3474473" cy="369332"/>
          </a:xfrm>
          <a:prstGeom prst="rect">
            <a:avLst/>
          </a:prstGeom>
          <a:noFill/>
        </p:spPr>
        <p:txBody>
          <a:bodyPr wrap="square" rtlCol="0">
            <a:spAutoFit/>
          </a:bodyPr>
          <a:lstStyle/>
          <a:p>
            <a:r>
              <a:rPr lang="en-US" dirty="0">
                <a:latin typeface="Bahnschrift" panose="020B0502040204020203" pitchFamily="34" charset="0"/>
              </a:rPr>
              <a:t>Segregated land-use zones</a:t>
            </a:r>
            <a:endParaRPr lang="en-CH" dirty="0">
              <a:latin typeface="Bahnschrift" panose="020B0502040204020203" pitchFamily="34" charset="0"/>
            </a:endParaRPr>
          </a:p>
        </p:txBody>
      </p:sp>
      <p:sp>
        <p:nvSpPr>
          <p:cNvPr id="28" name="Rectangle 27">
            <a:extLst>
              <a:ext uri="{FF2B5EF4-FFF2-40B4-BE49-F238E27FC236}">
                <a16:creationId xmlns:a16="http://schemas.microsoft.com/office/drawing/2014/main" id="{7E378096-F532-44C2-839A-9A85C945048F}"/>
              </a:ext>
            </a:extLst>
          </p:cNvPr>
          <p:cNvSpPr/>
          <p:nvPr/>
        </p:nvSpPr>
        <p:spPr>
          <a:xfrm>
            <a:off x="235974" y="498517"/>
            <a:ext cx="11570110" cy="584775"/>
          </a:xfrm>
          <a:prstGeom prst="rect">
            <a:avLst/>
          </a:prstGeom>
        </p:spPr>
        <p:txBody>
          <a:bodyPr wrap="square">
            <a:spAutoFit/>
          </a:bodyPr>
          <a:lstStyle/>
          <a:p>
            <a:r>
              <a:rPr lang="en-US" sz="1600" b="0" i="1" dirty="0">
                <a:solidFill>
                  <a:srgbClr val="000000"/>
                </a:solidFill>
                <a:effectLst/>
                <a:latin typeface="ITCFranklinGothic"/>
              </a:rPr>
              <a:t>Land use is India is similarly messy and mixed, and also creates a vibrant street life where activities are located close to one another and it is easy for someone to find what they need within walking distance. Everything is everywhere, it seems. </a:t>
            </a:r>
            <a:r>
              <a:rPr lang="en-US" sz="1600" b="1" i="1" dirty="0">
                <a:solidFill>
                  <a:srgbClr val="000000"/>
                </a:solidFill>
                <a:effectLst/>
                <a:latin typeface="ITCFranklinGothic"/>
              </a:rPr>
              <a:t>ITDP, 2013</a:t>
            </a:r>
            <a:endParaRPr lang="en-CH" sz="1600" b="1" i="1" dirty="0"/>
          </a:p>
        </p:txBody>
      </p:sp>
      <p:pic>
        <p:nvPicPr>
          <p:cNvPr id="31" name="Graphic 30" descr="Factory">
            <a:extLst>
              <a:ext uri="{FF2B5EF4-FFF2-40B4-BE49-F238E27FC236}">
                <a16:creationId xmlns:a16="http://schemas.microsoft.com/office/drawing/2014/main" id="{F5C1A95F-E9F5-4D54-8D94-C6C6415321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28224" y="3142327"/>
            <a:ext cx="597309" cy="597309"/>
          </a:xfrm>
          <a:prstGeom prst="rect">
            <a:avLst/>
          </a:prstGeom>
        </p:spPr>
      </p:pic>
      <p:pic>
        <p:nvPicPr>
          <p:cNvPr id="32" name="Graphic 31" descr="Factory">
            <a:extLst>
              <a:ext uri="{FF2B5EF4-FFF2-40B4-BE49-F238E27FC236}">
                <a16:creationId xmlns:a16="http://schemas.microsoft.com/office/drawing/2014/main" id="{CB663E24-6250-4B80-9C01-26BF44EF9E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13060" y="1671619"/>
            <a:ext cx="597309" cy="597309"/>
          </a:xfrm>
          <a:prstGeom prst="rect">
            <a:avLst/>
          </a:prstGeom>
        </p:spPr>
      </p:pic>
      <p:pic>
        <p:nvPicPr>
          <p:cNvPr id="33" name="Graphic 32" descr="Factory">
            <a:extLst>
              <a:ext uri="{FF2B5EF4-FFF2-40B4-BE49-F238E27FC236}">
                <a16:creationId xmlns:a16="http://schemas.microsoft.com/office/drawing/2014/main" id="{B5698106-E3A1-4D3E-8CBD-519F0EA168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4252" y="3248286"/>
            <a:ext cx="597309" cy="597309"/>
          </a:xfrm>
          <a:prstGeom prst="rect">
            <a:avLst/>
          </a:prstGeom>
        </p:spPr>
      </p:pic>
      <p:pic>
        <p:nvPicPr>
          <p:cNvPr id="34" name="Graphic 33" descr="Factory">
            <a:extLst>
              <a:ext uri="{FF2B5EF4-FFF2-40B4-BE49-F238E27FC236}">
                <a16:creationId xmlns:a16="http://schemas.microsoft.com/office/drawing/2014/main" id="{F2410816-41F2-4033-BB77-F2D5B53B8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5890" y="2650977"/>
            <a:ext cx="597309" cy="597309"/>
          </a:xfrm>
          <a:prstGeom prst="rect">
            <a:avLst/>
          </a:prstGeom>
        </p:spPr>
      </p:pic>
      <p:pic>
        <p:nvPicPr>
          <p:cNvPr id="35" name="Graphic 34" descr="House">
            <a:extLst>
              <a:ext uri="{FF2B5EF4-FFF2-40B4-BE49-F238E27FC236}">
                <a16:creationId xmlns:a16="http://schemas.microsoft.com/office/drawing/2014/main" id="{94FD9AA2-6EA6-4125-8650-649A3FC78E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6900" y="1696687"/>
            <a:ext cx="597309" cy="597309"/>
          </a:xfrm>
          <a:prstGeom prst="rect">
            <a:avLst/>
          </a:prstGeom>
        </p:spPr>
      </p:pic>
      <p:pic>
        <p:nvPicPr>
          <p:cNvPr id="36" name="Graphic 35" descr="House">
            <a:extLst>
              <a:ext uri="{FF2B5EF4-FFF2-40B4-BE49-F238E27FC236}">
                <a16:creationId xmlns:a16="http://schemas.microsoft.com/office/drawing/2014/main" id="{C80988E3-68CF-470E-9442-54F9A6ED21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78510" y="1696687"/>
            <a:ext cx="597309" cy="597309"/>
          </a:xfrm>
          <a:prstGeom prst="rect">
            <a:avLst/>
          </a:prstGeom>
        </p:spPr>
      </p:pic>
      <p:pic>
        <p:nvPicPr>
          <p:cNvPr id="37" name="Graphic 36" descr="House">
            <a:extLst>
              <a:ext uri="{FF2B5EF4-FFF2-40B4-BE49-F238E27FC236}">
                <a16:creationId xmlns:a16="http://schemas.microsoft.com/office/drawing/2014/main" id="{531AD05D-95B4-405D-A872-2159F51AAE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6416" y="4188520"/>
            <a:ext cx="597309" cy="597309"/>
          </a:xfrm>
          <a:prstGeom prst="rect">
            <a:avLst/>
          </a:prstGeom>
        </p:spPr>
      </p:pic>
      <p:pic>
        <p:nvPicPr>
          <p:cNvPr id="38" name="Graphic 37" descr="House">
            <a:extLst>
              <a:ext uri="{FF2B5EF4-FFF2-40B4-BE49-F238E27FC236}">
                <a16:creationId xmlns:a16="http://schemas.microsoft.com/office/drawing/2014/main" id="{E3A6E50C-39E9-48B4-822B-7BA9107F2F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6878" y="2835941"/>
            <a:ext cx="597309" cy="597309"/>
          </a:xfrm>
          <a:prstGeom prst="rect">
            <a:avLst/>
          </a:prstGeom>
        </p:spPr>
      </p:pic>
      <p:pic>
        <p:nvPicPr>
          <p:cNvPr id="39" name="Graphic 38" descr="House">
            <a:extLst>
              <a:ext uri="{FF2B5EF4-FFF2-40B4-BE49-F238E27FC236}">
                <a16:creationId xmlns:a16="http://schemas.microsoft.com/office/drawing/2014/main" id="{639DC7B4-20B2-4DC2-BFDB-6BF928D124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22489" y="1664724"/>
            <a:ext cx="597309" cy="597309"/>
          </a:xfrm>
          <a:prstGeom prst="rect">
            <a:avLst/>
          </a:prstGeom>
        </p:spPr>
      </p:pic>
      <p:pic>
        <p:nvPicPr>
          <p:cNvPr id="40" name="Graphic 39" descr="House">
            <a:extLst>
              <a:ext uri="{FF2B5EF4-FFF2-40B4-BE49-F238E27FC236}">
                <a16:creationId xmlns:a16="http://schemas.microsoft.com/office/drawing/2014/main" id="{F38174CD-59C6-4D77-9105-761FC02568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0985" y="2903613"/>
            <a:ext cx="597309" cy="597309"/>
          </a:xfrm>
          <a:prstGeom prst="rect">
            <a:avLst/>
          </a:prstGeom>
        </p:spPr>
      </p:pic>
      <p:pic>
        <p:nvPicPr>
          <p:cNvPr id="41" name="Graphic 40" descr="House">
            <a:extLst>
              <a:ext uri="{FF2B5EF4-FFF2-40B4-BE49-F238E27FC236}">
                <a16:creationId xmlns:a16="http://schemas.microsoft.com/office/drawing/2014/main" id="{63721067-0D84-43A1-9D76-F61292EFCD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06080" y="2043488"/>
            <a:ext cx="597309" cy="597309"/>
          </a:xfrm>
          <a:prstGeom prst="rect">
            <a:avLst/>
          </a:prstGeom>
        </p:spPr>
      </p:pic>
      <p:pic>
        <p:nvPicPr>
          <p:cNvPr id="42" name="Graphic 41" descr="House">
            <a:extLst>
              <a:ext uri="{FF2B5EF4-FFF2-40B4-BE49-F238E27FC236}">
                <a16:creationId xmlns:a16="http://schemas.microsoft.com/office/drawing/2014/main" id="{A94560C0-B3AC-44A3-8FBF-1DF1160B1D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5161" y="3838798"/>
            <a:ext cx="597309" cy="597309"/>
          </a:xfrm>
          <a:prstGeom prst="rect">
            <a:avLst/>
          </a:prstGeom>
        </p:spPr>
      </p:pic>
      <p:pic>
        <p:nvPicPr>
          <p:cNvPr id="43" name="Graphic 42" descr="Kiosk">
            <a:extLst>
              <a:ext uri="{FF2B5EF4-FFF2-40B4-BE49-F238E27FC236}">
                <a16:creationId xmlns:a16="http://schemas.microsoft.com/office/drawing/2014/main" id="{1EE2455D-1542-4660-92C6-EA4957BA05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3127" y="4180961"/>
            <a:ext cx="597309" cy="597309"/>
          </a:xfrm>
          <a:prstGeom prst="rect">
            <a:avLst/>
          </a:prstGeom>
        </p:spPr>
      </p:pic>
      <p:pic>
        <p:nvPicPr>
          <p:cNvPr id="44" name="Graphic 43" descr="Kiosk">
            <a:extLst>
              <a:ext uri="{FF2B5EF4-FFF2-40B4-BE49-F238E27FC236}">
                <a16:creationId xmlns:a16="http://schemas.microsoft.com/office/drawing/2014/main" id="{BFA0FC4A-9EEC-4817-AF80-4D217FB144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4075" y="2298616"/>
            <a:ext cx="597309" cy="597309"/>
          </a:xfrm>
          <a:prstGeom prst="rect">
            <a:avLst/>
          </a:prstGeom>
        </p:spPr>
      </p:pic>
      <p:pic>
        <p:nvPicPr>
          <p:cNvPr id="45" name="Graphic 44" descr="Kiosk">
            <a:extLst>
              <a:ext uri="{FF2B5EF4-FFF2-40B4-BE49-F238E27FC236}">
                <a16:creationId xmlns:a16="http://schemas.microsoft.com/office/drawing/2014/main" id="{5398D823-AB23-4634-8D5A-9A761B2EAD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3223" y="3826270"/>
            <a:ext cx="597309" cy="597309"/>
          </a:xfrm>
          <a:prstGeom prst="rect">
            <a:avLst/>
          </a:prstGeom>
        </p:spPr>
      </p:pic>
      <p:pic>
        <p:nvPicPr>
          <p:cNvPr id="46" name="Graphic 45" descr="Kiosk">
            <a:extLst>
              <a:ext uri="{FF2B5EF4-FFF2-40B4-BE49-F238E27FC236}">
                <a16:creationId xmlns:a16="http://schemas.microsoft.com/office/drawing/2014/main" id="{B74E060D-DA75-4C1D-996D-52585C5D3E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5834" y="2149313"/>
            <a:ext cx="597309" cy="597309"/>
          </a:xfrm>
          <a:prstGeom prst="rect">
            <a:avLst/>
          </a:prstGeom>
        </p:spPr>
      </p:pic>
      <p:pic>
        <p:nvPicPr>
          <p:cNvPr id="47" name="Graphic 46" descr="Kiosk">
            <a:extLst>
              <a:ext uri="{FF2B5EF4-FFF2-40B4-BE49-F238E27FC236}">
                <a16:creationId xmlns:a16="http://schemas.microsoft.com/office/drawing/2014/main" id="{869FBA83-3B48-4BF8-B500-5208E9E8B3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86097" y="1819006"/>
            <a:ext cx="597309" cy="597309"/>
          </a:xfrm>
          <a:prstGeom prst="rect">
            <a:avLst/>
          </a:prstGeom>
        </p:spPr>
      </p:pic>
      <p:pic>
        <p:nvPicPr>
          <p:cNvPr id="48" name="Graphic 47" descr="Kiosk">
            <a:extLst>
              <a:ext uri="{FF2B5EF4-FFF2-40B4-BE49-F238E27FC236}">
                <a16:creationId xmlns:a16="http://schemas.microsoft.com/office/drawing/2014/main" id="{DB75CE79-235A-425B-B433-991C25AC44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3126" y="2445856"/>
            <a:ext cx="597309" cy="597309"/>
          </a:xfrm>
          <a:prstGeom prst="rect">
            <a:avLst/>
          </a:prstGeom>
        </p:spPr>
      </p:pic>
      <p:sp>
        <p:nvSpPr>
          <p:cNvPr id="49" name="TextBox 48">
            <a:extLst>
              <a:ext uri="{FF2B5EF4-FFF2-40B4-BE49-F238E27FC236}">
                <a16:creationId xmlns:a16="http://schemas.microsoft.com/office/drawing/2014/main" id="{49775290-6268-4D94-83CD-A368B37C1835}"/>
              </a:ext>
            </a:extLst>
          </p:cNvPr>
          <p:cNvSpPr txBox="1"/>
          <p:nvPr/>
        </p:nvSpPr>
        <p:spPr>
          <a:xfrm>
            <a:off x="7115962" y="4879057"/>
            <a:ext cx="3474473" cy="369332"/>
          </a:xfrm>
          <a:prstGeom prst="rect">
            <a:avLst/>
          </a:prstGeom>
          <a:noFill/>
        </p:spPr>
        <p:txBody>
          <a:bodyPr wrap="square" rtlCol="0">
            <a:spAutoFit/>
          </a:bodyPr>
          <a:lstStyle/>
          <a:p>
            <a:pPr algn="ctr"/>
            <a:r>
              <a:rPr lang="en-US" dirty="0">
                <a:latin typeface="Bahnschrift" panose="020B0502040204020203" pitchFamily="34" charset="0"/>
              </a:rPr>
              <a:t>Mixed land-use zones</a:t>
            </a:r>
            <a:endParaRPr lang="en-CH" dirty="0">
              <a:latin typeface="Bahnschrift" panose="020B0502040204020203" pitchFamily="34" charset="0"/>
            </a:endParaRPr>
          </a:p>
        </p:txBody>
      </p:sp>
      <p:sp>
        <p:nvSpPr>
          <p:cNvPr id="50" name="TextBox 49">
            <a:extLst>
              <a:ext uri="{FF2B5EF4-FFF2-40B4-BE49-F238E27FC236}">
                <a16:creationId xmlns:a16="http://schemas.microsoft.com/office/drawing/2014/main" id="{57F79190-4760-4EF7-8BC9-C49C893D87A6}"/>
              </a:ext>
            </a:extLst>
          </p:cNvPr>
          <p:cNvSpPr txBox="1"/>
          <p:nvPr/>
        </p:nvSpPr>
        <p:spPr>
          <a:xfrm>
            <a:off x="696727" y="5274492"/>
            <a:ext cx="9893708" cy="369332"/>
          </a:xfrm>
          <a:prstGeom prst="rect">
            <a:avLst/>
          </a:prstGeom>
          <a:noFill/>
        </p:spPr>
        <p:txBody>
          <a:bodyPr wrap="square" rtlCol="0">
            <a:spAutoFit/>
          </a:bodyPr>
          <a:lstStyle/>
          <a:p>
            <a:pPr algn="ctr"/>
            <a:r>
              <a:rPr lang="en-US" dirty="0">
                <a:solidFill>
                  <a:srgbClr val="C00000"/>
                </a:solidFill>
                <a:latin typeface="Bahnschrift" panose="020B0502040204020203" pitchFamily="34" charset="0"/>
              </a:rPr>
              <a:t>Unplanned and unprecedented growth over Indian cities results into mixed land use zonation</a:t>
            </a:r>
            <a:endParaRPr lang="en-CH" dirty="0">
              <a:solidFill>
                <a:srgbClr val="C00000"/>
              </a:solidFill>
              <a:latin typeface="Bahnschrift" panose="020B0502040204020203" pitchFamily="34" charset="0"/>
            </a:endParaRPr>
          </a:p>
        </p:txBody>
      </p:sp>
      <p:sp>
        <p:nvSpPr>
          <p:cNvPr id="51" name="Rectangle 50">
            <a:extLst>
              <a:ext uri="{FF2B5EF4-FFF2-40B4-BE49-F238E27FC236}">
                <a16:creationId xmlns:a16="http://schemas.microsoft.com/office/drawing/2014/main" id="{61F4596A-CAD2-48F5-ABA8-B16E3E71058A}"/>
              </a:ext>
            </a:extLst>
          </p:cNvPr>
          <p:cNvSpPr/>
          <p:nvPr/>
        </p:nvSpPr>
        <p:spPr>
          <a:xfrm>
            <a:off x="85287" y="5666566"/>
            <a:ext cx="12021425" cy="276999"/>
          </a:xfrm>
          <a:prstGeom prst="rect">
            <a:avLst/>
          </a:prstGeom>
        </p:spPr>
        <p:txBody>
          <a:bodyPr wrap="square">
            <a:spAutoFit/>
          </a:bodyPr>
          <a:lstStyle/>
          <a:p>
            <a:pPr algn="ctr"/>
            <a:r>
              <a:rPr lang="en-US" sz="1200" dirty="0">
                <a:latin typeface="Bahnschrift" panose="020B0502040204020203" pitchFamily="34" charset="0"/>
                <a:ea typeface="Times New Roman" panose="02020603050405020304" pitchFamily="18" charset="0"/>
              </a:rPr>
              <a:t> City area doubles in last 25 years ¦ </a:t>
            </a:r>
            <a:r>
              <a:rPr lang="en-US" sz="1200" dirty="0">
                <a:latin typeface="Bahnschrift" panose="020B0502040204020203" pitchFamily="34" charset="0"/>
              </a:rPr>
              <a:t>38.5% of all Indian town share common boundary with larger cities ¦ 17 of the world’s 20 fastest growing city are from India</a:t>
            </a:r>
            <a:endParaRPr lang="en-CH" sz="1200" dirty="0">
              <a:latin typeface="Bahnschrift" panose="020B0502040204020203" pitchFamily="34" charset="0"/>
            </a:endParaRPr>
          </a:p>
        </p:txBody>
      </p:sp>
      <p:grpSp>
        <p:nvGrpSpPr>
          <p:cNvPr id="25" name="Group 24">
            <a:extLst>
              <a:ext uri="{FF2B5EF4-FFF2-40B4-BE49-F238E27FC236}">
                <a16:creationId xmlns:a16="http://schemas.microsoft.com/office/drawing/2014/main" id="{CA005FE6-5D3E-4248-8E5C-A795A1176CEA}"/>
              </a:ext>
            </a:extLst>
          </p:cNvPr>
          <p:cNvGrpSpPr/>
          <p:nvPr/>
        </p:nvGrpSpPr>
        <p:grpSpPr>
          <a:xfrm>
            <a:off x="2653166" y="3996791"/>
            <a:ext cx="1288709" cy="191729"/>
            <a:chOff x="2653166" y="3996791"/>
            <a:chExt cx="1288709" cy="191729"/>
          </a:xfrm>
        </p:grpSpPr>
        <p:sp>
          <p:nvSpPr>
            <p:cNvPr id="3" name="Rectangle 2">
              <a:extLst>
                <a:ext uri="{FF2B5EF4-FFF2-40B4-BE49-F238E27FC236}">
                  <a16:creationId xmlns:a16="http://schemas.microsoft.com/office/drawing/2014/main" id="{446CC780-114D-4047-84EA-B9E70D9F2496}"/>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10" name="Straight Connector 9">
              <a:extLst>
                <a:ext uri="{FF2B5EF4-FFF2-40B4-BE49-F238E27FC236}">
                  <a16:creationId xmlns:a16="http://schemas.microsoft.com/office/drawing/2014/main" id="{24F6AEED-B32E-48EC-AF15-ED1A12D06DE8}"/>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B61AFE6-CED7-47D6-8D0E-60D36356EDFD}"/>
              </a:ext>
            </a:extLst>
          </p:cNvPr>
          <p:cNvGrpSpPr/>
          <p:nvPr/>
        </p:nvGrpSpPr>
        <p:grpSpPr>
          <a:xfrm rot="5400000">
            <a:off x="1498545" y="3012847"/>
            <a:ext cx="733673" cy="201224"/>
            <a:chOff x="2653166" y="3996791"/>
            <a:chExt cx="1288709" cy="191729"/>
          </a:xfrm>
        </p:grpSpPr>
        <p:sp>
          <p:nvSpPr>
            <p:cNvPr id="54" name="Rectangle 53">
              <a:extLst>
                <a:ext uri="{FF2B5EF4-FFF2-40B4-BE49-F238E27FC236}">
                  <a16:creationId xmlns:a16="http://schemas.microsoft.com/office/drawing/2014/main" id="{C19E157F-7DEE-4B2D-8084-D1051FF235BD}"/>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55" name="Straight Connector 54">
              <a:extLst>
                <a:ext uri="{FF2B5EF4-FFF2-40B4-BE49-F238E27FC236}">
                  <a16:creationId xmlns:a16="http://schemas.microsoft.com/office/drawing/2014/main" id="{F5136F31-0197-4AF8-86EB-FDE17C3497B9}"/>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2261F46B-EFC3-4B4B-A470-B9A74AFF5A1F}"/>
              </a:ext>
            </a:extLst>
          </p:cNvPr>
          <p:cNvGrpSpPr/>
          <p:nvPr/>
        </p:nvGrpSpPr>
        <p:grpSpPr>
          <a:xfrm rot="2563310">
            <a:off x="2708930" y="2874532"/>
            <a:ext cx="1557062" cy="174137"/>
            <a:chOff x="2653166" y="3996791"/>
            <a:chExt cx="1288709" cy="191729"/>
          </a:xfrm>
        </p:grpSpPr>
        <p:sp>
          <p:nvSpPr>
            <p:cNvPr id="57" name="Rectangle 56">
              <a:extLst>
                <a:ext uri="{FF2B5EF4-FFF2-40B4-BE49-F238E27FC236}">
                  <a16:creationId xmlns:a16="http://schemas.microsoft.com/office/drawing/2014/main" id="{B0630817-D797-4861-B9E4-8AF38499FC9F}"/>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58" name="Straight Connector 57">
              <a:extLst>
                <a:ext uri="{FF2B5EF4-FFF2-40B4-BE49-F238E27FC236}">
                  <a16:creationId xmlns:a16="http://schemas.microsoft.com/office/drawing/2014/main" id="{D09EF559-1D36-4306-89DC-40A9692E9FC4}"/>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63CC7B7B-7E12-4694-970B-DEB7AC39673D}"/>
              </a:ext>
            </a:extLst>
          </p:cNvPr>
          <p:cNvGrpSpPr/>
          <p:nvPr/>
        </p:nvGrpSpPr>
        <p:grpSpPr>
          <a:xfrm rot="3969155">
            <a:off x="6848386" y="2863495"/>
            <a:ext cx="733673" cy="201224"/>
            <a:chOff x="2653166" y="3996791"/>
            <a:chExt cx="1288709" cy="191729"/>
          </a:xfrm>
        </p:grpSpPr>
        <p:sp>
          <p:nvSpPr>
            <p:cNvPr id="60" name="Rectangle 59">
              <a:extLst>
                <a:ext uri="{FF2B5EF4-FFF2-40B4-BE49-F238E27FC236}">
                  <a16:creationId xmlns:a16="http://schemas.microsoft.com/office/drawing/2014/main" id="{4D52ADB4-E6F0-4523-B793-1379593E60BB}"/>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61" name="Straight Connector 60">
              <a:extLst>
                <a:ext uri="{FF2B5EF4-FFF2-40B4-BE49-F238E27FC236}">
                  <a16:creationId xmlns:a16="http://schemas.microsoft.com/office/drawing/2014/main" id="{6A9C8750-D0E4-4006-B4B3-3027E5FF1BE0}"/>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B4106697-B3D9-49C7-BDE4-09AD3DCB1515}"/>
              </a:ext>
            </a:extLst>
          </p:cNvPr>
          <p:cNvGrpSpPr/>
          <p:nvPr/>
        </p:nvGrpSpPr>
        <p:grpSpPr>
          <a:xfrm rot="3969155">
            <a:off x="7761293" y="2513996"/>
            <a:ext cx="733673" cy="201224"/>
            <a:chOff x="2653166" y="3996791"/>
            <a:chExt cx="1288709" cy="191729"/>
          </a:xfrm>
        </p:grpSpPr>
        <p:sp>
          <p:nvSpPr>
            <p:cNvPr id="63" name="Rectangle 62">
              <a:extLst>
                <a:ext uri="{FF2B5EF4-FFF2-40B4-BE49-F238E27FC236}">
                  <a16:creationId xmlns:a16="http://schemas.microsoft.com/office/drawing/2014/main" id="{65DB7B55-0A1C-4063-830E-679610B3006C}"/>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64" name="Straight Connector 63">
              <a:extLst>
                <a:ext uri="{FF2B5EF4-FFF2-40B4-BE49-F238E27FC236}">
                  <a16:creationId xmlns:a16="http://schemas.microsoft.com/office/drawing/2014/main" id="{B2FFA119-9AD9-462E-A2C4-D871B11FCACF}"/>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64451890-8D7D-47AD-B2A3-63B8F399E7F6}"/>
              </a:ext>
            </a:extLst>
          </p:cNvPr>
          <p:cNvGrpSpPr/>
          <p:nvPr/>
        </p:nvGrpSpPr>
        <p:grpSpPr>
          <a:xfrm rot="5400000">
            <a:off x="7681326" y="2751340"/>
            <a:ext cx="227337" cy="173573"/>
            <a:chOff x="2653166" y="3996791"/>
            <a:chExt cx="1288709" cy="191729"/>
          </a:xfrm>
        </p:grpSpPr>
        <p:sp>
          <p:nvSpPr>
            <p:cNvPr id="66" name="Rectangle 65">
              <a:extLst>
                <a:ext uri="{FF2B5EF4-FFF2-40B4-BE49-F238E27FC236}">
                  <a16:creationId xmlns:a16="http://schemas.microsoft.com/office/drawing/2014/main" id="{3627A537-FBBC-4E5B-81B5-22A6A277C29E}"/>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67" name="Straight Connector 66">
              <a:extLst>
                <a:ext uri="{FF2B5EF4-FFF2-40B4-BE49-F238E27FC236}">
                  <a16:creationId xmlns:a16="http://schemas.microsoft.com/office/drawing/2014/main" id="{6F280222-BF7C-4A54-BD72-DF7D796871E4}"/>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043D97C-1BA2-4BC3-AB0E-A36CD97FF550}"/>
              </a:ext>
            </a:extLst>
          </p:cNvPr>
          <p:cNvGrpSpPr/>
          <p:nvPr/>
        </p:nvGrpSpPr>
        <p:grpSpPr>
          <a:xfrm rot="1025828">
            <a:off x="7139179" y="4331743"/>
            <a:ext cx="1100693" cy="130174"/>
            <a:chOff x="2653166" y="3996791"/>
            <a:chExt cx="1288709" cy="191729"/>
          </a:xfrm>
        </p:grpSpPr>
        <p:sp>
          <p:nvSpPr>
            <p:cNvPr id="69" name="Rectangle 68">
              <a:extLst>
                <a:ext uri="{FF2B5EF4-FFF2-40B4-BE49-F238E27FC236}">
                  <a16:creationId xmlns:a16="http://schemas.microsoft.com/office/drawing/2014/main" id="{604B8A59-1187-4AAD-801C-E99329FA01D8}"/>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70" name="Straight Connector 69">
              <a:extLst>
                <a:ext uri="{FF2B5EF4-FFF2-40B4-BE49-F238E27FC236}">
                  <a16:creationId xmlns:a16="http://schemas.microsoft.com/office/drawing/2014/main" id="{A0B455D9-AA61-4AB3-BDC5-B589C8AA048F}"/>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B90213DB-9019-4934-8DAA-CB1B4087C059}"/>
              </a:ext>
            </a:extLst>
          </p:cNvPr>
          <p:cNvGrpSpPr/>
          <p:nvPr/>
        </p:nvGrpSpPr>
        <p:grpSpPr>
          <a:xfrm rot="1375036">
            <a:off x="7748014" y="3816029"/>
            <a:ext cx="1100693" cy="130174"/>
            <a:chOff x="2653166" y="3996791"/>
            <a:chExt cx="1288709" cy="191729"/>
          </a:xfrm>
        </p:grpSpPr>
        <p:sp>
          <p:nvSpPr>
            <p:cNvPr id="72" name="Rectangle 71">
              <a:extLst>
                <a:ext uri="{FF2B5EF4-FFF2-40B4-BE49-F238E27FC236}">
                  <a16:creationId xmlns:a16="http://schemas.microsoft.com/office/drawing/2014/main" id="{DE3A02DF-C365-4B95-87D4-C24F5EC89A2E}"/>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73" name="Straight Connector 72">
              <a:extLst>
                <a:ext uri="{FF2B5EF4-FFF2-40B4-BE49-F238E27FC236}">
                  <a16:creationId xmlns:a16="http://schemas.microsoft.com/office/drawing/2014/main" id="{CB48DEFB-A388-430C-81F2-B61C52207AAC}"/>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02F7353-8796-42E0-A21B-566DA74C9CC0}"/>
              </a:ext>
            </a:extLst>
          </p:cNvPr>
          <p:cNvGrpSpPr/>
          <p:nvPr/>
        </p:nvGrpSpPr>
        <p:grpSpPr>
          <a:xfrm rot="2266128">
            <a:off x="7500207" y="4034149"/>
            <a:ext cx="1100693" cy="130174"/>
            <a:chOff x="2653166" y="3996791"/>
            <a:chExt cx="1288709" cy="191729"/>
          </a:xfrm>
        </p:grpSpPr>
        <p:sp>
          <p:nvSpPr>
            <p:cNvPr id="75" name="Rectangle 74">
              <a:extLst>
                <a:ext uri="{FF2B5EF4-FFF2-40B4-BE49-F238E27FC236}">
                  <a16:creationId xmlns:a16="http://schemas.microsoft.com/office/drawing/2014/main" id="{00A76F93-232E-48AE-AAA2-FAE4427B5361}"/>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76" name="Straight Connector 75">
              <a:extLst>
                <a:ext uri="{FF2B5EF4-FFF2-40B4-BE49-F238E27FC236}">
                  <a16:creationId xmlns:a16="http://schemas.microsoft.com/office/drawing/2014/main" id="{13D6F5C3-B197-4D87-809F-91DAF2AE6388}"/>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FA67DC7F-18FD-4315-BF8A-C427D9CE4F83}"/>
              </a:ext>
            </a:extLst>
          </p:cNvPr>
          <p:cNvGrpSpPr/>
          <p:nvPr/>
        </p:nvGrpSpPr>
        <p:grpSpPr>
          <a:xfrm rot="4025056">
            <a:off x="8315114" y="3465687"/>
            <a:ext cx="1100693" cy="130174"/>
            <a:chOff x="2653166" y="3996791"/>
            <a:chExt cx="1288709" cy="191729"/>
          </a:xfrm>
        </p:grpSpPr>
        <p:sp>
          <p:nvSpPr>
            <p:cNvPr id="78" name="Rectangle 77">
              <a:extLst>
                <a:ext uri="{FF2B5EF4-FFF2-40B4-BE49-F238E27FC236}">
                  <a16:creationId xmlns:a16="http://schemas.microsoft.com/office/drawing/2014/main" id="{36D1B3F7-40BD-4021-81E9-E713780FD8BA}"/>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79" name="Straight Connector 78">
              <a:extLst>
                <a:ext uri="{FF2B5EF4-FFF2-40B4-BE49-F238E27FC236}">
                  <a16:creationId xmlns:a16="http://schemas.microsoft.com/office/drawing/2014/main" id="{5DAD4EF7-29DB-4DB3-A7B1-0F062B596587}"/>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721C671B-E443-447A-B41D-12F0B1501B67}"/>
              </a:ext>
            </a:extLst>
          </p:cNvPr>
          <p:cNvGrpSpPr/>
          <p:nvPr/>
        </p:nvGrpSpPr>
        <p:grpSpPr>
          <a:xfrm rot="5400000">
            <a:off x="9343923" y="3876000"/>
            <a:ext cx="597311" cy="130131"/>
            <a:chOff x="2653166" y="3996791"/>
            <a:chExt cx="1288709" cy="191729"/>
          </a:xfrm>
        </p:grpSpPr>
        <p:sp>
          <p:nvSpPr>
            <p:cNvPr id="81" name="Rectangle 80">
              <a:extLst>
                <a:ext uri="{FF2B5EF4-FFF2-40B4-BE49-F238E27FC236}">
                  <a16:creationId xmlns:a16="http://schemas.microsoft.com/office/drawing/2014/main" id="{9ECAAE07-49B0-474F-9E1B-4D3C611CA519}"/>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82" name="Straight Connector 81">
              <a:extLst>
                <a:ext uri="{FF2B5EF4-FFF2-40B4-BE49-F238E27FC236}">
                  <a16:creationId xmlns:a16="http://schemas.microsoft.com/office/drawing/2014/main" id="{50098807-01DD-40B0-89D7-2245638E89D3}"/>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69C7EDA6-4CFD-4102-9AED-43DE5276225A}"/>
              </a:ext>
            </a:extLst>
          </p:cNvPr>
          <p:cNvGrpSpPr/>
          <p:nvPr/>
        </p:nvGrpSpPr>
        <p:grpSpPr>
          <a:xfrm rot="5400000">
            <a:off x="9626876" y="2573656"/>
            <a:ext cx="597311" cy="130131"/>
            <a:chOff x="2653166" y="3996791"/>
            <a:chExt cx="1288709" cy="191729"/>
          </a:xfrm>
        </p:grpSpPr>
        <p:sp>
          <p:nvSpPr>
            <p:cNvPr id="84" name="Rectangle 83">
              <a:extLst>
                <a:ext uri="{FF2B5EF4-FFF2-40B4-BE49-F238E27FC236}">
                  <a16:creationId xmlns:a16="http://schemas.microsoft.com/office/drawing/2014/main" id="{F20BA2FC-17EF-4852-A8BE-18B081FF1BAB}"/>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85" name="Straight Connector 84">
              <a:extLst>
                <a:ext uri="{FF2B5EF4-FFF2-40B4-BE49-F238E27FC236}">
                  <a16:creationId xmlns:a16="http://schemas.microsoft.com/office/drawing/2014/main" id="{D9F63A57-0D9F-452B-9FAA-1857CD0F3777}"/>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6935AC9C-B577-4E99-A0BD-50EB12577DFF}"/>
              </a:ext>
            </a:extLst>
          </p:cNvPr>
          <p:cNvGrpSpPr/>
          <p:nvPr/>
        </p:nvGrpSpPr>
        <p:grpSpPr>
          <a:xfrm rot="10800000">
            <a:off x="8305635" y="1987450"/>
            <a:ext cx="1271877" cy="148368"/>
            <a:chOff x="2653166" y="3996791"/>
            <a:chExt cx="1288709" cy="191729"/>
          </a:xfrm>
        </p:grpSpPr>
        <p:sp>
          <p:nvSpPr>
            <p:cNvPr id="87" name="Rectangle 86">
              <a:extLst>
                <a:ext uri="{FF2B5EF4-FFF2-40B4-BE49-F238E27FC236}">
                  <a16:creationId xmlns:a16="http://schemas.microsoft.com/office/drawing/2014/main" id="{9B0F1CA0-68F2-46AB-B5E7-FE67D8D038BE}"/>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88" name="Straight Connector 87">
              <a:extLst>
                <a:ext uri="{FF2B5EF4-FFF2-40B4-BE49-F238E27FC236}">
                  <a16:creationId xmlns:a16="http://schemas.microsoft.com/office/drawing/2014/main" id="{703E7A13-6C34-46BE-BDE5-DD73EA431334}"/>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004D644B-B06E-4AB9-8D20-098557817BD4}"/>
              </a:ext>
            </a:extLst>
          </p:cNvPr>
          <p:cNvGrpSpPr/>
          <p:nvPr/>
        </p:nvGrpSpPr>
        <p:grpSpPr>
          <a:xfrm rot="5744045">
            <a:off x="6150672" y="3163116"/>
            <a:ext cx="1253237" cy="107274"/>
            <a:chOff x="2653166" y="3996791"/>
            <a:chExt cx="1288709" cy="191729"/>
          </a:xfrm>
        </p:grpSpPr>
        <p:sp>
          <p:nvSpPr>
            <p:cNvPr id="90" name="Rectangle 89">
              <a:extLst>
                <a:ext uri="{FF2B5EF4-FFF2-40B4-BE49-F238E27FC236}">
                  <a16:creationId xmlns:a16="http://schemas.microsoft.com/office/drawing/2014/main" id="{12B53507-BF9D-4F07-9846-7667A4D11517}"/>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91" name="Straight Connector 90">
              <a:extLst>
                <a:ext uri="{FF2B5EF4-FFF2-40B4-BE49-F238E27FC236}">
                  <a16:creationId xmlns:a16="http://schemas.microsoft.com/office/drawing/2014/main" id="{DA10C230-CA2C-4F21-A70D-DAC1B0083265}"/>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02857922-3B7D-48D5-834C-94566028F4D5}"/>
              </a:ext>
            </a:extLst>
          </p:cNvPr>
          <p:cNvGrpSpPr/>
          <p:nvPr/>
        </p:nvGrpSpPr>
        <p:grpSpPr>
          <a:xfrm rot="10800000">
            <a:off x="8729935" y="2691397"/>
            <a:ext cx="698624" cy="126778"/>
            <a:chOff x="2653166" y="3996791"/>
            <a:chExt cx="1288709" cy="191729"/>
          </a:xfrm>
        </p:grpSpPr>
        <p:sp>
          <p:nvSpPr>
            <p:cNvPr id="93" name="Rectangle 92">
              <a:extLst>
                <a:ext uri="{FF2B5EF4-FFF2-40B4-BE49-F238E27FC236}">
                  <a16:creationId xmlns:a16="http://schemas.microsoft.com/office/drawing/2014/main" id="{83FD7921-034E-4D39-94E7-3987B03DB8BD}"/>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94" name="Straight Connector 93">
              <a:extLst>
                <a:ext uri="{FF2B5EF4-FFF2-40B4-BE49-F238E27FC236}">
                  <a16:creationId xmlns:a16="http://schemas.microsoft.com/office/drawing/2014/main" id="{884E9FEA-FEBB-40EF-A2F6-3FFFCB4BEB51}"/>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1EF5EBF0-2455-4AF3-94B5-B6EA9E06AFFC}"/>
              </a:ext>
            </a:extLst>
          </p:cNvPr>
          <p:cNvGrpSpPr/>
          <p:nvPr/>
        </p:nvGrpSpPr>
        <p:grpSpPr>
          <a:xfrm rot="5400000">
            <a:off x="9415225" y="3017074"/>
            <a:ext cx="227337" cy="173573"/>
            <a:chOff x="2653166" y="3996791"/>
            <a:chExt cx="1288709" cy="191729"/>
          </a:xfrm>
        </p:grpSpPr>
        <p:sp>
          <p:nvSpPr>
            <p:cNvPr id="96" name="Rectangle 95">
              <a:extLst>
                <a:ext uri="{FF2B5EF4-FFF2-40B4-BE49-F238E27FC236}">
                  <a16:creationId xmlns:a16="http://schemas.microsoft.com/office/drawing/2014/main" id="{DBCCF2B4-A4F6-4CDC-B9DA-009945465EC9}"/>
                </a:ext>
              </a:extLst>
            </p:cNvPr>
            <p:cNvSpPr/>
            <p:nvPr/>
          </p:nvSpPr>
          <p:spPr>
            <a:xfrm>
              <a:off x="2653166" y="3996791"/>
              <a:ext cx="1288709" cy="191729"/>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a:p>
          </p:txBody>
        </p:sp>
        <p:cxnSp>
          <p:nvCxnSpPr>
            <p:cNvPr id="97" name="Straight Connector 96">
              <a:extLst>
                <a:ext uri="{FF2B5EF4-FFF2-40B4-BE49-F238E27FC236}">
                  <a16:creationId xmlns:a16="http://schemas.microsoft.com/office/drawing/2014/main" id="{53B77011-3A24-4053-8E57-15D85F4FF635}"/>
                </a:ext>
              </a:extLst>
            </p:cNvPr>
            <p:cNvCxnSpPr>
              <a:cxnSpLocks/>
            </p:cNvCxnSpPr>
            <p:nvPr/>
          </p:nvCxnSpPr>
          <p:spPr>
            <a:xfrm flipV="1">
              <a:off x="2654710" y="4099341"/>
              <a:ext cx="1284337" cy="713"/>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4AD972B-5ED9-4225-A5CE-E7E50CC1F33B}"/>
              </a:ext>
            </a:extLst>
          </p:cNvPr>
          <p:cNvSpPr txBox="1"/>
          <p:nvPr/>
        </p:nvSpPr>
        <p:spPr>
          <a:xfrm>
            <a:off x="10291586" y="3461073"/>
            <a:ext cx="1772329" cy="954107"/>
          </a:xfrm>
          <a:prstGeom prst="rect">
            <a:avLst/>
          </a:prstGeom>
          <a:noFill/>
        </p:spPr>
        <p:txBody>
          <a:bodyPr wrap="square" rtlCol="0">
            <a:spAutoFit/>
          </a:bodyPr>
          <a:lstStyle/>
          <a:p>
            <a:r>
              <a:rPr lang="en-US" sz="1400" dirty="0">
                <a:latin typeface="Bahnschrift" panose="020B0502040204020203" pitchFamily="34" charset="0"/>
              </a:rPr>
              <a:t>Transport and road dust are the major contributor of PM in Indian cities</a:t>
            </a:r>
            <a:endParaRPr lang="en-CH" sz="1400" dirty="0">
              <a:latin typeface="Bahnschrift" panose="020B0502040204020203" pitchFamily="34" charset="0"/>
            </a:endParaRPr>
          </a:p>
        </p:txBody>
      </p:sp>
    </p:spTree>
    <p:extLst>
      <p:ext uri="{BB962C8B-B14F-4D97-AF65-F5344CB8AC3E}">
        <p14:creationId xmlns:p14="http://schemas.microsoft.com/office/powerpoint/2010/main" val="543962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650F9-3081-4998-A04D-B1E1B1A54253}"/>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6" name="Straight Connector 5">
            <a:extLst>
              <a:ext uri="{FF2B5EF4-FFF2-40B4-BE49-F238E27FC236}">
                <a16:creationId xmlns:a16="http://schemas.microsoft.com/office/drawing/2014/main" id="{B1D341C8-286B-4ABB-AFCA-77F2D1C77C52}"/>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126667-0DE7-418D-878F-5D57D4E8BFBC}"/>
              </a:ext>
            </a:extLst>
          </p:cNvPr>
          <p:cNvSpPr txBox="1"/>
          <p:nvPr/>
        </p:nvSpPr>
        <p:spPr>
          <a:xfrm>
            <a:off x="5334972" y="6250903"/>
            <a:ext cx="2374491" cy="369332"/>
          </a:xfrm>
          <a:prstGeom prst="rect">
            <a:avLst/>
          </a:prstGeom>
          <a:noFill/>
        </p:spPr>
        <p:txBody>
          <a:bodyPr wrap="square" rtlCol="0">
            <a:spAutoFit/>
          </a:bodyPr>
          <a:lstStyle/>
          <a:p>
            <a:pPr algn="ctr"/>
            <a:r>
              <a:rPr lang="en-US" dirty="0">
                <a:latin typeface="Bahnschrift SemiBold" panose="020B0502040204020203" pitchFamily="34" charset="0"/>
              </a:rPr>
              <a:t>Problem statement</a:t>
            </a:r>
            <a:endParaRPr lang="en-CH" dirty="0">
              <a:latin typeface="Bahnschrift SemiBold" panose="020B0502040204020203" pitchFamily="34" charset="0"/>
            </a:endParaRPr>
          </a:p>
        </p:txBody>
      </p:sp>
      <p:pic>
        <p:nvPicPr>
          <p:cNvPr id="5122" name="Picture 2" descr="Kolkata to have curtailed Ramzan bazaar for polls | Kolkata News - Times of  India">
            <a:extLst>
              <a:ext uri="{FF2B5EF4-FFF2-40B4-BE49-F238E27FC236}">
                <a16:creationId xmlns:a16="http://schemas.microsoft.com/office/drawing/2014/main" id="{B488A241-3116-4163-9535-EEC7C7289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60" y="237766"/>
            <a:ext cx="3930514" cy="29478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EADC3CBC-6838-49A8-A1F1-A035C690FB7F}"/>
              </a:ext>
            </a:extLst>
          </p:cNvPr>
          <p:cNvCxnSpPr>
            <a:cxnSpLocks/>
          </p:cNvCxnSpPr>
          <p:nvPr/>
        </p:nvCxnSpPr>
        <p:spPr>
          <a:xfrm flipV="1">
            <a:off x="3370006" y="715296"/>
            <a:ext cx="921775" cy="833284"/>
          </a:xfrm>
          <a:prstGeom prst="bentConnector3">
            <a:avLst>
              <a:gd name="adj1" fmla="val 50000"/>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062EA3D2-C70D-423F-A6C8-0ACC83A2E9B9}"/>
              </a:ext>
            </a:extLst>
          </p:cNvPr>
          <p:cNvSpPr txBox="1"/>
          <p:nvPr/>
        </p:nvSpPr>
        <p:spPr>
          <a:xfrm>
            <a:off x="4201874" y="529712"/>
            <a:ext cx="1850923" cy="369332"/>
          </a:xfrm>
          <a:prstGeom prst="rect">
            <a:avLst/>
          </a:prstGeom>
          <a:noFill/>
        </p:spPr>
        <p:txBody>
          <a:bodyPr wrap="square" rtlCol="0">
            <a:spAutoFit/>
          </a:bodyPr>
          <a:lstStyle/>
          <a:p>
            <a:r>
              <a:rPr lang="en-US" dirty="0">
                <a:latin typeface="Bahnschrift" panose="020B0502040204020203" pitchFamily="34" charset="0"/>
              </a:rPr>
              <a:t>Residential</a:t>
            </a:r>
            <a:endParaRPr lang="en-CH" dirty="0">
              <a:latin typeface="Bahnschrift" panose="020B0502040204020203" pitchFamily="34" charset="0"/>
            </a:endParaRPr>
          </a:p>
        </p:txBody>
      </p:sp>
      <p:cxnSp>
        <p:nvCxnSpPr>
          <p:cNvPr id="11" name="Connector: Elbow 10">
            <a:extLst>
              <a:ext uri="{FF2B5EF4-FFF2-40B4-BE49-F238E27FC236}">
                <a16:creationId xmlns:a16="http://schemas.microsoft.com/office/drawing/2014/main" id="{CF31E727-F5C8-4CB7-9EB5-99E63A2B7C09}"/>
              </a:ext>
            </a:extLst>
          </p:cNvPr>
          <p:cNvCxnSpPr>
            <a:cxnSpLocks/>
          </p:cNvCxnSpPr>
          <p:nvPr/>
        </p:nvCxnSpPr>
        <p:spPr>
          <a:xfrm flipV="1">
            <a:off x="1951702" y="1659194"/>
            <a:ext cx="2340079" cy="226141"/>
          </a:xfrm>
          <a:prstGeom prst="bentConnector3">
            <a:avLst>
              <a:gd name="adj1" fmla="val 50000"/>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82D9B685-5AAF-470B-BEFB-73962B0CE367}"/>
              </a:ext>
            </a:extLst>
          </p:cNvPr>
          <p:cNvSpPr txBox="1"/>
          <p:nvPr/>
        </p:nvSpPr>
        <p:spPr>
          <a:xfrm>
            <a:off x="4201874" y="1473610"/>
            <a:ext cx="1850923" cy="369332"/>
          </a:xfrm>
          <a:prstGeom prst="rect">
            <a:avLst/>
          </a:prstGeom>
          <a:noFill/>
        </p:spPr>
        <p:txBody>
          <a:bodyPr wrap="square" rtlCol="0">
            <a:spAutoFit/>
          </a:bodyPr>
          <a:lstStyle/>
          <a:p>
            <a:r>
              <a:rPr lang="en-US" dirty="0">
                <a:latin typeface="Bahnschrift" panose="020B0502040204020203" pitchFamily="34" charset="0"/>
              </a:rPr>
              <a:t>Tourist</a:t>
            </a:r>
            <a:endParaRPr lang="en-CH" dirty="0">
              <a:latin typeface="Bahnschrift" panose="020B0502040204020203" pitchFamily="34" charset="0"/>
            </a:endParaRPr>
          </a:p>
        </p:txBody>
      </p:sp>
      <p:cxnSp>
        <p:nvCxnSpPr>
          <p:cNvPr id="15" name="Connector: Elbow 14">
            <a:extLst>
              <a:ext uri="{FF2B5EF4-FFF2-40B4-BE49-F238E27FC236}">
                <a16:creationId xmlns:a16="http://schemas.microsoft.com/office/drawing/2014/main" id="{F4BE6B29-9766-4676-9714-2E9CB9D08387}"/>
              </a:ext>
            </a:extLst>
          </p:cNvPr>
          <p:cNvCxnSpPr>
            <a:cxnSpLocks/>
          </p:cNvCxnSpPr>
          <p:nvPr/>
        </p:nvCxnSpPr>
        <p:spPr>
          <a:xfrm flipV="1">
            <a:off x="1906748" y="2706329"/>
            <a:ext cx="2357994" cy="185584"/>
          </a:xfrm>
          <a:prstGeom prst="bentConnector3">
            <a:avLst>
              <a:gd name="adj1" fmla="val 50000"/>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0075E7C3-99A9-4735-A2E1-325AD793F43E}"/>
              </a:ext>
            </a:extLst>
          </p:cNvPr>
          <p:cNvSpPr txBox="1"/>
          <p:nvPr/>
        </p:nvSpPr>
        <p:spPr>
          <a:xfrm>
            <a:off x="4141839" y="2521663"/>
            <a:ext cx="1850923" cy="369332"/>
          </a:xfrm>
          <a:prstGeom prst="rect">
            <a:avLst/>
          </a:prstGeom>
          <a:noFill/>
        </p:spPr>
        <p:txBody>
          <a:bodyPr wrap="square" rtlCol="0">
            <a:spAutoFit/>
          </a:bodyPr>
          <a:lstStyle/>
          <a:p>
            <a:r>
              <a:rPr lang="en-US" dirty="0">
                <a:latin typeface="Bahnschrift" panose="020B0502040204020203" pitchFamily="34" charset="0"/>
              </a:rPr>
              <a:t>Commercial</a:t>
            </a:r>
            <a:endParaRPr lang="en-CH" dirty="0">
              <a:latin typeface="Bahnschrift" panose="020B0502040204020203" pitchFamily="34" charset="0"/>
            </a:endParaRPr>
          </a:p>
        </p:txBody>
      </p:sp>
      <p:pic>
        <p:nvPicPr>
          <p:cNvPr id="5124" name="Picture 4" descr="Zakaria Street Ramzan Food Walk – Subhadip Mukherjee ~ The Indian Vagabond">
            <a:extLst>
              <a:ext uri="{FF2B5EF4-FFF2-40B4-BE49-F238E27FC236}">
                <a16:creationId xmlns:a16="http://schemas.microsoft.com/office/drawing/2014/main" id="{5F9EC665-095E-449F-8AEF-5C3EE7E9C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136" y="187129"/>
            <a:ext cx="28003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xploring the Kebabs and Biryani at Zakaria Street, Kolkata with a Map –  Orange Wayfarer">
            <a:extLst>
              <a:ext uri="{FF2B5EF4-FFF2-40B4-BE49-F238E27FC236}">
                <a16:creationId xmlns:a16="http://schemas.microsoft.com/office/drawing/2014/main" id="{6670218B-1887-44E7-967B-93D810590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756" y="157215"/>
            <a:ext cx="2162785" cy="144298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Zakaria Street Food - enter the labyrinth of Zakaria Street Kolkata">
            <a:extLst>
              <a:ext uri="{FF2B5EF4-FFF2-40B4-BE49-F238E27FC236}">
                <a16:creationId xmlns:a16="http://schemas.microsoft.com/office/drawing/2014/main" id="{6C65B4A2-051E-46A7-93F1-DDD332C00C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161" b="23631"/>
          <a:stretch/>
        </p:blipFill>
        <p:spPr bwMode="auto">
          <a:xfrm>
            <a:off x="5900130" y="1696019"/>
            <a:ext cx="2172223" cy="14709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0E753EF-64DF-484C-86F8-DA2C71594A85}"/>
              </a:ext>
            </a:extLst>
          </p:cNvPr>
          <p:cNvSpPr txBox="1"/>
          <p:nvPr/>
        </p:nvSpPr>
        <p:spPr>
          <a:xfrm>
            <a:off x="8590935" y="2020529"/>
            <a:ext cx="278007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Span – 2.8 km</a:t>
            </a:r>
          </a:p>
          <a:p>
            <a:r>
              <a:rPr lang="en-US" dirty="0"/>
              <a:t>Shop number ~ 4000</a:t>
            </a:r>
          </a:p>
        </p:txBody>
      </p:sp>
      <p:sp>
        <p:nvSpPr>
          <p:cNvPr id="18" name="Rectangle 17">
            <a:extLst>
              <a:ext uri="{FF2B5EF4-FFF2-40B4-BE49-F238E27FC236}">
                <a16:creationId xmlns:a16="http://schemas.microsoft.com/office/drawing/2014/main" id="{35D1455E-4277-4EE2-9402-D9B2CCCF707D}"/>
              </a:ext>
            </a:extLst>
          </p:cNvPr>
          <p:cNvSpPr/>
          <p:nvPr/>
        </p:nvSpPr>
        <p:spPr>
          <a:xfrm>
            <a:off x="8227853" y="2733227"/>
            <a:ext cx="351333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t>Each city have multiple food streets</a:t>
            </a:r>
            <a:endParaRPr lang="en-CH" dirty="0"/>
          </a:p>
        </p:txBody>
      </p:sp>
      <p:pic>
        <p:nvPicPr>
          <p:cNvPr id="19" name="Picture 18">
            <a:extLst>
              <a:ext uri="{FF2B5EF4-FFF2-40B4-BE49-F238E27FC236}">
                <a16:creationId xmlns:a16="http://schemas.microsoft.com/office/drawing/2014/main" id="{1DF5918B-40EF-4424-B54E-86C06D92A8A1}"/>
              </a:ext>
            </a:extLst>
          </p:cNvPr>
          <p:cNvPicPr>
            <a:picLocks noChangeAspect="1"/>
          </p:cNvPicPr>
          <p:nvPr/>
        </p:nvPicPr>
        <p:blipFill rotWithShape="1">
          <a:blip r:embed="rId6"/>
          <a:srcRect l="34464" t="9637" r="36766" b="33921"/>
          <a:stretch/>
        </p:blipFill>
        <p:spPr>
          <a:xfrm>
            <a:off x="271360" y="3342451"/>
            <a:ext cx="2617752" cy="2888837"/>
          </a:xfrm>
          <a:prstGeom prst="rect">
            <a:avLst/>
          </a:prstGeom>
        </p:spPr>
      </p:pic>
      <p:cxnSp>
        <p:nvCxnSpPr>
          <p:cNvPr id="24" name="Connector: Elbow 23">
            <a:extLst>
              <a:ext uri="{FF2B5EF4-FFF2-40B4-BE49-F238E27FC236}">
                <a16:creationId xmlns:a16="http://schemas.microsoft.com/office/drawing/2014/main" id="{BF368413-39FA-41DF-8FB1-9541C97AECB3}"/>
              </a:ext>
            </a:extLst>
          </p:cNvPr>
          <p:cNvCxnSpPr>
            <a:cxnSpLocks/>
          </p:cNvCxnSpPr>
          <p:nvPr/>
        </p:nvCxnSpPr>
        <p:spPr>
          <a:xfrm flipV="1">
            <a:off x="1928520" y="3864373"/>
            <a:ext cx="1193221" cy="301804"/>
          </a:xfrm>
          <a:prstGeom prst="bentConnector3">
            <a:avLst>
              <a:gd name="adj1" fmla="val 50000"/>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08D9EF7E-C97A-4414-B4DD-F5A3B81D313D}"/>
              </a:ext>
            </a:extLst>
          </p:cNvPr>
          <p:cNvSpPr txBox="1"/>
          <p:nvPr/>
        </p:nvSpPr>
        <p:spPr>
          <a:xfrm>
            <a:off x="3121741" y="3645925"/>
            <a:ext cx="1424531" cy="646331"/>
          </a:xfrm>
          <a:prstGeom prst="rect">
            <a:avLst/>
          </a:prstGeom>
          <a:noFill/>
        </p:spPr>
        <p:txBody>
          <a:bodyPr wrap="square" rtlCol="0">
            <a:spAutoFit/>
          </a:bodyPr>
          <a:lstStyle/>
          <a:p>
            <a:r>
              <a:rPr lang="en-US" dirty="0">
                <a:latin typeface="Bahnschrift" panose="020B0502040204020203" pitchFamily="34" charset="0"/>
              </a:rPr>
              <a:t>Low income household</a:t>
            </a:r>
            <a:endParaRPr lang="en-CH" dirty="0">
              <a:latin typeface="Bahnschrift" panose="020B0502040204020203" pitchFamily="34" charset="0"/>
            </a:endParaRPr>
          </a:p>
        </p:txBody>
      </p:sp>
      <p:sp>
        <p:nvSpPr>
          <p:cNvPr id="27" name="TextBox 26">
            <a:extLst>
              <a:ext uri="{FF2B5EF4-FFF2-40B4-BE49-F238E27FC236}">
                <a16:creationId xmlns:a16="http://schemas.microsoft.com/office/drawing/2014/main" id="{473958FF-F632-4CB3-A6B9-D03B7C404703}"/>
              </a:ext>
            </a:extLst>
          </p:cNvPr>
          <p:cNvSpPr txBox="1"/>
          <p:nvPr/>
        </p:nvSpPr>
        <p:spPr>
          <a:xfrm>
            <a:off x="3160472" y="5015058"/>
            <a:ext cx="1850923" cy="369332"/>
          </a:xfrm>
          <a:prstGeom prst="rect">
            <a:avLst/>
          </a:prstGeom>
          <a:noFill/>
        </p:spPr>
        <p:txBody>
          <a:bodyPr wrap="square" rtlCol="0">
            <a:spAutoFit/>
          </a:bodyPr>
          <a:lstStyle/>
          <a:p>
            <a:r>
              <a:rPr lang="en-US" dirty="0">
                <a:latin typeface="Bahnschrift" panose="020B0502040204020203" pitchFamily="34" charset="0"/>
              </a:rPr>
              <a:t>Factory</a:t>
            </a:r>
            <a:endParaRPr lang="en-CH" dirty="0">
              <a:latin typeface="Bahnschrift" panose="020B0502040204020203" pitchFamily="34" charset="0"/>
            </a:endParaRPr>
          </a:p>
        </p:txBody>
      </p:sp>
      <p:cxnSp>
        <p:nvCxnSpPr>
          <p:cNvPr id="28" name="Connector: Elbow 27">
            <a:extLst>
              <a:ext uri="{FF2B5EF4-FFF2-40B4-BE49-F238E27FC236}">
                <a16:creationId xmlns:a16="http://schemas.microsoft.com/office/drawing/2014/main" id="{F794EEA5-B17F-481B-AD12-E069A958C4F9}"/>
              </a:ext>
            </a:extLst>
          </p:cNvPr>
          <p:cNvCxnSpPr>
            <a:cxnSpLocks/>
            <a:endCxn id="27" idx="1"/>
          </p:cNvCxnSpPr>
          <p:nvPr/>
        </p:nvCxnSpPr>
        <p:spPr>
          <a:xfrm>
            <a:off x="2236617" y="5132317"/>
            <a:ext cx="923855" cy="67407"/>
          </a:xfrm>
          <a:prstGeom prst="bentConnector3">
            <a:avLst>
              <a:gd name="adj1" fmla="val 50000"/>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30" name="Connector: Elbow 29">
            <a:extLst>
              <a:ext uri="{FF2B5EF4-FFF2-40B4-BE49-F238E27FC236}">
                <a16:creationId xmlns:a16="http://schemas.microsoft.com/office/drawing/2014/main" id="{17B842A9-99D3-4EBE-81BC-CE1F8E116F6E}"/>
              </a:ext>
            </a:extLst>
          </p:cNvPr>
          <p:cNvCxnSpPr>
            <a:cxnSpLocks/>
          </p:cNvCxnSpPr>
          <p:nvPr/>
        </p:nvCxnSpPr>
        <p:spPr>
          <a:xfrm>
            <a:off x="2197886" y="4558753"/>
            <a:ext cx="923855" cy="67407"/>
          </a:xfrm>
          <a:prstGeom prst="bentConnector3">
            <a:avLst>
              <a:gd name="adj1" fmla="val 50000"/>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8BB7664D-F75A-49D1-947F-FAF3CF892C8F}"/>
              </a:ext>
            </a:extLst>
          </p:cNvPr>
          <p:cNvSpPr txBox="1"/>
          <p:nvPr/>
        </p:nvSpPr>
        <p:spPr>
          <a:xfrm>
            <a:off x="3121741" y="4433769"/>
            <a:ext cx="1850923" cy="646331"/>
          </a:xfrm>
          <a:prstGeom prst="rect">
            <a:avLst/>
          </a:prstGeom>
          <a:noFill/>
        </p:spPr>
        <p:txBody>
          <a:bodyPr wrap="square" rtlCol="0">
            <a:spAutoFit/>
          </a:bodyPr>
          <a:lstStyle/>
          <a:p>
            <a:r>
              <a:rPr lang="en-US" dirty="0">
                <a:latin typeface="Bahnschrift" panose="020B0502040204020203" pitchFamily="34" charset="0"/>
              </a:rPr>
              <a:t>Shopping</a:t>
            </a:r>
          </a:p>
          <a:p>
            <a:r>
              <a:rPr lang="en-US" dirty="0">
                <a:latin typeface="Bahnschrift" panose="020B0502040204020203" pitchFamily="34" charset="0"/>
              </a:rPr>
              <a:t>mall</a:t>
            </a:r>
            <a:endParaRPr lang="en-CH" dirty="0">
              <a:latin typeface="Bahnschrift" panose="020B0502040204020203" pitchFamily="34" charset="0"/>
            </a:endParaRPr>
          </a:p>
        </p:txBody>
      </p:sp>
      <p:cxnSp>
        <p:nvCxnSpPr>
          <p:cNvPr id="32" name="Connector: Elbow 31">
            <a:extLst>
              <a:ext uri="{FF2B5EF4-FFF2-40B4-BE49-F238E27FC236}">
                <a16:creationId xmlns:a16="http://schemas.microsoft.com/office/drawing/2014/main" id="{886E0C6B-16BF-4ADB-AAE6-26B563B9076C}"/>
              </a:ext>
            </a:extLst>
          </p:cNvPr>
          <p:cNvCxnSpPr>
            <a:cxnSpLocks/>
          </p:cNvCxnSpPr>
          <p:nvPr/>
        </p:nvCxnSpPr>
        <p:spPr>
          <a:xfrm>
            <a:off x="914400" y="4391801"/>
            <a:ext cx="2255779" cy="1290818"/>
          </a:xfrm>
          <a:prstGeom prst="bentConnector3">
            <a:avLst>
              <a:gd name="adj1" fmla="val -74"/>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36" name="TextBox 35">
            <a:extLst>
              <a:ext uri="{FF2B5EF4-FFF2-40B4-BE49-F238E27FC236}">
                <a16:creationId xmlns:a16="http://schemas.microsoft.com/office/drawing/2014/main" id="{1A9403A4-2924-4780-BD99-86210DD0EFA3}"/>
              </a:ext>
            </a:extLst>
          </p:cNvPr>
          <p:cNvSpPr txBox="1"/>
          <p:nvPr/>
        </p:nvSpPr>
        <p:spPr>
          <a:xfrm>
            <a:off x="3121741" y="5482094"/>
            <a:ext cx="1850923" cy="369332"/>
          </a:xfrm>
          <a:prstGeom prst="rect">
            <a:avLst/>
          </a:prstGeom>
          <a:noFill/>
        </p:spPr>
        <p:txBody>
          <a:bodyPr wrap="square" rtlCol="0">
            <a:spAutoFit/>
          </a:bodyPr>
          <a:lstStyle/>
          <a:p>
            <a:r>
              <a:rPr lang="en-US" dirty="0">
                <a:latin typeface="Bahnschrift" panose="020B0502040204020203" pitchFamily="34" charset="0"/>
              </a:rPr>
              <a:t>Parking</a:t>
            </a:r>
            <a:endParaRPr lang="en-CH" dirty="0">
              <a:latin typeface="Bahnschrift" panose="020B0502040204020203" pitchFamily="34" charset="0"/>
            </a:endParaRPr>
          </a:p>
        </p:txBody>
      </p:sp>
      <p:cxnSp>
        <p:nvCxnSpPr>
          <p:cNvPr id="33" name="Straight Connector 32">
            <a:extLst>
              <a:ext uri="{FF2B5EF4-FFF2-40B4-BE49-F238E27FC236}">
                <a16:creationId xmlns:a16="http://schemas.microsoft.com/office/drawing/2014/main" id="{444D875B-4995-43D9-8AEF-EA98C2DEA1F3}"/>
              </a:ext>
            </a:extLst>
          </p:cNvPr>
          <p:cNvCxnSpPr>
            <a:cxnSpLocks/>
          </p:cNvCxnSpPr>
          <p:nvPr/>
        </p:nvCxnSpPr>
        <p:spPr>
          <a:xfrm>
            <a:off x="0" y="3273398"/>
            <a:ext cx="12294454"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pic>
        <p:nvPicPr>
          <p:cNvPr id="41" name="Picture 2" descr="India's City Slums Can House All Of Italy">
            <a:extLst>
              <a:ext uri="{FF2B5EF4-FFF2-40B4-BE49-F238E27FC236}">
                <a16:creationId xmlns:a16="http://schemas.microsoft.com/office/drawing/2014/main" id="{76AA5DF9-9EE8-46CE-B01C-A616CBEFD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198" y="3558683"/>
            <a:ext cx="3629647" cy="217537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B4EA239-BE3E-49BA-963B-22D86DD6D666}"/>
              </a:ext>
            </a:extLst>
          </p:cNvPr>
          <p:cNvSpPr txBox="1"/>
          <p:nvPr/>
        </p:nvSpPr>
        <p:spPr>
          <a:xfrm>
            <a:off x="9336101" y="4835763"/>
            <a:ext cx="1424531" cy="646331"/>
          </a:xfrm>
          <a:prstGeom prst="rect">
            <a:avLst/>
          </a:prstGeom>
          <a:noFill/>
        </p:spPr>
        <p:txBody>
          <a:bodyPr wrap="square" rtlCol="0">
            <a:spAutoFit/>
          </a:bodyPr>
          <a:lstStyle/>
          <a:p>
            <a:r>
              <a:rPr lang="en-US" dirty="0">
                <a:latin typeface="Bahnschrift" panose="020B0502040204020203" pitchFamily="34" charset="0"/>
              </a:rPr>
              <a:t>Low income household</a:t>
            </a:r>
            <a:endParaRPr lang="en-CH" dirty="0">
              <a:latin typeface="Bahnschrift" panose="020B0502040204020203" pitchFamily="34" charset="0"/>
            </a:endParaRPr>
          </a:p>
        </p:txBody>
      </p:sp>
      <p:cxnSp>
        <p:nvCxnSpPr>
          <p:cNvPr id="43" name="Connector: Elbow 42">
            <a:extLst>
              <a:ext uri="{FF2B5EF4-FFF2-40B4-BE49-F238E27FC236}">
                <a16:creationId xmlns:a16="http://schemas.microsoft.com/office/drawing/2014/main" id="{0BE51D45-8E2E-4781-B101-8058CF1B3F27}"/>
              </a:ext>
            </a:extLst>
          </p:cNvPr>
          <p:cNvCxnSpPr>
            <a:cxnSpLocks/>
          </p:cNvCxnSpPr>
          <p:nvPr/>
        </p:nvCxnSpPr>
        <p:spPr>
          <a:xfrm>
            <a:off x="8031830" y="5098613"/>
            <a:ext cx="1304271" cy="67407"/>
          </a:xfrm>
          <a:prstGeom prst="bentConnector3">
            <a:avLst>
              <a:gd name="adj1" fmla="val 50000"/>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5" name="Connector: Elbow 44">
            <a:extLst>
              <a:ext uri="{FF2B5EF4-FFF2-40B4-BE49-F238E27FC236}">
                <a16:creationId xmlns:a16="http://schemas.microsoft.com/office/drawing/2014/main" id="{E5A3F313-B8D9-4A54-B6FC-E8633009F4D4}"/>
              </a:ext>
            </a:extLst>
          </p:cNvPr>
          <p:cNvCxnSpPr>
            <a:cxnSpLocks/>
          </p:cNvCxnSpPr>
          <p:nvPr/>
        </p:nvCxnSpPr>
        <p:spPr>
          <a:xfrm>
            <a:off x="8037598" y="4132471"/>
            <a:ext cx="1304271" cy="67407"/>
          </a:xfrm>
          <a:prstGeom prst="bentConnector3">
            <a:avLst>
              <a:gd name="adj1" fmla="val 50000"/>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C5BAE2CD-6D28-42B7-BE39-F02CE23287D3}"/>
              </a:ext>
            </a:extLst>
          </p:cNvPr>
          <p:cNvSpPr txBox="1"/>
          <p:nvPr/>
        </p:nvSpPr>
        <p:spPr>
          <a:xfrm>
            <a:off x="9365085" y="3876712"/>
            <a:ext cx="1515507" cy="646331"/>
          </a:xfrm>
          <a:prstGeom prst="rect">
            <a:avLst/>
          </a:prstGeom>
          <a:noFill/>
        </p:spPr>
        <p:txBody>
          <a:bodyPr wrap="square" rtlCol="0">
            <a:spAutoFit/>
          </a:bodyPr>
          <a:lstStyle/>
          <a:p>
            <a:r>
              <a:rPr lang="en-US" dirty="0">
                <a:latin typeface="Bahnschrift" panose="020B0502040204020203" pitchFamily="34" charset="0"/>
              </a:rPr>
              <a:t>High income household</a:t>
            </a:r>
            <a:endParaRPr lang="en-CH" dirty="0">
              <a:latin typeface="Bahnschrift" panose="020B0502040204020203" pitchFamily="34" charset="0"/>
            </a:endParaRPr>
          </a:p>
        </p:txBody>
      </p:sp>
      <p:sp>
        <p:nvSpPr>
          <p:cNvPr id="34" name="TextBox 33">
            <a:extLst>
              <a:ext uri="{FF2B5EF4-FFF2-40B4-BE49-F238E27FC236}">
                <a16:creationId xmlns:a16="http://schemas.microsoft.com/office/drawing/2014/main" id="{F0C2AE88-E296-48C3-94E5-704754806A28}"/>
              </a:ext>
            </a:extLst>
          </p:cNvPr>
          <p:cNvSpPr txBox="1"/>
          <p:nvPr/>
        </p:nvSpPr>
        <p:spPr>
          <a:xfrm>
            <a:off x="1906748" y="6020935"/>
            <a:ext cx="278007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Span – 0.8 </a:t>
            </a:r>
            <a:r>
              <a:rPr lang="en-US" dirty="0" err="1"/>
              <a:t>Sq</a:t>
            </a:r>
            <a:r>
              <a:rPr lang="en-US" dirty="0"/>
              <a:t> km</a:t>
            </a:r>
          </a:p>
          <a:p>
            <a:r>
              <a:rPr lang="en-US" dirty="0"/>
              <a:t>Population count ~ 25000</a:t>
            </a:r>
          </a:p>
        </p:txBody>
      </p:sp>
    </p:spTree>
    <p:extLst>
      <p:ext uri="{BB962C8B-B14F-4D97-AF65-F5344CB8AC3E}">
        <p14:creationId xmlns:p14="http://schemas.microsoft.com/office/powerpoint/2010/main" val="421052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7D49B7-7D38-4416-B33A-D805D8FE71E3}"/>
              </a:ext>
            </a:extLst>
          </p:cNvPr>
          <p:cNvSpPr/>
          <p:nvPr/>
        </p:nvSpPr>
        <p:spPr>
          <a:xfrm>
            <a:off x="226578" y="1399922"/>
            <a:ext cx="7800722" cy="43878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H"/>
          </a:p>
        </p:txBody>
      </p:sp>
      <p:sp>
        <p:nvSpPr>
          <p:cNvPr id="12" name="TextBox 11">
            <a:extLst>
              <a:ext uri="{FF2B5EF4-FFF2-40B4-BE49-F238E27FC236}">
                <a16:creationId xmlns:a16="http://schemas.microsoft.com/office/drawing/2014/main" id="{962CF4C2-03A3-4AEC-91CE-2FF3CC5028A3}"/>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13" name="Straight Connector 12">
            <a:extLst>
              <a:ext uri="{FF2B5EF4-FFF2-40B4-BE49-F238E27FC236}">
                <a16:creationId xmlns:a16="http://schemas.microsoft.com/office/drawing/2014/main" id="{F157B656-DF2E-4A63-B19F-DA52E952AB6F}"/>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B0C3B8-6DFB-4357-9276-259773A57FD0}"/>
              </a:ext>
            </a:extLst>
          </p:cNvPr>
          <p:cNvSpPr txBox="1"/>
          <p:nvPr/>
        </p:nvSpPr>
        <p:spPr>
          <a:xfrm>
            <a:off x="2793146" y="6349492"/>
            <a:ext cx="6605707" cy="369332"/>
          </a:xfrm>
          <a:prstGeom prst="rect">
            <a:avLst/>
          </a:prstGeom>
          <a:noFill/>
        </p:spPr>
        <p:txBody>
          <a:bodyPr wrap="square" rtlCol="0">
            <a:spAutoFit/>
          </a:bodyPr>
          <a:lstStyle/>
          <a:p>
            <a:pPr algn="ctr"/>
            <a:r>
              <a:rPr lang="en-US" dirty="0">
                <a:latin typeface="Bahnschrift SemiBold" panose="020B0502040204020203" pitchFamily="34" charset="0"/>
              </a:rPr>
              <a:t>Summary of challenges</a:t>
            </a:r>
            <a:endParaRPr lang="en-CH" dirty="0">
              <a:latin typeface="Bahnschrift SemiBold" panose="020B0502040204020203" pitchFamily="34" charset="0"/>
            </a:endParaRPr>
          </a:p>
        </p:txBody>
      </p:sp>
      <p:sp>
        <p:nvSpPr>
          <p:cNvPr id="2" name="Rectangle 1">
            <a:extLst>
              <a:ext uri="{FF2B5EF4-FFF2-40B4-BE49-F238E27FC236}">
                <a16:creationId xmlns:a16="http://schemas.microsoft.com/office/drawing/2014/main" id="{DC48C390-DBF1-49A7-85ED-28DC4F80F58B}"/>
              </a:ext>
            </a:extLst>
          </p:cNvPr>
          <p:cNvSpPr/>
          <p:nvPr/>
        </p:nvSpPr>
        <p:spPr>
          <a:xfrm>
            <a:off x="556998" y="270613"/>
            <a:ext cx="5933034" cy="461665"/>
          </a:xfrm>
          <a:prstGeom prst="rect">
            <a:avLst/>
          </a:prstGeom>
        </p:spPr>
        <p:txBody>
          <a:bodyPr wrap="none">
            <a:spAutoFit/>
          </a:bodyPr>
          <a:lstStyle/>
          <a:p>
            <a:r>
              <a:rPr lang="en-US" sz="2400" dirty="0">
                <a:latin typeface="Bahnschrift" panose="020B0502040204020203" pitchFamily="34" charset="0"/>
                <a:ea typeface="Times New Roman" panose="02020603050405020304" pitchFamily="18" charset="0"/>
              </a:rPr>
              <a:t>Summarizing the problem and challenges</a:t>
            </a:r>
            <a:endParaRPr lang="en-CH" sz="2400" dirty="0">
              <a:latin typeface="Bahnschrift" panose="020B0502040204020203" pitchFamily="34" charset="0"/>
            </a:endParaRPr>
          </a:p>
        </p:txBody>
      </p:sp>
      <p:sp>
        <p:nvSpPr>
          <p:cNvPr id="4" name="Callout: Down Arrow 3">
            <a:extLst>
              <a:ext uri="{FF2B5EF4-FFF2-40B4-BE49-F238E27FC236}">
                <a16:creationId xmlns:a16="http://schemas.microsoft.com/office/drawing/2014/main" id="{3DEBE700-4DC0-4A16-BB72-3EC828B37A85}"/>
              </a:ext>
            </a:extLst>
          </p:cNvPr>
          <p:cNvSpPr/>
          <p:nvPr/>
        </p:nvSpPr>
        <p:spPr>
          <a:xfrm>
            <a:off x="1874002" y="1535300"/>
            <a:ext cx="2217217" cy="1383723"/>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Bahnschrift" panose="020B0502040204020203" pitchFamily="34" charset="0"/>
              </a:rPr>
              <a:t>Rapid and unplanned development</a:t>
            </a:r>
            <a:endParaRPr lang="en-CH" dirty="0">
              <a:latin typeface="Bahnschrift" panose="020B0502040204020203" pitchFamily="34" charset="0"/>
            </a:endParaRPr>
          </a:p>
        </p:txBody>
      </p:sp>
      <p:sp>
        <p:nvSpPr>
          <p:cNvPr id="5" name="Callout: Right Arrow 4">
            <a:extLst>
              <a:ext uri="{FF2B5EF4-FFF2-40B4-BE49-F238E27FC236}">
                <a16:creationId xmlns:a16="http://schemas.microsoft.com/office/drawing/2014/main" id="{0A496A83-9878-4FD3-9751-CC87FCE0DF76}"/>
              </a:ext>
            </a:extLst>
          </p:cNvPr>
          <p:cNvSpPr/>
          <p:nvPr/>
        </p:nvSpPr>
        <p:spPr>
          <a:xfrm>
            <a:off x="428878" y="3170056"/>
            <a:ext cx="1772156" cy="752556"/>
          </a:xfrm>
          <a:prstGeom prst="rightArrowCallout">
            <a:avLst>
              <a:gd name="adj1" fmla="val 25000"/>
              <a:gd name="adj2" fmla="val 25000"/>
              <a:gd name="adj3" fmla="val 25000"/>
              <a:gd name="adj4" fmla="val 7732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Bahnschrift" panose="020B0502040204020203" pitchFamily="34" charset="0"/>
              </a:rPr>
              <a:t>Migration</a:t>
            </a:r>
            <a:endParaRPr lang="en-CH" dirty="0">
              <a:latin typeface="Bahnschrift" panose="020B0502040204020203" pitchFamily="34" charset="0"/>
            </a:endParaRPr>
          </a:p>
        </p:txBody>
      </p:sp>
      <p:sp>
        <p:nvSpPr>
          <p:cNvPr id="7" name="Rectangle 6">
            <a:extLst>
              <a:ext uri="{FF2B5EF4-FFF2-40B4-BE49-F238E27FC236}">
                <a16:creationId xmlns:a16="http://schemas.microsoft.com/office/drawing/2014/main" id="{F13ADD35-79D6-4C1C-B432-13759AF50476}"/>
              </a:ext>
            </a:extLst>
          </p:cNvPr>
          <p:cNvSpPr/>
          <p:nvPr/>
        </p:nvSpPr>
        <p:spPr>
          <a:xfrm>
            <a:off x="2265768" y="3153907"/>
            <a:ext cx="1433683" cy="76870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Mixed land use</a:t>
            </a:r>
            <a:endParaRPr lang="en-CH" dirty="0">
              <a:latin typeface="Bahnschrift" panose="020B0502040204020203" pitchFamily="34" charset="0"/>
            </a:endParaRPr>
          </a:p>
        </p:txBody>
      </p:sp>
      <p:sp>
        <p:nvSpPr>
          <p:cNvPr id="8" name="Arrow: Left-Right-Up 7">
            <a:extLst>
              <a:ext uri="{FF2B5EF4-FFF2-40B4-BE49-F238E27FC236}">
                <a16:creationId xmlns:a16="http://schemas.microsoft.com/office/drawing/2014/main" id="{4E7ED48D-AFB8-406E-A449-41881C38F971}"/>
              </a:ext>
            </a:extLst>
          </p:cNvPr>
          <p:cNvSpPr/>
          <p:nvPr/>
        </p:nvSpPr>
        <p:spPr>
          <a:xfrm rot="5400000">
            <a:off x="4100621" y="3021351"/>
            <a:ext cx="1907712" cy="110860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Arrow: Notched Right 8">
            <a:extLst>
              <a:ext uri="{FF2B5EF4-FFF2-40B4-BE49-F238E27FC236}">
                <a16:creationId xmlns:a16="http://schemas.microsoft.com/office/drawing/2014/main" id="{34153B47-1AD1-42B1-BF28-1B1B00AA2B40}"/>
              </a:ext>
            </a:extLst>
          </p:cNvPr>
          <p:cNvSpPr/>
          <p:nvPr/>
        </p:nvSpPr>
        <p:spPr>
          <a:xfrm>
            <a:off x="3827533" y="3309643"/>
            <a:ext cx="687823" cy="46166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5" name="Rectangle 14">
            <a:extLst>
              <a:ext uri="{FF2B5EF4-FFF2-40B4-BE49-F238E27FC236}">
                <a16:creationId xmlns:a16="http://schemas.microsoft.com/office/drawing/2014/main" id="{3042DF76-25D6-4222-A138-82D183CD5939}"/>
              </a:ext>
            </a:extLst>
          </p:cNvPr>
          <p:cNvSpPr/>
          <p:nvPr/>
        </p:nvSpPr>
        <p:spPr>
          <a:xfrm>
            <a:off x="4257532" y="1932210"/>
            <a:ext cx="1749450" cy="57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Increase Heterogeneity</a:t>
            </a:r>
            <a:endParaRPr lang="en-CH" dirty="0">
              <a:latin typeface="Bahnschrift" panose="020B0502040204020203" pitchFamily="34" charset="0"/>
            </a:endParaRPr>
          </a:p>
        </p:txBody>
      </p:sp>
      <p:sp>
        <p:nvSpPr>
          <p:cNvPr id="16" name="Rectangle 15">
            <a:extLst>
              <a:ext uri="{FF2B5EF4-FFF2-40B4-BE49-F238E27FC236}">
                <a16:creationId xmlns:a16="http://schemas.microsoft.com/office/drawing/2014/main" id="{920D2E7E-EAEE-43FC-B4E0-E9E396D326DA}"/>
              </a:ext>
            </a:extLst>
          </p:cNvPr>
          <p:cNvSpPr/>
          <p:nvPr/>
        </p:nvSpPr>
        <p:spPr>
          <a:xfrm>
            <a:off x="5705883" y="3309643"/>
            <a:ext cx="2246894" cy="57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Compromise site</a:t>
            </a:r>
          </a:p>
          <a:p>
            <a:pPr algn="ctr"/>
            <a:r>
              <a:rPr lang="en-US" dirty="0">
                <a:latin typeface="Bahnschrift" panose="020B0502040204020203" pitchFamily="34" charset="0"/>
              </a:rPr>
              <a:t>representativeness</a:t>
            </a:r>
            <a:endParaRPr lang="en-CH" dirty="0">
              <a:latin typeface="Bahnschrift" panose="020B0502040204020203" pitchFamily="34" charset="0"/>
            </a:endParaRPr>
          </a:p>
        </p:txBody>
      </p:sp>
      <p:sp>
        <p:nvSpPr>
          <p:cNvPr id="17" name="Rectangle 16">
            <a:extLst>
              <a:ext uri="{FF2B5EF4-FFF2-40B4-BE49-F238E27FC236}">
                <a16:creationId xmlns:a16="http://schemas.microsoft.com/office/drawing/2014/main" id="{B42BB6AC-B47C-4E61-8E3F-847A9D91C674}"/>
              </a:ext>
            </a:extLst>
          </p:cNvPr>
          <p:cNvSpPr/>
          <p:nvPr/>
        </p:nvSpPr>
        <p:spPr>
          <a:xfrm>
            <a:off x="4171444" y="4605927"/>
            <a:ext cx="2246894" cy="57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Randomness of sources</a:t>
            </a:r>
            <a:endParaRPr lang="en-CH" dirty="0">
              <a:latin typeface="Bahnschrift" panose="020B0502040204020203" pitchFamily="34" charset="0"/>
            </a:endParaRPr>
          </a:p>
        </p:txBody>
      </p:sp>
      <p:sp>
        <p:nvSpPr>
          <p:cNvPr id="18" name="Rectangle 17">
            <a:extLst>
              <a:ext uri="{FF2B5EF4-FFF2-40B4-BE49-F238E27FC236}">
                <a16:creationId xmlns:a16="http://schemas.microsoft.com/office/drawing/2014/main" id="{876B423F-A575-4583-A7E3-7FF97D860A24}"/>
              </a:ext>
            </a:extLst>
          </p:cNvPr>
          <p:cNvSpPr/>
          <p:nvPr/>
        </p:nvSpPr>
        <p:spPr>
          <a:xfrm>
            <a:off x="8058646" y="1399923"/>
            <a:ext cx="3873389" cy="1909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H"/>
          </a:p>
        </p:txBody>
      </p:sp>
      <p:sp>
        <p:nvSpPr>
          <p:cNvPr id="11" name="Rectangle 10">
            <a:extLst>
              <a:ext uri="{FF2B5EF4-FFF2-40B4-BE49-F238E27FC236}">
                <a16:creationId xmlns:a16="http://schemas.microsoft.com/office/drawing/2014/main" id="{281C0212-859E-487F-9578-89FA81E30968}"/>
              </a:ext>
            </a:extLst>
          </p:cNvPr>
          <p:cNvSpPr/>
          <p:nvPr/>
        </p:nvSpPr>
        <p:spPr>
          <a:xfrm>
            <a:off x="8193613" y="1483402"/>
            <a:ext cx="1959663" cy="534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Less monitoring sites</a:t>
            </a:r>
            <a:endParaRPr lang="en-CH" dirty="0">
              <a:latin typeface="Bahnschrift" panose="020B0502040204020203" pitchFamily="34" charset="0"/>
            </a:endParaRPr>
          </a:p>
        </p:txBody>
      </p:sp>
      <p:sp>
        <p:nvSpPr>
          <p:cNvPr id="19" name="Rectangle 18">
            <a:extLst>
              <a:ext uri="{FF2B5EF4-FFF2-40B4-BE49-F238E27FC236}">
                <a16:creationId xmlns:a16="http://schemas.microsoft.com/office/drawing/2014/main" id="{91ADFDF1-0BE6-4A49-AF8A-2D735F71BAD9}"/>
              </a:ext>
            </a:extLst>
          </p:cNvPr>
          <p:cNvSpPr/>
          <p:nvPr/>
        </p:nvSpPr>
        <p:spPr>
          <a:xfrm>
            <a:off x="8193612" y="2100910"/>
            <a:ext cx="1959663" cy="534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Lack of rural and background sites</a:t>
            </a:r>
            <a:endParaRPr lang="en-CH" dirty="0">
              <a:latin typeface="Bahnschrift" panose="020B0502040204020203" pitchFamily="34" charset="0"/>
            </a:endParaRPr>
          </a:p>
        </p:txBody>
      </p:sp>
      <p:sp>
        <p:nvSpPr>
          <p:cNvPr id="20" name="Rectangle 19">
            <a:extLst>
              <a:ext uri="{FF2B5EF4-FFF2-40B4-BE49-F238E27FC236}">
                <a16:creationId xmlns:a16="http://schemas.microsoft.com/office/drawing/2014/main" id="{8E837D47-BA4C-44DB-A41B-D05D9BA7B8DE}"/>
              </a:ext>
            </a:extLst>
          </p:cNvPr>
          <p:cNvSpPr/>
          <p:nvPr/>
        </p:nvSpPr>
        <p:spPr>
          <a:xfrm>
            <a:off x="8178799" y="2696210"/>
            <a:ext cx="2866637" cy="534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Lack of meteorological measurement</a:t>
            </a:r>
            <a:endParaRPr lang="en-CH" dirty="0">
              <a:latin typeface="Bahnschrift" panose="020B0502040204020203" pitchFamily="34" charset="0"/>
            </a:endParaRPr>
          </a:p>
        </p:txBody>
      </p:sp>
      <p:sp>
        <p:nvSpPr>
          <p:cNvPr id="21" name="Rectangle 20">
            <a:extLst>
              <a:ext uri="{FF2B5EF4-FFF2-40B4-BE49-F238E27FC236}">
                <a16:creationId xmlns:a16="http://schemas.microsoft.com/office/drawing/2014/main" id="{702E1F59-8FAA-47DB-848C-2063C21FB845}"/>
              </a:ext>
            </a:extLst>
          </p:cNvPr>
          <p:cNvSpPr/>
          <p:nvPr/>
        </p:nvSpPr>
        <p:spPr>
          <a:xfrm>
            <a:off x="8058646" y="3555481"/>
            <a:ext cx="3873389" cy="12465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H"/>
          </a:p>
        </p:txBody>
      </p:sp>
      <p:sp>
        <p:nvSpPr>
          <p:cNvPr id="22" name="Rectangle 21">
            <a:extLst>
              <a:ext uri="{FF2B5EF4-FFF2-40B4-BE49-F238E27FC236}">
                <a16:creationId xmlns:a16="http://schemas.microsoft.com/office/drawing/2014/main" id="{648F2971-02BD-4F50-90C4-A77F2B31F8B6}"/>
              </a:ext>
            </a:extLst>
          </p:cNvPr>
          <p:cNvSpPr/>
          <p:nvPr/>
        </p:nvSpPr>
        <p:spPr>
          <a:xfrm>
            <a:off x="8142593" y="3673851"/>
            <a:ext cx="2576659" cy="388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Regional transport</a:t>
            </a:r>
            <a:endParaRPr lang="en-CH" dirty="0">
              <a:latin typeface="Bahnschrift" panose="020B0502040204020203" pitchFamily="34" charset="0"/>
            </a:endParaRPr>
          </a:p>
        </p:txBody>
      </p:sp>
      <p:sp>
        <p:nvSpPr>
          <p:cNvPr id="23" name="Rectangle 22">
            <a:extLst>
              <a:ext uri="{FF2B5EF4-FFF2-40B4-BE49-F238E27FC236}">
                <a16:creationId xmlns:a16="http://schemas.microsoft.com/office/drawing/2014/main" id="{51836491-FFCD-4A9F-A243-1B70D851C05F}"/>
              </a:ext>
            </a:extLst>
          </p:cNvPr>
          <p:cNvSpPr/>
          <p:nvPr/>
        </p:nvSpPr>
        <p:spPr>
          <a:xfrm>
            <a:off x="8145291" y="4128476"/>
            <a:ext cx="2573961" cy="608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Focus on all </a:t>
            </a:r>
          </a:p>
          <a:p>
            <a:pPr algn="ctr"/>
            <a:r>
              <a:rPr lang="en-US" dirty="0">
                <a:latin typeface="Bahnschrift" panose="020B0502040204020203" pitchFamily="34" charset="0"/>
              </a:rPr>
              <a:t>pollutants</a:t>
            </a:r>
            <a:endParaRPr lang="en-CH" dirty="0">
              <a:latin typeface="Bahnschrift" panose="020B0502040204020203" pitchFamily="34" charset="0"/>
            </a:endParaRPr>
          </a:p>
        </p:txBody>
      </p:sp>
      <p:grpSp>
        <p:nvGrpSpPr>
          <p:cNvPr id="29" name="Group 28">
            <a:extLst>
              <a:ext uri="{FF2B5EF4-FFF2-40B4-BE49-F238E27FC236}">
                <a16:creationId xmlns:a16="http://schemas.microsoft.com/office/drawing/2014/main" id="{81EDC527-62C9-4CEF-A6AA-A9197C23B5E3}"/>
              </a:ext>
            </a:extLst>
          </p:cNvPr>
          <p:cNvGrpSpPr/>
          <p:nvPr/>
        </p:nvGrpSpPr>
        <p:grpSpPr>
          <a:xfrm>
            <a:off x="8092034" y="5077319"/>
            <a:ext cx="3873388" cy="692869"/>
            <a:chOff x="8092036" y="4672294"/>
            <a:chExt cx="3873388" cy="692869"/>
          </a:xfrm>
        </p:grpSpPr>
        <p:sp>
          <p:nvSpPr>
            <p:cNvPr id="24" name="Rectangle 23">
              <a:extLst>
                <a:ext uri="{FF2B5EF4-FFF2-40B4-BE49-F238E27FC236}">
                  <a16:creationId xmlns:a16="http://schemas.microsoft.com/office/drawing/2014/main" id="{86351AE9-5F3F-4D08-AAFE-889AD72A4E72}"/>
                </a:ext>
              </a:extLst>
            </p:cNvPr>
            <p:cNvSpPr/>
            <p:nvPr/>
          </p:nvSpPr>
          <p:spPr>
            <a:xfrm>
              <a:off x="8092036" y="4672294"/>
              <a:ext cx="3873388" cy="6928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H"/>
            </a:p>
          </p:txBody>
        </p:sp>
        <p:sp>
          <p:nvSpPr>
            <p:cNvPr id="25" name="Rectangle 24">
              <a:extLst>
                <a:ext uri="{FF2B5EF4-FFF2-40B4-BE49-F238E27FC236}">
                  <a16:creationId xmlns:a16="http://schemas.microsoft.com/office/drawing/2014/main" id="{993DD3D8-BF43-4282-BB35-29DEEF7D96ED}"/>
                </a:ext>
              </a:extLst>
            </p:cNvPr>
            <p:cNvSpPr/>
            <p:nvPr/>
          </p:nvSpPr>
          <p:spPr>
            <a:xfrm>
              <a:off x="8142593" y="4709990"/>
              <a:ext cx="2573961" cy="608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Lack of decision-making data</a:t>
              </a:r>
              <a:endParaRPr lang="en-CH" dirty="0">
                <a:latin typeface="Bahnschrift" panose="020B0502040204020203" pitchFamily="34" charset="0"/>
              </a:endParaRPr>
            </a:p>
          </p:txBody>
        </p:sp>
      </p:grpSp>
      <p:sp>
        <p:nvSpPr>
          <p:cNvPr id="26" name="Oval 25">
            <a:extLst>
              <a:ext uri="{FF2B5EF4-FFF2-40B4-BE49-F238E27FC236}">
                <a16:creationId xmlns:a16="http://schemas.microsoft.com/office/drawing/2014/main" id="{4D58BF9B-864C-471A-89E5-E5C4647757A3}"/>
              </a:ext>
            </a:extLst>
          </p:cNvPr>
          <p:cNvSpPr/>
          <p:nvPr/>
        </p:nvSpPr>
        <p:spPr>
          <a:xfrm>
            <a:off x="6103064" y="1502663"/>
            <a:ext cx="1847587" cy="159166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Bahnschrift" panose="020B0502040204020203" pitchFamily="34" charset="0"/>
              </a:rPr>
              <a:t>Unique Indian Landscape</a:t>
            </a:r>
            <a:endParaRPr lang="en-CH" dirty="0">
              <a:latin typeface="Bahnschrift" panose="020B0502040204020203" pitchFamily="34" charset="0"/>
            </a:endParaRPr>
          </a:p>
        </p:txBody>
      </p:sp>
      <p:sp>
        <p:nvSpPr>
          <p:cNvPr id="27" name="Oval 26">
            <a:extLst>
              <a:ext uri="{FF2B5EF4-FFF2-40B4-BE49-F238E27FC236}">
                <a16:creationId xmlns:a16="http://schemas.microsoft.com/office/drawing/2014/main" id="{275038A1-933D-4474-8566-EB653539F62E}"/>
              </a:ext>
            </a:extLst>
          </p:cNvPr>
          <p:cNvSpPr/>
          <p:nvPr/>
        </p:nvSpPr>
        <p:spPr>
          <a:xfrm>
            <a:off x="10182846" y="1268463"/>
            <a:ext cx="1847587" cy="133431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Bahnschrift" panose="020B0502040204020203" pitchFamily="34" charset="0"/>
              </a:rPr>
              <a:t>Present deviation from guidelines</a:t>
            </a:r>
            <a:endParaRPr lang="en-CH" dirty="0">
              <a:latin typeface="Bahnschrift" panose="020B0502040204020203" pitchFamily="34" charset="0"/>
            </a:endParaRPr>
          </a:p>
        </p:txBody>
      </p:sp>
      <p:sp>
        <p:nvSpPr>
          <p:cNvPr id="28" name="Oval 27">
            <a:extLst>
              <a:ext uri="{FF2B5EF4-FFF2-40B4-BE49-F238E27FC236}">
                <a16:creationId xmlns:a16="http://schemas.microsoft.com/office/drawing/2014/main" id="{7D5DBD7A-FDEC-4682-9CDE-936E732CE39C}"/>
              </a:ext>
            </a:extLst>
          </p:cNvPr>
          <p:cNvSpPr/>
          <p:nvPr/>
        </p:nvSpPr>
        <p:spPr>
          <a:xfrm>
            <a:off x="10252609" y="3988422"/>
            <a:ext cx="1781829" cy="103026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Bahnschrift" panose="020B0502040204020203" pitchFamily="34" charset="0"/>
              </a:rPr>
              <a:t>Non addressed issues</a:t>
            </a:r>
            <a:endParaRPr lang="en-CH" dirty="0">
              <a:latin typeface="Bahnschrift" panose="020B0502040204020203" pitchFamily="34" charset="0"/>
            </a:endParaRPr>
          </a:p>
        </p:txBody>
      </p:sp>
      <p:sp>
        <p:nvSpPr>
          <p:cNvPr id="30" name="Oval 29">
            <a:extLst>
              <a:ext uri="{FF2B5EF4-FFF2-40B4-BE49-F238E27FC236}">
                <a16:creationId xmlns:a16="http://schemas.microsoft.com/office/drawing/2014/main" id="{7D65F12F-F124-4980-8ADB-DB805163F160}"/>
              </a:ext>
            </a:extLst>
          </p:cNvPr>
          <p:cNvSpPr/>
          <p:nvPr/>
        </p:nvSpPr>
        <p:spPr>
          <a:xfrm>
            <a:off x="10153275" y="5385002"/>
            <a:ext cx="1877158" cy="66049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Bahnschrift" panose="020B0502040204020203" pitchFamily="34" charset="0"/>
              </a:rPr>
              <a:t>Challenges</a:t>
            </a:r>
            <a:endParaRPr lang="en-CH" dirty="0">
              <a:latin typeface="Bahnschrift" panose="020B0502040204020203" pitchFamily="34" charset="0"/>
            </a:endParaRPr>
          </a:p>
        </p:txBody>
      </p:sp>
    </p:spTree>
    <p:extLst>
      <p:ext uri="{BB962C8B-B14F-4D97-AF65-F5344CB8AC3E}">
        <p14:creationId xmlns:p14="http://schemas.microsoft.com/office/powerpoint/2010/main" val="316253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05C27D-40ED-4F7E-ADBC-AB5F570DAD9C}"/>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7" name="Straight Connector 6">
            <a:extLst>
              <a:ext uri="{FF2B5EF4-FFF2-40B4-BE49-F238E27FC236}">
                <a16:creationId xmlns:a16="http://schemas.microsoft.com/office/drawing/2014/main" id="{EBBE2416-7EEC-4738-BBB8-D33873559E47}"/>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735B60-CB07-4E86-882F-451F1BDE7193}"/>
              </a:ext>
            </a:extLst>
          </p:cNvPr>
          <p:cNvSpPr txBox="1"/>
          <p:nvPr/>
        </p:nvSpPr>
        <p:spPr>
          <a:xfrm>
            <a:off x="2793146" y="6437980"/>
            <a:ext cx="6605707" cy="369332"/>
          </a:xfrm>
          <a:prstGeom prst="rect">
            <a:avLst/>
          </a:prstGeom>
          <a:noFill/>
        </p:spPr>
        <p:txBody>
          <a:bodyPr wrap="square" rtlCol="0">
            <a:spAutoFit/>
          </a:bodyPr>
          <a:lstStyle/>
          <a:p>
            <a:pPr algn="ctr"/>
            <a:r>
              <a:rPr lang="en-US" dirty="0">
                <a:latin typeface="Bahnschrift SemiBold" panose="020B0502040204020203" pitchFamily="34" charset="0"/>
              </a:rPr>
              <a:t>Case Study Pune City (Million-plus city in West India)</a:t>
            </a:r>
            <a:endParaRPr lang="en-CH" dirty="0">
              <a:latin typeface="Bahnschrift SemiBold" panose="020B0502040204020203" pitchFamily="34" charset="0"/>
            </a:endParaRPr>
          </a:p>
        </p:txBody>
      </p:sp>
      <p:pic>
        <p:nvPicPr>
          <p:cNvPr id="9" name="Picture 8">
            <a:extLst>
              <a:ext uri="{FF2B5EF4-FFF2-40B4-BE49-F238E27FC236}">
                <a16:creationId xmlns:a16="http://schemas.microsoft.com/office/drawing/2014/main" id="{2D8C7C98-06F6-4B20-AF47-F3A1B2AF3120}"/>
              </a:ext>
            </a:extLst>
          </p:cNvPr>
          <p:cNvPicPr>
            <a:picLocks noChangeAspect="1"/>
          </p:cNvPicPr>
          <p:nvPr/>
        </p:nvPicPr>
        <p:blipFill rotWithShape="1">
          <a:blip r:embed="rId2"/>
          <a:srcRect l="20988" t="37630" r="50169" b="27920"/>
          <a:stretch/>
        </p:blipFill>
        <p:spPr>
          <a:xfrm>
            <a:off x="2708178" y="639146"/>
            <a:ext cx="4098203" cy="2753320"/>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B9F9A106-5C4A-4899-8DD7-075E69ABC6D0}"/>
              </a:ext>
            </a:extLst>
          </p:cNvPr>
          <p:cNvPicPr>
            <a:picLocks noChangeAspect="1"/>
          </p:cNvPicPr>
          <p:nvPr/>
        </p:nvPicPr>
        <p:blipFill rotWithShape="1">
          <a:blip r:embed="rId2"/>
          <a:srcRect l="49832" t="37520" r="20672" b="27901"/>
          <a:stretch/>
        </p:blipFill>
        <p:spPr>
          <a:xfrm>
            <a:off x="2711834" y="3458833"/>
            <a:ext cx="4094808" cy="2700241"/>
          </a:xfrm>
          <a:prstGeom prst="rect">
            <a:avLst/>
          </a:prstGeom>
        </p:spPr>
        <p:style>
          <a:lnRef idx="2">
            <a:schemeClr val="dk1"/>
          </a:lnRef>
          <a:fillRef idx="1">
            <a:schemeClr val="lt1"/>
          </a:fillRef>
          <a:effectRef idx="0">
            <a:schemeClr val="dk1"/>
          </a:effectRef>
          <a:fontRef idx="minor">
            <a:schemeClr val="dk1"/>
          </a:fontRef>
        </p:style>
      </p:pic>
      <p:sp>
        <p:nvSpPr>
          <p:cNvPr id="2" name="TextBox 1">
            <a:extLst>
              <a:ext uri="{FF2B5EF4-FFF2-40B4-BE49-F238E27FC236}">
                <a16:creationId xmlns:a16="http://schemas.microsoft.com/office/drawing/2014/main" id="{05716071-E489-49FA-A450-83BFD3B9F7CA}"/>
              </a:ext>
            </a:extLst>
          </p:cNvPr>
          <p:cNvSpPr txBox="1"/>
          <p:nvPr/>
        </p:nvSpPr>
        <p:spPr>
          <a:xfrm>
            <a:off x="568566" y="627874"/>
            <a:ext cx="160469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Bahnschrift" panose="020B0502040204020203" pitchFamily="34" charset="0"/>
              </a:rPr>
              <a:t>Metadata for stations</a:t>
            </a:r>
            <a:endParaRPr lang="en-CH" dirty="0">
              <a:latin typeface="Bahnschrift" panose="020B0502040204020203" pitchFamily="34" charset="0"/>
            </a:endParaRPr>
          </a:p>
        </p:txBody>
      </p:sp>
      <p:sp>
        <p:nvSpPr>
          <p:cNvPr id="11" name="TextBox 10">
            <a:extLst>
              <a:ext uri="{FF2B5EF4-FFF2-40B4-BE49-F238E27FC236}">
                <a16:creationId xmlns:a16="http://schemas.microsoft.com/office/drawing/2014/main" id="{500F3B46-30E7-4139-B18B-687199EDE371}"/>
              </a:ext>
            </a:extLst>
          </p:cNvPr>
          <p:cNvSpPr txBox="1"/>
          <p:nvPr/>
        </p:nvSpPr>
        <p:spPr>
          <a:xfrm>
            <a:off x="581331" y="1582703"/>
            <a:ext cx="160469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Bahnschrift" panose="020B0502040204020203" pitchFamily="34" charset="0"/>
              </a:rPr>
              <a:t>Objective wise station classification</a:t>
            </a:r>
            <a:endParaRPr lang="en-CH" dirty="0">
              <a:latin typeface="Bahnschrift" panose="020B0502040204020203" pitchFamily="34" charset="0"/>
            </a:endParaRPr>
          </a:p>
        </p:txBody>
      </p:sp>
      <p:sp>
        <p:nvSpPr>
          <p:cNvPr id="12" name="TextBox 11">
            <a:extLst>
              <a:ext uri="{FF2B5EF4-FFF2-40B4-BE49-F238E27FC236}">
                <a16:creationId xmlns:a16="http://schemas.microsoft.com/office/drawing/2014/main" id="{B78B1BF8-7942-4470-8079-6C70A1047A13}"/>
              </a:ext>
            </a:extLst>
          </p:cNvPr>
          <p:cNvSpPr txBox="1"/>
          <p:nvPr/>
        </p:nvSpPr>
        <p:spPr>
          <a:xfrm>
            <a:off x="584987" y="2792409"/>
            <a:ext cx="160469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Bahnschrift" panose="020B0502040204020203" pitchFamily="34" charset="0"/>
              </a:rPr>
              <a:t>Missing site type</a:t>
            </a:r>
            <a:endParaRPr lang="en-CH" dirty="0">
              <a:latin typeface="Bahnschrift" panose="020B0502040204020203" pitchFamily="34" charset="0"/>
            </a:endParaRPr>
          </a:p>
        </p:txBody>
      </p:sp>
      <p:sp>
        <p:nvSpPr>
          <p:cNvPr id="13" name="TextBox 12">
            <a:extLst>
              <a:ext uri="{FF2B5EF4-FFF2-40B4-BE49-F238E27FC236}">
                <a16:creationId xmlns:a16="http://schemas.microsoft.com/office/drawing/2014/main" id="{DB69341F-5941-4428-8D54-979276949AFC}"/>
              </a:ext>
            </a:extLst>
          </p:cNvPr>
          <p:cNvSpPr txBox="1"/>
          <p:nvPr/>
        </p:nvSpPr>
        <p:spPr>
          <a:xfrm>
            <a:off x="568566" y="3745011"/>
            <a:ext cx="160469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Bahnschrift" panose="020B0502040204020203" pitchFamily="34" charset="0"/>
              </a:rPr>
              <a:t>Probable site using proxy data</a:t>
            </a:r>
            <a:endParaRPr lang="en-CH" dirty="0">
              <a:latin typeface="Bahnschrift" panose="020B0502040204020203" pitchFamily="34" charset="0"/>
            </a:endParaRPr>
          </a:p>
        </p:txBody>
      </p:sp>
      <p:sp>
        <p:nvSpPr>
          <p:cNvPr id="14" name="TextBox 13">
            <a:extLst>
              <a:ext uri="{FF2B5EF4-FFF2-40B4-BE49-F238E27FC236}">
                <a16:creationId xmlns:a16="http://schemas.microsoft.com/office/drawing/2014/main" id="{D7D61392-02C2-415D-9AFB-D33CDB80803B}"/>
              </a:ext>
            </a:extLst>
          </p:cNvPr>
          <p:cNvSpPr txBox="1"/>
          <p:nvPr/>
        </p:nvSpPr>
        <p:spPr>
          <a:xfrm>
            <a:off x="581331" y="4974612"/>
            <a:ext cx="160469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latin typeface="Bahnschrift" panose="020B0502040204020203" pitchFamily="34" charset="0"/>
              </a:rPr>
              <a:t>Communicate with PCB and feedback</a:t>
            </a:r>
            <a:endParaRPr lang="en-CH" dirty="0">
              <a:latin typeface="Bahnschrift" panose="020B0502040204020203" pitchFamily="34" charset="0"/>
            </a:endParaRPr>
          </a:p>
        </p:txBody>
      </p:sp>
      <p:sp>
        <p:nvSpPr>
          <p:cNvPr id="3" name="Arrow: Down 2">
            <a:extLst>
              <a:ext uri="{FF2B5EF4-FFF2-40B4-BE49-F238E27FC236}">
                <a16:creationId xmlns:a16="http://schemas.microsoft.com/office/drawing/2014/main" id="{90FE4965-D40D-444C-AB63-8284DBEBA6F2}"/>
              </a:ext>
            </a:extLst>
          </p:cNvPr>
          <p:cNvSpPr/>
          <p:nvPr/>
        </p:nvSpPr>
        <p:spPr>
          <a:xfrm>
            <a:off x="1107144" y="1323946"/>
            <a:ext cx="553064" cy="251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Arrow: Down 14">
            <a:extLst>
              <a:ext uri="{FF2B5EF4-FFF2-40B4-BE49-F238E27FC236}">
                <a16:creationId xmlns:a16="http://schemas.microsoft.com/office/drawing/2014/main" id="{E0B23E4F-F5C8-43B2-B130-6FA8DF63CE82}"/>
              </a:ext>
            </a:extLst>
          </p:cNvPr>
          <p:cNvSpPr/>
          <p:nvPr/>
        </p:nvSpPr>
        <p:spPr>
          <a:xfrm>
            <a:off x="1107144" y="2543282"/>
            <a:ext cx="553064" cy="251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Arrow: Down 15">
            <a:extLst>
              <a:ext uri="{FF2B5EF4-FFF2-40B4-BE49-F238E27FC236}">
                <a16:creationId xmlns:a16="http://schemas.microsoft.com/office/drawing/2014/main" id="{1DC77F64-683E-463D-B451-AC4EE5B063C1}"/>
              </a:ext>
            </a:extLst>
          </p:cNvPr>
          <p:cNvSpPr/>
          <p:nvPr/>
        </p:nvSpPr>
        <p:spPr>
          <a:xfrm>
            <a:off x="1107144" y="3457476"/>
            <a:ext cx="553064" cy="251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Arrow: Down 16">
            <a:extLst>
              <a:ext uri="{FF2B5EF4-FFF2-40B4-BE49-F238E27FC236}">
                <a16:creationId xmlns:a16="http://schemas.microsoft.com/office/drawing/2014/main" id="{CCA8CB62-222C-400F-8A2D-7306D4B2500F}"/>
              </a:ext>
            </a:extLst>
          </p:cNvPr>
          <p:cNvSpPr/>
          <p:nvPr/>
        </p:nvSpPr>
        <p:spPr>
          <a:xfrm>
            <a:off x="1107144" y="4708831"/>
            <a:ext cx="553064" cy="2510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8" name="Picture 17">
            <a:extLst>
              <a:ext uri="{FF2B5EF4-FFF2-40B4-BE49-F238E27FC236}">
                <a16:creationId xmlns:a16="http://schemas.microsoft.com/office/drawing/2014/main" id="{25D7E7E3-1A3B-498F-A5E3-0632C7638D21}"/>
              </a:ext>
            </a:extLst>
          </p:cNvPr>
          <p:cNvPicPr>
            <a:picLocks noChangeAspect="1"/>
          </p:cNvPicPr>
          <p:nvPr/>
        </p:nvPicPr>
        <p:blipFill>
          <a:blip r:embed="rId3"/>
          <a:stretch>
            <a:fillRect/>
          </a:stretch>
        </p:blipFill>
        <p:spPr>
          <a:xfrm>
            <a:off x="7381567" y="708892"/>
            <a:ext cx="3849119" cy="2386883"/>
          </a:xfrm>
          <a:prstGeom prst="rect">
            <a:avLst/>
          </a:prstGeom>
        </p:spPr>
      </p:pic>
      <p:pic>
        <p:nvPicPr>
          <p:cNvPr id="19" name="Picture 18">
            <a:extLst>
              <a:ext uri="{FF2B5EF4-FFF2-40B4-BE49-F238E27FC236}">
                <a16:creationId xmlns:a16="http://schemas.microsoft.com/office/drawing/2014/main" id="{B8A0C42B-DBB6-4280-8F51-9530B31D9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799" y="3610331"/>
            <a:ext cx="3548656" cy="2650314"/>
          </a:xfrm>
          <a:prstGeom prst="rect">
            <a:avLst/>
          </a:prstGeom>
        </p:spPr>
      </p:pic>
      <p:sp>
        <p:nvSpPr>
          <p:cNvPr id="20" name="TextBox 19">
            <a:extLst>
              <a:ext uri="{FF2B5EF4-FFF2-40B4-BE49-F238E27FC236}">
                <a16:creationId xmlns:a16="http://schemas.microsoft.com/office/drawing/2014/main" id="{3F5AD86E-D7E0-425B-95A4-53B45B51575B}"/>
              </a:ext>
            </a:extLst>
          </p:cNvPr>
          <p:cNvSpPr txBox="1"/>
          <p:nvPr/>
        </p:nvSpPr>
        <p:spPr>
          <a:xfrm>
            <a:off x="7363386" y="3162142"/>
            <a:ext cx="4309657" cy="369332"/>
          </a:xfrm>
          <a:prstGeom prst="rect">
            <a:avLst/>
          </a:prstGeom>
          <a:noFill/>
        </p:spPr>
        <p:txBody>
          <a:bodyPr wrap="square" rtlCol="0">
            <a:spAutoFit/>
          </a:bodyPr>
          <a:lstStyle/>
          <a:p>
            <a:r>
              <a:rPr lang="en-US" dirty="0">
                <a:latin typeface="Bahnschrift" panose="020B0502040204020203" pitchFamily="34" charset="0"/>
              </a:rPr>
              <a:t>Suggesting locations for AQ monitoring</a:t>
            </a:r>
            <a:endParaRPr lang="en-CH" dirty="0">
              <a:latin typeface="Bahnschrift" panose="020B0502040204020203" pitchFamily="34" charset="0"/>
            </a:endParaRPr>
          </a:p>
        </p:txBody>
      </p:sp>
      <p:sp>
        <p:nvSpPr>
          <p:cNvPr id="4" name="TextBox 3">
            <a:extLst>
              <a:ext uri="{FF2B5EF4-FFF2-40B4-BE49-F238E27FC236}">
                <a16:creationId xmlns:a16="http://schemas.microsoft.com/office/drawing/2014/main" id="{17E5322F-F717-4770-B1F7-668659147F1D}"/>
              </a:ext>
            </a:extLst>
          </p:cNvPr>
          <p:cNvSpPr txBox="1"/>
          <p:nvPr/>
        </p:nvSpPr>
        <p:spPr>
          <a:xfrm>
            <a:off x="3244645" y="81116"/>
            <a:ext cx="7835810" cy="369332"/>
          </a:xfrm>
          <a:prstGeom prst="rect">
            <a:avLst/>
          </a:prstGeom>
          <a:noFill/>
        </p:spPr>
        <p:txBody>
          <a:bodyPr wrap="square" rtlCol="0">
            <a:spAutoFit/>
          </a:bodyPr>
          <a:lstStyle/>
          <a:p>
            <a:r>
              <a:rPr lang="en-US" dirty="0">
                <a:latin typeface="Bahnschrift SemiBold" panose="020B0502040204020203" pitchFamily="34" charset="0"/>
              </a:rPr>
              <a:t>Towards solution – “Where should we place the next monitoring station?”</a:t>
            </a:r>
            <a:endParaRPr lang="en-CH" dirty="0">
              <a:latin typeface="Bahnschrift SemiBold" panose="020B0502040204020203" pitchFamily="34" charset="0"/>
            </a:endParaRPr>
          </a:p>
        </p:txBody>
      </p:sp>
    </p:spTree>
    <p:extLst>
      <p:ext uri="{BB962C8B-B14F-4D97-AF65-F5344CB8AC3E}">
        <p14:creationId xmlns:p14="http://schemas.microsoft.com/office/powerpoint/2010/main" val="137727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62CF4C2-03A3-4AEC-91CE-2FF3CC5028A3}"/>
              </a:ext>
            </a:extLst>
          </p:cNvPr>
          <p:cNvSpPr txBox="1"/>
          <p:nvPr/>
        </p:nvSpPr>
        <p:spPr>
          <a:xfrm>
            <a:off x="9549581" y="6164826"/>
            <a:ext cx="2256503" cy="369332"/>
          </a:xfrm>
          <a:prstGeom prst="rect">
            <a:avLst/>
          </a:prstGeom>
          <a:noFill/>
        </p:spPr>
        <p:txBody>
          <a:bodyPr wrap="square" rtlCol="0">
            <a:spAutoFit/>
          </a:bodyPr>
          <a:lstStyle/>
          <a:p>
            <a:r>
              <a:rPr lang="en-US" dirty="0"/>
              <a:t>arindam.roy@epfl.ch</a:t>
            </a:r>
            <a:endParaRPr lang="en-CH" dirty="0"/>
          </a:p>
        </p:txBody>
      </p:sp>
      <p:cxnSp>
        <p:nvCxnSpPr>
          <p:cNvPr id="13" name="Straight Connector 12">
            <a:extLst>
              <a:ext uri="{FF2B5EF4-FFF2-40B4-BE49-F238E27FC236}">
                <a16:creationId xmlns:a16="http://schemas.microsoft.com/office/drawing/2014/main" id="{F157B656-DF2E-4A63-B19F-DA52E952AB6F}"/>
              </a:ext>
            </a:extLst>
          </p:cNvPr>
          <p:cNvCxnSpPr/>
          <p:nvPr/>
        </p:nvCxnSpPr>
        <p:spPr>
          <a:xfrm>
            <a:off x="0" y="6098458"/>
            <a:ext cx="12192000" cy="0"/>
          </a:xfrm>
          <a:prstGeom prst="line">
            <a:avLst/>
          </a:prstGeom>
          <a:ln w="1270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B0C3B8-6DFB-4357-9276-259773A57FD0}"/>
              </a:ext>
            </a:extLst>
          </p:cNvPr>
          <p:cNvSpPr txBox="1"/>
          <p:nvPr/>
        </p:nvSpPr>
        <p:spPr>
          <a:xfrm>
            <a:off x="3053123" y="6349492"/>
            <a:ext cx="6085754" cy="369332"/>
          </a:xfrm>
          <a:prstGeom prst="rect">
            <a:avLst/>
          </a:prstGeom>
          <a:noFill/>
        </p:spPr>
        <p:txBody>
          <a:bodyPr wrap="square" rtlCol="0">
            <a:spAutoFit/>
          </a:bodyPr>
          <a:lstStyle/>
          <a:p>
            <a:pPr algn="ctr"/>
            <a:r>
              <a:rPr lang="en-US" dirty="0">
                <a:latin typeface="Bahnschrift SemiBold" panose="020B0502040204020203" pitchFamily="34" charset="0"/>
              </a:rPr>
              <a:t>Towards solution</a:t>
            </a:r>
            <a:endParaRPr lang="en-CH" dirty="0">
              <a:latin typeface="Bahnschrift SemiBold" panose="020B0502040204020203" pitchFamily="34" charset="0"/>
            </a:endParaRPr>
          </a:p>
        </p:txBody>
      </p:sp>
      <p:sp>
        <p:nvSpPr>
          <p:cNvPr id="2" name="Rectangle 1">
            <a:extLst>
              <a:ext uri="{FF2B5EF4-FFF2-40B4-BE49-F238E27FC236}">
                <a16:creationId xmlns:a16="http://schemas.microsoft.com/office/drawing/2014/main" id="{DC48C390-DBF1-49A7-85ED-28DC4F80F58B}"/>
              </a:ext>
            </a:extLst>
          </p:cNvPr>
          <p:cNvSpPr/>
          <p:nvPr/>
        </p:nvSpPr>
        <p:spPr>
          <a:xfrm>
            <a:off x="117255" y="188464"/>
            <a:ext cx="11910633" cy="461665"/>
          </a:xfrm>
          <a:prstGeom prst="rect">
            <a:avLst/>
          </a:prstGeom>
        </p:spPr>
        <p:txBody>
          <a:bodyPr wrap="none">
            <a:spAutoFit/>
          </a:bodyPr>
          <a:lstStyle/>
          <a:p>
            <a:r>
              <a:rPr lang="en-US" sz="2400" dirty="0">
                <a:latin typeface="Bahnschrift" panose="020B0502040204020203" pitchFamily="34" charset="0"/>
                <a:ea typeface="Times New Roman" panose="02020603050405020304" pitchFamily="18" charset="0"/>
              </a:rPr>
              <a:t>Crowd sourcing data as an potential option for locating new air quality station: A pilot </a:t>
            </a:r>
            <a:endParaRPr lang="en-CH" sz="2400" dirty="0">
              <a:latin typeface="Bahnschrift" panose="020B0502040204020203" pitchFamily="34" charset="0"/>
            </a:endParaRPr>
          </a:p>
        </p:txBody>
      </p:sp>
      <p:pic>
        <p:nvPicPr>
          <p:cNvPr id="16386" name="Picture 2" descr="https://blogs.egu.eu/divisions/as/files/2022/03/fig6-1024x576.png">
            <a:extLst>
              <a:ext uri="{FF2B5EF4-FFF2-40B4-BE49-F238E27FC236}">
                <a16:creationId xmlns:a16="http://schemas.microsoft.com/office/drawing/2014/main" id="{4F10EF24-50AE-4628-8D1D-EEFFA678E5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37" t="8929" r="29779" b="9419"/>
          <a:stretch/>
        </p:blipFill>
        <p:spPr bwMode="auto">
          <a:xfrm>
            <a:off x="556998" y="983311"/>
            <a:ext cx="3845396" cy="392621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blogs.egu.eu/divisions/as/files/2022/03/fig4-1024x896.png">
            <a:extLst>
              <a:ext uri="{FF2B5EF4-FFF2-40B4-BE49-F238E27FC236}">
                <a16:creationId xmlns:a16="http://schemas.microsoft.com/office/drawing/2014/main" id="{B632F5EF-21FD-4327-B9AB-F8CD2F64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609" y="2403557"/>
            <a:ext cx="3209636" cy="2808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68B035-CC83-4376-B881-EC7912F127B7}"/>
              </a:ext>
            </a:extLst>
          </p:cNvPr>
          <p:cNvSpPr txBox="1"/>
          <p:nvPr/>
        </p:nvSpPr>
        <p:spPr>
          <a:xfrm>
            <a:off x="5048410" y="1782696"/>
            <a:ext cx="3135086" cy="369332"/>
          </a:xfrm>
          <a:prstGeom prst="rect">
            <a:avLst/>
          </a:prstGeom>
          <a:noFill/>
        </p:spPr>
        <p:txBody>
          <a:bodyPr wrap="square" rtlCol="0">
            <a:spAutoFit/>
          </a:bodyPr>
          <a:lstStyle/>
          <a:p>
            <a:r>
              <a:rPr lang="en-US" dirty="0">
                <a:latin typeface="Bahnschrift" panose="020B0502040204020203" pitchFamily="34" charset="0"/>
              </a:rPr>
              <a:t>Emission from open burning</a:t>
            </a:r>
            <a:endParaRPr lang="en-CH" dirty="0">
              <a:latin typeface="Bahnschrift" panose="020B0502040204020203" pitchFamily="34" charset="0"/>
            </a:endParaRPr>
          </a:p>
        </p:txBody>
      </p:sp>
      <p:sp>
        <p:nvSpPr>
          <p:cNvPr id="15" name="TextBox 14">
            <a:extLst>
              <a:ext uri="{FF2B5EF4-FFF2-40B4-BE49-F238E27FC236}">
                <a16:creationId xmlns:a16="http://schemas.microsoft.com/office/drawing/2014/main" id="{CAE9C23F-BC5E-4731-8AE2-3E73D2CF31F5}"/>
              </a:ext>
            </a:extLst>
          </p:cNvPr>
          <p:cNvSpPr txBox="1"/>
          <p:nvPr/>
        </p:nvSpPr>
        <p:spPr>
          <a:xfrm>
            <a:off x="8363265" y="1934727"/>
            <a:ext cx="3382350" cy="369332"/>
          </a:xfrm>
          <a:prstGeom prst="rect">
            <a:avLst/>
          </a:prstGeom>
          <a:noFill/>
        </p:spPr>
        <p:txBody>
          <a:bodyPr wrap="square" rtlCol="0">
            <a:spAutoFit/>
          </a:bodyPr>
          <a:lstStyle/>
          <a:p>
            <a:pPr algn="ctr"/>
            <a:r>
              <a:rPr lang="en-US" dirty="0">
                <a:latin typeface="Bahnschrift" panose="020B0502040204020203" pitchFamily="34" charset="0"/>
              </a:rPr>
              <a:t>Micro-site type classification</a:t>
            </a:r>
            <a:endParaRPr lang="en-CH" dirty="0">
              <a:latin typeface="Bahnschrift" panose="020B0502040204020203" pitchFamily="34" charset="0"/>
            </a:endParaRPr>
          </a:p>
        </p:txBody>
      </p:sp>
      <p:pic>
        <p:nvPicPr>
          <p:cNvPr id="16" name="Picture 2" descr="https://blogs.egu.eu/divisions/as/files/2022/03/fig1-1024x768.png">
            <a:extLst>
              <a:ext uri="{FF2B5EF4-FFF2-40B4-BE49-F238E27FC236}">
                <a16:creationId xmlns:a16="http://schemas.microsoft.com/office/drawing/2014/main" id="{C36ED432-DD4C-4859-A5E9-7982DAEF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35" y="4970428"/>
            <a:ext cx="2411361" cy="1808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blogs.egu.eu/divisions/as/files/2022/03/fig2-1024x768.jpg">
            <a:extLst>
              <a:ext uri="{FF2B5EF4-FFF2-40B4-BE49-F238E27FC236}">
                <a16:creationId xmlns:a16="http://schemas.microsoft.com/office/drawing/2014/main" id="{F50221AB-B578-4429-AAB9-23C39F98E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031" y="4986895"/>
            <a:ext cx="2389402" cy="17920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996F88E-C51C-4A50-B23C-683E0DFF8E40}"/>
              </a:ext>
            </a:extLst>
          </p:cNvPr>
          <p:cNvPicPr>
            <a:picLocks noChangeAspect="1"/>
          </p:cNvPicPr>
          <p:nvPr/>
        </p:nvPicPr>
        <p:blipFill>
          <a:blip r:embed="rId6"/>
          <a:stretch>
            <a:fillRect/>
          </a:stretch>
        </p:blipFill>
        <p:spPr>
          <a:xfrm>
            <a:off x="8491863" y="2405390"/>
            <a:ext cx="3402711" cy="2776868"/>
          </a:xfrm>
          <a:prstGeom prst="rect">
            <a:avLst/>
          </a:prstGeom>
        </p:spPr>
      </p:pic>
      <p:sp>
        <p:nvSpPr>
          <p:cNvPr id="4" name="Rectangle 3">
            <a:extLst>
              <a:ext uri="{FF2B5EF4-FFF2-40B4-BE49-F238E27FC236}">
                <a16:creationId xmlns:a16="http://schemas.microsoft.com/office/drawing/2014/main" id="{D1D16A43-B6B1-43FF-BA39-769C2484B34E}"/>
              </a:ext>
            </a:extLst>
          </p:cNvPr>
          <p:cNvSpPr/>
          <p:nvPr/>
        </p:nvSpPr>
        <p:spPr>
          <a:xfrm>
            <a:off x="8300726" y="5433291"/>
            <a:ext cx="3259226" cy="369332"/>
          </a:xfrm>
          <a:prstGeom prst="rect">
            <a:avLst/>
          </a:prstGeom>
        </p:spPr>
        <p:txBody>
          <a:bodyPr wrap="none">
            <a:spAutoFit/>
          </a:bodyPr>
          <a:lstStyle/>
          <a:p>
            <a:r>
              <a:rPr lang="en-US" i="1" dirty="0">
                <a:solidFill>
                  <a:srgbClr val="C00000"/>
                </a:solidFill>
                <a:latin typeface="Bahnschrift" panose="020B0502040204020203" pitchFamily="34" charset="0"/>
              </a:rPr>
              <a:t>The solution lies in detailing… </a:t>
            </a:r>
            <a:endParaRPr lang="en-CH" i="1" dirty="0">
              <a:solidFill>
                <a:srgbClr val="C00000"/>
              </a:solidFill>
              <a:latin typeface="Bahnschrift" panose="020B0502040204020203" pitchFamily="34" charset="0"/>
            </a:endParaRPr>
          </a:p>
        </p:txBody>
      </p:sp>
    </p:spTree>
    <p:extLst>
      <p:ext uri="{BB962C8B-B14F-4D97-AF65-F5344CB8AC3E}">
        <p14:creationId xmlns:p14="http://schemas.microsoft.com/office/powerpoint/2010/main" val="280975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TotalTime>
  <Words>506</Words>
  <Application>Microsoft Office PowerPoint</Application>
  <PresentationFormat>Widescreen</PresentationFormat>
  <Paragraphs>89</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Bahnschrift</vt:lpstr>
      <vt:lpstr>Bahnschrift SemiBold</vt:lpstr>
      <vt:lpstr>Calibri</vt:lpstr>
      <vt:lpstr>Calibri Light</vt:lpstr>
      <vt:lpstr>ITCFranklinGothic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Arindam</dc:creator>
  <cp:lastModifiedBy>Roy Arindam</cp:lastModifiedBy>
  <cp:revision>14</cp:revision>
  <dcterms:created xsi:type="dcterms:W3CDTF">2022-05-18T15:30:09Z</dcterms:created>
  <dcterms:modified xsi:type="dcterms:W3CDTF">2022-05-22T08:32:40Z</dcterms:modified>
</cp:coreProperties>
</file>