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5D2990-F867-4AEE-8311-FAD1E6BCBC15}">
  <a:tblStyle styleId="{3D5D2990-F867-4AEE-8311-FAD1E6BCBC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DFAD3EF-9DBA-4033-97F1-633842D0E74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" name="Google Shape;121;p1:notes"/>
          <p:cNvSpPr/>
          <p:nvPr>
            <p:ph idx="2" type="sldImg"/>
          </p:nvPr>
        </p:nvSpPr>
        <p:spPr>
          <a:xfrm>
            <a:off x="422275" y="1241425"/>
            <a:ext cx="5953125" cy="3349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e065e1a92_0_111:notes"/>
          <p:cNvSpPr/>
          <p:nvPr>
            <p:ph idx="2" type="sldImg"/>
          </p:nvPr>
        </p:nvSpPr>
        <p:spPr>
          <a:xfrm>
            <a:off x="1133169" y="744497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e065e1a92_0_111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e065e1a92_0_122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e065e1a92_0_122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e065e1a92_0_128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2e065e1a92_0_128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e065e1a92_0_304:notes"/>
          <p:cNvSpPr/>
          <p:nvPr>
            <p:ph idx="2" type="sldImg"/>
          </p:nvPr>
        </p:nvSpPr>
        <p:spPr>
          <a:xfrm>
            <a:off x="422275" y="1241425"/>
            <a:ext cx="5953200" cy="3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e065e1a92_0_304:notes"/>
          <p:cNvSpPr txBox="1"/>
          <p:nvPr>
            <p:ph idx="1" type="body"/>
          </p:nvPr>
        </p:nvSpPr>
        <p:spPr>
          <a:xfrm>
            <a:off x="679450" y="4776788"/>
            <a:ext cx="5438700" cy="3908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2e065e1a92_0_304:notes"/>
          <p:cNvSpPr txBox="1"/>
          <p:nvPr>
            <p:ph idx="12" type="sldNum"/>
          </p:nvPr>
        </p:nvSpPr>
        <p:spPr>
          <a:xfrm>
            <a:off x="3849688" y="9429750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e065e1a92_0_0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e065e1a92_0_0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e065e1a92_0_7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e065e1a92_0_7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e065e1a92_0_43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e065e1a92_0_43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e065e1a92_0_54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e065e1a92_0_54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e065e1a92_0_60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e065e1a92_0_60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e065e1a92_0_77:notes"/>
          <p:cNvSpPr/>
          <p:nvPr>
            <p:ph idx="2" type="sldImg"/>
          </p:nvPr>
        </p:nvSpPr>
        <p:spPr>
          <a:xfrm>
            <a:off x="1133169" y="744497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e065e1a92_0_77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2e065e1a92_0_99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2e065e1a92_0_99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e065e1a92_0_105:notes"/>
          <p:cNvSpPr/>
          <p:nvPr>
            <p:ph idx="2" type="sldImg"/>
          </p:nvPr>
        </p:nvSpPr>
        <p:spPr>
          <a:xfrm>
            <a:off x="377946" y="744497"/>
            <a:ext cx="60423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e065e1a92_0_105:notes"/>
          <p:cNvSpPr txBox="1"/>
          <p:nvPr>
            <p:ph idx="1" type="body"/>
          </p:nvPr>
        </p:nvSpPr>
        <p:spPr>
          <a:xfrm>
            <a:off x="679768" y="4715147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838200" y="198026"/>
            <a:ext cx="10515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3375"/>
              <a:buFont typeface="Verdana"/>
              <a:buNone/>
              <a:defRPr sz="3375">
                <a:solidFill>
                  <a:srgbClr val="30B2C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838200" y="943077"/>
            <a:ext cx="10515600" cy="51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350"/>
              <a:buNone/>
              <a:defRPr sz="1350">
                <a:solidFill>
                  <a:srgbClr val="967E5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3231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 sz="23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Font typeface="Verdana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800"/>
              <a:buChar char="•"/>
              <a:defRPr sz="1800">
                <a:solidFill>
                  <a:srgbClr val="967E51"/>
                </a:solidFill>
              </a:defRPr>
            </a:lvl1pPr>
            <a:lvl2pPr indent="-328612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575"/>
              <a:buChar char="•"/>
              <a:defRPr sz="1575">
                <a:solidFill>
                  <a:srgbClr val="839E3F"/>
                </a:solidFill>
              </a:defRPr>
            </a:lvl2pPr>
            <a:lvl3pPr indent="-314325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 sz="1350">
                <a:solidFill>
                  <a:srgbClr val="839E3F"/>
                </a:solidFill>
              </a:defRPr>
            </a:lvl3pPr>
            <a:lvl4pPr indent="-300037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 sz="1125">
                <a:solidFill>
                  <a:srgbClr val="839E3F"/>
                </a:solidFill>
              </a:defRPr>
            </a:lvl4pPr>
            <a:lvl5pPr indent="-300037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 sz="1125">
                <a:solidFill>
                  <a:srgbClr val="839E3F"/>
                </a:solidFill>
              </a:defRPr>
            </a:lvl5pPr>
            <a:lvl6pPr indent="-300037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indent="-300037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indent="-300037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indent="-300037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/>
        </p:txBody>
      </p:sp>
      <p:sp>
        <p:nvSpPr>
          <p:cNvPr id="80" name="Google Shape;80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900"/>
              <a:buNone/>
              <a:defRPr sz="900">
                <a:solidFill>
                  <a:srgbClr val="967E5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Font typeface="Verdana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/>
          <p:nvPr>
            <p:ph idx="2" type="pic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900"/>
              <a:buNone/>
              <a:defRPr sz="900">
                <a:solidFill>
                  <a:srgbClr val="967E5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2475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4"/>
          <p:cNvSpPr txBox="1"/>
          <p:nvPr>
            <p:ph idx="1" type="body"/>
          </p:nvPr>
        </p:nvSpPr>
        <p:spPr>
          <a:xfrm rot="5400000">
            <a:off x="2084566" y="-23415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odret titel og tekst">
  <p:cSld name="1_Lodret titel og teks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 1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838200" y="198026"/>
            <a:ext cx="105156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3300"/>
              <a:buFont typeface="Verdana"/>
              <a:buNone/>
              <a:defRPr sz="3300">
                <a:solidFill>
                  <a:srgbClr val="30B2C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838200" y="943077"/>
            <a:ext cx="10515600" cy="51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7E51"/>
              </a:buClr>
              <a:buSzPts val="1300"/>
              <a:buNone/>
              <a:defRPr sz="1300">
                <a:solidFill>
                  <a:srgbClr val="967E5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0" type="dt"/>
          </p:nvPr>
        </p:nvSpPr>
        <p:spPr>
          <a:xfrm>
            <a:off x="8382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4038600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9323100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2100"/>
            </a:lvl1pPr>
            <a:lvl2pPr indent="0" lvl="1" marL="0" rtl="0" algn="r">
              <a:spcBef>
                <a:spcPts val="0"/>
              </a:spcBef>
              <a:buNone/>
              <a:defRPr sz="2100"/>
            </a:lvl2pPr>
            <a:lvl3pPr indent="0" lvl="2" marL="0" rtl="0" algn="r">
              <a:spcBef>
                <a:spcPts val="0"/>
              </a:spcBef>
              <a:buNone/>
              <a:defRPr sz="2100"/>
            </a:lvl3pPr>
            <a:lvl4pPr indent="0" lvl="3" marL="0" rtl="0" algn="r">
              <a:spcBef>
                <a:spcPts val="0"/>
              </a:spcBef>
              <a:buNone/>
              <a:defRPr sz="2100"/>
            </a:lvl4pPr>
            <a:lvl5pPr indent="0" lvl="4" marL="0" rtl="0" algn="r">
              <a:spcBef>
                <a:spcPts val="0"/>
              </a:spcBef>
              <a:buNone/>
              <a:defRPr sz="2100"/>
            </a:lvl5pPr>
            <a:lvl6pPr indent="0" lvl="5" marL="0" rtl="0" algn="r">
              <a:spcBef>
                <a:spcPts val="0"/>
              </a:spcBef>
              <a:buNone/>
              <a:defRPr sz="2100"/>
            </a:lvl6pPr>
            <a:lvl7pPr indent="0" lvl="6" marL="0" rtl="0" algn="r">
              <a:spcBef>
                <a:spcPts val="0"/>
              </a:spcBef>
              <a:buNone/>
              <a:defRPr sz="2100"/>
            </a:lvl7pPr>
            <a:lvl8pPr indent="0" lvl="7" marL="0" rtl="0" algn="r">
              <a:spcBef>
                <a:spcPts val="0"/>
              </a:spcBef>
              <a:buNone/>
              <a:defRPr sz="2100"/>
            </a:lvl8pPr>
            <a:lvl9pPr indent="0" lvl="8" marL="0" rtl="0" algn="r">
              <a:spcBef>
                <a:spcPts val="0"/>
              </a:spcBef>
              <a:buNone/>
              <a:defRPr sz="2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 sz="23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75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rtl="0">
              <a:spcBef>
                <a:spcPts val="563"/>
              </a:spcBef>
              <a:spcAft>
                <a:spcPts val="0"/>
              </a:spcAft>
              <a:buSzPts val="1575"/>
              <a:buChar char="•"/>
              <a:defRPr/>
            </a:lvl1pPr>
            <a:lvl2pPr indent="-314325" lvl="1" marL="914400" rtl="0">
              <a:spcBef>
                <a:spcPts val="281"/>
              </a:spcBef>
              <a:spcAft>
                <a:spcPts val="0"/>
              </a:spcAft>
              <a:buSzPts val="1350"/>
              <a:buChar char="•"/>
              <a:defRPr/>
            </a:lvl2pPr>
            <a:lvl3pPr indent="-300037" lvl="2" marL="1371600" rtl="0">
              <a:spcBef>
                <a:spcPts val="281"/>
              </a:spcBef>
              <a:spcAft>
                <a:spcPts val="0"/>
              </a:spcAft>
              <a:buSzPts val="1125"/>
              <a:buChar char="•"/>
              <a:defRPr/>
            </a:lvl3pPr>
            <a:lvl4pPr indent="-292925" lvl="3" marL="18288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4pPr>
            <a:lvl5pPr indent="-292925" lvl="4" marL="22860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5pPr>
            <a:lvl6pPr indent="-292925" lvl="5" marL="27432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6pPr>
            <a:lvl7pPr indent="-292925" lvl="6" marL="32004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7pPr>
            <a:lvl8pPr indent="-292925" lvl="7" marL="36576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8pPr>
            <a:lvl9pPr indent="-292925" lvl="8" marL="4114800" rtl="0">
              <a:spcBef>
                <a:spcPts val="281"/>
              </a:spcBef>
              <a:spcAft>
                <a:spcPts val="0"/>
              </a:spcAft>
              <a:buSzPts val="1013"/>
              <a:buChar char="•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gning, spil&#10;&#10;Automatisk genereret beskrivelse"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291"/>
          <a:stretch/>
        </p:blipFill>
        <p:spPr>
          <a:xfrm>
            <a:off x="0" y="-1173989"/>
            <a:ext cx="12188687" cy="810370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3375"/>
              <a:buFont typeface="Verdana"/>
              <a:buNone/>
              <a:defRPr sz="3375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720" y="5684643"/>
            <a:ext cx="2129246" cy="73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slide">
  <p:cSld name="1_Titel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spil&#10;&#10;Automatisk genereret beskrivelse"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107" t="156"/>
          <a:stretch/>
        </p:blipFill>
        <p:spPr>
          <a:xfrm>
            <a:off x="0" y="-1227059"/>
            <a:ext cx="12178748" cy="811695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3375"/>
              <a:buFont typeface="Verdana"/>
              <a:buNone/>
              <a:defRPr sz="3375"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720" y="5684643"/>
            <a:ext cx="2129246" cy="73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elslide">
  <p:cSld name="2_Titelslid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egning&#10;&#10;Automatisk genereret beskrivelse"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30675"/>
            <a:ext cx="12192000" cy="812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3375"/>
              <a:buFont typeface="Verdana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720" y="5684643"/>
            <a:ext cx="2129246" cy="730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2475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350"/>
              <a:buNone/>
              <a:defRPr b="1" sz="1350">
                <a:solidFill>
                  <a:srgbClr val="967E5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3" type="body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350"/>
              <a:buNone/>
              <a:defRPr b="1" sz="1350">
                <a:solidFill>
                  <a:srgbClr val="967E5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64" name="Google Shape;64;p8"/>
          <p:cNvSpPr txBox="1"/>
          <p:nvPr>
            <p:ph idx="4" type="body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967E51"/>
              </a:buClr>
              <a:buSzPts val="1575"/>
              <a:buChar char="•"/>
              <a:defRPr>
                <a:solidFill>
                  <a:srgbClr val="967E51"/>
                </a:solidFill>
              </a:defRPr>
            </a:lvl1pPr>
            <a:lvl2pPr indent="-314325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350"/>
              <a:buChar char="•"/>
              <a:defRPr>
                <a:solidFill>
                  <a:srgbClr val="839E3F"/>
                </a:solidFill>
              </a:defRPr>
            </a:lvl2pPr>
            <a:lvl3pPr indent="-300037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125"/>
              <a:buChar char="•"/>
              <a:defRPr>
                <a:solidFill>
                  <a:srgbClr val="839E3F"/>
                </a:solidFill>
              </a:defRPr>
            </a:lvl3pPr>
            <a:lvl4pPr indent="-292925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4pPr>
            <a:lvl5pPr indent="-292925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39E3F"/>
              </a:buClr>
              <a:buSzPts val="1013"/>
              <a:buChar char="•"/>
              <a:defRPr>
                <a:solidFill>
                  <a:srgbClr val="839E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B2C2"/>
              </a:buClr>
              <a:buSzPts val="2475"/>
              <a:buFont typeface="Verdana"/>
              <a:buNone/>
              <a:defRPr b="0" i="0" sz="2475" u="none" cap="none" strike="noStrike">
                <a:solidFill>
                  <a:srgbClr val="30B2C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b="0" i="0" sz="157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00037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92925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92925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15481" l="0" r="52542" t="0"/>
          <a:stretch/>
        </p:blipFill>
        <p:spPr>
          <a:xfrm>
            <a:off x="10137710" y="3220474"/>
            <a:ext cx="2041034" cy="36375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github.com/climasoma/nlp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guillaume.blanchy@ilvo.vlaanderen.be" TargetMode="External"/><Relationship Id="rId4" Type="http://schemas.openxmlformats.org/officeDocument/2006/relationships/hyperlink" Target="https://github.com/climasoma/nlp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s://climasoma.curve.space/report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ithub.com/climasoma/otim-db" TargetMode="External"/><Relationship Id="rId4" Type="http://schemas.openxmlformats.org/officeDocument/2006/relationships/hyperlink" Target="https://climasoma.curve.space/report" TargetMode="External"/><Relationship Id="rId5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hyperlink" Target="https://github.com/climasoma/review-of-meta-analyse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hyperlink" Target="https://spacy.io" TargetMode="External"/><Relationship Id="rId5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ctrTitle"/>
          </p:nvPr>
        </p:nvSpPr>
        <p:spPr>
          <a:xfrm>
            <a:off x="766150" y="-224250"/>
            <a:ext cx="11072400" cy="576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27"/>
              <a:buFont typeface="Verdana"/>
              <a:buNone/>
            </a:pPr>
            <a:r>
              <a:rPr b="1" lang="da-DK" sz="3675">
                <a:solidFill>
                  <a:schemeClr val="lt1"/>
                </a:solidFill>
              </a:rPr>
              <a:t>Potential of natural language processing for metadata extraction from environmental scientific publications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Verdana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263">
                <a:solidFill>
                  <a:schemeClr val="lt1"/>
                </a:solidFill>
              </a:rPr>
              <a:t>Guillaume Blanchy*, Lukas Albrecht, John Koestel, Sarah Garré</a:t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263">
                <a:solidFill>
                  <a:schemeClr val="lt1"/>
                </a:solidFill>
              </a:rPr>
              <a:t>2022-05-25</a:t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263">
                <a:solidFill>
                  <a:schemeClr val="lt1"/>
                </a:solidFill>
              </a:rPr>
              <a:t>*guillaume.blanchy@ilvo.vlaanderen.be</a:t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63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2263">
                <a:solidFill>
                  <a:schemeClr val="lt1"/>
                </a:solidFill>
              </a:rPr>
              <a:t>GitHub: </a:t>
            </a:r>
            <a:r>
              <a:rPr lang="da-DK" sz="2263" u="sng">
                <a:solidFill>
                  <a:schemeClr val="hlink"/>
                </a:solidFill>
                <a:hlinkClick r:id="rId3"/>
              </a:rPr>
              <a:t>https://github.com/climasoma/nlp</a:t>
            </a:r>
            <a:br>
              <a:rPr b="1" lang="da-DK">
                <a:solidFill>
                  <a:schemeClr val="lt1"/>
                </a:solidFill>
              </a:rPr>
            </a:b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825"/>
            <a:ext cx="1326750" cy="10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 txBox="1"/>
          <p:nvPr/>
        </p:nvSpPr>
        <p:spPr>
          <a:xfrm>
            <a:off x="8315550" y="5662075"/>
            <a:ext cx="3876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4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CLIMASOMA</a:t>
            </a:r>
            <a:endParaRPr sz="45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75" y="959676"/>
            <a:ext cx="11752477" cy="27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185400" y="328150"/>
            <a:ext cx="1199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dk1"/>
                </a:solidFill>
              </a:rPr>
              <a:t>In the short term, </a:t>
            </a:r>
            <a:r>
              <a:rPr lang="da-DK" sz="2400">
                <a:solidFill>
                  <a:schemeClr val="dk1"/>
                </a:solidFill>
                <a:highlight>
                  <a:srgbClr val="FFFF00"/>
                </a:highlight>
              </a:rPr>
              <a:t>tillage</a:t>
            </a:r>
            <a:r>
              <a:rPr lang="da-DK" sz="2400">
                <a:solidFill>
                  <a:schemeClr val="dk1"/>
                </a:solidFill>
              </a:rPr>
              <a:t> operations significantly </a:t>
            </a:r>
            <a:r>
              <a:rPr lang="da-DK" sz="2400">
                <a:solidFill>
                  <a:schemeClr val="dk1"/>
                </a:solidFill>
                <a:highlight>
                  <a:srgbClr val="D0E0E3"/>
                </a:highlight>
              </a:rPr>
              <a:t>increased</a:t>
            </a:r>
            <a:r>
              <a:rPr lang="da-DK" sz="2400">
                <a:solidFill>
                  <a:schemeClr val="dk1"/>
                </a:solidFill>
              </a:rPr>
              <a:t> </a:t>
            </a:r>
            <a:r>
              <a:rPr lang="da-DK" sz="2400">
                <a:solidFill>
                  <a:schemeClr val="dk1"/>
                </a:solidFill>
                <a:highlight>
                  <a:srgbClr val="00FF00"/>
                </a:highlight>
              </a:rPr>
              <a:t>K</a:t>
            </a:r>
            <a:r>
              <a:rPr lang="da-DK" sz="2400">
                <a:solidFill>
                  <a:schemeClr val="dk1"/>
                </a:solidFill>
              </a:rPr>
              <a:t> [...].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265625" y="959675"/>
            <a:ext cx="6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/>
              <a:t>(a)</a:t>
            </a:r>
            <a:endParaRPr sz="2000"/>
          </a:p>
        </p:txBody>
      </p:sp>
      <p:sp>
        <p:nvSpPr>
          <p:cNvPr id="229" name="Google Shape;229;p27"/>
          <p:cNvSpPr txBox="1"/>
          <p:nvPr/>
        </p:nvSpPr>
        <p:spPr>
          <a:xfrm>
            <a:off x="265625" y="3534325"/>
            <a:ext cx="6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/>
              <a:t>(b)</a:t>
            </a:r>
            <a:endParaRPr sz="2000"/>
          </a:p>
        </p:txBody>
      </p:sp>
      <p:sp>
        <p:nvSpPr>
          <p:cNvPr id="230" name="Google Shape;230;p27"/>
          <p:cNvSpPr txBox="1"/>
          <p:nvPr/>
        </p:nvSpPr>
        <p:spPr>
          <a:xfrm>
            <a:off x="5871000" y="4211625"/>
            <a:ext cx="622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chemeClr val="dk1"/>
                </a:solidFill>
              </a:rPr>
              <a:t>&gt;</a:t>
            </a:r>
            <a:r>
              <a:rPr lang="da-DK" sz="1500">
                <a:solidFill>
                  <a:schemeClr val="dk1"/>
                </a:solidFill>
                <a:highlight>
                  <a:srgbClr val="D0E0E3"/>
                </a:highlight>
              </a:rPr>
              <a:t> verb in common</a:t>
            </a:r>
            <a:r>
              <a:rPr lang="da-DK" sz="1500">
                <a:solidFill>
                  <a:schemeClr val="dk1"/>
                </a:solidFill>
              </a:rPr>
              <a:t> classification: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1500">
                <a:solidFill>
                  <a:schemeClr val="dk1"/>
                </a:solidFill>
              </a:rPr>
              <a:t>positive: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'enhance', 'increase', 'improve',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'mitigate', ...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chemeClr val="dk1"/>
                </a:solidFill>
              </a:rPr>
              <a:t>negative: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'decrease', 'reduce', 'prevent',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'be lower', ...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da-DK" sz="1500">
                <a:solidFill>
                  <a:schemeClr val="dk1"/>
                </a:solidFill>
              </a:rPr>
              <a:t>neutral: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have no effect', 'have no significant effect',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 'have minimal effect', ...</a:t>
            </a:r>
            <a:endParaRPr sz="1900"/>
          </a:p>
        </p:txBody>
      </p:sp>
      <p:sp>
        <p:nvSpPr>
          <p:cNvPr id="231" name="Google Shape;231;p27"/>
          <p:cNvSpPr txBox="1"/>
          <p:nvPr/>
        </p:nvSpPr>
        <p:spPr>
          <a:xfrm>
            <a:off x="5992175" y="3719025"/>
            <a:ext cx="604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/>
              <a:t>(c)</a:t>
            </a:r>
            <a:endParaRPr sz="2000"/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4">
            <a:alphaModFix/>
          </a:blip>
          <a:srcRect b="16428" l="4084" r="4139" t="15743"/>
          <a:stretch/>
        </p:blipFill>
        <p:spPr>
          <a:xfrm>
            <a:off x="185390" y="4026925"/>
            <a:ext cx="5645012" cy="2781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7"/>
          <p:cNvSpPr txBox="1"/>
          <p:nvPr>
            <p:ph idx="12" type="sldNum"/>
          </p:nvPr>
        </p:nvSpPr>
        <p:spPr>
          <a:xfrm>
            <a:off x="11480800" y="8475139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 txBox="1"/>
          <p:nvPr>
            <p:ph type="title"/>
          </p:nvPr>
        </p:nvSpPr>
        <p:spPr>
          <a:xfrm>
            <a:off x="838200" y="365131"/>
            <a:ext cx="10515600" cy="999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Comparing with manual labelling</a:t>
            </a:r>
            <a:endParaRPr sz="3000"/>
          </a:p>
        </p:txBody>
      </p:sp>
      <p:sp>
        <p:nvSpPr>
          <p:cNvPr id="239" name="Google Shape;239;p28"/>
          <p:cNvSpPr txBox="1"/>
          <p:nvPr>
            <p:ph idx="12" type="sldNum"/>
          </p:nvPr>
        </p:nvSpPr>
        <p:spPr>
          <a:xfrm>
            <a:off x="11480800" y="8475139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75" y="1102567"/>
            <a:ext cx="11006433" cy="5493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/>
          <p:nvPr>
            <p:ph type="title"/>
          </p:nvPr>
        </p:nvSpPr>
        <p:spPr>
          <a:xfrm>
            <a:off x="803525" y="225250"/>
            <a:ext cx="8670600" cy="1120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Metrics of relationships extraction</a:t>
            </a:r>
            <a:endParaRPr sz="3000"/>
          </a:p>
        </p:txBody>
      </p:sp>
      <p:sp>
        <p:nvSpPr>
          <p:cNvPr id="246" name="Google Shape;246;p29"/>
          <p:cNvSpPr txBox="1"/>
          <p:nvPr>
            <p:ph idx="12" type="sldNum"/>
          </p:nvPr>
        </p:nvSpPr>
        <p:spPr>
          <a:xfrm>
            <a:off x="11480800" y="8475139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535" y="1690734"/>
            <a:ext cx="10584929" cy="39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9323100" y="6356354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 sz="2300"/>
          </a:p>
        </p:txBody>
      </p:sp>
      <p:sp>
        <p:nvSpPr>
          <p:cNvPr id="254" name="Google Shape;254;p30"/>
          <p:cNvSpPr txBox="1"/>
          <p:nvPr>
            <p:ph idx="4294967295" type="ctrTitle"/>
          </p:nvPr>
        </p:nvSpPr>
        <p:spPr>
          <a:xfrm>
            <a:off x="217183" y="2838303"/>
            <a:ext cx="11757600" cy="1553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SzPts val="1300"/>
              <a:buNone/>
            </a:pPr>
            <a:r>
              <a:rPr lang="da-DK" sz="6200"/>
              <a:t>Thank you!</a:t>
            </a:r>
            <a:endParaRPr sz="10400"/>
          </a:p>
        </p:txBody>
      </p:sp>
      <p:sp>
        <p:nvSpPr>
          <p:cNvPr id="255" name="Google Shape;255;p30"/>
          <p:cNvSpPr txBox="1"/>
          <p:nvPr>
            <p:ph idx="4294967295" type="subTitle"/>
          </p:nvPr>
        </p:nvSpPr>
        <p:spPr>
          <a:xfrm>
            <a:off x="429800" y="5008025"/>
            <a:ext cx="11346600" cy="164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563"/>
              </a:spcBef>
              <a:spcAft>
                <a:spcPts val="0"/>
              </a:spcAft>
              <a:buNone/>
            </a:pPr>
            <a:r>
              <a:rPr lang="da-DK" sz="8500"/>
              <a:t>Contact: </a:t>
            </a:r>
            <a:r>
              <a:rPr lang="da-DK" sz="8500" u="sng">
                <a:solidFill>
                  <a:schemeClr val="hlink"/>
                </a:solidFill>
                <a:hlinkClick r:id="rId3"/>
              </a:rPr>
              <a:t>guillaume.blanchy@ilvo.vlaanderen.be</a:t>
            </a:r>
            <a:endParaRPr sz="8500"/>
          </a:p>
          <a:p>
            <a:pPr indent="0" lvl="0" marL="0" rtl="0" algn="l"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8500"/>
          </a:p>
          <a:p>
            <a:pPr indent="0" lvl="0" marL="0" rtl="0" algn="l">
              <a:lnSpc>
                <a:spcPct val="115000"/>
              </a:lnSpc>
              <a:spcBef>
                <a:spcPts val="563"/>
              </a:spcBef>
              <a:spcAft>
                <a:spcPts val="0"/>
              </a:spcAft>
              <a:buNone/>
            </a:pPr>
            <a:r>
              <a:rPr lang="da-DK" sz="8500"/>
              <a:t>GitHub: </a:t>
            </a:r>
            <a:r>
              <a:rPr lang="da-DK" sz="85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https://github.com/climasoma/nlp</a:t>
            </a:r>
            <a:endParaRPr sz="8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da-DK" sz="8500"/>
              <a:t>Link to the report: </a:t>
            </a:r>
            <a:r>
              <a:rPr lang="da-DK" sz="85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https://climasoma.curve.space/report</a:t>
            </a:r>
            <a:endParaRPr sz="85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700"/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6">
            <a:alphaModFix/>
          </a:blip>
          <a:srcRect b="0" l="0" r="0" t="20923"/>
          <a:stretch/>
        </p:blipFill>
        <p:spPr>
          <a:xfrm>
            <a:off x="3851979" y="2"/>
            <a:ext cx="4488033" cy="274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305933" y="0"/>
            <a:ext cx="2886068" cy="126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134533"/>
            <a:ext cx="3805488" cy="9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1262667"/>
            <a:ext cx="3149867" cy="108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838200" y="198026"/>
            <a:ext cx="10515600" cy="649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 txBox="1"/>
          <p:nvPr>
            <p:ph idx="1" type="body"/>
          </p:nvPr>
        </p:nvSpPr>
        <p:spPr>
          <a:xfrm>
            <a:off x="838200" y="943077"/>
            <a:ext cx="10515600" cy="517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9323100" y="6356354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 sz="2300"/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"/>
            <a:ext cx="12192000" cy="685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415600" y="163600"/>
            <a:ext cx="11360700" cy="124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3200"/>
              </a:spcBef>
              <a:spcAft>
                <a:spcPts val="800"/>
              </a:spcAft>
              <a:buClr>
                <a:schemeClr val="dk1"/>
              </a:buClr>
              <a:buSzPct val="45454"/>
              <a:buFont typeface="Arial"/>
              <a:buNone/>
            </a:pPr>
            <a:r>
              <a:rPr lang="da-DK" sz="3300"/>
              <a:t>CLIMASOMA: Climate change adaptation through soil and crop management: synthesis and ways forward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3195425" y="5894675"/>
            <a:ext cx="8726700" cy="93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400"/>
              <a:buNone/>
            </a:pPr>
            <a:r>
              <a:rPr lang="da-DK" sz="2300"/>
              <a:t>More about OTIM: </a:t>
            </a:r>
            <a:r>
              <a:rPr lang="da-DK" sz="2300" u="sng">
                <a:solidFill>
                  <a:schemeClr val="hlink"/>
                </a:solidFill>
                <a:hlinkClick r:id="rId3"/>
              </a:rPr>
              <a:t>https://github.com/climasoma/otim-db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SzPts val="400"/>
              <a:buNone/>
            </a:pPr>
            <a:r>
              <a:rPr lang="da-DK" sz="2300"/>
              <a:t>Link to the report: </a:t>
            </a:r>
            <a:r>
              <a:rPr lang="da-DK" sz="2300" u="sng">
                <a:solidFill>
                  <a:schemeClr val="hlink"/>
                </a:solidFill>
                <a:hlinkClick r:id="rId4"/>
              </a:rPr>
              <a:t>https://climasoma.curve.space/report</a:t>
            </a:r>
            <a:endParaRPr sz="500"/>
          </a:p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5">
            <a:alphaModFix/>
          </a:blip>
          <a:srcRect b="15846" l="9123" r="0" t="0"/>
          <a:stretch/>
        </p:blipFill>
        <p:spPr>
          <a:xfrm>
            <a:off x="3957366" y="1409700"/>
            <a:ext cx="8070835" cy="448496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415600" y="1249467"/>
            <a:ext cx="1122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/>
              <a:t>Open Tension-Disk Infiltrometer Database: OTIM -&gt; </a:t>
            </a:r>
            <a:r>
              <a:rPr b="1" lang="da-DK" sz="2400"/>
              <a:t>Machine Learning</a:t>
            </a:r>
            <a:endParaRPr b="1" sz="2400"/>
          </a:p>
        </p:txBody>
      </p:sp>
      <p:sp>
        <p:nvSpPr>
          <p:cNvPr id="143" name="Google Shape;143;p20"/>
          <p:cNvSpPr/>
          <p:nvPr/>
        </p:nvSpPr>
        <p:spPr>
          <a:xfrm>
            <a:off x="691536" y="4190345"/>
            <a:ext cx="1610100" cy="351900"/>
          </a:xfrm>
          <a:prstGeom prst="ellipse">
            <a:avLst/>
          </a:prstGeom>
          <a:solidFill>
            <a:srgbClr val="3C78D8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696580" y="4287487"/>
            <a:ext cx="1610100" cy="86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0"/>
          <p:cNvSpPr/>
          <p:nvPr/>
        </p:nvSpPr>
        <p:spPr>
          <a:xfrm>
            <a:off x="691536" y="4118799"/>
            <a:ext cx="1610100" cy="351900"/>
          </a:xfrm>
          <a:prstGeom prst="ellipse">
            <a:avLst/>
          </a:prstGeom>
          <a:solidFill>
            <a:srgbClr val="CFE2F3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0"/>
          <p:cNvSpPr/>
          <p:nvPr/>
        </p:nvSpPr>
        <p:spPr>
          <a:xfrm>
            <a:off x="914364" y="2156505"/>
            <a:ext cx="419700" cy="2161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0"/>
          <p:cNvSpPr/>
          <p:nvPr/>
        </p:nvSpPr>
        <p:spPr>
          <a:xfrm>
            <a:off x="914364" y="1926597"/>
            <a:ext cx="419700" cy="23907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1655837" y="2984231"/>
            <a:ext cx="316800" cy="13332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/>
          <p:nvPr/>
        </p:nvSpPr>
        <p:spPr>
          <a:xfrm>
            <a:off x="1655837" y="2810603"/>
            <a:ext cx="316800" cy="1507200"/>
          </a:xfrm>
          <a:prstGeom prst="rect">
            <a:avLst/>
          </a:prstGeom>
          <a:noFill/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da-DK" sz="15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1817988" y="3453450"/>
            <a:ext cx="74700" cy="86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1866507" y="2291970"/>
            <a:ext cx="50100" cy="1333200"/>
          </a:xfrm>
          <a:prstGeom prst="rect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"/>
          <p:cNvSpPr/>
          <p:nvPr/>
        </p:nvSpPr>
        <p:spPr>
          <a:xfrm rot="10800000">
            <a:off x="976147" y="1864978"/>
            <a:ext cx="115500" cy="117300"/>
          </a:xfrm>
          <a:prstGeom prst="trapezoid">
            <a:avLst>
              <a:gd fmla="val 25000" name="adj"/>
            </a:avLst>
          </a:prstGeom>
          <a:solidFill>
            <a:srgbClr val="FF0000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10800000">
            <a:off x="1717620" y="2746439"/>
            <a:ext cx="115500" cy="117300"/>
          </a:xfrm>
          <a:prstGeom prst="trapezoid">
            <a:avLst>
              <a:gd fmla="val 25000" name="adj"/>
            </a:avLst>
          </a:prstGeom>
          <a:solidFill>
            <a:srgbClr val="FF0000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>
            <a:off x="1590561" y="2995606"/>
            <a:ext cx="60000" cy="3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5400000">
            <a:off x="1237413" y="3131546"/>
            <a:ext cx="678000" cy="158700"/>
          </a:xfrm>
          <a:prstGeom prst="corner">
            <a:avLst>
              <a:gd fmla="val 50000" name="adj1"/>
              <a:gd fmla="val 43782" name="adj2"/>
            </a:avLst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rot="-5400000">
            <a:off x="1092549" y="3769004"/>
            <a:ext cx="729600" cy="245100"/>
          </a:xfrm>
          <a:prstGeom prst="corner">
            <a:avLst>
              <a:gd fmla="val 33492" name="adj1"/>
              <a:gd fmla="val 28049" name="adj2"/>
            </a:avLst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501845" y="3485207"/>
            <a:ext cx="72900" cy="10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1614594" y="2878407"/>
            <a:ext cx="72900" cy="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1329161" y="4190345"/>
            <a:ext cx="72900" cy="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1080520" y="4265185"/>
            <a:ext cx="72900" cy="59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flipH="1">
            <a:off x="1853070" y="3606678"/>
            <a:ext cx="74700" cy="516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flipH="1">
            <a:off x="1853980" y="2255125"/>
            <a:ext cx="72900" cy="5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1218341" y="4118799"/>
            <a:ext cx="74700" cy="86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1142829" y="3947117"/>
            <a:ext cx="74700" cy="86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1086899" y="3580702"/>
            <a:ext cx="74700" cy="86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1142829" y="3744900"/>
            <a:ext cx="115500" cy="1173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1784015" y="3222133"/>
            <a:ext cx="60000" cy="59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/>
          <p:nvPr/>
        </p:nvSpPr>
        <p:spPr>
          <a:xfrm>
            <a:off x="1794103" y="3009077"/>
            <a:ext cx="50100" cy="59100"/>
          </a:xfrm>
          <a:prstGeom prst="ellipse">
            <a:avLst/>
          </a:prstGeom>
          <a:solidFill>
            <a:srgbClr val="FFFFFF"/>
          </a:solidFill>
          <a:ln cap="flat" cmpd="sng" w="190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369367" y="4597967"/>
            <a:ext cx="35880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/>
              <a:t>A tension-disk infiltrometer measure the hydraulic conductivity at a given tension</a:t>
            </a:r>
            <a:endParaRPr sz="1900"/>
          </a:p>
        </p:txBody>
      </p:sp>
      <p:sp>
        <p:nvSpPr>
          <p:cNvPr id="170" name="Google Shape;170;p20"/>
          <p:cNvSpPr txBox="1"/>
          <p:nvPr/>
        </p:nvSpPr>
        <p:spPr>
          <a:xfrm>
            <a:off x="181700" y="5979933"/>
            <a:ext cx="341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3200"/>
              <a:t>OTIM corpus</a:t>
            </a:r>
            <a:endParaRPr b="1"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284800" y="257033"/>
            <a:ext cx="3882300" cy="149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Effect of agricultural practices on soil properties</a:t>
            </a:r>
            <a:endParaRPr sz="3000"/>
          </a:p>
        </p:txBody>
      </p:sp>
      <p:sp>
        <p:nvSpPr>
          <p:cNvPr id="176" name="Google Shape;176;p21"/>
          <p:cNvSpPr txBox="1"/>
          <p:nvPr>
            <p:ph idx="1" type="body"/>
          </p:nvPr>
        </p:nvSpPr>
        <p:spPr>
          <a:xfrm>
            <a:off x="415600" y="2541400"/>
            <a:ext cx="3634500" cy="411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563"/>
              </a:spcBef>
              <a:spcAft>
                <a:spcPts val="0"/>
              </a:spcAft>
              <a:buNone/>
            </a:pPr>
            <a:r>
              <a:rPr lang="da-DK" sz="2075"/>
              <a:t>Based on review paper (meta-analysis) totalizing thousands of primary studies</a:t>
            </a:r>
            <a:endParaRPr sz="2075"/>
          </a:p>
          <a:p>
            <a:pPr indent="0" lvl="0" marL="0" rtl="0" algn="l"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63"/>
              </a:spcBef>
              <a:spcAft>
                <a:spcPts val="0"/>
              </a:spcAft>
              <a:buNone/>
            </a:pPr>
            <a:r>
              <a:rPr b="1" lang="da-DK" sz="3200"/>
              <a:t>Meta corpus</a:t>
            </a:r>
            <a:r>
              <a:rPr lang="da-DK"/>
              <a:t> </a:t>
            </a:r>
            <a:endParaRPr/>
          </a:p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857" y="100975"/>
            <a:ext cx="814213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1"/>
          <p:cNvSpPr txBox="1"/>
          <p:nvPr/>
        </p:nvSpPr>
        <p:spPr>
          <a:xfrm>
            <a:off x="149533" y="6182433"/>
            <a:ext cx="73251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da-DK" sz="2100" u="sng">
                <a:solidFill>
                  <a:schemeClr val="hlink"/>
                </a:solidFill>
                <a:hlinkClick r:id="rId4"/>
              </a:rPr>
              <a:t>https://github.com/climasoma/review-of-meta-analyses</a:t>
            </a:r>
            <a:r>
              <a:rPr lang="da-DK" sz="2100">
                <a:solidFill>
                  <a:schemeClr val="dk2"/>
                </a:solidFill>
              </a:rPr>
              <a:t> 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2887633" y="4540858"/>
            <a:ext cx="2892900" cy="117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563"/>
              </a:spcBef>
              <a:spcAft>
                <a:spcPts val="0"/>
              </a:spcAft>
              <a:buSzPts val="1400"/>
              <a:buNone/>
            </a:pPr>
            <a:r>
              <a:rPr lang="da-DK" sz="2200">
                <a:latin typeface="Arial"/>
                <a:ea typeface="Arial"/>
                <a:cs typeface="Arial"/>
                <a:sym typeface="Arial"/>
              </a:rPr>
              <a:t>No-till has a positive effect (increase) bulk density in most cases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1"/>
          <p:cNvPicPr preferRelativeResize="0"/>
          <p:nvPr/>
        </p:nvPicPr>
        <p:blipFill rotWithShape="1">
          <a:blip r:embed="rId3">
            <a:alphaModFix/>
          </a:blip>
          <a:srcRect b="76738" l="32669" r="64247" t="20287"/>
          <a:stretch/>
        </p:blipFill>
        <p:spPr>
          <a:xfrm>
            <a:off x="5780523" y="4627579"/>
            <a:ext cx="622474" cy="543444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2" name="Google Shape;182;p21"/>
          <p:cNvSpPr/>
          <p:nvPr/>
        </p:nvSpPr>
        <p:spPr>
          <a:xfrm>
            <a:off x="6725700" y="1493025"/>
            <a:ext cx="255900" cy="188100"/>
          </a:xfrm>
          <a:prstGeom prst="rect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/>
          <p:nvPr>
            <p:ph type="title"/>
          </p:nvPr>
        </p:nvSpPr>
        <p:spPr>
          <a:xfrm>
            <a:off x="415600" y="387817"/>
            <a:ext cx="116124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How to build database or make large review from papers?</a:t>
            </a:r>
            <a:endParaRPr sz="3000"/>
          </a:p>
        </p:txBody>
      </p:sp>
      <p:sp>
        <p:nvSpPr>
          <p:cNvPr id="188" name="Google Shape;188;p22"/>
          <p:cNvSpPr txBox="1"/>
          <p:nvPr>
            <p:ph idx="1" type="body"/>
          </p:nvPr>
        </p:nvSpPr>
        <p:spPr>
          <a:xfrm>
            <a:off x="415600" y="2373200"/>
            <a:ext cx="11360700" cy="3718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563"/>
              </a:spcBef>
              <a:spcAft>
                <a:spcPts val="0"/>
              </a:spcAft>
              <a:buNone/>
            </a:pPr>
            <a:r>
              <a:rPr b="1" lang="da-DK" sz="6900"/>
              <a:t>Read, Read and Read!</a:t>
            </a:r>
            <a:endParaRPr b="1" sz="6900"/>
          </a:p>
          <a:p>
            <a:pPr indent="0" lvl="0" marL="0" rtl="0" algn="ctr">
              <a:spcBef>
                <a:spcPts val="563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476250" lvl="0" marL="609600" rtl="0" algn="l">
              <a:spcBef>
                <a:spcPts val="563"/>
              </a:spcBef>
              <a:spcAft>
                <a:spcPts val="0"/>
              </a:spcAft>
              <a:buSzPts val="2700"/>
              <a:buChar char="-"/>
            </a:pPr>
            <a:r>
              <a:rPr lang="da-DK" sz="2700"/>
              <a:t>Time consuming</a:t>
            </a:r>
            <a:endParaRPr sz="2700"/>
          </a:p>
          <a:p>
            <a:pPr indent="-476250" lvl="0" marL="609600" rtl="0" algn="l">
              <a:spcBef>
                <a:spcPts val="563"/>
              </a:spcBef>
              <a:spcAft>
                <a:spcPts val="0"/>
              </a:spcAft>
              <a:buSzPts val="2700"/>
              <a:buChar char="-"/>
            </a:pPr>
            <a:r>
              <a:rPr lang="da-DK" sz="2700"/>
              <a:t>Error prone (especially when transcribing numerical values)</a:t>
            </a:r>
            <a:endParaRPr sz="2700"/>
          </a:p>
          <a:p>
            <a:pPr indent="-476250" lvl="0" marL="609600" rtl="0" algn="l">
              <a:spcBef>
                <a:spcPts val="563"/>
              </a:spcBef>
              <a:spcAft>
                <a:spcPts val="0"/>
              </a:spcAft>
              <a:buSzPts val="2700"/>
              <a:buChar char="-"/>
            </a:pPr>
            <a:r>
              <a:rPr lang="da-DK" sz="2700"/>
              <a:t>Does not scale easily</a:t>
            </a:r>
            <a:endParaRPr sz="2700"/>
          </a:p>
        </p:txBody>
      </p:sp>
      <p:sp>
        <p:nvSpPr>
          <p:cNvPr id="189" name="Google Shape;189;p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 txBox="1"/>
          <p:nvPr>
            <p:ph type="title"/>
          </p:nvPr>
        </p:nvSpPr>
        <p:spPr>
          <a:xfrm>
            <a:off x="219767" y="1822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What is natural language processing (NLP)?</a:t>
            </a:r>
            <a:endParaRPr sz="3000"/>
          </a:p>
        </p:txBody>
      </p:sp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b="14104" l="0" r="0" t="0"/>
          <a:stretch/>
        </p:blipFill>
        <p:spPr>
          <a:xfrm>
            <a:off x="10072300" y="59767"/>
            <a:ext cx="1955800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3"/>
          <p:cNvSpPr txBox="1"/>
          <p:nvPr/>
        </p:nvSpPr>
        <p:spPr>
          <a:xfrm>
            <a:off x="10072200" y="823350"/>
            <a:ext cx="1956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 u="sng">
                <a:solidFill>
                  <a:schemeClr val="hlink"/>
                </a:solidFill>
                <a:hlinkClick r:id="rId4"/>
              </a:rPr>
              <a:t>https://spacy.io</a:t>
            </a:r>
            <a:endParaRPr sz="1900"/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558" y="4017659"/>
            <a:ext cx="11752477" cy="27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6567" y="1763367"/>
            <a:ext cx="12192000" cy="2586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import spacy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# Load English tokenizer, tagger, parser and NER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nlp = spacy.load("en_core_web_sm")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# Process whole documents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text = ("In the short term, tillage operations significantly increased K.")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onsolas"/>
                <a:ea typeface="Consolas"/>
                <a:cs typeface="Consolas"/>
                <a:sym typeface="Consolas"/>
              </a:rPr>
              <a:t>doc = nlp(text)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/>
        </p:nvSpPr>
        <p:spPr>
          <a:xfrm>
            <a:off x="252967" y="607000"/>
            <a:ext cx="11709900" cy="6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The site is situated in </a:t>
            </a:r>
            <a:r>
              <a:rPr lang="da-DK" sz="24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51°46'34.9"N 4°49'12.6"E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 in the Noordwaard Polder in Netherlands at an elevation of 23 m above sea level.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latitude</a:t>
            </a:r>
            <a:r>
              <a:rPr lang="da-DK" sz="19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(([+-]?[1-8]?\d|[+-]?90)([°◦*oO])\s?(\d{1,2})(.)\s?(\d{1,2}(\.\d+)?)?.?.?\s?(latitude\s)?([NS]))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da-DK" sz="19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longitude</a:t>
            </a:r>
            <a:r>
              <a:rPr lang="da-DK" sz="19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(([+-]?180|[+-]?1[0-7]\d|[+-]?[1-9]?\d)([°◦*oO])\s?(\d{1,2}?)(.)\s?(\d{1,2}(\.\d+)?)?.?.?\s?(longitude\s)?([WEO]))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The soil is a </a:t>
            </a:r>
            <a:r>
              <a:rPr lang="da-DK" sz="2400"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Luvisol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 (WRB) with a </a:t>
            </a:r>
            <a:r>
              <a:rPr lang="da-DK" sz="2400"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sandy loam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 texture.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B6D7A8"/>
                </a:highlight>
                <a:latin typeface="Calibri"/>
                <a:ea typeface="Calibri"/>
                <a:cs typeface="Calibri"/>
                <a:sym typeface="Calibri"/>
              </a:rPr>
              <a:t>soil type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(Luvisol|Cambisol|Regosol|Podzol|…)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F9CB9C"/>
                </a:highlight>
                <a:latin typeface="Calibri"/>
                <a:ea typeface="Calibri"/>
                <a:cs typeface="Calibri"/>
                <a:sym typeface="Calibri"/>
              </a:rPr>
              <a:t>soil textur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e:</a:t>
            </a:r>
            <a:r>
              <a:rPr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(sandy loam|loamy clay|sand|clay|loam|clay loam|…)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Annual rainfall precipitation is </a:t>
            </a:r>
            <a:r>
              <a:rPr lang="da-DK" sz="2400"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850 mm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CFE2F3"/>
                </a:highlight>
                <a:latin typeface="Calibri"/>
                <a:ea typeface="Calibri"/>
                <a:cs typeface="Calibri"/>
                <a:sym typeface="Calibri"/>
              </a:rPr>
              <a:t>annual rainfall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((?:cumulated|annual|average)[a-z\s]+(?:rainfall|rain|precipitation))(?:[a-z\s]+)?(\d+[.-\–]?\d+c)?[a-z\s]+(\d+\.?,?\d+(?:-|–|\sand\s|\sto\s)?(?:\d+)?)\s?(m\s?m|cm)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The measurements were collected using a tension-disk infiltrometer with a </a:t>
            </a:r>
            <a:r>
              <a:rPr lang="da-DK" sz="2400"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4.45 cm radius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 at </a:t>
            </a:r>
            <a:r>
              <a:rPr lang="da-DK" sz="2400"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tensions of -1, -3, -5 and -7 cm</a:t>
            </a:r>
            <a:r>
              <a:rPr lang="da-DK" sz="2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disk size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(radius|diameter)[a-z\s]+(\d+\.?\d+)\s?(cm|mm) 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 (\d+\.?\d+)\s?(cm|mm)[a-z\s]+(radius|diameter)</a:t>
            </a:r>
            <a:endParaRPr sz="1500">
              <a:solidFill>
                <a:srgbClr val="98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&gt; </a:t>
            </a:r>
            <a:r>
              <a:rPr lang="da-DK" sz="1900">
                <a:highlight>
                  <a:srgbClr val="EAD1DC"/>
                </a:highlight>
                <a:latin typeface="Calibri"/>
                <a:ea typeface="Calibri"/>
                <a:cs typeface="Calibri"/>
                <a:sym typeface="Calibri"/>
              </a:rPr>
              <a:t>tensions</a:t>
            </a:r>
            <a:r>
              <a:rPr lang="da-DK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da-DK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a-DK" sz="1500">
                <a:solidFill>
                  <a:srgbClr val="980000"/>
                </a:solidFill>
                <a:latin typeface="Consolas"/>
                <a:ea typeface="Consolas"/>
                <a:cs typeface="Consolas"/>
                <a:sym typeface="Consolas"/>
              </a:rPr>
              <a:t>((?:(?:-?\d+),?\s){2,})\s?(mm|cm)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 txBox="1"/>
          <p:nvPr>
            <p:ph type="title"/>
          </p:nvPr>
        </p:nvSpPr>
        <p:spPr>
          <a:xfrm>
            <a:off x="278175" y="0"/>
            <a:ext cx="10515600" cy="711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Extract specific information using regular expressions</a:t>
            </a:r>
            <a:endParaRPr sz="3000"/>
          </a:p>
        </p:txBody>
      </p:sp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11480800" y="8475139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15846" l="9123" r="0" t="0"/>
          <a:stretch/>
        </p:blipFill>
        <p:spPr>
          <a:xfrm>
            <a:off x="7760966" y="2535516"/>
            <a:ext cx="3592832" cy="199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464475" y="122208"/>
            <a:ext cx="5217900" cy="79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How well does it work?</a:t>
            </a:r>
            <a:endParaRPr sz="3000"/>
          </a:p>
        </p:txBody>
      </p:sp>
      <p:sp>
        <p:nvSpPr>
          <p:cNvPr id="213" name="Google Shape;213;p25"/>
          <p:cNvSpPr txBox="1"/>
          <p:nvPr>
            <p:ph idx="12" type="sldNum"/>
          </p:nvPr>
        </p:nvSpPr>
        <p:spPr>
          <a:xfrm>
            <a:off x="11480800" y="8475139"/>
            <a:ext cx="3657600" cy="48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graphicFrame>
        <p:nvGraphicFramePr>
          <p:cNvPr id="214" name="Google Shape;214;p25"/>
          <p:cNvGraphicFramePr/>
          <p:nvPr/>
        </p:nvGraphicFramePr>
        <p:xfrm>
          <a:off x="313013" y="9157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{3D5D2990-F867-4AEE-8311-FAD1E6BCBC15}</a:tableStyleId>
              </a:tblPr>
              <a:tblGrid>
                <a:gridCol w="2601275"/>
                <a:gridCol w="2273700"/>
                <a:gridCol w="828525"/>
                <a:gridCol w="1560775"/>
                <a:gridCol w="1156100"/>
                <a:gridCol w="1599300"/>
                <a:gridCol w="1546300"/>
              </a:tblGrid>
              <a:tr h="4233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Extracted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Method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n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Precision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Recall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F1-score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b="1" lang="da-DK" sz="1900"/>
                        <a:t>Matching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da-DK" sz="1900"/>
                        <a:t>Soil type (WRB/USDA)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 + dict.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174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0.92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1.00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0.96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0.95</a:t>
                      </a:r>
                      <a:endParaRPr sz="1900"/>
                    </a:p>
                  </a:txBody>
                  <a:tcPr marT="84675" marB="84675" marR="84675" marL="84675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Soil texture (USDA)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 + dict.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174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0.95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0.88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0.91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0.83</a:t>
                      </a:r>
                      <a:endParaRPr sz="1900"/>
                    </a:p>
                  </a:txBody>
                  <a:tcPr marT="84675" marB="84675" marR="84675" marL="84675"/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Rainfall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174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1.00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0.81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0.90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0.89</a:t>
                      </a:r>
                      <a:endParaRPr sz="1900"/>
                    </a:p>
                  </a:txBody>
                  <a:tcPr marT="84675" marB="84675" marR="84675" marL="84675"/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Disk diameter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174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0.83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0.66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0.73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0.41</a:t>
                      </a:r>
                      <a:endParaRPr sz="1900"/>
                    </a:p>
                  </a:txBody>
                  <a:tcPr marT="84675" marB="84675" marR="84675" marL="84675"/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Tensions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154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1.00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0.56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0.72</a:t>
                      </a:r>
                      <a:endParaRPr sz="1900"/>
                    </a:p>
                  </a:txBody>
                  <a:tcPr marT="84675" marB="84675" marR="84675" marL="8467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0.31</a:t>
                      </a:r>
                      <a:endParaRPr sz="1900"/>
                    </a:p>
                  </a:txBody>
                  <a:tcPr marT="84675" marB="84675" marR="84675" marL="84675"/>
                </a:tc>
              </a:tr>
              <a:tr h="423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Coordinates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Regex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209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0.92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0.77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0.84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1900"/>
                        <a:t>0.73</a:t>
                      </a:r>
                      <a:endParaRPr sz="1900"/>
                    </a:p>
                  </a:txBody>
                  <a:tcPr marT="84675" marB="84675" marR="84675" marL="84675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137833" y="88833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000"/>
              <a:t>Examples of relationships</a:t>
            </a:r>
            <a:endParaRPr sz="3000"/>
          </a:p>
        </p:txBody>
      </p:sp>
      <p:graphicFrame>
        <p:nvGraphicFramePr>
          <p:cNvPr id="220" name="Google Shape;220;p26"/>
          <p:cNvGraphicFramePr/>
          <p:nvPr/>
        </p:nvGraphicFramePr>
        <p:xfrm>
          <a:off x="137833" y="13569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{BDFAD3EF-9DBA-4033-97F1-633842D0E741}</a:tableStyleId>
              </a:tblPr>
              <a:tblGrid>
                <a:gridCol w="9728325"/>
                <a:gridCol w="2208275"/>
              </a:tblGrid>
              <a:tr h="333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2500"/>
                        <a:t>Relationship (driver/variable in bold)</a:t>
                      </a:r>
                      <a:endParaRPr b="1"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a-DK" sz="2500"/>
                        <a:t>Status</a:t>
                      </a:r>
                      <a:endParaRPr b="1"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/>
                        <a:t>In the short term, </a:t>
                      </a:r>
                      <a:r>
                        <a:rPr b="1" lang="da-DK" sz="2500"/>
                        <a:t>tillage</a:t>
                      </a:r>
                      <a:r>
                        <a:rPr lang="da-DK" sz="2500"/>
                        <a:t> operations significantly increased </a:t>
                      </a:r>
                      <a:r>
                        <a:rPr b="1" lang="da-DK" sz="2500"/>
                        <a:t>K</a:t>
                      </a:r>
                      <a:r>
                        <a:rPr lang="da-DK" sz="2500"/>
                        <a:t> (P &lt; 0.05) for the entire range of pressure head applied [...].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/>
                        <a:t>positive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Both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tillage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 treatments were designed to prevent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runoff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 and both increased rainwater penetration of the soil.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/>
                        <a:t>negative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56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After 3 years of continuous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tillage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 treatments, the soil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bulk density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 did not increase.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/>
                        <a:t>neutral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7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Dry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bulk density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 , saturated hydraulic conductivity (Ks) and infiltration rate [K(h)] were analysed in untrafficked and </a:t>
                      </a:r>
                      <a:r>
                        <a:rPr b="1" lang="da-DK" sz="2500">
                          <a:highlight>
                            <a:srgbClr val="FFFFFF"/>
                          </a:highlight>
                        </a:rPr>
                        <a:t>traffick</a:t>
                      </a:r>
                      <a:r>
                        <a:rPr lang="da-DK" sz="2500">
                          <a:highlight>
                            <a:srgbClr val="FFFFFF"/>
                          </a:highlight>
                        </a:rPr>
                        <a:t>ed areas in each plot.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a-DK" sz="2500"/>
                        <a:t>study</a:t>
                      </a:r>
                      <a:endParaRPr sz="2500"/>
                    </a:p>
                  </a:txBody>
                  <a:tcPr marT="84675" marB="84675" marR="84675" marL="84675">
                    <a:lnL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1" name="Google Shape;221;p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