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6"/>
  </p:notesMasterIdLst>
  <p:handoutMasterIdLst>
    <p:handoutMasterId r:id="rId17"/>
  </p:handoutMasterIdLst>
  <p:sldIdLst>
    <p:sldId id="284" r:id="rId2"/>
    <p:sldId id="292" r:id="rId3"/>
    <p:sldId id="310" r:id="rId4"/>
    <p:sldId id="322" r:id="rId5"/>
    <p:sldId id="327" r:id="rId6"/>
    <p:sldId id="338" r:id="rId7"/>
    <p:sldId id="339" r:id="rId8"/>
    <p:sldId id="522" r:id="rId9"/>
    <p:sldId id="337" r:id="rId10"/>
    <p:sldId id="523" r:id="rId11"/>
    <p:sldId id="272" r:id="rId12"/>
    <p:sldId id="328" r:id="rId13"/>
    <p:sldId id="285" r:id="rId14"/>
    <p:sldId id="273"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9">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 initials="CS" lastIdx="2" clrIdx="0">
    <p:extLst>
      <p:ext uri="{19B8F6BF-5375-455C-9EA6-DF929625EA0E}">
        <p15:presenceInfo xmlns:p15="http://schemas.microsoft.com/office/powerpoint/2012/main" userId="C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B2C"/>
    <a:srgbClr val="580E1F"/>
    <a:srgbClr val="5C0D1C"/>
    <a:srgbClr val="0000A0"/>
    <a:srgbClr val="000087"/>
    <a:srgbClr val="861119"/>
    <a:srgbClr val="661023"/>
    <a:srgbClr val="751128"/>
    <a:srgbClr val="C8C8C8"/>
    <a:srgbClr val="862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8" autoAdjust="0"/>
    <p:restoredTop sz="60804" autoAdjust="0"/>
  </p:normalViewPr>
  <p:slideViewPr>
    <p:cSldViewPr snapToGrid="0" snapToObjects="1">
      <p:cViewPr>
        <p:scale>
          <a:sx n="75" d="100"/>
          <a:sy n="75" d="100"/>
        </p:scale>
        <p:origin x="2334" y="336"/>
      </p:cViewPr>
      <p:guideLst>
        <p:guide orient="horz" pos="1619"/>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249" d="100"/>
        <a:sy n="2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85AEC-48F6-974B-B02D-842DE4CA19D2}" type="datetimeFigureOut">
              <a:rPr lang="en-US" smtClean="0"/>
              <a:t>5/23/2022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596CA4-195B-534F-B3C9-4FD2C318312F}" type="slidenum">
              <a:rPr lang="en-US" smtClean="0"/>
              <a:t>‹#›</a:t>
            </a:fld>
            <a:endParaRPr lang="en-US" dirty="0"/>
          </a:p>
        </p:txBody>
      </p:sp>
    </p:spTree>
    <p:extLst>
      <p:ext uri="{BB962C8B-B14F-4D97-AF65-F5344CB8AC3E}">
        <p14:creationId xmlns:p14="http://schemas.microsoft.com/office/powerpoint/2010/main" val="3636648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2C378-A1AA-634A-BDC7-DFEEA7139B4C}" type="datetimeFigureOut">
              <a:rPr lang="en-US" smtClean="0"/>
              <a:t>5/23/2022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70377-F598-F04C-87AC-48DBA0C45F83}" type="slidenum">
              <a:rPr lang="en-US" smtClean="0"/>
              <a:t>‹#›</a:t>
            </a:fld>
            <a:endParaRPr lang="en-US" dirty="0"/>
          </a:p>
        </p:txBody>
      </p:sp>
    </p:spTree>
    <p:extLst>
      <p:ext uri="{BB962C8B-B14F-4D97-AF65-F5344CB8AC3E}">
        <p14:creationId xmlns:p14="http://schemas.microsoft.com/office/powerpoint/2010/main" val="13304009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Hello everyone thank you for joining me for my presentation titled “Spatial and Temporal variation of Hydrological Risk in Rural and Urban Environmental Justice communities” I am pleased to join the </a:t>
            </a:r>
            <a:r>
              <a:rPr lang="en-US" sz="1800" b="0" i="0" dirty="0" err="1">
                <a:solidFill>
                  <a:srgbClr val="212529"/>
                </a:solidFill>
                <a:effectLst/>
                <a:latin typeface="Open Sans" panose="020B0606030504020204" pitchFamily="34" charset="0"/>
              </a:rPr>
              <a:t>Geoethics</a:t>
            </a:r>
            <a:r>
              <a:rPr lang="en-US" sz="1800" b="0" i="0" dirty="0">
                <a:solidFill>
                  <a:srgbClr val="212529"/>
                </a:solidFill>
                <a:effectLst/>
                <a:latin typeface="Open Sans" panose="020B0606030504020204" pitchFamily="34" charset="0"/>
              </a:rPr>
              <a:t> in the face of global anthropogenic changes: how do we intersect different knowledge domains? Session </a:t>
            </a:r>
            <a:endParaRPr lang="en-US" sz="1800" dirty="0"/>
          </a:p>
        </p:txBody>
      </p:sp>
      <p:sp>
        <p:nvSpPr>
          <p:cNvPr id="4" name="Slide Number Placeholder 3"/>
          <p:cNvSpPr>
            <a:spLocks noGrp="1"/>
          </p:cNvSpPr>
          <p:nvPr>
            <p:ph type="sldNum" sz="quarter" idx="10"/>
          </p:nvPr>
        </p:nvSpPr>
        <p:spPr/>
        <p:txBody>
          <a:bodyPr/>
          <a:lstStyle/>
          <a:p>
            <a:fld id="{DA170377-F598-F04C-87AC-48DBA0C45F83}" type="slidenum">
              <a:rPr lang="en-US" smtClean="0"/>
              <a:t>0</a:t>
            </a:fld>
            <a:endParaRPr lang="en-US" dirty="0"/>
          </a:p>
        </p:txBody>
      </p:sp>
    </p:spTree>
    <p:extLst>
      <p:ext uri="{BB962C8B-B14F-4D97-AF65-F5344CB8AC3E}">
        <p14:creationId xmlns:p14="http://schemas.microsoft.com/office/powerpoint/2010/main" val="881602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2400" dirty="0"/>
              <a:t>We also mapped these results from 2010 to 2020 using community survey data to see how flood risks change with respect to time. As you can see, in 2020, the social vulnerability index shows a decrease in the intensity of vulnerability, whereas the EJI index shows that vulnerability is staying the same or worsening in areas with these changes. These differences in vulnerability demonstrate the need for more specific maps that are based upon community vulnerabilities. For Nantucket Massachusetts alone, we saw a 350% increase in the proximity of environmental justice groups to flood-hazards. This pattern was similar across both rural and urban environmental justice groups, with urban environmental justice communities having a statistically significant increase in the proximity of flood hazards based on increases in population density from 2010 to 2020. These results suggest that as community </a:t>
            </a:r>
            <a:r>
              <a:rPr lang="en-US" sz="2400" dirty="0" err="1"/>
              <a:t>dyanmics</a:t>
            </a:r>
            <a:r>
              <a:rPr lang="en-US" sz="2400" dirty="0"/>
              <a:t> in environmental justice communities shifts, increasing population density in urban areas are driving increased vulnerability to flood-hazards. In rural areas, historically marginalized communities are increasingly entering and living in flood-zones as well. </a:t>
            </a:r>
          </a:p>
        </p:txBody>
      </p:sp>
      <p:sp>
        <p:nvSpPr>
          <p:cNvPr id="4" name="Slide Number Placeholder 3"/>
          <p:cNvSpPr>
            <a:spLocks noGrp="1"/>
          </p:cNvSpPr>
          <p:nvPr>
            <p:ph type="sldNum" sz="quarter" idx="10"/>
          </p:nvPr>
        </p:nvSpPr>
        <p:spPr/>
        <p:txBody>
          <a:bodyPr/>
          <a:lstStyle/>
          <a:p>
            <a:fld id="{DA170377-F598-F04C-87AC-48DBA0C45F83}" type="slidenum">
              <a:rPr lang="en-US" smtClean="0"/>
              <a:t>9</a:t>
            </a:fld>
            <a:endParaRPr lang="en-US" dirty="0"/>
          </a:p>
        </p:txBody>
      </p:sp>
    </p:spTree>
    <p:extLst>
      <p:ext uri="{BB962C8B-B14F-4D97-AF65-F5344CB8AC3E}">
        <p14:creationId xmlns:p14="http://schemas.microsoft.com/office/powerpoint/2010/main" val="219135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this research pushes the need to connect flood vulnerability and socioeconomic status to larger trends in climate change. As the spatial and temporal variation of flood-risk increasingly and disproportionately threatens systemically and historically marginalized groups we will need more research that highlights and exemplifies how threats of climate-based hazards interact with community groups. The threat of hurricanes, heavy rainfall, and flooding pose much more of a threat than just inundation to homes and businesses. For example, flooding is able to spread legacy contamination such as PFAS and PFOAS, bacteria, and other things that make us sick, which can be hazardous for population dense communities who rely on river systems for food, water, and energy.</a:t>
            </a:r>
          </a:p>
        </p:txBody>
      </p:sp>
      <p:sp>
        <p:nvSpPr>
          <p:cNvPr id="4" name="Slide Number Placeholder 3"/>
          <p:cNvSpPr>
            <a:spLocks noGrp="1"/>
          </p:cNvSpPr>
          <p:nvPr>
            <p:ph type="sldNum" sz="quarter" idx="5"/>
          </p:nvPr>
        </p:nvSpPr>
        <p:spPr/>
        <p:txBody>
          <a:bodyPr/>
          <a:lstStyle/>
          <a:p>
            <a:fld id="{DA170377-F598-F04C-87AC-48DBA0C45F83}" type="slidenum">
              <a:rPr lang="en-US" smtClean="0"/>
              <a:t>10</a:t>
            </a:fld>
            <a:endParaRPr lang="en-US" dirty="0"/>
          </a:p>
        </p:txBody>
      </p:sp>
    </p:spTree>
    <p:extLst>
      <p:ext uri="{BB962C8B-B14F-4D97-AF65-F5344CB8AC3E}">
        <p14:creationId xmlns:p14="http://schemas.microsoft.com/office/powerpoint/2010/main" val="369886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panose="020B0600070205080204" pitchFamily="34" charset="-128"/>
              </a:rPr>
              <a:t>In my last slide I would like to acknowledge the participation of my all my collaborators. In addition, I would also like to acknowledge the support of the Spaulding Smith Fellowship, Energy </a:t>
            </a:r>
            <a:r>
              <a:rPr lang="en-US" altLang="en-US" sz="1200">
                <a:ea typeface="ＭＳ Ｐゴシック" panose="020B0600070205080204" pitchFamily="34" charset="-128"/>
              </a:rPr>
              <a:t>Transition Institute, and NE CASC </a:t>
            </a:r>
            <a:r>
              <a:rPr lang="en-US" altLang="en-US" sz="1200" dirty="0">
                <a:ea typeface="ＭＳ Ｐゴシック" panose="020B0600070205080204" pitchFamily="34" charset="-128"/>
              </a:rPr>
              <a:t>for funding </a:t>
            </a:r>
            <a:r>
              <a:rPr lang="en-US" altLang="en-US" sz="1200">
                <a:ea typeface="ＭＳ Ｐゴシック" panose="020B0600070205080204" pitchFamily="34" charset="-128"/>
              </a:rPr>
              <a:t>this study.</a:t>
            </a: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11</a:t>
            </a:fld>
            <a:endParaRPr lang="en-US" dirty="0"/>
          </a:p>
        </p:txBody>
      </p:sp>
    </p:spTree>
    <p:extLst>
      <p:ext uri="{BB962C8B-B14F-4D97-AF65-F5344CB8AC3E}">
        <p14:creationId xmlns:p14="http://schemas.microsoft.com/office/powerpoint/2010/main" val="287849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findings stress the importance of parsing out the role that socioeconomic status, racial composition, and other demographic factors have in disaster risk. It is critical that we work to establish flood risk protection programs that cater to those who are most vulnerable, and develop them in a participatory manner that includes voices historically excluded. In the future, we plan to improve this research using a hydrodynamic and sediment model to </a:t>
            </a:r>
            <a:r>
              <a:rPr lang="en-US" dirty="0" err="1"/>
              <a:t>evluate</a:t>
            </a:r>
            <a:r>
              <a:rPr lang="en-US" dirty="0"/>
              <a:t> hydrological risks to the water energy food nexus. </a:t>
            </a:r>
          </a:p>
        </p:txBody>
      </p:sp>
      <p:sp>
        <p:nvSpPr>
          <p:cNvPr id="4" name="Slide Number Placeholder 3"/>
          <p:cNvSpPr>
            <a:spLocks noGrp="1"/>
          </p:cNvSpPr>
          <p:nvPr>
            <p:ph type="sldNum" sz="quarter" idx="5"/>
          </p:nvPr>
        </p:nvSpPr>
        <p:spPr/>
        <p:txBody>
          <a:bodyPr/>
          <a:lstStyle/>
          <a:p>
            <a:fld id="{DA170377-F598-F04C-87AC-48DBA0C45F83}" type="slidenum">
              <a:rPr lang="en-US" smtClean="0"/>
              <a:t>13</a:t>
            </a:fld>
            <a:endParaRPr lang="en-US" dirty="0"/>
          </a:p>
        </p:txBody>
      </p:sp>
    </p:spTree>
    <p:extLst>
      <p:ext uri="{BB962C8B-B14F-4D97-AF65-F5344CB8AC3E}">
        <p14:creationId xmlns:p14="http://schemas.microsoft.com/office/powerpoint/2010/main" val="389945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333333"/>
                </a:solidFill>
                <a:effectLst/>
                <a:latin typeface="Open Sans" panose="020B0606030504020204" pitchFamily="34" charset="0"/>
              </a:rPr>
              <a:t>The motivation of this research is centered around Environmental Justice, or EJ, which describes the fair treatment and meaningful involvement of all people, regardless of race, color, national origin, or income with respect to the development, implementation and enforcement of environmental laws, regulations and policies. </a:t>
            </a:r>
          </a:p>
          <a:p>
            <a:pPr marL="0" indent="0">
              <a:buFont typeface="Arial" panose="020B0604020202020204" pitchFamily="34" charset="0"/>
              <a:buNone/>
            </a:pPr>
            <a:endParaRPr lang="en-US" b="0" i="0" dirty="0">
              <a:solidFill>
                <a:srgbClr val="333333"/>
              </a:solidFill>
              <a:effectLst/>
              <a:latin typeface="Open Sans" panose="020B0606030504020204" pitchFamily="34" charset="0"/>
            </a:endParaRPr>
          </a:p>
          <a:p>
            <a:pPr marL="0" indent="0">
              <a:buFont typeface="Arial" panose="020B0604020202020204" pitchFamily="34" charset="0"/>
              <a:buNone/>
            </a:pPr>
            <a:r>
              <a:rPr lang="en-US" b="0" i="0" dirty="0">
                <a:solidFill>
                  <a:srgbClr val="333333"/>
                </a:solidFill>
                <a:effectLst/>
                <a:latin typeface="Open Sans" panose="020B0606030504020204" pitchFamily="34" charset="0"/>
              </a:rPr>
              <a:t>By “fair-treatment”, no group of people should bear a disproportionate share of the negative environmental consequences resulting from industrial, governmental and commercial operations or policies. However, this is certainly not always the case, especially when it comes to disasters and flooding. </a:t>
            </a:r>
          </a:p>
          <a:p>
            <a:pPr marL="0" indent="0">
              <a:buFont typeface="Arial" panose="020B0604020202020204" pitchFamily="34" charset="0"/>
              <a:buNone/>
            </a:pPr>
            <a:endParaRPr lang="en-US" b="0" i="0" dirty="0">
              <a:solidFill>
                <a:srgbClr val="333333"/>
              </a:solidFill>
              <a:effectLst/>
              <a:latin typeface="Open Sans" panose="020B0606030504020204" pitchFamily="34" charset="0"/>
            </a:endParaRPr>
          </a:p>
          <a:p>
            <a:pPr marL="0" indent="0">
              <a:buFont typeface="Arial" panose="020B0604020202020204" pitchFamily="34" charset="0"/>
              <a:buNone/>
            </a:pPr>
            <a:r>
              <a:rPr lang="en-US" b="0" i="0" dirty="0">
                <a:solidFill>
                  <a:srgbClr val="333333"/>
                </a:solidFill>
                <a:effectLst/>
                <a:latin typeface="Open Sans" panose="020B0606030504020204" pitchFamily="34" charset="0"/>
              </a:rPr>
              <a:t>For decades, researchers demonstrated that differential exposure yields varying environmental risks that disproportionately impact historically marginalized communities. Robert Bullard, who is considered to be the founder of environmental justice, described  this as </a:t>
            </a:r>
            <a:r>
              <a:rPr lang="en-US" sz="1400" b="0" i="0" dirty="0">
                <a:solidFill>
                  <a:srgbClr val="333333"/>
                </a:solidFill>
                <a:effectLst/>
                <a:latin typeface="Open Sans" panose="020B0606030504020204" pitchFamily="34" charset="0"/>
              </a:rPr>
              <a:t>an interplay between environmental and social factors that lead to communities of color shouldering the burden of  environmental injustice. </a:t>
            </a:r>
          </a:p>
        </p:txBody>
      </p:sp>
      <p:sp>
        <p:nvSpPr>
          <p:cNvPr id="4" name="Slide Number Placeholder 3"/>
          <p:cNvSpPr>
            <a:spLocks noGrp="1"/>
          </p:cNvSpPr>
          <p:nvPr>
            <p:ph type="sldNum" sz="quarter" idx="10"/>
          </p:nvPr>
        </p:nvSpPr>
        <p:spPr/>
        <p:txBody>
          <a:bodyPr/>
          <a:lstStyle/>
          <a:p>
            <a:fld id="{DA170377-F598-F04C-87AC-48DBA0C45F83}" type="slidenum">
              <a:rPr lang="en-US" smtClean="0"/>
              <a:t>1</a:t>
            </a:fld>
            <a:endParaRPr lang="en-US" dirty="0"/>
          </a:p>
        </p:txBody>
      </p:sp>
    </p:spTree>
    <p:extLst>
      <p:ext uri="{BB962C8B-B14F-4D97-AF65-F5344CB8AC3E}">
        <p14:creationId xmlns:p14="http://schemas.microsoft.com/office/powerpoint/2010/main" val="2184722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333333"/>
                </a:solidFill>
                <a:effectLst/>
                <a:latin typeface="Open Sans" panose="020B0606030504020204" pitchFamily="34" charset="0"/>
              </a:rPr>
              <a:t>This interplay between socioeconomic status and vulnerability to environmental hazards manifests into multidimensional hazards </a:t>
            </a:r>
            <a:r>
              <a:rPr lang="en-US" b="0" i="0" dirty="0">
                <a:solidFill>
                  <a:srgbClr val="333333"/>
                </a:solidFill>
                <a:effectLst/>
                <a:latin typeface="Open Sans" panose="020B0606030504020204" pitchFamily="34" charset="0"/>
              </a:rPr>
              <a:t>for systemically marginalized communities. In urban areas, efforts to manage and mitigate risks are connected to affluence, whereas those of lower socioeconomic status find them selves displaced or placed in undue harm. </a:t>
            </a:r>
            <a:r>
              <a:rPr lang="en-US" b="1" i="0" dirty="0">
                <a:solidFill>
                  <a:srgbClr val="333333"/>
                </a:solidFill>
                <a:effectLst/>
                <a:latin typeface="Open Sans" panose="020B0606030504020204" pitchFamily="34" charset="0"/>
              </a:rPr>
              <a:t>Many of these patterns od disparity raise multifaceted questions of how will climate change, extreme weather, and flooding affect those who are in these precarious situations. Robert Bullard again describes how social factors contribute to and affect disaster recovery. </a:t>
            </a:r>
            <a:endParaRPr lang="en-US" b="1" dirty="0"/>
          </a:p>
        </p:txBody>
      </p:sp>
      <p:sp>
        <p:nvSpPr>
          <p:cNvPr id="4" name="Slide Number Placeholder 3"/>
          <p:cNvSpPr>
            <a:spLocks noGrp="1"/>
          </p:cNvSpPr>
          <p:nvPr>
            <p:ph type="sldNum" sz="quarter" idx="10"/>
          </p:nvPr>
        </p:nvSpPr>
        <p:spPr/>
        <p:txBody>
          <a:bodyPr/>
          <a:lstStyle/>
          <a:p>
            <a:fld id="{DA170377-F598-F04C-87AC-48DBA0C45F83}" type="slidenum">
              <a:rPr lang="en-US" smtClean="0"/>
              <a:t>2</a:t>
            </a:fld>
            <a:endParaRPr lang="en-US" dirty="0"/>
          </a:p>
        </p:txBody>
      </p:sp>
    </p:spTree>
    <p:extLst>
      <p:ext uri="{BB962C8B-B14F-4D97-AF65-F5344CB8AC3E}">
        <p14:creationId xmlns:p14="http://schemas.microsoft.com/office/powerpoint/2010/main" val="424080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ea typeface="ＭＳ Ｐゴシック" panose="020B0600070205080204" pitchFamily="34" charset="-128"/>
              </a:rPr>
              <a:t>In this regard we analyze “climate-based risk” as a multifaceted entity that encompasses a broad range interdisciplinary work ranging from food, water, and energy systems to discrepancies in the built environment. Both kinds of hazards, the direct impacts and the indirect impacts, exacerbate existing social, political, and economic inequalities causing a vicious cycle where the initial inequality causes the disadvantaged communities to suffer disproportionately from the adverse effects of climate change, resulting in greater subsequent inequality. </a:t>
            </a:r>
          </a:p>
          <a:p>
            <a:endParaRPr lang="en-US" sz="1200" i="1" dirty="0">
              <a:ea typeface="ＭＳ Ｐゴシック" panose="020B0600070205080204" pitchFamily="34" charset="-128"/>
            </a:endParaRPr>
          </a:p>
          <a:p>
            <a:r>
              <a:rPr lang="en-US" sz="1200" b="1" i="1" dirty="0">
                <a:ea typeface="ＭＳ Ｐゴシック" panose="020B0600070205080204" pitchFamily="34" charset="-128"/>
              </a:rPr>
              <a:t>We therefore aim to understand the underlying economic, political, and institutional factors and their impacts on the way communities experience climate disasters. </a:t>
            </a:r>
            <a:endParaRPr lang="en-US" sz="1200" i="1" dirty="0">
              <a:ea typeface="ＭＳ Ｐゴシック" panose="020B0600070205080204" pitchFamily="34" charset="-128"/>
            </a:endParaRP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3</a:t>
            </a:fld>
            <a:endParaRPr lang="en-US" dirty="0"/>
          </a:p>
        </p:txBody>
      </p:sp>
    </p:spTree>
    <p:extLst>
      <p:ext uri="{BB962C8B-B14F-4D97-AF65-F5344CB8AC3E}">
        <p14:creationId xmlns:p14="http://schemas.microsoft.com/office/powerpoint/2010/main" val="359681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1200"/>
              </a:spcAft>
            </a:pPr>
            <a:r>
              <a:rPr lang="en-US" sz="1800" dirty="0">
                <a:effectLst/>
                <a:latin typeface="Times New Roman" panose="02020603050405020304" pitchFamily="18" charset="0"/>
                <a:ea typeface="Times New Roman" panose="02020603050405020304" pitchFamily="18" charset="0"/>
              </a:rPr>
              <a:t>This study aims to combat shortcomings of common generalized vulnerability indices by examining root causes of social vulnerability, interactions between flooding, and geographic scales of operation in Massachusetts. In this study we attempt to answer questions such as “Do characteristic hotspots of flooding differ substantially based on urban and rural settings?”, “What is the relationship between flood exposure, vulnerability, and development?” We attempt to address these questions to provide evidence to support more equitable strategies in flood hazard reduction and disaster recovery. </a:t>
            </a:r>
          </a:p>
          <a:p>
            <a:pPr marL="158750" rtl="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4</a:t>
            </a:fld>
            <a:endParaRPr lang="en-US" dirty="0"/>
          </a:p>
        </p:txBody>
      </p:sp>
    </p:spTree>
    <p:extLst>
      <p:ext uri="{BB962C8B-B14F-4D97-AF65-F5344CB8AC3E}">
        <p14:creationId xmlns:p14="http://schemas.microsoft.com/office/powerpoint/2010/main" val="3744024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rtl="0">
              <a:spcBef>
                <a:spcPts val="0"/>
              </a:spcBef>
              <a:spcAft>
                <a:spcPts val="0"/>
              </a:spcAft>
            </a:pPr>
            <a:r>
              <a:rPr lang="en-US" sz="1800" b="0" i="0" u="none" strike="noStrike" dirty="0">
                <a:solidFill>
                  <a:srgbClr val="000000"/>
                </a:solidFill>
                <a:effectLst/>
                <a:latin typeface="Arial" panose="020B0604020202020204" pitchFamily="34" charset="0"/>
              </a:rPr>
              <a:t>The way we answer these questions is by analyzing who bears the burden. </a:t>
            </a:r>
          </a:p>
          <a:p>
            <a:pPr marL="158750"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Researchers on social vulnerability to flood hazards developed methods like the CDC’s 15-factor Social Vulnerability Index (Flanagan et al., 2011) to answer this question. This index is uses American community survey data and demographic factors to assign a ranking of vulnerability to a census tract. </a:t>
            </a:r>
          </a:p>
          <a:p>
            <a:pPr marL="158750"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Similarly, Massachusetts’ developed a 3-factor Environmental Justice scale (EEA, 2017), to demonstrate the greater preponderance of these factors within flood zones, and to predict which factors predict greater social vulnerability to compounding negative effects within a flood zone. We examine three categories that make up an environmental justice community: race, minority composition, and English-speaking ability which are ranked in census block groups. However, changes in population density and socioeconomic status may affect the distribution of risk in flood-prone communities. So the question becomes, what are the most influential demographics in flood zones? How do changing population dynamics impact flood-risk occurrence for environmental justice groups?  These are important question to better assess the flood vulnerability risk of different groups and demographic factors, target policies and programs more effectively,</a:t>
            </a:r>
            <a:r>
              <a:rPr lang="en-US" sz="1800" b="0"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Arial" panose="020B0604020202020204" pitchFamily="34" charset="0"/>
              </a:rPr>
              <a:t>increase the likelihood of recovery during all stages of a disaster, decrease human suffering, and reduce economic loss. </a:t>
            </a:r>
            <a:endParaRPr lang="en-US" sz="2800" b="0" dirty="0">
              <a:effectLst/>
            </a:endParaRPr>
          </a:p>
          <a:p>
            <a:br>
              <a:rPr lang="en-US" sz="2800" dirty="0"/>
            </a:b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5</a:t>
            </a:fld>
            <a:endParaRPr lang="en-US" dirty="0"/>
          </a:p>
        </p:txBody>
      </p:sp>
    </p:spTree>
    <p:extLst>
      <p:ext uri="{BB962C8B-B14F-4D97-AF65-F5344CB8AC3E}">
        <p14:creationId xmlns:p14="http://schemas.microsoft.com/office/powerpoint/2010/main" val="27310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In this study, we first combined the two indices SVI, developed by the CDC, and EJI, developed by Massachusetts, to assess hot spots of vulnerability that intersect with 100- and 500-year flood risks. We ranked the highest growing cities in Massachusetts using population density and household income growth from 2010-2019 using publicly available data from the American Community Survey (ACS) and the Donahue Institute</a:t>
            </a: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underlying social vulnerability model used is sourced from the CDC SVI publicly available dataset that draws on data from the American community survey. We delineated census tracks data from 2018, split into four socioeconomic themes. The four “percentile ranking” (RPL) themes assessed factors summarized in Table 1</a:t>
            </a:r>
            <a:r>
              <a:rPr lang="en-US" sz="1800" i="1"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For more detailed spatial analysis into trends specific to census block groups, we accessed additional socioeconomic data from MassGIS on environmental justice populations. The overlapping vulnerability model “Environmental Justice Index” used census block group data from 2020 using three criteria: Minority population, median household income, and household English language isolation. FEMA Q3 digital flood insurance risk maps (FEMA FIRMs), which represented known flood hazards for 100- &amp; 500-year fluvial flooding, were projected together under varying colorimetric ranges. </a:t>
            </a:r>
          </a:p>
          <a:p>
            <a:pPr marL="800100" lvl="1" indent="-342900">
              <a:buFont typeface="Arial" panose="020B0604020202020204" pitchFamily="34" charset="0"/>
              <a:buChar char="•"/>
            </a:pPr>
            <a:r>
              <a:rPr lang="en-US" sz="1800" dirty="0">
                <a:latin typeface="+mj-lt"/>
              </a:rPr>
              <a:t>the annual median household income is not more than 65 per cent of the statewide annual median household income;</a:t>
            </a:r>
          </a:p>
          <a:p>
            <a:pPr marL="800100" lvl="1" indent="-342900">
              <a:buFont typeface="Arial" panose="020B0604020202020204" pitchFamily="34" charset="0"/>
              <a:buChar char="•"/>
            </a:pPr>
            <a:r>
              <a:rPr lang="en-US" sz="1800" dirty="0">
                <a:latin typeface="+mj-lt"/>
              </a:rPr>
              <a:t>minorities comprise 40 per cent or more of the population;</a:t>
            </a:r>
          </a:p>
          <a:p>
            <a:pPr marL="800100" lvl="1" indent="-342900">
              <a:buFont typeface="Arial" panose="020B0604020202020204" pitchFamily="34" charset="0"/>
              <a:buChar char="•"/>
            </a:pPr>
            <a:r>
              <a:rPr lang="en-US" sz="1800" dirty="0">
                <a:latin typeface="+mj-lt"/>
              </a:rPr>
              <a:t>25 per cent or more of households lack English language proficiency; or</a:t>
            </a:r>
          </a:p>
          <a:p>
            <a:pPr marL="800100" lvl="1" indent="-342900">
              <a:buFont typeface="Arial" panose="020B0604020202020204" pitchFamily="34" charset="0"/>
              <a:buChar char="•"/>
            </a:pPr>
            <a:r>
              <a:rPr lang="en-US" sz="1800" dirty="0">
                <a:latin typeface="+mj-lt"/>
              </a:rPr>
              <a:t>minorities comprise 25 per cent or more of the population and the annual median household income of the municipality in which the neighborhood is located does not exceed 150 per cent of the statewide annual median household income.</a:t>
            </a:r>
          </a:p>
          <a:p>
            <a:pPr marL="800100" lvl="1" indent="-342900">
              <a:buFont typeface="Arial" panose="020B0604020202020204" pitchFamily="34" charset="0"/>
              <a:buChar char="•"/>
            </a:pPr>
            <a:endParaRPr lang="en-US" sz="1800" dirty="0">
              <a:latin typeface="+mj-lt"/>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6</a:t>
            </a:fld>
            <a:endParaRPr lang="en-US" dirty="0"/>
          </a:p>
        </p:txBody>
      </p:sp>
    </p:spTree>
    <p:extLst>
      <p:ext uri="{BB962C8B-B14F-4D97-AF65-F5344CB8AC3E}">
        <p14:creationId xmlns:p14="http://schemas.microsoft.com/office/powerpoint/2010/main" val="321607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2400" dirty="0"/>
              <a:t>In this study we examine spatial and temporal associations of flood-risk for 20 urban and rural environmental justice communities in Massachusetts. We examine the spatial variations of hydrological risk in a systemically and historically marginalized “Environmental justice community” by overlapping SVI with the EJI indices and developing a model work flow in ArcGIS Model Builder. The dotted, hatched, and cross hatched lines represent the Massachusetts Environmental Justice Index. The three categories, Minority, Income, and Education are represented in the census block groups. If a single census block group has just 1 of these categories, it ranks lower. If it has 3 or more, it is ranked the highest. The blue lines show the boundaries of FEMA based flood zones and as you can see in the middle of the map, they are surrounded by the other race, Hispanic, or Latino populations. What is more specific on the EJI index, opposed to Social vulnerability index, is that EJI has a finer resolution. Since it maps at the census block group level over tracts, we are able to visualize vulnerability more distinctly than SVI. This therefore visualizes how areas north of the Merrimack are more acutely vulnerable to flooding, signifying a need for better environmental policies surrounding flooding in these areas. </a:t>
            </a:r>
          </a:p>
          <a:p>
            <a:pPr marL="158750" indent="0">
              <a:buNone/>
            </a:pPr>
            <a:endParaRPr lang="en-US" sz="2400" dirty="0"/>
          </a:p>
          <a:p>
            <a:pPr marL="158750" indent="0">
              <a:buNone/>
            </a:pPr>
            <a:r>
              <a:rPr lang="en-US" sz="2400" dirty="0"/>
              <a:t>The results demonstrate that increased vulnerability to flooding is driven by factors that relate to marginalization (via minority status (M), income (I), or language proficiency (E)) as defined by EJI or the increased intensity of red/orange shading for SVI. This is prevalent for case study sites across Massachusetts. In these cases, combined EJI factors reduce percentage of flood risk present within total area of block groups.</a:t>
            </a:r>
          </a:p>
          <a:p>
            <a:endParaRPr lang="en-US" sz="2400" dirty="0"/>
          </a:p>
        </p:txBody>
      </p:sp>
      <p:sp>
        <p:nvSpPr>
          <p:cNvPr id="4" name="Slide Number Placeholder 3"/>
          <p:cNvSpPr>
            <a:spLocks noGrp="1"/>
          </p:cNvSpPr>
          <p:nvPr>
            <p:ph type="sldNum" sz="quarter" idx="10"/>
          </p:nvPr>
        </p:nvSpPr>
        <p:spPr/>
        <p:txBody>
          <a:bodyPr/>
          <a:lstStyle/>
          <a:p>
            <a:fld id="{DA170377-F598-F04C-87AC-48DBA0C45F83}" type="slidenum">
              <a:rPr lang="en-US" smtClean="0"/>
              <a:t>7</a:t>
            </a:fld>
            <a:endParaRPr lang="en-US" dirty="0"/>
          </a:p>
        </p:txBody>
      </p:sp>
    </p:spTree>
    <p:extLst>
      <p:ext uri="{BB962C8B-B14F-4D97-AF65-F5344CB8AC3E}">
        <p14:creationId xmlns:p14="http://schemas.microsoft.com/office/powerpoint/2010/main" val="3691793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Lawrence MA again with just the environmental justice index. I created this gif to show just how much flood waters overlap with neighborhoods that have 3 factors that contribute to socioeconomic vulnerability. In areas with high minority, low income, and low English proficiency, the flood waters overlap by 34%. This is much higher than the neighboring town of </a:t>
            </a:r>
            <a:r>
              <a:rPr lang="en-US" dirty="0" err="1"/>
              <a:t>andover</a:t>
            </a:r>
            <a:r>
              <a:rPr lang="en-US" dirty="0"/>
              <a:t>, which does not have any environmental justice communities overlapping with flood risk. Even compared to Boston, a city of similar racial and ethnic composition, other socioeconomic factors drive up the flood risk in Lawrence over 5 times that of Boston. </a:t>
            </a:r>
          </a:p>
        </p:txBody>
      </p:sp>
      <p:sp>
        <p:nvSpPr>
          <p:cNvPr id="4" name="Slide Number Placeholder 3"/>
          <p:cNvSpPr>
            <a:spLocks noGrp="1"/>
          </p:cNvSpPr>
          <p:nvPr>
            <p:ph type="sldNum" sz="quarter" idx="5"/>
          </p:nvPr>
        </p:nvSpPr>
        <p:spPr/>
        <p:txBody>
          <a:bodyPr/>
          <a:lstStyle/>
          <a:p>
            <a:fld id="{DA170377-F598-F04C-87AC-48DBA0C45F83}" type="slidenum">
              <a:rPr lang="en-US" smtClean="0"/>
              <a:t>8</a:t>
            </a:fld>
            <a:endParaRPr lang="en-US" dirty="0"/>
          </a:p>
        </p:txBody>
      </p:sp>
    </p:spTree>
    <p:extLst>
      <p:ext uri="{BB962C8B-B14F-4D97-AF65-F5344CB8AC3E}">
        <p14:creationId xmlns:p14="http://schemas.microsoft.com/office/powerpoint/2010/main" val="1807130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bg1"/>
        </a:solidFill>
        <a:effectLst/>
      </p:bgPr>
    </p:bg>
    <p:spTree>
      <p:nvGrpSpPr>
        <p:cNvPr id="1" name=""/>
        <p:cNvGrpSpPr/>
        <p:nvPr/>
      </p:nvGrpSpPr>
      <p:grpSpPr>
        <a:xfrm>
          <a:off x="0" y="0"/>
          <a:ext cx="0" cy="0"/>
          <a:chOff x="0" y="0"/>
          <a:chExt cx="0" cy="0"/>
        </a:xfrm>
      </p:grpSpPr>
      <p:pic>
        <p:nvPicPr>
          <p:cNvPr id="6" name="Picture 5" descr="15-0192_MG_194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2644"/>
          </a:xfrm>
          <a:prstGeom prst="rect">
            <a:avLst/>
          </a:prstGeom>
        </p:spPr>
      </p:pic>
    </p:spTree>
    <p:extLst>
      <p:ext uri="{BB962C8B-B14F-4D97-AF65-F5344CB8AC3E}">
        <p14:creationId xmlns:p14="http://schemas.microsoft.com/office/powerpoint/2010/main" val="36553527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42631528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43320" y="327040"/>
            <a:ext cx="7316928" cy="857250"/>
          </a:xfrm>
        </p:spPr>
        <p:txBody>
          <a:bodyPr/>
          <a:lstStyle>
            <a:lvl1pPr>
              <a:defRPr>
                <a:solidFill>
                  <a:srgbClr val="861119"/>
                </a:solidFill>
              </a:defRPr>
            </a:lvl1pPr>
          </a:lstStyle>
          <a:p>
            <a:r>
              <a:rPr lang="en-US" dirty="0"/>
              <a:t>Click to edit Master title style</a:t>
            </a:r>
          </a:p>
        </p:txBody>
      </p:sp>
      <p:sp>
        <p:nvSpPr>
          <p:cNvPr id="7" name="Rectangle 6"/>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8" name="Picture 7"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9" name="Rectangle 8"/>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0" name="Rectangle 9"/>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4" name="Text Placeholder 3"/>
          <p:cNvSpPr>
            <a:spLocks noGrp="1"/>
          </p:cNvSpPr>
          <p:nvPr>
            <p:ph type="body" sz="quarter" idx="10"/>
          </p:nvPr>
        </p:nvSpPr>
        <p:spPr>
          <a:xfrm>
            <a:off x="386720" y="1303788"/>
            <a:ext cx="7986032" cy="3288212"/>
          </a:xfrm>
          <a:prstGeom prst="rect">
            <a:avLst/>
          </a:prstGeom>
        </p:spPr>
        <p:txBody>
          <a:bodyPr vert="horz"/>
          <a:lstStyle>
            <a:lvl1pPr marL="228600" indent="-227013">
              <a:buClr>
                <a:schemeClr val="accent1"/>
              </a:buClr>
              <a:defRPr sz="2000"/>
            </a:lvl1pPr>
            <a:lvl2pPr marL="573088" indent="-285750" defTabSz="455613">
              <a:defRPr sz="1600"/>
            </a:lvl2pPr>
            <a:lvl3pPr marL="862013" indent="-228600">
              <a:defRPr sz="1600"/>
            </a:lvl3pPr>
            <a:lvl4pPr marL="1139825" indent="-228600">
              <a:defRPr sz="1600"/>
            </a:lvl4pPr>
            <a:lvl5pPr marL="1427163" indent="-2286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33139135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2" name="Title 1"/>
          <p:cNvSpPr>
            <a:spLocks noGrp="1"/>
          </p:cNvSpPr>
          <p:nvPr>
            <p:ph type="title"/>
          </p:nvPr>
        </p:nvSpPr>
        <p:spPr>
          <a:xfrm>
            <a:off x="443319" y="327040"/>
            <a:ext cx="7311309" cy="857250"/>
          </a:xfrm>
        </p:spPr>
        <p:txBody>
          <a:bodyPr/>
          <a:lstStyle/>
          <a:p>
            <a:r>
              <a:rPr lang="en-US"/>
              <a:t>Click to edit Master title style</a:t>
            </a:r>
          </a:p>
        </p:txBody>
      </p:sp>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22840"/>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dirty="0"/>
          </a:p>
        </p:txBody>
      </p:sp>
    </p:spTree>
    <p:extLst>
      <p:ext uri="{BB962C8B-B14F-4D97-AF65-F5344CB8AC3E}">
        <p14:creationId xmlns:p14="http://schemas.microsoft.com/office/powerpoint/2010/main" val="40301082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3" name="Rectangle 2"/>
          <p:cNvSpPr/>
          <p:nvPr userDrawn="1"/>
        </p:nvSpPr>
        <p:spPr>
          <a:xfrm>
            <a:off x="6445245" y="-14811"/>
            <a:ext cx="2698755"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
        <p:nvSpPr>
          <p:cNvPr id="10" name="Rectangle 9">
            <a:extLst>
              <a:ext uri="{FF2B5EF4-FFF2-40B4-BE49-F238E27FC236}">
                <a16:creationId xmlns:a16="http://schemas.microsoft.com/office/drawing/2014/main" id="{33C49F4A-7446-4679-B737-7287EA288A40}"/>
              </a:ext>
            </a:extLst>
          </p:cNvPr>
          <p:cNvSpPr/>
          <p:nvPr userDrawn="1"/>
        </p:nvSpPr>
        <p:spPr>
          <a:xfrm>
            <a:off x="-50797" y="-14811"/>
            <a:ext cx="216534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2" name="Rectangle 11">
            <a:extLst>
              <a:ext uri="{FF2B5EF4-FFF2-40B4-BE49-F238E27FC236}">
                <a16:creationId xmlns:a16="http://schemas.microsoft.com/office/drawing/2014/main" id="{6788D7D6-3E87-4CFB-BC23-D7286D7B4CA9}"/>
              </a:ext>
            </a:extLst>
          </p:cNvPr>
          <p:cNvSpPr/>
          <p:nvPr userDrawn="1"/>
        </p:nvSpPr>
        <p:spPr>
          <a:xfrm>
            <a:off x="2114550" y="-14811"/>
            <a:ext cx="216534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3" name="Rectangle 12">
            <a:extLst>
              <a:ext uri="{FF2B5EF4-FFF2-40B4-BE49-F238E27FC236}">
                <a16:creationId xmlns:a16="http://schemas.microsoft.com/office/drawing/2014/main" id="{EA7D287C-B7B4-4424-A6EB-7B4E36FFA29B}"/>
              </a:ext>
            </a:extLst>
          </p:cNvPr>
          <p:cNvSpPr/>
          <p:nvPr userDrawn="1"/>
        </p:nvSpPr>
        <p:spPr>
          <a:xfrm>
            <a:off x="4279897" y="-14811"/>
            <a:ext cx="2165348"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Tree>
    <p:extLst>
      <p:ext uri="{BB962C8B-B14F-4D97-AF65-F5344CB8AC3E}">
        <p14:creationId xmlns:p14="http://schemas.microsoft.com/office/powerpoint/2010/main" val="1994438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30339974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5/23/2022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10736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319" y="327040"/>
            <a:ext cx="7794569" cy="857250"/>
          </a:xfrm>
          <a:prstGeom prst="rect">
            <a:avLst/>
          </a:prstGeom>
        </p:spPr>
        <p:txBody>
          <a:bodyPr vert="horz" lIns="0" tIns="0" rIns="0" bIns="0" rtlCol="0" anchor="b" anchorCtr="0">
            <a:noAutofit/>
          </a:bodyPr>
          <a:lstStyle/>
          <a:p>
            <a:r>
              <a:rPr lang="en-US" dirty="0"/>
              <a:t>Click to edit Master title style</a:t>
            </a:r>
          </a:p>
        </p:txBody>
      </p:sp>
      <p:sp>
        <p:nvSpPr>
          <p:cNvPr id="7" name="TextBox 6"/>
          <p:cNvSpPr txBox="1"/>
          <p:nvPr userDrawn="1"/>
        </p:nvSpPr>
        <p:spPr>
          <a:xfrm>
            <a:off x="76337" y="150935"/>
            <a:ext cx="184666" cy="369332"/>
          </a:xfrm>
          <a:prstGeom prst="rect">
            <a:avLst/>
          </a:prstGeom>
          <a:noFill/>
        </p:spPr>
        <p:txBody>
          <a:bodyPr wrap="none" rtlCol="0">
            <a:spAutoFit/>
          </a:bodyPr>
          <a:lstStyle/>
          <a:p>
            <a:endParaRPr lang="en-US" dirty="0"/>
          </a:p>
        </p:txBody>
      </p:sp>
      <p:sp>
        <p:nvSpPr>
          <p:cNvPr id="5"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06913285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6" r:id="rId4"/>
    <p:sldLayoutId id="2147483667" r:id="rId5"/>
    <p:sldLayoutId id="2147483655" r:id="rId6"/>
    <p:sldLayoutId id="2147483669" r:id="rId7"/>
  </p:sldLayoutIdLst>
  <p:transition spd="med">
    <p:fade/>
  </p:transition>
  <p:hf hdr="0" ftr="0" dt="0"/>
  <p:txStyles>
    <p:title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p:titleStyle>
    <p:body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3660559" y="0"/>
            <a:ext cx="5483441" cy="3556496"/>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Mass Amherst Wordmark"/>
          <p:cNvPicPr>
            <a:picLocks noChangeAspect="1"/>
          </p:cNvPicPr>
          <p:nvPr/>
        </p:nvPicPr>
        <p:blipFill rotWithShape="1">
          <a:blip r:embed="rId3">
            <a:extLst>
              <a:ext uri="{28A0092B-C50C-407E-A947-70E740481C1C}">
                <a14:useLocalDpi xmlns:a14="http://schemas.microsoft.com/office/drawing/2010/main" val="0"/>
              </a:ext>
            </a:extLst>
          </a:blip>
          <a:srcRect b="34596"/>
          <a:stretch/>
        </p:blipFill>
        <p:spPr>
          <a:xfrm>
            <a:off x="6845300" y="205021"/>
            <a:ext cx="2125517" cy="276746"/>
          </a:xfrm>
          <a:prstGeom prst="rect">
            <a:avLst/>
          </a:prstGeom>
        </p:spPr>
      </p:pic>
      <p:sp>
        <p:nvSpPr>
          <p:cNvPr id="17" name="Title 1" title="Title"/>
          <p:cNvSpPr txBox="1">
            <a:spLocks/>
          </p:cNvSpPr>
          <p:nvPr/>
        </p:nvSpPr>
        <p:spPr>
          <a:xfrm>
            <a:off x="3981788" y="964973"/>
            <a:ext cx="4989029" cy="1292662"/>
          </a:xfrm>
          <a:prstGeom prst="rect">
            <a:avLst/>
          </a:prstGeom>
        </p:spPr>
        <p:txBody>
          <a:bodyPr wrap="square" lIns="0" tIns="0" rIns="0" bIns="0" anchor="t" anchorCtr="0">
            <a:spAutoFit/>
          </a:bodyPr>
          <a:lstStyle>
            <a:lvl1pPr indent="0" algn="l" defTabSz="457200" rtl="0" eaLnBrk="1" latinLnBrk="0" hangingPunct="1">
              <a:lnSpc>
                <a:spcPct val="100000"/>
              </a:lnSpc>
              <a:spcBef>
                <a:spcPct val="0"/>
              </a:spcBef>
              <a:buNone/>
              <a:defRPr sz="2800" b="1" kern="1200">
                <a:solidFill>
                  <a:srgbClr val="861119"/>
                </a:solidFill>
                <a:effectLst/>
                <a:latin typeface="+mj-lt"/>
                <a:ea typeface="+mj-ea"/>
                <a:cs typeface="+mj-cs"/>
              </a:defRPr>
            </a:lvl1pPr>
          </a:lstStyle>
          <a:p>
            <a:r>
              <a:rPr lang="en-US" dirty="0">
                <a:solidFill>
                  <a:schemeClr val="bg1"/>
                </a:solidFill>
                <a:latin typeface="Times" panose="02020603050405020304" pitchFamily="18" charset="0"/>
                <a:cs typeface="Times" panose="02020603050405020304" pitchFamily="18" charset="0"/>
              </a:rPr>
              <a:t>Assessing Social Vulnerability and Understanding the Flood Risk Factors in Massachusetts</a:t>
            </a:r>
          </a:p>
        </p:txBody>
      </p:sp>
      <p:sp>
        <p:nvSpPr>
          <p:cNvPr id="16" name="TextBox 15"/>
          <p:cNvSpPr txBox="1"/>
          <p:nvPr/>
        </p:nvSpPr>
        <p:spPr>
          <a:xfrm>
            <a:off x="3981786" y="2715879"/>
            <a:ext cx="4914677" cy="538609"/>
          </a:xfrm>
          <a:prstGeom prst="rect">
            <a:avLst/>
          </a:prstGeom>
          <a:noFill/>
        </p:spPr>
        <p:txBody>
          <a:bodyPr wrap="square" lIns="0" tIns="0" rtlCol="0">
            <a:spAutoFit/>
          </a:bodyPr>
          <a:lstStyle/>
          <a:p>
            <a:r>
              <a:rPr lang="en-US" sz="1600" dirty="0">
                <a:solidFill>
                  <a:schemeClr val="bg1"/>
                </a:solidFill>
                <a:latin typeface="Times" panose="02020603050405020304" pitchFamily="18" charset="0"/>
                <a:cs typeface="Times" panose="02020603050405020304" pitchFamily="18" charset="0"/>
              </a:rPr>
              <a:t>Cielo A. Sharkus, Jennifer Givens, Sheila M. Saia, James Knighton, Christian D. Guzman</a:t>
            </a:r>
          </a:p>
        </p:txBody>
      </p:sp>
      <p:sp>
        <p:nvSpPr>
          <p:cNvPr id="18" name="Subtitle 2"/>
          <p:cNvSpPr txBox="1">
            <a:spLocks/>
          </p:cNvSpPr>
          <p:nvPr/>
        </p:nvSpPr>
        <p:spPr>
          <a:xfrm>
            <a:off x="4971058" y="3037656"/>
            <a:ext cx="3925406" cy="345893"/>
          </a:xfrm>
          <a:prstGeom prst="rect">
            <a:avLst/>
          </a:prstGeom>
        </p:spPr>
        <p:txBody>
          <a:bodyPr lIns="0" tIns="0" rIns="0" bIns="0">
            <a:noAutofit/>
          </a:bodyPr>
          <a:lstStyle>
            <a:lvl1pPr marL="0" marR="0" indent="0" algn="l" defTabSz="457200" rtl="0" eaLnBrk="1" fontAlgn="auto" latinLnBrk="0" hangingPunct="1">
              <a:lnSpc>
                <a:spcPct val="100000"/>
              </a:lnSpc>
              <a:spcBef>
                <a:spcPts val="900"/>
              </a:spcBef>
              <a:spcAft>
                <a:spcPts val="0"/>
              </a:spcAft>
              <a:buClr>
                <a:schemeClr val="accent5"/>
              </a:buClr>
              <a:buSzTx/>
              <a:buFont typeface="Arial"/>
              <a:buNone/>
              <a:tabLst/>
              <a:defRPr sz="1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
                <a:schemeClr val="accent5"/>
              </a:buClr>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dirty="0">
              <a:solidFill>
                <a:schemeClr val="bg1"/>
              </a:solidFill>
              <a:latin typeface="Times" panose="02020603050405020304" pitchFamily="18" charset="0"/>
              <a:cs typeface="Times" panose="02020603050405020304" pitchFamily="18" charset="0"/>
            </a:endParaRPr>
          </a:p>
        </p:txBody>
      </p:sp>
      <p:sp>
        <p:nvSpPr>
          <p:cNvPr id="2" name="Title 1" hidden="1"/>
          <p:cNvSpPr>
            <a:spLocks noGrp="1"/>
          </p:cNvSpPr>
          <p:nvPr>
            <p:ph type="title" idx="4294967295"/>
          </p:nvPr>
        </p:nvSpPr>
        <p:spPr/>
        <p:txBody>
          <a:bodyPr/>
          <a:lstStyle/>
          <a:p>
            <a:r>
              <a:rPr lang="en-US" dirty="0"/>
              <a:t>Title</a:t>
            </a:r>
            <a:r>
              <a:rPr lang="en-US" baseline="0" dirty="0"/>
              <a:t> Slide</a:t>
            </a:r>
            <a:endParaRPr lang="en-US" dirty="0"/>
          </a:p>
        </p:txBody>
      </p:sp>
    </p:spTree>
    <p:extLst>
      <p:ext uri="{BB962C8B-B14F-4D97-AF65-F5344CB8AC3E}">
        <p14:creationId xmlns:p14="http://schemas.microsoft.com/office/powerpoint/2010/main" val="362999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9</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
        <p:nvSpPr>
          <p:cNvPr id="29" name="Title 1">
            <a:extLst>
              <a:ext uri="{FF2B5EF4-FFF2-40B4-BE49-F238E27FC236}">
                <a16:creationId xmlns:a16="http://schemas.microsoft.com/office/drawing/2014/main" id="{E2FF1E69-DD92-4A95-B3AF-9E179F6929D9}"/>
              </a:ext>
            </a:extLst>
          </p:cNvPr>
          <p:cNvSpPr txBox="1">
            <a:spLocks/>
          </p:cNvSpPr>
          <p:nvPr/>
        </p:nvSpPr>
        <p:spPr>
          <a:xfrm>
            <a:off x="-1083503" y="781465"/>
            <a:ext cx="5033997"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pPr algn="r"/>
            <a:r>
              <a:rPr lang="en-US" dirty="0"/>
              <a:t>Temporal Variations of Risk</a:t>
            </a:r>
          </a:p>
        </p:txBody>
      </p:sp>
      <p:pic>
        <p:nvPicPr>
          <p:cNvPr id="3" name="Picture 2">
            <a:extLst>
              <a:ext uri="{FF2B5EF4-FFF2-40B4-BE49-F238E27FC236}">
                <a16:creationId xmlns:a16="http://schemas.microsoft.com/office/drawing/2014/main" id="{CDC2427B-83A4-BA26-B6D7-0213B0E73747}"/>
              </a:ext>
            </a:extLst>
          </p:cNvPr>
          <p:cNvPicPr>
            <a:picLocks noChangeAspect="1"/>
          </p:cNvPicPr>
          <p:nvPr/>
        </p:nvPicPr>
        <p:blipFill>
          <a:blip r:embed="rId3"/>
          <a:stretch>
            <a:fillRect/>
          </a:stretch>
        </p:blipFill>
        <p:spPr>
          <a:xfrm>
            <a:off x="0" y="1229002"/>
            <a:ext cx="3796298" cy="3663095"/>
          </a:xfrm>
          <a:prstGeom prst="rect">
            <a:avLst/>
          </a:prstGeom>
        </p:spPr>
      </p:pic>
      <p:pic>
        <p:nvPicPr>
          <p:cNvPr id="8" name="Picture 7">
            <a:extLst>
              <a:ext uri="{FF2B5EF4-FFF2-40B4-BE49-F238E27FC236}">
                <a16:creationId xmlns:a16="http://schemas.microsoft.com/office/drawing/2014/main" id="{583FF4F7-5373-F50D-A2B5-A7E5FD2434F7}"/>
              </a:ext>
            </a:extLst>
          </p:cNvPr>
          <p:cNvPicPr>
            <a:picLocks noChangeAspect="1"/>
          </p:cNvPicPr>
          <p:nvPr/>
        </p:nvPicPr>
        <p:blipFill>
          <a:blip r:embed="rId4"/>
          <a:stretch>
            <a:fillRect/>
          </a:stretch>
        </p:blipFill>
        <p:spPr>
          <a:xfrm>
            <a:off x="3818305" y="1229002"/>
            <a:ext cx="3796298" cy="3719118"/>
          </a:xfrm>
          <a:prstGeom prst="rect">
            <a:avLst/>
          </a:prstGeom>
        </p:spPr>
      </p:pic>
      <p:pic>
        <p:nvPicPr>
          <p:cNvPr id="20" name="Picture 19">
            <a:extLst>
              <a:ext uri="{FF2B5EF4-FFF2-40B4-BE49-F238E27FC236}">
                <a16:creationId xmlns:a16="http://schemas.microsoft.com/office/drawing/2014/main" id="{B9DD87A6-EB09-4B22-B37B-0C6B01805939}"/>
              </a:ext>
            </a:extLst>
          </p:cNvPr>
          <p:cNvPicPr>
            <a:picLocks noChangeAspect="1"/>
          </p:cNvPicPr>
          <p:nvPr/>
        </p:nvPicPr>
        <p:blipFill>
          <a:blip r:embed="rId5"/>
          <a:stretch>
            <a:fillRect/>
          </a:stretch>
        </p:blipFill>
        <p:spPr>
          <a:xfrm>
            <a:off x="7328217" y="549748"/>
            <a:ext cx="1815783" cy="1358508"/>
          </a:xfrm>
          <a:prstGeom prst="rect">
            <a:avLst/>
          </a:prstGeom>
        </p:spPr>
      </p:pic>
    </p:spTree>
    <p:extLst>
      <p:ext uri="{BB962C8B-B14F-4D97-AF65-F5344CB8AC3E}">
        <p14:creationId xmlns:p14="http://schemas.microsoft.com/office/powerpoint/2010/main" val="30037148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EE11-BCC4-4BB5-B884-AAE8F48C5D4D}"/>
              </a:ext>
            </a:extLst>
          </p:cNvPr>
          <p:cNvSpPr>
            <a:spLocks noGrp="1"/>
          </p:cNvSpPr>
          <p:nvPr>
            <p:ph type="title"/>
          </p:nvPr>
        </p:nvSpPr>
        <p:spPr>
          <a:xfrm>
            <a:off x="457200" y="1"/>
            <a:ext cx="8229600" cy="684905"/>
          </a:xfrm>
        </p:spPr>
        <p:txBody>
          <a:bodyPr/>
          <a:lstStyle/>
          <a:p>
            <a:r>
              <a:rPr lang="en-US" dirty="0"/>
              <a:t>Connection to larger trends and needs</a:t>
            </a:r>
          </a:p>
        </p:txBody>
      </p:sp>
      <p:pic>
        <p:nvPicPr>
          <p:cNvPr id="5" name="Picture 4">
            <a:extLst>
              <a:ext uri="{FF2B5EF4-FFF2-40B4-BE49-F238E27FC236}">
                <a16:creationId xmlns:a16="http://schemas.microsoft.com/office/drawing/2014/main" id="{2E85B250-6D2A-48BC-9AB1-013F336D886E}"/>
              </a:ext>
            </a:extLst>
          </p:cNvPr>
          <p:cNvPicPr>
            <a:picLocks noChangeAspect="1"/>
          </p:cNvPicPr>
          <p:nvPr/>
        </p:nvPicPr>
        <p:blipFill>
          <a:blip r:embed="rId3"/>
          <a:stretch>
            <a:fillRect/>
          </a:stretch>
        </p:blipFill>
        <p:spPr>
          <a:xfrm>
            <a:off x="3774615" y="1937658"/>
            <a:ext cx="5369385" cy="3156857"/>
          </a:xfrm>
          <a:prstGeom prst="rect">
            <a:avLst/>
          </a:prstGeom>
        </p:spPr>
      </p:pic>
      <p:pic>
        <p:nvPicPr>
          <p:cNvPr id="7" name="Picture 6">
            <a:extLst>
              <a:ext uri="{FF2B5EF4-FFF2-40B4-BE49-F238E27FC236}">
                <a16:creationId xmlns:a16="http://schemas.microsoft.com/office/drawing/2014/main" id="{E4FEB098-F4D4-4400-9F76-9DCBB72ECBF5}"/>
              </a:ext>
            </a:extLst>
          </p:cNvPr>
          <p:cNvPicPr>
            <a:picLocks noChangeAspect="1"/>
          </p:cNvPicPr>
          <p:nvPr/>
        </p:nvPicPr>
        <p:blipFill rotWithShape="1">
          <a:blip r:embed="rId4"/>
          <a:srcRect l="9661"/>
          <a:stretch/>
        </p:blipFill>
        <p:spPr>
          <a:xfrm>
            <a:off x="3774615" y="666895"/>
            <a:ext cx="5369386" cy="1270763"/>
          </a:xfrm>
          <a:prstGeom prst="rect">
            <a:avLst/>
          </a:prstGeom>
        </p:spPr>
      </p:pic>
      <p:pic>
        <p:nvPicPr>
          <p:cNvPr id="13" name="Picture 12">
            <a:extLst>
              <a:ext uri="{FF2B5EF4-FFF2-40B4-BE49-F238E27FC236}">
                <a16:creationId xmlns:a16="http://schemas.microsoft.com/office/drawing/2014/main" id="{1D88A64B-8E50-4DE2-B9B6-59D8C73CCE0F}"/>
              </a:ext>
            </a:extLst>
          </p:cNvPr>
          <p:cNvPicPr>
            <a:picLocks noChangeAspect="1"/>
          </p:cNvPicPr>
          <p:nvPr/>
        </p:nvPicPr>
        <p:blipFill>
          <a:blip r:embed="rId5"/>
          <a:stretch>
            <a:fillRect/>
          </a:stretch>
        </p:blipFill>
        <p:spPr>
          <a:xfrm>
            <a:off x="202534" y="666895"/>
            <a:ext cx="3164092" cy="4343400"/>
          </a:xfrm>
          <a:prstGeom prst="rect">
            <a:avLst/>
          </a:prstGeom>
        </p:spPr>
      </p:pic>
      <p:pic>
        <p:nvPicPr>
          <p:cNvPr id="11" name="Picture 10">
            <a:extLst>
              <a:ext uri="{FF2B5EF4-FFF2-40B4-BE49-F238E27FC236}">
                <a16:creationId xmlns:a16="http://schemas.microsoft.com/office/drawing/2014/main" id="{73C3A293-DD3E-4FB0-9394-4BDE8AF38DA9}"/>
              </a:ext>
            </a:extLst>
          </p:cNvPr>
          <p:cNvPicPr>
            <a:picLocks noChangeAspect="1"/>
          </p:cNvPicPr>
          <p:nvPr/>
        </p:nvPicPr>
        <p:blipFill rotWithShape="1">
          <a:blip r:embed="rId6"/>
          <a:srcRect l="9830"/>
          <a:stretch/>
        </p:blipFill>
        <p:spPr>
          <a:xfrm>
            <a:off x="114300" y="2472338"/>
            <a:ext cx="3345323" cy="1322335"/>
          </a:xfrm>
          <a:prstGeom prst="rect">
            <a:avLst/>
          </a:prstGeom>
        </p:spPr>
      </p:pic>
      <p:pic>
        <p:nvPicPr>
          <p:cNvPr id="9" name="Picture 8">
            <a:extLst>
              <a:ext uri="{FF2B5EF4-FFF2-40B4-BE49-F238E27FC236}">
                <a16:creationId xmlns:a16="http://schemas.microsoft.com/office/drawing/2014/main" id="{9E8F877C-79E8-47AD-87C3-55828626F543}"/>
              </a:ext>
            </a:extLst>
          </p:cNvPr>
          <p:cNvPicPr>
            <a:picLocks noChangeAspect="1"/>
          </p:cNvPicPr>
          <p:nvPr/>
        </p:nvPicPr>
        <p:blipFill rotWithShape="1">
          <a:blip r:embed="rId7"/>
          <a:srcRect r="6107"/>
          <a:stretch/>
        </p:blipFill>
        <p:spPr>
          <a:xfrm>
            <a:off x="309921" y="3794672"/>
            <a:ext cx="3483435" cy="1141535"/>
          </a:xfrm>
          <a:prstGeom prst="rect">
            <a:avLst/>
          </a:prstGeom>
        </p:spPr>
      </p:pic>
    </p:spTree>
    <p:extLst>
      <p:ext uri="{BB962C8B-B14F-4D97-AF65-F5344CB8AC3E}">
        <p14:creationId xmlns:p14="http://schemas.microsoft.com/office/powerpoint/2010/main" val="1320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0040" y="237020"/>
            <a:ext cx="7316788" cy="857250"/>
          </a:xfrm>
        </p:spPr>
        <p:txBody>
          <a:bodyPr/>
          <a:lstStyle/>
          <a:p>
            <a:r>
              <a:rPr lang="en-US" dirty="0"/>
              <a:t>Acknowledgements</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11</a:t>
            </a:fld>
            <a:endParaRPr lang="en-US" b="1" dirty="0">
              <a:solidFill>
                <a:schemeClr val="bg2">
                  <a:lumMod val="25000"/>
                </a:schemeClr>
              </a:solidFill>
              <a:latin typeface="+mj-lt"/>
            </a:endParaRPr>
          </a:p>
        </p:txBody>
      </p:sp>
      <p:pic>
        <p:nvPicPr>
          <p:cNvPr id="4" name="Picture 3">
            <a:extLst>
              <a:ext uri="{FF2B5EF4-FFF2-40B4-BE49-F238E27FC236}">
                <a16:creationId xmlns:a16="http://schemas.microsoft.com/office/drawing/2014/main" id="{482C8E4A-4534-4551-A5E6-05D96B99DE76}"/>
              </a:ext>
            </a:extLst>
          </p:cNvPr>
          <p:cNvPicPr>
            <a:picLocks noChangeAspect="1"/>
          </p:cNvPicPr>
          <p:nvPr/>
        </p:nvPicPr>
        <p:blipFill>
          <a:blip r:embed="rId3"/>
          <a:stretch>
            <a:fillRect/>
          </a:stretch>
        </p:blipFill>
        <p:spPr>
          <a:xfrm>
            <a:off x="4990500" y="1782384"/>
            <a:ext cx="4064184" cy="1223495"/>
          </a:xfrm>
          <a:prstGeom prst="rect">
            <a:avLst/>
          </a:prstGeom>
        </p:spPr>
      </p:pic>
      <p:pic>
        <p:nvPicPr>
          <p:cNvPr id="5" name="Picture 4" descr="Photo of team of researchers: New study will advise MA policymakers on mitigating the impact of flooding and post-flood hazards on populations most at risk ">
            <a:extLst>
              <a:ext uri="{FF2B5EF4-FFF2-40B4-BE49-F238E27FC236}">
                <a16:creationId xmlns:a16="http://schemas.microsoft.com/office/drawing/2014/main" id="{4213BDD8-F048-4937-BBB8-93DF3B7825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865"/>
          <a:stretch/>
        </p:blipFill>
        <p:spPr bwMode="auto">
          <a:xfrm>
            <a:off x="8107680" y="541866"/>
            <a:ext cx="1036320" cy="13472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CA308FAC-7297-4E73-8EA6-B42CA252D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382" y="540845"/>
            <a:ext cx="1179298" cy="13482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DA58FC-F2FC-40C6-87EE-5B2D0CE65A42}"/>
              </a:ext>
            </a:extLst>
          </p:cNvPr>
          <p:cNvSpPr txBox="1"/>
          <p:nvPr/>
        </p:nvSpPr>
        <p:spPr>
          <a:xfrm>
            <a:off x="-38144" y="743721"/>
            <a:ext cx="5340096" cy="3970318"/>
          </a:xfrm>
          <a:prstGeom prst="rect">
            <a:avLst/>
          </a:prstGeom>
          <a:noFill/>
        </p:spPr>
        <p:txBody>
          <a:bodyPr wrap="square">
            <a:spAutoFit/>
          </a:bodyPr>
          <a:lstStyle/>
          <a:p>
            <a:endParaRPr lang="en-US" dirty="0">
              <a:latin typeface="+mj-lt"/>
            </a:endParaRPr>
          </a:p>
          <a:p>
            <a:pPr marL="285750" indent="-285750">
              <a:buFont typeface="Arial" panose="020B0604020202020204" pitchFamily="34" charset="0"/>
              <a:buChar char="•"/>
            </a:pPr>
            <a:r>
              <a:rPr lang="en-US" dirty="0">
                <a:latin typeface="+mj-lt"/>
              </a:rPr>
              <a:t>Cielo A. Sharkus – Department of Civil and Environmental Engineering, UMass Amherst</a:t>
            </a:r>
          </a:p>
          <a:p>
            <a:pPr marL="742950" lvl="1" indent="-285750">
              <a:buFont typeface="Arial" panose="020B0604020202020204" pitchFamily="34" charset="0"/>
              <a:buChar char="•"/>
            </a:pPr>
            <a:r>
              <a:rPr lang="en-US" dirty="0">
                <a:latin typeface="+mj-lt"/>
              </a:rPr>
              <a:t>Support by the Energy Transition Institute, NSF Research Traineeship, and the NE CASC</a:t>
            </a:r>
          </a:p>
          <a:p>
            <a:pPr marL="285750" indent="-285750">
              <a:buFont typeface="Arial" panose="020B0604020202020204" pitchFamily="34" charset="0"/>
              <a:buChar char="•"/>
            </a:pPr>
            <a:r>
              <a:rPr lang="en-US" dirty="0">
                <a:latin typeface="+mj-lt"/>
              </a:rPr>
              <a:t>Christian D. Guzman – Department of Civil </a:t>
            </a:r>
            <a:br>
              <a:rPr lang="en-US" dirty="0">
                <a:latin typeface="+mj-lt"/>
              </a:rPr>
            </a:br>
            <a:r>
              <a:rPr lang="en-US" dirty="0">
                <a:latin typeface="+mj-lt"/>
              </a:rPr>
              <a:t>and Environmental Engineering, UMass Amherst</a:t>
            </a:r>
          </a:p>
          <a:p>
            <a:pPr marL="285750" indent="-285750">
              <a:buFont typeface="Arial" panose="020B0604020202020204" pitchFamily="34" charset="0"/>
              <a:buChar char="•"/>
            </a:pPr>
            <a:r>
              <a:rPr lang="en-US" dirty="0">
                <a:latin typeface="+mj-lt"/>
              </a:rPr>
              <a:t>Jennifer Givens - Department of Sociology, Social Work, and Anthropology, Utah State University</a:t>
            </a:r>
          </a:p>
          <a:p>
            <a:pPr marL="285750" indent="-285750">
              <a:buFont typeface="Arial" panose="020B0604020202020204" pitchFamily="34" charset="0"/>
              <a:buChar char="•"/>
            </a:pPr>
            <a:r>
              <a:rPr lang="en-US" dirty="0">
                <a:latin typeface="+mj-lt"/>
              </a:rPr>
              <a:t>Sheila M. Saia - Department of Forestry and Environmental Resources, North Carolina State University</a:t>
            </a:r>
          </a:p>
          <a:p>
            <a:pPr marL="285750" indent="-285750">
              <a:buFont typeface="Arial" panose="020B0604020202020204" pitchFamily="34" charset="0"/>
              <a:buChar char="•"/>
            </a:pPr>
            <a:r>
              <a:rPr lang="en-US" dirty="0">
                <a:latin typeface="+mj-lt"/>
              </a:rPr>
              <a:t>James Knighton - Department of Natural Resources and the Environment, University of Connecticut</a:t>
            </a:r>
          </a:p>
        </p:txBody>
      </p:sp>
      <p:pic>
        <p:nvPicPr>
          <p:cNvPr id="9" name="Picture 8">
            <a:extLst>
              <a:ext uri="{FF2B5EF4-FFF2-40B4-BE49-F238E27FC236}">
                <a16:creationId xmlns:a16="http://schemas.microsoft.com/office/drawing/2014/main" id="{CA06BA71-36CC-45F0-9B8E-903A13BD10C1}"/>
              </a:ext>
            </a:extLst>
          </p:cNvPr>
          <p:cNvPicPr>
            <a:picLocks noChangeAspect="1"/>
          </p:cNvPicPr>
          <p:nvPr/>
        </p:nvPicPr>
        <p:blipFill>
          <a:blip r:embed="rId6"/>
          <a:stretch>
            <a:fillRect/>
          </a:stretch>
        </p:blipFill>
        <p:spPr>
          <a:xfrm>
            <a:off x="5301952" y="2953660"/>
            <a:ext cx="3883926" cy="788865"/>
          </a:xfrm>
          <a:prstGeom prst="rect">
            <a:avLst/>
          </a:prstGeom>
        </p:spPr>
      </p:pic>
      <p:pic>
        <p:nvPicPr>
          <p:cNvPr id="10" name="Picture 9">
            <a:extLst>
              <a:ext uri="{FF2B5EF4-FFF2-40B4-BE49-F238E27FC236}">
                <a16:creationId xmlns:a16="http://schemas.microsoft.com/office/drawing/2014/main" id="{E9A74F40-B94A-4436-8036-D3C55514919C}"/>
              </a:ext>
            </a:extLst>
          </p:cNvPr>
          <p:cNvPicPr>
            <a:picLocks noChangeAspect="1"/>
          </p:cNvPicPr>
          <p:nvPr/>
        </p:nvPicPr>
        <p:blipFill>
          <a:blip r:embed="rId7"/>
          <a:stretch>
            <a:fillRect/>
          </a:stretch>
        </p:blipFill>
        <p:spPr>
          <a:xfrm>
            <a:off x="5925008" y="3801792"/>
            <a:ext cx="3218992" cy="788865"/>
          </a:xfrm>
          <a:prstGeom prst="rect">
            <a:avLst/>
          </a:prstGeom>
        </p:spPr>
      </p:pic>
      <p:pic>
        <p:nvPicPr>
          <p:cNvPr id="12" name="Picture 11">
            <a:extLst>
              <a:ext uri="{FF2B5EF4-FFF2-40B4-BE49-F238E27FC236}">
                <a16:creationId xmlns:a16="http://schemas.microsoft.com/office/drawing/2014/main" id="{8395F868-E7BA-401B-AE38-B3CD2445837D}"/>
              </a:ext>
            </a:extLst>
          </p:cNvPr>
          <p:cNvPicPr>
            <a:picLocks noChangeAspect="1"/>
          </p:cNvPicPr>
          <p:nvPr/>
        </p:nvPicPr>
        <p:blipFill rotWithShape="1">
          <a:blip r:embed="rId8"/>
          <a:srcRect l="84635"/>
          <a:stretch/>
        </p:blipFill>
        <p:spPr>
          <a:xfrm>
            <a:off x="5166607" y="3772158"/>
            <a:ext cx="812032" cy="788866"/>
          </a:xfrm>
          <a:prstGeom prst="rect">
            <a:avLst/>
          </a:prstGeom>
        </p:spPr>
      </p:pic>
    </p:spTree>
    <p:extLst>
      <p:ext uri="{BB962C8B-B14F-4D97-AF65-F5344CB8AC3E}">
        <p14:creationId xmlns:p14="http://schemas.microsoft.com/office/powerpoint/2010/main" val="385492799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0" y="0"/>
            <a:ext cx="9144001" cy="5143500"/>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niversity of Massachusetts Amher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241" y="4628694"/>
            <a:ext cx="2125517" cy="423135"/>
          </a:xfrm>
          <a:prstGeom prst="rect">
            <a:avLst/>
          </a:prstGeom>
        </p:spPr>
      </p:pic>
      <p:sp>
        <p:nvSpPr>
          <p:cNvPr id="2" name="Title 1" hidden="1"/>
          <p:cNvSpPr>
            <a:spLocks noGrp="1"/>
          </p:cNvSpPr>
          <p:nvPr>
            <p:ph type="title" idx="4294967295"/>
          </p:nvPr>
        </p:nvSpPr>
        <p:spPr/>
        <p:txBody>
          <a:bodyPr/>
          <a:lstStyle/>
          <a:p>
            <a:r>
              <a:rPr lang="en-US" dirty="0"/>
              <a:t>Closing Slide</a:t>
            </a:r>
          </a:p>
        </p:txBody>
      </p:sp>
      <p:sp>
        <p:nvSpPr>
          <p:cNvPr id="4" name="TextBox 3">
            <a:extLst>
              <a:ext uri="{FF2B5EF4-FFF2-40B4-BE49-F238E27FC236}">
                <a16:creationId xmlns:a16="http://schemas.microsoft.com/office/drawing/2014/main" id="{97757C19-9001-41D4-8429-029017BA6BBF}"/>
              </a:ext>
            </a:extLst>
          </p:cNvPr>
          <p:cNvSpPr txBox="1"/>
          <p:nvPr/>
        </p:nvSpPr>
        <p:spPr>
          <a:xfrm>
            <a:off x="2095837" y="1806516"/>
            <a:ext cx="5559424" cy="1015663"/>
          </a:xfrm>
          <a:prstGeom prst="rect">
            <a:avLst/>
          </a:prstGeom>
          <a:noFill/>
        </p:spPr>
        <p:txBody>
          <a:bodyPr wrap="square" rtlCol="0">
            <a:spAutoFit/>
          </a:bodyPr>
          <a:lstStyle/>
          <a:p>
            <a:r>
              <a:rPr lang="en-US" sz="6000" b="1" dirty="0">
                <a:solidFill>
                  <a:schemeClr val="bg1"/>
                </a:solidFill>
                <a:latin typeface="+mj-lt"/>
              </a:rPr>
              <a:t>THANK YOU!</a:t>
            </a:r>
          </a:p>
        </p:txBody>
      </p:sp>
    </p:spTree>
    <p:extLst>
      <p:ext uri="{BB962C8B-B14F-4D97-AF65-F5344CB8AC3E}">
        <p14:creationId xmlns:p14="http://schemas.microsoft.com/office/powerpoint/2010/main" val="17113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9130-C146-4000-9C2D-7434DADEA12D}"/>
              </a:ext>
            </a:extLst>
          </p:cNvPr>
          <p:cNvSpPr>
            <a:spLocks noGrp="1"/>
          </p:cNvSpPr>
          <p:nvPr>
            <p:ph type="title"/>
          </p:nvPr>
        </p:nvSpPr>
        <p:spPr>
          <a:xfrm>
            <a:off x="457200" y="0"/>
            <a:ext cx="8229600" cy="662750"/>
          </a:xfrm>
        </p:spPr>
        <p:txBody>
          <a:bodyPr/>
          <a:lstStyle/>
          <a:p>
            <a:r>
              <a:rPr lang="en-US" dirty="0"/>
              <a:t>Application for findings</a:t>
            </a:r>
          </a:p>
        </p:txBody>
      </p:sp>
      <p:pic>
        <p:nvPicPr>
          <p:cNvPr id="5" name="Picture 4">
            <a:extLst>
              <a:ext uri="{FF2B5EF4-FFF2-40B4-BE49-F238E27FC236}">
                <a16:creationId xmlns:a16="http://schemas.microsoft.com/office/drawing/2014/main" id="{8E2E4181-AF5E-4973-A89E-5E4ADEE0CA05}"/>
              </a:ext>
            </a:extLst>
          </p:cNvPr>
          <p:cNvPicPr>
            <a:picLocks noChangeAspect="1"/>
          </p:cNvPicPr>
          <p:nvPr/>
        </p:nvPicPr>
        <p:blipFill>
          <a:blip r:embed="rId3"/>
          <a:stretch>
            <a:fillRect/>
          </a:stretch>
        </p:blipFill>
        <p:spPr>
          <a:xfrm>
            <a:off x="115557" y="662749"/>
            <a:ext cx="4402402" cy="4348163"/>
          </a:xfrm>
          <a:prstGeom prst="rect">
            <a:avLst/>
          </a:prstGeom>
        </p:spPr>
      </p:pic>
      <p:pic>
        <p:nvPicPr>
          <p:cNvPr id="7" name="Picture 6">
            <a:extLst>
              <a:ext uri="{FF2B5EF4-FFF2-40B4-BE49-F238E27FC236}">
                <a16:creationId xmlns:a16="http://schemas.microsoft.com/office/drawing/2014/main" id="{D74A64DC-24B3-48AE-B4AB-89103FB4647B}"/>
              </a:ext>
            </a:extLst>
          </p:cNvPr>
          <p:cNvPicPr>
            <a:picLocks noChangeAspect="1"/>
          </p:cNvPicPr>
          <p:nvPr/>
        </p:nvPicPr>
        <p:blipFill>
          <a:blip r:embed="rId4"/>
          <a:stretch>
            <a:fillRect/>
          </a:stretch>
        </p:blipFill>
        <p:spPr>
          <a:xfrm>
            <a:off x="5254295" y="3629787"/>
            <a:ext cx="3838574" cy="1552869"/>
          </a:xfrm>
          <a:prstGeom prst="rect">
            <a:avLst/>
          </a:prstGeom>
        </p:spPr>
      </p:pic>
      <p:pic>
        <p:nvPicPr>
          <p:cNvPr id="9" name="Picture 8">
            <a:extLst>
              <a:ext uri="{FF2B5EF4-FFF2-40B4-BE49-F238E27FC236}">
                <a16:creationId xmlns:a16="http://schemas.microsoft.com/office/drawing/2014/main" id="{DDBBB4C1-849C-4FE8-866A-A48938AC1D83}"/>
              </a:ext>
            </a:extLst>
          </p:cNvPr>
          <p:cNvPicPr>
            <a:picLocks noChangeAspect="1"/>
          </p:cNvPicPr>
          <p:nvPr/>
        </p:nvPicPr>
        <p:blipFill>
          <a:blip r:embed="rId5"/>
          <a:stretch>
            <a:fillRect/>
          </a:stretch>
        </p:blipFill>
        <p:spPr>
          <a:xfrm>
            <a:off x="5257800" y="1910862"/>
            <a:ext cx="3835069" cy="1637963"/>
          </a:xfrm>
          <a:prstGeom prst="rect">
            <a:avLst/>
          </a:prstGeom>
        </p:spPr>
      </p:pic>
      <p:pic>
        <p:nvPicPr>
          <p:cNvPr id="11" name="Picture 10">
            <a:extLst>
              <a:ext uri="{FF2B5EF4-FFF2-40B4-BE49-F238E27FC236}">
                <a16:creationId xmlns:a16="http://schemas.microsoft.com/office/drawing/2014/main" id="{FC232F01-ACEE-4812-AC11-2B4607D7406E}"/>
              </a:ext>
            </a:extLst>
          </p:cNvPr>
          <p:cNvPicPr>
            <a:picLocks noChangeAspect="1"/>
          </p:cNvPicPr>
          <p:nvPr/>
        </p:nvPicPr>
        <p:blipFill>
          <a:blip r:embed="rId6"/>
          <a:stretch>
            <a:fillRect/>
          </a:stretch>
        </p:blipFill>
        <p:spPr>
          <a:xfrm>
            <a:off x="5328112" y="99540"/>
            <a:ext cx="3690938" cy="1638236"/>
          </a:xfrm>
          <a:prstGeom prst="rect">
            <a:avLst/>
          </a:prstGeom>
        </p:spPr>
      </p:pic>
    </p:spTree>
    <p:extLst>
      <p:ext uri="{BB962C8B-B14F-4D97-AF65-F5344CB8AC3E}">
        <p14:creationId xmlns:p14="http://schemas.microsoft.com/office/powerpoint/2010/main" val="13277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5" y="510833"/>
            <a:ext cx="7316788" cy="857250"/>
          </a:xfrm>
        </p:spPr>
        <p:txBody>
          <a:bodyPr/>
          <a:lstStyle/>
          <a:p>
            <a:r>
              <a:rPr lang="en-US" dirty="0"/>
              <a:t>Environmental Justice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a:t>
            </a:fld>
            <a:endParaRPr lang="en-US" b="1" dirty="0">
              <a:solidFill>
                <a:schemeClr val="bg2">
                  <a:lumMod val="25000"/>
                </a:schemeClr>
              </a:solidFill>
              <a:latin typeface="+mj-lt"/>
            </a:endParaRPr>
          </a:p>
        </p:txBody>
      </p:sp>
      <p:sp>
        <p:nvSpPr>
          <p:cNvPr id="4" name="TextBox 3">
            <a:extLst>
              <a:ext uri="{FF2B5EF4-FFF2-40B4-BE49-F238E27FC236}">
                <a16:creationId xmlns:a16="http://schemas.microsoft.com/office/drawing/2014/main" id="{49AC4C38-5A3F-4570-BED6-77213B3CB8A1}"/>
              </a:ext>
            </a:extLst>
          </p:cNvPr>
          <p:cNvSpPr txBox="1"/>
          <p:nvPr/>
        </p:nvSpPr>
        <p:spPr>
          <a:xfrm>
            <a:off x="117467" y="1644526"/>
            <a:ext cx="4454533" cy="3170099"/>
          </a:xfrm>
          <a:prstGeom prst="rect">
            <a:avLst/>
          </a:prstGeom>
          <a:noFill/>
        </p:spPr>
        <p:txBody>
          <a:bodyPr wrap="square" rtlCol="0">
            <a:spAutoFit/>
          </a:bodyPr>
          <a:lstStyle/>
          <a:p>
            <a:pPr marL="285750" indent="-285750">
              <a:lnSpc>
                <a:spcPct val="150000"/>
              </a:lnSpc>
              <a:buFontTx/>
              <a:buChar char="-"/>
            </a:pPr>
            <a:r>
              <a:rPr lang="en-US" sz="2000" b="1" dirty="0">
                <a:latin typeface="+mj-lt"/>
              </a:rPr>
              <a:t>Differential exposure</a:t>
            </a:r>
            <a:r>
              <a:rPr lang="en-US" sz="2000" dirty="0">
                <a:latin typeface="+mj-lt"/>
              </a:rPr>
              <a:t> yields varying environmental risks by socioeconomic status  (Bullard, 1993; </a:t>
            </a:r>
            <a:r>
              <a:rPr lang="en-US" sz="2000" dirty="0" err="1">
                <a:latin typeface="+mj-lt"/>
              </a:rPr>
              <a:t>Martuzzi</a:t>
            </a:r>
            <a:r>
              <a:rPr lang="en-US" sz="2000" dirty="0">
                <a:latin typeface="+mj-lt"/>
              </a:rPr>
              <a:t>, 2010)</a:t>
            </a:r>
          </a:p>
          <a:p>
            <a:pPr marL="285750" indent="-285750">
              <a:lnSpc>
                <a:spcPct val="150000"/>
              </a:lnSpc>
              <a:buFontTx/>
              <a:buChar char="-"/>
            </a:pPr>
            <a:r>
              <a:rPr lang="en-US" sz="2000" dirty="0">
                <a:latin typeface="+mj-lt"/>
              </a:rPr>
              <a:t>The politics of </a:t>
            </a:r>
            <a:r>
              <a:rPr lang="en-US" sz="2000" b="1" dirty="0">
                <a:latin typeface="+mj-lt"/>
              </a:rPr>
              <a:t>marginalization increase </a:t>
            </a:r>
            <a:r>
              <a:rPr lang="en-US" sz="2000" dirty="0">
                <a:latin typeface="+mj-lt"/>
              </a:rPr>
              <a:t>vulnerabilities (</a:t>
            </a:r>
            <a:r>
              <a:rPr lang="en-US" sz="2000" dirty="0" err="1">
                <a:latin typeface="+mj-lt"/>
              </a:rPr>
              <a:t>Baah</a:t>
            </a:r>
            <a:r>
              <a:rPr lang="en-US" sz="2000" dirty="0">
                <a:latin typeface="+mj-lt"/>
              </a:rPr>
              <a:t>, 2019)</a:t>
            </a:r>
          </a:p>
          <a:p>
            <a:pPr>
              <a:lnSpc>
                <a:spcPct val="150000"/>
              </a:lnSpc>
            </a:pPr>
            <a:endParaRPr lang="en-US" sz="2000" b="1" dirty="0">
              <a:latin typeface="+mj-lt"/>
            </a:endParaRPr>
          </a:p>
          <a:p>
            <a:endParaRPr lang="en-US" sz="2000" dirty="0">
              <a:latin typeface="+mj-lt"/>
            </a:endParaRPr>
          </a:p>
        </p:txBody>
      </p:sp>
      <p:sp>
        <p:nvSpPr>
          <p:cNvPr id="6" name="TextBox 5">
            <a:extLst>
              <a:ext uri="{FF2B5EF4-FFF2-40B4-BE49-F238E27FC236}">
                <a16:creationId xmlns:a16="http://schemas.microsoft.com/office/drawing/2014/main" id="{BD67772A-BFB8-43C0-89C0-7652D0757B98}"/>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5768DCAE-8B03-4A56-928A-5712E9CA40B4}"/>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8" name="TextBox 7">
            <a:extLst>
              <a:ext uri="{FF2B5EF4-FFF2-40B4-BE49-F238E27FC236}">
                <a16:creationId xmlns:a16="http://schemas.microsoft.com/office/drawing/2014/main" id="{2E59462E-F486-4A96-921D-34F5CB28541D}"/>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pic>
        <p:nvPicPr>
          <p:cNvPr id="1030" name="Picture 6" descr="The ecological and evolutionary consequences of systemic racism in urban  environments">
            <a:extLst>
              <a:ext uri="{FF2B5EF4-FFF2-40B4-BE49-F238E27FC236}">
                <a16:creationId xmlns:a16="http://schemas.microsoft.com/office/drawing/2014/main" id="{91A52C38-775D-49C0-B9F1-76EB508CE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441" y="1365557"/>
            <a:ext cx="3603240" cy="34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117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428625"/>
            <a:ext cx="7316788" cy="857250"/>
          </a:xfrm>
        </p:spPr>
        <p:txBody>
          <a:bodyPr/>
          <a:lstStyle/>
          <a:p>
            <a:r>
              <a:rPr lang="en-US" dirty="0"/>
              <a:t>Institutional Injustice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2</a:t>
            </a:fld>
            <a:endParaRPr lang="en-US" b="1" dirty="0">
              <a:solidFill>
                <a:schemeClr val="bg2">
                  <a:lumMod val="25000"/>
                </a:schemeClr>
              </a:solidFill>
              <a:latin typeface="+mj-lt"/>
            </a:endParaRPr>
          </a:p>
        </p:txBody>
      </p:sp>
      <p:sp>
        <p:nvSpPr>
          <p:cNvPr id="8" name="Text Placeholder 25">
            <a:extLst>
              <a:ext uri="{FF2B5EF4-FFF2-40B4-BE49-F238E27FC236}">
                <a16:creationId xmlns:a16="http://schemas.microsoft.com/office/drawing/2014/main" id="{5DEC8638-88D8-4B8B-88AE-0F7DA1CF7C2C}"/>
              </a:ext>
            </a:extLst>
          </p:cNvPr>
          <p:cNvSpPr txBox="1">
            <a:spLocks/>
          </p:cNvSpPr>
          <p:nvPr/>
        </p:nvSpPr>
        <p:spPr>
          <a:xfrm>
            <a:off x="4395372" y="1807637"/>
            <a:ext cx="913719" cy="2576090"/>
          </a:xfrm>
          <a:noFill/>
        </p:spPr>
        <p:txBody>
          <a:bodyPr wrap="square" lIns="182880" tIns="182880" rIns="182880" bIns="91440">
            <a:spAutoFit/>
          </a:bodyPr>
          <a:lstStyle>
            <a:lvl1pPr marL="0" indent="0" algn="l" defTabSz="457200" rtl="0" eaLnBrk="1" latinLnBrk="0" hangingPunct="1">
              <a:spcBef>
                <a:spcPts val="900"/>
              </a:spcBef>
              <a:buClr>
                <a:schemeClr val="accent5"/>
              </a:buClr>
              <a:buFont typeface="Arial"/>
              <a:buNone/>
              <a:defRPr sz="12450" b="1" kern="1200">
                <a:solidFill>
                  <a:schemeClr val="bg1"/>
                </a:solidFill>
                <a:latin typeface="Arial" panose="020B0604020202020204" pitchFamily="34" charset="0"/>
                <a:ea typeface="+mn-ea"/>
                <a:cs typeface="Arial" panose="020B0604020202020204" pitchFamily="34" charset="0"/>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
            </a:r>
          </a:p>
        </p:txBody>
      </p:sp>
      <p:sp>
        <p:nvSpPr>
          <p:cNvPr id="14" name="TextBox 13">
            <a:extLst>
              <a:ext uri="{FF2B5EF4-FFF2-40B4-BE49-F238E27FC236}">
                <a16:creationId xmlns:a16="http://schemas.microsoft.com/office/drawing/2014/main" id="{7F553009-AB8D-4490-BD18-7927CA97B27C}"/>
              </a:ext>
            </a:extLst>
          </p:cNvPr>
          <p:cNvSpPr txBox="1"/>
          <p:nvPr/>
        </p:nvSpPr>
        <p:spPr>
          <a:xfrm>
            <a:off x="1120478" y="1543129"/>
            <a:ext cx="6903044" cy="2677656"/>
          </a:xfrm>
          <a:prstGeom prst="rect">
            <a:avLst/>
          </a:prstGeom>
          <a:noFill/>
        </p:spPr>
        <p:txBody>
          <a:bodyPr wrap="square">
            <a:spAutoFit/>
          </a:bodyPr>
          <a:lstStyle/>
          <a:p>
            <a:pPr algn="l"/>
            <a:r>
              <a:rPr lang="en-US" sz="3000" b="0" i="0" dirty="0">
                <a:solidFill>
                  <a:srgbClr val="1C1D1E"/>
                </a:solidFill>
                <a:effectLst/>
                <a:latin typeface="Open Sans" panose="020B0606030504020204" pitchFamily="34" charset="0"/>
              </a:rPr>
              <a:t>“</a:t>
            </a:r>
            <a:r>
              <a:rPr lang="en-US" b="0" i="0" dirty="0">
                <a:solidFill>
                  <a:srgbClr val="1C1D1E"/>
                </a:solidFill>
                <a:effectLst/>
                <a:latin typeface="Open Sans" panose="020B0606030504020204" pitchFamily="34" charset="0"/>
              </a:rPr>
              <a:t>After a disaster, minorities and the poor </a:t>
            </a:r>
            <a:r>
              <a:rPr lang="en-US" b="1" i="0" dirty="0">
                <a:solidFill>
                  <a:srgbClr val="1C1D1E"/>
                </a:solidFill>
                <a:effectLst/>
                <a:latin typeface="Open Sans" panose="020B0606030504020204" pitchFamily="34" charset="0"/>
              </a:rPr>
              <a:t>suffer a much slower recovery</a:t>
            </a:r>
            <a:r>
              <a:rPr lang="en-US" b="0" i="0" dirty="0">
                <a:solidFill>
                  <a:srgbClr val="1C1D1E"/>
                </a:solidFill>
                <a:effectLst/>
                <a:latin typeface="Open Sans" panose="020B0606030504020204" pitchFamily="34" charset="0"/>
              </a:rPr>
              <a:t> because of the lethargic response of agencies whose participation is critical to their recovery. They often </a:t>
            </a:r>
            <a:r>
              <a:rPr lang="en-US" b="1" i="0" dirty="0">
                <a:solidFill>
                  <a:srgbClr val="1C1D1E"/>
                </a:solidFill>
                <a:effectLst/>
                <a:latin typeface="Open Sans" panose="020B0606030504020204" pitchFamily="34" charset="0"/>
              </a:rPr>
              <a:t>receive less information, are rejected more often for necessary loans, receive less government relief, and endure discrimination </a:t>
            </a:r>
            <a:r>
              <a:rPr lang="en-US" b="0" i="0" dirty="0">
                <a:solidFill>
                  <a:srgbClr val="1C1D1E"/>
                </a:solidFill>
                <a:effectLst/>
                <a:latin typeface="Open Sans" panose="020B0606030504020204" pitchFamily="34" charset="0"/>
              </a:rPr>
              <a:t>and rejection in their search for housing.</a:t>
            </a:r>
            <a:r>
              <a:rPr kumimoji="0" lang="en-US" sz="3000" b="0" i="0" u="none" strike="noStrike" kern="1200" cap="none" spc="0" normalizeH="0" baseline="0" noProof="0" dirty="0">
                <a:ln>
                  <a:noFill/>
                </a:ln>
                <a:solidFill>
                  <a:srgbClr val="1C1D1E"/>
                </a:solidFill>
                <a:effectLst/>
                <a:uLnTx/>
                <a:uFillTx/>
                <a:latin typeface="Open Sans" panose="020B0606030504020204" pitchFamily="34" charset="0"/>
                <a:ea typeface="+mn-ea"/>
                <a:cs typeface="+mn-cs"/>
              </a:rPr>
              <a:t> ”</a:t>
            </a:r>
            <a:endParaRPr lang="en-US" b="0" i="0" dirty="0">
              <a:solidFill>
                <a:srgbClr val="1C1D1E"/>
              </a:solidFill>
              <a:effectLst/>
              <a:latin typeface="Open Sans" panose="020B0606030504020204" pitchFamily="34" charset="0"/>
            </a:endParaRPr>
          </a:p>
          <a:p>
            <a:pPr algn="l"/>
            <a:r>
              <a:rPr lang="en-US" b="0" i="0" dirty="0">
                <a:solidFill>
                  <a:srgbClr val="1C1D1E"/>
                </a:solidFill>
                <a:effectLst/>
                <a:latin typeface="Open Sans" panose="020B0606030504020204" pitchFamily="34" charset="0"/>
              </a:rPr>
              <a:t>- Robert Bullard and Beverley Wright (2009)</a:t>
            </a:r>
            <a:endParaRPr lang="en-US" sz="3000" b="0" i="0" dirty="0">
              <a:solidFill>
                <a:srgbClr val="1C1D1E"/>
              </a:solidFill>
              <a:effectLst/>
              <a:latin typeface="Open Sans" panose="020B0606030504020204" pitchFamily="34" charset="0"/>
            </a:endParaRPr>
          </a:p>
        </p:txBody>
      </p:sp>
      <p:sp>
        <p:nvSpPr>
          <p:cNvPr id="6" name="TextBox 5">
            <a:extLst>
              <a:ext uri="{FF2B5EF4-FFF2-40B4-BE49-F238E27FC236}">
                <a16:creationId xmlns:a16="http://schemas.microsoft.com/office/drawing/2014/main" id="{4015719C-989D-4BB7-82FB-62F64EF0948D}"/>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F0D59AC9-9C1D-4158-99D1-1F582E89D856}"/>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9" name="TextBox 8">
            <a:extLst>
              <a:ext uri="{FF2B5EF4-FFF2-40B4-BE49-F238E27FC236}">
                <a16:creationId xmlns:a16="http://schemas.microsoft.com/office/drawing/2014/main" id="{9F48838D-CB9E-4538-AF93-B0B16D2B56BC}"/>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Tree>
    <p:extLst>
      <p:ext uri="{BB962C8B-B14F-4D97-AF65-F5344CB8AC3E}">
        <p14:creationId xmlns:p14="http://schemas.microsoft.com/office/powerpoint/2010/main" val="396624571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Inequalities in Climate Change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3</a:t>
            </a:fld>
            <a:endParaRPr lang="en-US" b="1" dirty="0">
              <a:solidFill>
                <a:schemeClr val="bg2">
                  <a:lumMod val="25000"/>
                </a:schemeClr>
              </a:solidFill>
              <a:latin typeface="+mj-lt"/>
            </a:endParaRPr>
          </a:p>
        </p:txBody>
      </p:sp>
      <p:pic>
        <p:nvPicPr>
          <p:cNvPr id="5" name="Picture 4" descr="Diagram&#10;&#10;Description automatically generated">
            <a:extLst>
              <a:ext uri="{FF2B5EF4-FFF2-40B4-BE49-F238E27FC236}">
                <a16:creationId xmlns:a16="http://schemas.microsoft.com/office/drawing/2014/main" id="{E1AEC069-DB05-4CB6-8C14-64557DDDD33D}"/>
              </a:ext>
            </a:extLst>
          </p:cNvPr>
          <p:cNvPicPr>
            <a:picLocks noChangeAspect="1"/>
          </p:cNvPicPr>
          <p:nvPr/>
        </p:nvPicPr>
        <p:blipFill>
          <a:blip r:embed="rId3"/>
          <a:stretch>
            <a:fillRect/>
          </a:stretch>
        </p:blipFill>
        <p:spPr>
          <a:xfrm>
            <a:off x="936362" y="1162433"/>
            <a:ext cx="7271276" cy="3525942"/>
          </a:xfrm>
          <a:prstGeom prst="rect">
            <a:avLst/>
          </a:prstGeom>
        </p:spPr>
      </p:pic>
      <p:sp>
        <p:nvSpPr>
          <p:cNvPr id="6" name="TextBox 5">
            <a:extLst>
              <a:ext uri="{FF2B5EF4-FFF2-40B4-BE49-F238E27FC236}">
                <a16:creationId xmlns:a16="http://schemas.microsoft.com/office/drawing/2014/main" id="{D23633C0-64E3-4959-BB07-64F64BD20C4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BB4CDDEE-75AF-4B14-8204-8E7C3F0C335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8" name="TextBox 7">
            <a:extLst>
              <a:ext uri="{FF2B5EF4-FFF2-40B4-BE49-F238E27FC236}">
                <a16:creationId xmlns:a16="http://schemas.microsoft.com/office/drawing/2014/main" id="{A6347FE8-7653-4061-8A9D-7E3F2F1C80D4}"/>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Tree>
    <p:extLst>
      <p:ext uri="{BB962C8B-B14F-4D97-AF65-F5344CB8AC3E}">
        <p14:creationId xmlns:p14="http://schemas.microsoft.com/office/powerpoint/2010/main" val="108719822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How Do We Quantify Inequality in Flooding?</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4</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39E6033E-EA3B-4FAC-8900-9578B7AB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177" y="1156590"/>
            <a:ext cx="4204832" cy="23547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3AD4F59-E927-4895-A81C-7DA69F732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91" y="2252279"/>
            <a:ext cx="4295009" cy="25770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B7AF7CD-667E-4CF5-88A8-0747BE3FD0B6}"/>
              </a:ext>
            </a:extLst>
          </p:cNvPr>
          <p:cNvSpPr txBox="1"/>
          <p:nvPr/>
        </p:nvSpPr>
        <p:spPr>
          <a:xfrm>
            <a:off x="-91674" y="1390194"/>
            <a:ext cx="4645152" cy="1200329"/>
          </a:xfrm>
          <a:prstGeom prst="rect">
            <a:avLst/>
          </a:prstGeom>
          <a:noFill/>
        </p:spPr>
        <p:txBody>
          <a:bodyPr wrap="square">
            <a:spAutoFit/>
          </a:bodyPr>
          <a:lstStyle/>
          <a:p>
            <a:pPr algn="ctr" rtl="0">
              <a:spcBef>
                <a:spcPts val="0"/>
              </a:spcBef>
              <a:spcAft>
                <a:spcPts val="0"/>
              </a:spcAft>
            </a:pPr>
            <a:r>
              <a:rPr lang="en-US" sz="1800" b="0" i="0" u="none" strike="noStrike" dirty="0">
                <a:solidFill>
                  <a:schemeClr val="accent2"/>
                </a:solidFill>
                <a:effectLst/>
                <a:latin typeface="+mj-lt"/>
              </a:rPr>
              <a:t>How can we understand and try to find a solution for hazard?</a:t>
            </a:r>
            <a:endParaRPr lang="en-US" b="0" dirty="0">
              <a:solidFill>
                <a:schemeClr val="accent2"/>
              </a:solidFill>
              <a:effectLst/>
              <a:latin typeface="+mj-lt"/>
            </a:endParaRPr>
          </a:p>
          <a:p>
            <a:br>
              <a:rPr lang="en-US" dirty="0">
                <a:solidFill>
                  <a:schemeClr val="accent2"/>
                </a:solidFill>
                <a:latin typeface="+mj-lt"/>
              </a:rPr>
            </a:br>
            <a:endParaRPr lang="en-US" dirty="0">
              <a:solidFill>
                <a:schemeClr val="accent2"/>
              </a:solidFill>
              <a:latin typeface="+mj-lt"/>
            </a:endParaRPr>
          </a:p>
        </p:txBody>
      </p:sp>
      <p:sp>
        <p:nvSpPr>
          <p:cNvPr id="17" name="TextBox 16">
            <a:extLst>
              <a:ext uri="{FF2B5EF4-FFF2-40B4-BE49-F238E27FC236}">
                <a16:creationId xmlns:a16="http://schemas.microsoft.com/office/drawing/2014/main" id="{B514F478-0AC0-4F04-A933-9A9346D6E5F0}"/>
              </a:ext>
            </a:extLst>
          </p:cNvPr>
          <p:cNvSpPr txBox="1"/>
          <p:nvPr/>
        </p:nvSpPr>
        <p:spPr>
          <a:xfrm>
            <a:off x="4301443" y="3793558"/>
            <a:ext cx="4677156" cy="923330"/>
          </a:xfrm>
          <a:prstGeom prst="rect">
            <a:avLst/>
          </a:prstGeom>
          <a:noFill/>
        </p:spPr>
        <p:txBody>
          <a:bodyPr wrap="square">
            <a:spAutoFit/>
          </a:bodyPr>
          <a:lstStyle/>
          <a:p>
            <a:pPr marL="27673" algn="ctr" rtl="0">
              <a:spcBef>
                <a:spcPts val="0"/>
              </a:spcBef>
              <a:spcAft>
                <a:spcPts val="0"/>
              </a:spcAft>
            </a:pPr>
            <a:r>
              <a:rPr lang="en-US" sz="1800" b="0" i="0" u="none" strike="noStrike" dirty="0">
                <a:solidFill>
                  <a:schemeClr val="accent2"/>
                </a:solidFill>
                <a:effectLst/>
                <a:latin typeface="+mj-lt"/>
              </a:rPr>
              <a:t>What are the commonalities ?</a:t>
            </a:r>
            <a:endParaRPr lang="en-US" b="0" dirty="0">
              <a:solidFill>
                <a:schemeClr val="accent2"/>
              </a:solidFill>
              <a:effectLst/>
              <a:latin typeface="+mj-lt"/>
            </a:endParaRPr>
          </a:p>
          <a:p>
            <a:br>
              <a:rPr lang="en-US" dirty="0">
                <a:solidFill>
                  <a:schemeClr val="accent2"/>
                </a:solidFill>
                <a:latin typeface="+mj-lt"/>
              </a:rPr>
            </a:br>
            <a:endParaRPr lang="en-US" dirty="0">
              <a:solidFill>
                <a:schemeClr val="accent2"/>
              </a:solidFill>
              <a:latin typeface="+mj-lt"/>
            </a:endParaRPr>
          </a:p>
        </p:txBody>
      </p:sp>
    </p:spTree>
    <p:extLst>
      <p:ext uri="{BB962C8B-B14F-4D97-AF65-F5344CB8AC3E}">
        <p14:creationId xmlns:p14="http://schemas.microsoft.com/office/powerpoint/2010/main" val="16765339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Who Bears the Burden?</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5</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EB7AF7CD-667E-4CF5-88A8-0747BE3FD0B6}"/>
              </a:ext>
            </a:extLst>
          </p:cNvPr>
          <p:cNvSpPr txBox="1"/>
          <p:nvPr/>
        </p:nvSpPr>
        <p:spPr>
          <a:xfrm>
            <a:off x="170483" y="1415684"/>
            <a:ext cx="4401518" cy="3416320"/>
          </a:xfrm>
          <a:prstGeom prst="rect">
            <a:avLst/>
          </a:prstGeom>
          <a:noFill/>
        </p:spPr>
        <p:txBody>
          <a:bodyPr wrap="square">
            <a:spAutoFit/>
          </a:bodyPr>
          <a:lstStyle/>
          <a:p>
            <a:pPr marL="285750" indent="-285750" fontAlgn="base">
              <a:buFont typeface="Arial" panose="020B0604020202020204" pitchFamily="34" charset="0"/>
              <a:buChar char="•"/>
            </a:pPr>
            <a:r>
              <a:rPr lang="en-US" b="1" dirty="0">
                <a:latin typeface="+mj-lt"/>
              </a:rPr>
              <a:t>41 million Americans live in flood risk zones</a:t>
            </a:r>
          </a:p>
          <a:p>
            <a:pPr marL="285750" indent="-285750" fontAlgn="base">
              <a:buFont typeface="Arial" panose="020B0604020202020204" pitchFamily="34" charset="0"/>
              <a:buChar char="•"/>
            </a:pPr>
            <a:r>
              <a:rPr lang="en-US" b="1" dirty="0">
                <a:latin typeface="+mj-lt"/>
              </a:rPr>
              <a:t>Social vulnerability  - socio economic status, race and ethnicity, age/gender, family/household structure , and disability</a:t>
            </a:r>
          </a:p>
          <a:p>
            <a:pPr marL="742950" lvl="1" indent="-285750" fontAlgn="base">
              <a:buFont typeface="Arial" panose="020B0604020202020204" pitchFamily="34" charset="0"/>
              <a:buChar char="•"/>
            </a:pPr>
            <a:r>
              <a:rPr lang="en-US" b="1" dirty="0">
                <a:latin typeface="+mj-lt"/>
              </a:rPr>
              <a:t>CDC – 15 factor Social Vulnerability Index</a:t>
            </a:r>
          </a:p>
          <a:p>
            <a:pPr marL="742950" lvl="1" indent="-285750" fontAlgn="base">
              <a:buFont typeface="Arial" panose="020B0604020202020204" pitchFamily="34" charset="0"/>
              <a:buChar char="•"/>
            </a:pPr>
            <a:r>
              <a:rPr lang="en-US" b="1" dirty="0">
                <a:latin typeface="+mj-lt"/>
              </a:rPr>
              <a:t>Massachusetts’ 3-factor Environmental Justice Scale</a:t>
            </a:r>
          </a:p>
          <a:p>
            <a:pPr marL="285750" indent="-285750" fontAlgn="base">
              <a:buFont typeface="Arial" panose="020B0604020202020204" pitchFamily="34" charset="0"/>
              <a:buChar char="•"/>
            </a:pPr>
            <a:r>
              <a:rPr lang="en-US" b="1" dirty="0">
                <a:latin typeface="+mj-lt"/>
              </a:rPr>
              <a:t>What are the most influential demographics in flood zones?</a:t>
            </a:r>
          </a:p>
        </p:txBody>
      </p:sp>
      <p:pic>
        <p:nvPicPr>
          <p:cNvPr id="6146" name="Picture 2">
            <a:extLst>
              <a:ext uri="{FF2B5EF4-FFF2-40B4-BE49-F238E27FC236}">
                <a16:creationId xmlns:a16="http://schemas.microsoft.com/office/drawing/2014/main" id="{CD318BD5-FF03-4896-A495-8A3152846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25" y="1390194"/>
            <a:ext cx="4125672" cy="275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5598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6</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Indices of Risk</a:t>
            </a:r>
          </a:p>
        </p:txBody>
      </p:sp>
      <p:pic>
        <p:nvPicPr>
          <p:cNvPr id="12" name="Picture 11" descr="Map&#10;&#10;Description automatically generated">
            <a:extLst>
              <a:ext uri="{FF2B5EF4-FFF2-40B4-BE49-F238E27FC236}">
                <a16:creationId xmlns:a16="http://schemas.microsoft.com/office/drawing/2014/main" id="{459140E4-4076-487B-B870-AEBC9EC5FB36}"/>
              </a:ext>
            </a:extLst>
          </p:cNvPr>
          <p:cNvPicPr>
            <a:picLocks noChangeAspect="1"/>
          </p:cNvPicPr>
          <p:nvPr/>
        </p:nvPicPr>
        <p:blipFill>
          <a:blip r:embed="rId3"/>
          <a:stretch>
            <a:fillRect/>
          </a:stretch>
        </p:blipFill>
        <p:spPr>
          <a:xfrm>
            <a:off x="4488797" y="713512"/>
            <a:ext cx="3986411" cy="4236324"/>
          </a:xfrm>
          <a:prstGeom prst="rect">
            <a:avLst/>
          </a:prstGeom>
        </p:spPr>
      </p:pic>
      <p:sp>
        <p:nvSpPr>
          <p:cNvPr id="13" name="TextBox 12">
            <a:extLst>
              <a:ext uri="{FF2B5EF4-FFF2-40B4-BE49-F238E27FC236}">
                <a16:creationId xmlns:a16="http://schemas.microsoft.com/office/drawing/2014/main" id="{7CC17CC2-9C4D-410D-AC2D-2DE825A6263C}"/>
              </a:ext>
            </a:extLst>
          </p:cNvPr>
          <p:cNvSpPr txBox="1"/>
          <p:nvPr/>
        </p:nvSpPr>
        <p:spPr>
          <a:xfrm>
            <a:off x="236339" y="1266812"/>
            <a:ext cx="4343898" cy="3785652"/>
          </a:xfrm>
          <a:prstGeom prst="rect">
            <a:avLst/>
          </a:prstGeom>
          <a:noFill/>
        </p:spPr>
        <p:txBody>
          <a:bodyPr wrap="square" rtlCol="0">
            <a:spAutoFit/>
          </a:bodyPr>
          <a:lstStyle/>
          <a:p>
            <a:r>
              <a:rPr lang="en-US" sz="2000" b="1" dirty="0">
                <a:latin typeface="+mj-lt"/>
              </a:rPr>
              <a:t>SVI:</a:t>
            </a:r>
          </a:p>
          <a:p>
            <a:pPr marL="342900" indent="-342900">
              <a:buFont typeface="Arial" panose="020B0604020202020204" pitchFamily="34" charset="0"/>
              <a:buChar char="•"/>
            </a:pPr>
            <a:r>
              <a:rPr lang="en-US" sz="2000" dirty="0">
                <a:latin typeface="+mj-lt"/>
              </a:rPr>
              <a:t>Socioeconomic status</a:t>
            </a:r>
          </a:p>
          <a:p>
            <a:pPr marL="342900" indent="-342900">
              <a:buFont typeface="Arial" panose="020B0604020202020204" pitchFamily="34" charset="0"/>
              <a:buChar char="•"/>
            </a:pPr>
            <a:r>
              <a:rPr lang="en-US" sz="2000" dirty="0">
                <a:latin typeface="+mj-lt"/>
              </a:rPr>
              <a:t>Household composition &amp; disability</a:t>
            </a:r>
          </a:p>
          <a:p>
            <a:pPr marL="342900" indent="-342900">
              <a:buFont typeface="Arial" panose="020B0604020202020204" pitchFamily="34" charset="0"/>
              <a:buChar char="•"/>
            </a:pPr>
            <a:r>
              <a:rPr lang="en-US" sz="2000" dirty="0">
                <a:latin typeface="+mj-lt"/>
              </a:rPr>
              <a:t>Minority status &amp; language</a:t>
            </a:r>
          </a:p>
          <a:p>
            <a:pPr marL="342900" indent="-342900">
              <a:buFont typeface="Arial" panose="020B0604020202020204" pitchFamily="34" charset="0"/>
              <a:buChar char="•"/>
            </a:pPr>
            <a:r>
              <a:rPr lang="en-US" sz="2000" dirty="0">
                <a:latin typeface="+mj-lt"/>
              </a:rPr>
              <a:t>Housing &amp; transportation</a:t>
            </a:r>
          </a:p>
          <a:p>
            <a:pPr marL="342900" indent="-342900">
              <a:buFont typeface="Arial" panose="020B0604020202020204" pitchFamily="34" charset="0"/>
              <a:buChar char="•"/>
            </a:pPr>
            <a:r>
              <a:rPr lang="en-US" sz="2000" dirty="0">
                <a:latin typeface="+mj-lt"/>
              </a:rPr>
              <a:t>Based on census bureau data</a:t>
            </a:r>
          </a:p>
          <a:p>
            <a:r>
              <a:rPr lang="en-US" sz="2000" b="1" dirty="0">
                <a:latin typeface="+mj-lt"/>
              </a:rPr>
              <a:t>EJI:</a:t>
            </a:r>
          </a:p>
          <a:p>
            <a:pPr marL="342900" indent="-342900">
              <a:buFont typeface="Arial" panose="020B0604020202020204" pitchFamily="34" charset="0"/>
              <a:buChar char="•"/>
            </a:pPr>
            <a:r>
              <a:rPr lang="en-US" sz="2000" dirty="0">
                <a:latin typeface="+mj-lt"/>
              </a:rPr>
              <a:t>Annual median household income</a:t>
            </a:r>
          </a:p>
          <a:p>
            <a:pPr marL="342900" indent="-342900">
              <a:buFont typeface="Arial" panose="020B0604020202020204" pitchFamily="34" charset="0"/>
              <a:buChar char="•"/>
            </a:pPr>
            <a:r>
              <a:rPr lang="en-US" sz="2000" dirty="0">
                <a:latin typeface="+mj-lt"/>
              </a:rPr>
              <a:t>English Language proficiency</a:t>
            </a:r>
          </a:p>
          <a:p>
            <a:pPr marL="342900" indent="-342900">
              <a:buFont typeface="Arial" panose="020B0604020202020204" pitchFamily="34" charset="0"/>
              <a:buChar char="•"/>
            </a:pPr>
            <a:r>
              <a:rPr lang="en-US" sz="2000" dirty="0">
                <a:latin typeface="+mj-lt"/>
              </a:rPr>
              <a:t>Minority composition</a:t>
            </a:r>
          </a:p>
          <a:p>
            <a:pPr marL="342900" indent="-342900">
              <a:buFont typeface="Arial" panose="020B0604020202020204" pitchFamily="34" charset="0"/>
              <a:buChar char="•"/>
            </a:pPr>
            <a:r>
              <a:rPr lang="en-US" sz="2000" dirty="0">
                <a:latin typeface="+mj-lt"/>
              </a:rPr>
              <a:t>Finer spatial and temporal scales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138833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fade">
                                      <p:cBhvr>
                                        <p:cTn id="30" dur="500"/>
                                        <p:tgtEl>
                                          <p:spTgt spid="1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animEffect transition="in" filter="fade">
                                      <p:cBhvr>
                                        <p:cTn id="33" dur="500"/>
                                        <p:tgtEl>
                                          <p:spTgt spid="1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xEl>
                                              <p:pRg st="9" end="9"/>
                                            </p:txEl>
                                          </p:spTgt>
                                        </p:tgtEl>
                                        <p:attrNameLst>
                                          <p:attrName>style.visibility</p:attrName>
                                        </p:attrNameLst>
                                      </p:cBhvr>
                                      <p:to>
                                        <p:strVal val="visible"/>
                                      </p:to>
                                    </p:set>
                                    <p:animEffect transition="in" filter="fade">
                                      <p:cBhvr>
                                        <p:cTn id="36" dur="500"/>
                                        <p:tgtEl>
                                          <p:spTgt spid="1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xEl>
                                              <p:pRg st="10" end="10"/>
                                            </p:txEl>
                                          </p:spTgt>
                                        </p:tgtEl>
                                        <p:attrNameLst>
                                          <p:attrName>style.visibility</p:attrName>
                                        </p:attrNameLst>
                                      </p:cBhvr>
                                      <p:to>
                                        <p:strVal val="visible"/>
                                      </p:to>
                                    </p:set>
                                    <p:animEffect transition="in" filter="fade">
                                      <p:cBhvr>
                                        <p:cTn id="39"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7</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
        <p:nvSpPr>
          <p:cNvPr id="29" name="Title 1">
            <a:extLst>
              <a:ext uri="{FF2B5EF4-FFF2-40B4-BE49-F238E27FC236}">
                <a16:creationId xmlns:a16="http://schemas.microsoft.com/office/drawing/2014/main" id="{E2FF1E69-DD92-4A95-B3AF-9E179F6929D9}"/>
              </a:ext>
            </a:extLst>
          </p:cNvPr>
          <p:cNvSpPr txBox="1">
            <a:spLocks/>
          </p:cNvSpPr>
          <p:nvPr/>
        </p:nvSpPr>
        <p:spPr>
          <a:xfrm>
            <a:off x="-1083503" y="864057"/>
            <a:ext cx="5033997"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pPr algn="r"/>
            <a:r>
              <a:rPr lang="en-US" dirty="0"/>
              <a:t>Spatial Variations of Risk</a:t>
            </a:r>
          </a:p>
        </p:txBody>
      </p:sp>
      <p:pic>
        <p:nvPicPr>
          <p:cNvPr id="12" name="Picture 11">
            <a:extLst>
              <a:ext uri="{FF2B5EF4-FFF2-40B4-BE49-F238E27FC236}">
                <a16:creationId xmlns:a16="http://schemas.microsoft.com/office/drawing/2014/main" id="{CA1575BD-237B-4E81-AB73-EACA922381B4}"/>
              </a:ext>
            </a:extLst>
          </p:cNvPr>
          <p:cNvPicPr>
            <a:picLocks noChangeAspect="1"/>
          </p:cNvPicPr>
          <p:nvPr/>
        </p:nvPicPr>
        <p:blipFill>
          <a:blip r:embed="rId3"/>
          <a:stretch>
            <a:fillRect/>
          </a:stretch>
        </p:blipFill>
        <p:spPr>
          <a:xfrm>
            <a:off x="3752890" y="1774701"/>
            <a:ext cx="3446737" cy="2913674"/>
          </a:xfrm>
          <a:prstGeom prst="rect">
            <a:avLst/>
          </a:prstGeom>
        </p:spPr>
      </p:pic>
      <p:pic>
        <p:nvPicPr>
          <p:cNvPr id="13" name="Picture 12">
            <a:extLst>
              <a:ext uri="{FF2B5EF4-FFF2-40B4-BE49-F238E27FC236}">
                <a16:creationId xmlns:a16="http://schemas.microsoft.com/office/drawing/2014/main" id="{005D8E41-45E2-4A18-8DB2-14E1DB1D0DE5}"/>
              </a:ext>
            </a:extLst>
          </p:cNvPr>
          <p:cNvPicPr>
            <a:picLocks noChangeAspect="1"/>
          </p:cNvPicPr>
          <p:nvPr/>
        </p:nvPicPr>
        <p:blipFill>
          <a:blip r:embed="rId4"/>
          <a:stretch>
            <a:fillRect/>
          </a:stretch>
        </p:blipFill>
        <p:spPr>
          <a:xfrm>
            <a:off x="236339" y="1774701"/>
            <a:ext cx="3483082" cy="2913674"/>
          </a:xfrm>
          <a:prstGeom prst="rect">
            <a:avLst/>
          </a:prstGeom>
        </p:spPr>
      </p:pic>
      <p:pic>
        <p:nvPicPr>
          <p:cNvPr id="14" name="Picture 13" descr="Map&#10;&#10;Description automatically generated">
            <a:extLst>
              <a:ext uri="{FF2B5EF4-FFF2-40B4-BE49-F238E27FC236}">
                <a16:creationId xmlns:a16="http://schemas.microsoft.com/office/drawing/2014/main" id="{57EFDB39-160E-4D14-BA01-1A02EB33ADA6}"/>
              </a:ext>
            </a:extLst>
          </p:cNvPr>
          <p:cNvPicPr>
            <a:picLocks noChangeAspect="1"/>
          </p:cNvPicPr>
          <p:nvPr/>
        </p:nvPicPr>
        <p:blipFill rotWithShape="1">
          <a:blip r:embed="rId5"/>
          <a:srcRect l="71796" t="19986" b="4831"/>
          <a:stretch/>
        </p:blipFill>
        <p:spPr>
          <a:xfrm>
            <a:off x="7199627" y="683303"/>
            <a:ext cx="1944373" cy="4005072"/>
          </a:xfrm>
          <a:prstGeom prst="rect">
            <a:avLst/>
          </a:prstGeom>
        </p:spPr>
      </p:pic>
      <p:sp>
        <p:nvSpPr>
          <p:cNvPr id="2" name="TextBox 1">
            <a:extLst>
              <a:ext uri="{FF2B5EF4-FFF2-40B4-BE49-F238E27FC236}">
                <a16:creationId xmlns:a16="http://schemas.microsoft.com/office/drawing/2014/main" id="{689603A8-4AF4-E4A9-3E81-8CF6B2B8A07B}"/>
              </a:ext>
            </a:extLst>
          </p:cNvPr>
          <p:cNvSpPr txBox="1"/>
          <p:nvPr/>
        </p:nvSpPr>
        <p:spPr>
          <a:xfrm>
            <a:off x="235744" y="4659675"/>
            <a:ext cx="7429500" cy="276999"/>
          </a:xfrm>
          <a:prstGeom prst="rect">
            <a:avLst/>
          </a:prstGeom>
          <a:noFill/>
        </p:spPr>
        <p:txBody>
          <a:bodyPr wrap="square" rtlCol="0">
            <a:spAutoFit/>
          </a:bodyPr>
          <a:lstStyle/>
          <a:p>
            <a:r>
              <a:rPr lang="en-US" sz="1200" dirty="0"/>
              <a:t>Lawrence, MA, 2010 vs Lawrence, MA in 2020</a:t>
            </a:r>
          </a:p>
        </p:txBody>
      </p:sp>
    </p:spTree>
    <p:extLst>
      <p:ext uri="{BB962C8B-B14F-4D97-AF65-F5344CB8AC3E}">
        <p14:creationId xmlns:p14="http://schemas.microsoft.com/office/powerpoint/2010/main" val="355056493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F88DE534-4A8A-4681-885B-9515B2B44DC3}"/>
              </a:ext>
            </a:extLst>
          </p:cNvPr>
          <p:cNvPicPr>
            <a:picLocks noChangeAspect="1"/>
          </p:cNvPicPr>
          <p:nvPr/>
        </p:nvPicPr>
        <p:blipFill rotWithShape="1">
          <a:blip r:embed="rId3">
            <a:extLst>
              <a:ext uri="{28A0092B-C50C-407E-A947-70E740481C1C}">
                <a14:useLocalDpi xmlns:a14="http://schemas.microsoft.com/office/drawing/2010/main" val="0"/>
              </a:ext>
            </a:extLst>
          </a:blip>
          <a:srcRect l="4504" t="8347" r="4901" b="6982"/>
          <a:stretch/>
        </p:blipFill>
        <p:spPr>
          <a:xfrm>
            <a:off x="4903470" y="1032510"/>
            <a:ext cx="4103371" cy="3604260"/>
          </a:xfrm>
          <a:prstGeom prst="rect">
            <a:avLst/>
          </a:prstGeom>
        </p:spPr>
      </p:pic>
      <p:pic>
        <p:nvPicPr>
          <p:cNvPr id="3" name="Picture 2" descr="A close up of a map&#10;&#10;Description automatically generated">
            <a:extLst>
              <a:ext uri="{FF2B5EF4-FFF2-40B4-BE49-F238E27FC236}">
                <a16:creationId xmlns:a16="http://schemas.microsoft.com/office/drawing/2014/main" id="{E2DFAE29-F61C-4A8D-9089-5956373A4F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 t="1468" b="362"/>
          <a:stretch/>
        </p:blipFill>
        <p:spPr>
          <a:xfrm>
            <a:off x="0" y="1019175"/>
            <a:ext cx="4752081" cy="3617595"/>
          </a:xfrm>
          <a:prstGeom prst="rect">
            <a:avLst/>
          </a:prstGeom>
        </p:spPr>
      </p:pic>
      <p:sp>
        <p:nvSpPr>
          <p:cNvPr id="4" name="Title 1">
            <a:extLst>
              <a:ext uri="{FF2B5EF4-FFF2-40B4-BE49-F238E27FC236}">
                <a16:creationId xmlns:a16="http://schemas.microsoft.com/office/drawing/2014/main" id="{06D3BA31-AAC9-4A2A-86F8-07581284DDB9}"/>
              </a:ext>
            </a:extLst>
          </p:cNvPr>
          <p:cNvSpPr txBox="1">
            <a:spLocks/>
          </p:cNvSpPr>
          <p:nvPr/>
        </p:nvSpPr>
        <p:spPr>
          <a:xfrm>
            <a:off x="39598" y="304179"/>
            <a:ext cx="4446290"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Spatial Variations of Risk</a:t>
            </a:r>
          </a:p>
        </p:txBody>
      </p:sp>
      <p:pic>
        <p:nvPicPr>
          <p:cNvPr id="10" name="Picture 9" descr="A close up of a map&#10;&#10;Description automatically generated">
            <a:extLst>
              <a:ext uri="{FF2B5EF4-FFF2-40B4-BE49-F238E27FC236}">
                <a16:creationId xmlns:a16="http://schemas.microsoft.com/office/drawing/2014/main" id="{5AA2630B-B264-49E3-A439-A8FEAA40F8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4" t="919" r="59882" b="68427"/>
          <a:stretch/>
        </p:blipFill>
        <p:spPr bwMode="auto">
          <a:xfrm>
            <a:off x="7663722" y="1"/>
            <a:ext cx="1343118" cy="809738"/>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1" name="Picture 10" descr="Map&#10;&#10;Description automatically generated">
            <a:extLst>
              <a:ext uri="{FF2B5EF4-FFF2-40B4-BE49-F238E27FC236}">
                <a16:creationId xmlns:a16="http://schemas.microsoft.com/office/drawing/2014/main" id="{92CEFBAE-924D-4552-9A5D-F40324502F2C}"/>
              </a:ext>
            </a:extLst>
          </p:cNvPr>
          <p:cNvPicPr>
            <a:picLocks noChangeAspect="1"/>
          </p:cNvPicPr>
          <p:nvPr/>
        </p:nvPicPr>
        <p:blipFill rotWithShape="1">
          <a:blip r:embed="rId6"/>
          <a:srcRect l="71796" t="19986" b="62312"/>
          <a:stretch/>
        </p:blipFill>
        <p:spPr>
          <a:xfrm>
            <a:off x="5942235" y="1"/>
            <a:ext cx="1675861" cy="812753"/>
          </a:xfrm>
          <a:prstGeom prst="rect">
            <a:avLst/>
          </a:prstGeom>
        </p:spPr>
      </p:pic>
      <p:pic>
        <p:nvPicPr>
          <p:cNvPr id="7" name="Picture 6" descr="A close up of a map&#10;&#10;Description automatically generated">
            <a:extLst>
              <a:ext uri="{FF2B5EF4-FFF2-40B4-BE49-F238E27FC236}">
                <a16:creationId xmlns:a16="http://schemas.microsoft.com/office/drawing/2014/main" id="{FFC9B9BE-C89C-E900-278E-E8A0FD9FB2C4}"/>
              </a:ext>
            </a:extLst>
          </p:cNvPr>
          <p:cNvPicPr>
            <a:picLocks noChangeAspect="1"/>
          </p:cNvPicPr>
          <p:nvPr/>
        </p:nvPicPr>
        <p:blipFill rotWithShape="1">
          <a:blip r:embed="rId3">
            <a:extLst>
              <a:ext uri="{28A0092B-C50C-407E-A947-70E740481C1C}">
                <a14:useLocalDpi xmlns:a14="http://schemas.microsoft.com/office/drawing/2010/main" val="0"/>
              </a:ext>
            </a:extLst>
          </a:blip>
          <a:srcRect l="4504" t="8347" r="4901" b="6982"/>
          <a:stretch/>
        </p:blipFill>
        <p:spPr>
          <a:xfrm>
            <a:off x="4903470" y="971472"/>
            <a:ext cx="4103371" cy="3604260"/>
          </a:xfrm>
          <a:prstGeom prst="rect">
            <a:avLst/>
          </a:prstGeom>
        </p:spPr>
      </p:pic>
      <p:pic>
        <p:nvPicPr>
          <p:cNvPr id="8" name="Picture 7" descr="A close up of a map&#10;&#10;Description automatically generated">
            <a:extLst>
              <a:ext uri="{FF2B5EF4-FFF2-40B4-BE49-F238E27FC236}">
                <a16:creationId xmlns:a16="http://schemas.microsoft.com/office/drawing/2014/main" id="{4F30FE52-6C2D-87BA-A828-F3DC31502E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 t="1468" b="362"/>
          <a:stretch/>
        </p:blipFill>
        <p:spPr>
          <a:xfrm>
            <a:off x="0" y="958137"/>
            <a:ext cx="4752081" cy="3617595"/>
          </a:xfrm>
          <a:prstGeom prst="rect">
            <a:avLst/>
          </a:prstGeom>
        </p:spPr>
      </p:pic>
      <p:pic>
        <p:nvPicPr>
          <p:cNvPr id="9" name="Picture 8" descr="Map&#10;&#10;Description automatically generated">
            <a:extLst>
              <a:ext uri="{FF2B5EF4-FFF2-40B4-BE49-F238E27FC236}">
                <a16:creationId xmlns:a16="http://schemas.microsoft.com/office/drawing/2014/main" id="{FF258D14-EE1E-FF8B-E531-625A49DA7A24}"/>
              </a:ext>
            </a:extLst>
          </p:cNvPr>
          <p:cNvPicPr>
            <a:picLocks noChangeAspect="1"/>
          </p:cNvPicPr>
          <p:nvPr/>
        </p:nvPicPr>
        <p:blipFill rotWithShape="1">
          <a:blip r:embed="rId6"/>
          <a:srcRect l="71796" t="19986" b="62312"/>
          <a:stretch/>
        </p:blipFill>
        <p:spPr>
          <a:xfrm>
            <a:off x="5942235" y="-61037"/>
            <a:ext cx="1675861" cy="812753"/>
          </a:xfrm>
          <a:prstGeom prst="rect">
            <a:avLst/>
          </a:prstGeom>
        </p:spPr>
      </p:pic>
    </p:spTree>
    <p:extLst>
      <p:ext uri="{BB962C8B-B14F-4D97-AF65-F5344CB8AC3E}">
        <p14:creationId xmlns:p14="http://schemas.microsoft.com/office/powerpoint/2010/main" val="2265354555"/>
      </p:ext>
    </p:extLst>
  </p:cSld>
  <p:clrMapOvr>
    <a:masterClrMapping/>
  </p:clrMapOvr>
  <p:transition spd="med">
    <p:fade/>
  </p:transition>
</p:sld>
</file>

<file path=ppt/theme/theme1.xml><?xml version="1.0" encoding="utf-8"?>
<a:theme xmlns:a="http://schemas.openxmlformats.org/drawingml/2006/main" name="Office Theme">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5344</TotalTime>
  <Words>2418</Words>
  <Application>Microsoft Office PowerPoint</Application>
  <PresentationFormat>On-screen Show (16:9)</PresentationFormat>
  <Paragraphs>161</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Lustria</vt:lpstr>
      <vt:lpstr>Open Sans</vt:lpstr>
      <vt:lpstr>Times</vt:lpstr>
      <vt:lpstr>Times New Roman</vt:lpstr>
      <vt:lpstr>Office Theme</vt:lpstr>
      <vt:lpstr>Title Slide</vt:lpstr>
      <vt:lpstr>Environmental Justice</vt:lpstr>
      <vt:lpstr>Institutional Injustice</vt:lpstr>
      <vt:lpstr>Inequalities in Climate Change</vt:lpstr>
      <vt:lpstr>How Do We Quantify Inequality in Flooding?</vt:lpstr>
      <vt:lpstr>Who Bears the Burden?</vt:lpstr>
      <vt:lpstr>PowerPoint Presentation</vt:lpstr>
      <vt:lpstr>PowerPoint Presentation</vt:lpstr>
      <vt:lpstr>PowerPoint Presentation</vt:lpstr>
      <vt:lpstr>PowerPoint Presentation</vt:lpstr>
      <vt:lpstr>Connection to larger trends and needs</vt:lpstr>
      <vt:lpstr>Acknowledgements</vt:lpstr>
      <vt:lpstr>Closing Slide</vt:lpstr>
      <vt:lpstr>Application for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Cielo Sharkus</dc:creator>
  <cp:lastModifiedBy>Cielo Sharkus</cp:lastModifiedBy>
  <cp:revision>254</cp:revision>
  <dcterms:created xsi:type="dcterms:W3CDTF">2014-02-14T19:28:23Z</dcterms:created>
  <dcterms:modified xsi:type="dcterms:W3CDTF">2022-05-24T01:23:51Z</dcterms:modified>
</cp:coreProperties>
</file>