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webextensions/webextension5.xml" ContentType="application/vnd.ms-office.webextension+xml"/>
  <Override PartName="/ppt/webextensions/webextension6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9" r:id="rId3"/>
    <p:sldId id="257" r:id="rId4"/>
    <p:sldId id="262" r:id="rId5"/>
    <p:sldId id="263" r:id="rId6"/>
    <p:sldId id="264" r:id="rId7"/>
    <p:sldId id="268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00"/>
    <a:srgbClr val="A8A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4" autoAdjust="0"/>
    <p:restoredTop sz="95070" autoAdjust="0"/>
  </p:normalViewPr>
  <p:slideViewPr>
    <p:cSldViewPr snapToGrid="0">
      <p:cViewPr varScale="1">
        <p:scale>
          <a:sx n="101" d="100"/>
          <a:sy n="101" d="100"/>
        </p:scale>
        <p:origin x="8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D0EE1F-BC8C-4A1E-92F7-DBA844206B5C}" type="doc">
      <dgm:prSet loTypeId="urn:microsoft.com/office/officeart/2005/8/layout/hList7" loCatId="picture" qsTypeId="urn:microsoft.com/office/officeart/2005/8/quickstyle/simple1" qsCatId="simple" csTypeId="urn:microsoft.com/office/officeart/2005/8/colors/accent1_1" csCatId="accent1" phldr="1"/>
      <dgm:spPr/>
    </dgm:pt>
    <dgm:pt modelId="{FBAC3427-BC60-4D52-AE61-72016E7C8F56}">
      <dgm:prSet phldrT="[Texto]" custT="1"/>
      <dgm:spPr/>
      <dgm:t>
        <a:bodyPr/>
        <a:lstStyle/>
        <a:p>
          <a:pPr algn="ctr"/>
          <a:r>
            <a:rPr lang="en-GB" sz="1200" b="1" noProof="0" dirty="0"/>
            <a:t>Numerical</a:t>
          </a:r>
          <a:r>
            <a:rPr lang="en-GB" sz="1200" noProof="0" dirty="0"/>
            <a:t> </a:t>
          </a:r>
          <a:r>
            <a:rPr lang="en-GB" sz="1200" b="1" noProof="0" dirty="0"/>
            <a:t>Model implementation (Delft3D)</a:t>
          </a:r>
        </a:p>
      </dgm:t>
    </dgm:pt>
    <dgm:pt modelId="{807EDBD5-1239-4973-8006-21E2A5EAC4D3}" type="parTrans" cxnId="{21459D2D-830E-4177-89E4-9DA17EF05830}">
      <dgm:prSet/>
      <dgm:spPr/>
      <dgm:t>
        <a:bodyPr/>
        <a:lstStyle/>
        <a:p>
          <a:endParaRPr lang="en-US" sz="1200"/>
        </a:p>
      </dgm:t>
    </dgm:pt>
    <dgm:pt modelId="{C3571660-1F10-4307-8C02-0C526D60ED64}" type="sibTrans" cxnId="{21459D2D-830E-4177-89E4-9DA17EF05830}">
      <dgm:prSet/>
      <dgm:spPr/>
      <dgm:t>
        <a:bodyPr/>
        <a:lstStyle/>
        <a:p>
          <a:endParaRPr lang="en-US" sz="1200"/>
        </a:p>
      </dgm:t>
    </dgm:pt>
    <dgm:pt modelId="{B57E6531-87BB-4594-9337-4E5F16480CA1}">
      <dgm:prSet phldrT="[Texto]" custT="1"/>
      <dgm:spPr/>
      <dgm:t>
        <a:bodyPr/>
        <a:lstStyle/>
        <a:p>
          <a:pPr algn="ctr"/>
          <a:r>
            <a:rPr lang="en-GB" sz="1200" b="1" noProof="0" dirty="0"/>
            <a:t>Results generation</a:t>
          </a:r>
        </a:p>
      </dgm:t>
    </dgm:pt>
    <dgm:pt modelId="{7B8C065C-9446-4EB5-8315-1A2D3FB8C3F0}" type="parTrans" cxnId="{A824C4AC-E12E-48B4-BC2C-0BAB227A8E2D}">
      <dgm:prSet/>
      <dgm:spPr/>
      <dgm:t>
        <a:bodyPr/>
        <a:lstStyle/>
        <a:p>
          <a:endParaRPr lang="en-US" sz="1200"/>
        </a:p>
      </dgm:t>
    </dgm:pt>
    <dgm:pt modelId="{BB7693E9-BA25-401A-A80A-6AC74AF6997C}" type="sibTrans" cxnId="{A824C4AC-E12E-48B4-BC2C-0BAB227A8E2D}">
      <dgm:prSet/>
      <dgm:spPr/>
      <dgm:t>
        <a:bodyPr/>
        <a:lstStyle/>
        <a:p>
          <a:endParaRPr lang="en-US" sz="1200"/>
        </a:p>
      </dgm:t>
    </dgm:pt>
    <dgm:pt modelId="{0C21CB9D-4906-41FA-A902-CE041A2BEEA1}">
      <dgm:prSet phldrT="[Texto]" custT="1"/>
      <dgm:spPr/>
      <dgm:t>
        <a:bodyPr/>
        <a:lstStyle/>
        <a:p>
          <a:pPr algn="ctr"/>
          <a:r>
            <a:rPr lang="en-GB" sz="1200" b="1" noProof="0" dirty="0"/>
            <a:t>Organization of the datasets</a:t>
          </a:r>
        </a:p>
      </dgm:t>
    </dgm:pt>
    <dgm:pt modelId="{CAF26C60-A767-4143-A26D-7DACB800485E}" type="parTrans" cxnId="{8158C421-C00E-4E55-89E6-10BA9EA2765F}">
      <dgm:prSet/>
      <dgm:spPr/>
      <dgm:t>
        <a:bodyPr/>
        <a:lstStyle/>
        <a:p>
          <a:endParaRPr lang="en-US" sz="1200"/>
        </a:p>
      </dgm:t>
    </dgm:pt>
    <dgm:pt modelId="{73C76635-55EC-45F2-8928-ACEBBA6FAEF5}" type="sibTrans" cxnId="{8158C421-C00E-4E55-89E6-10BA9EA2765F}">
      <dgm:prSet/>
      <dgm:spPr/>
      <dgm:t>
        <a:bodyPr/>
        <a:lstStyle/>
        <a:p>
          <a:endParaRPr lang="en-US" sz="1200"/>
        </a:p>
      </dgm:t>
    </dgm:pt>
    <dgm:pt modelId="{9D70F3F3-115E-43BE-831B-FE96B3D05B72}">
      <dgm:prSet phldrT="[Texto]" custT="1"/>
      <dgm:spPr/>
      <dgm:t>
        <a:bodyPr/>
        <a:lstStyle/>
        <a:p>
          <a:pPr algn="ctr"/>
          <a:r>
            <a:rPr lang="en-GB" sz="1200" noProof="0" dirty="0"/>
            <a:t>Definition of the domain (grid and bathymetry);</a:t>
          </a:r>
        </a:p>
      </dgm:t>
    </dgm:pt>
    <dgm:pt modelId="{C6343FF9-9B65-44B4-AF1C-C949BA72156B}" type="parTrans" cxnId="{4643CF05-4B56-409F-86DC-2F30499A6FFB}">
      <dgm:prSet/>
      <dgm:spPr/>
      <dgm:t>
        <a:bodyPr/>
        <a:lstStyle/>
        <a:p>
          <a:endParaRPr lang="en-US"/>
        </a:p>
      </dgm:t>
    </dgm:pt>
    <dgm:pt modelId="{8AE2B2B4-7D4A-432A-80AB-041F5B91B972}" type="sibTrans" cxnId="{4643CF05-4B56-409F-86DC-2F30499A6FFB}">
      <dgm:prSet/>
      <dgm:spPr/>
      <dgm:t>
        <a:bodyPr/>
        <a:lstStyle/>
        <a:p>
          <a:endParaRPr lang="en-US"/>
        </a:p>
      </dgm:t>
    </dgm:pt>
    <dgm:pt modelId="{A1865284-2A8D-4BF8-90BE-2DA657AC75A1}">
      <dgm:prSet phldrT="[Texto]" custT="1"/>
      <dgm:spPr/>
      <dgm:t>
        <a:bodyPr/>
        <a:lstStyle/>
        <a:p>
          <a:pPr algn="ctr"/>
          <a:r>
            <a:rPr lang="en-GB" sz="1200" noProof="0" dirty="0"/>
            <a:t>Calibration;</a:t>
          </a:r>
        </a:p>
      </dgm:t>
    </dgm:pt>
    <dgm:pt modelId="{DD2D70DA-ABF1-46B1-A426-5DC250EBCE4E}" type="parTrans" cxnId="{315F9FFF-6878-44E7-9545-B9DC8058F816}">
      <dgm:prSet/>
      <dgm:spPr/>
      <dgm:t>
        <a:bodyPr/>
        <a:lstStyle/>
        <a:p>
          <a:endParaRPr lang="en-US"/>
        </a:p>
      </dgm:t>
    </dgm:pt>
    <dgm:pt modelId="{25380B4B-83A3-4695-A4CE-5809B6702A55}" type="sibTrans" cxnId="{315F9FFF-6878-44E7-9545-B9DC8058F816}">
      <dgm:prSet/>
      <dgm:spPr/>
      <dgm:t>
        <a:bodyPr/>
        <a:lstStyle/>
        <a:p>
          <a:endParaRPr lang="en-US"/>
        </a:p>
      </dgm:t>
    </dgm:pt>
    <dgm:pt modelId="{4437420F-D6F3-4CD1-939B-470B96293646}">
      <dgm:prSet/>
      <dgm:spPr/>
      <dgm:t>
        <a:bodyPr/>
        <a:lstStyle/>
        <a:p>
          <a:pPr algn="ctr"/>
          <a:r>
            <a:rPr lang="en-GB" sz="1200" b="0" noProof="0" dirty="0"/>
            <a:t>Loading  the numerical model outputs;</a:t>
          </a:r>
        </a:p>
      </dgm:t>
    </dgm:pt>
    <dgm:pt modelId="{366E043F-5E70-4EAF-A7D8-8003363827D8}" type="parTrans" cxnId="{2CF8608E-6089-4A04-9404-6FE7C2A5B44C}">
      <dgm:prSet/>
      <dgm:spPr/>
      <dgm:t>
        <a:bodyPr/>
        <a:lstStyle/>
        <a:p>
          <a:endParaRPr lang="en-US"/>
        </a:p>
      </dgm:t>
    </dgm:pt>
    <dgm:pt modelId="{9EC4979A-81DD-473D-86F9-AC9A5B809FB6}" type="sibTrans" cxnId="{2CF8608E-6089-4A04-9404-6FE7C2A5B44C}">
      <dgm:prSet/>
      <dgm:spPr/>
      <dgm:t>
        <a:bodyPr/>
        <a:lstStyle/>
        <a:p>
          <a:endParaRPr lang="en-US"/>
        </a:p>
      </dgm:t>
    </dgm:pt>
    <dgm:pt modelId="{4A816A81-0397-4304-B6E6-49035A846DD0}">
      <dgm:prSet/>
      <dgm:spPr/>
      <dgm:t>
        <a:bodyPr/>
        <a:lstStyle/>
        <a:p>
          <a:pPr algn="ctr"/>
          <a:r>
            <a:rPr lang="en-GB" sz="1200" b="0" noProof="0" dirty="0"/>
            <a:t>Automatically exporting the results as jpeg file.</a:t>
          </a:r>
        </a:p>
      </dgm:t>
    </dgm:pt>
    <dgm:pt modelId="{4E5CAE0D-75B8-4991-AD6D-C2A72B89EBF4}" type="parTrans" cxnId="{DCCCE44F-6552-4657-A8F7-48E0D0C12F9E}">
      <dgm:prSet/>
      <dgm:spPr/>
      <dgm:t>
        <a:bodyPr/>
        <a:lstStyle/>
        <a:p>
          <a:endParaRPr lang="en-US"/>
        </a:p>
      </dgm:t>
    </dgm:pt>
    <dgm:pt modelId="{EA9C0B3C-779A-4AC2-93B5-CCFD23A83FF9}" type="sibTrans" cxnId="{DCCCE44F-6552-4657-A8F7-48E0D0C12F9E}">
      <dgm:prSet/>
      <dgm:spPr/>
      <dgm:t>
        <a:bodyPr/>
        <a:lstStyle/>
        <a:p>
          <a:endParaRPr lang="en-US"/>
        </a:p>
      </dgm:t>
    </dgm:pt>
    <dgm:pt modelId="{B2ECC11B-7A35-479A-BCFF-62ECEFFF85B5}">
      <dgm:prSet phldrT="[Texto]" custT="1"/>
      <dgm:spPr/>
      <dgm:t>
        <a:bodyPr/>
        <a:lstStyle/>
        <a:p>
          <a:pPr algn="ctr"/>
          <a:r>
            <a:rPr lang="en-GB" sz="1200" b="0" noProof="0" dirty="0"/>
            <a:t>Loading images datasets;</a:t>
          </a:r>
        </a:p>
      </dgm:t>
    </dgm:pt>
    <dgm:pt modelId="{A4B8CB03-9D3E-41D0-A065-29B7DA2424D2}" type="parTrans" cxnId="{F1245D5B-ECBD-43AB-9C46-CD5F4C71C409}">
      <dgm:prSet/>
      <dgm:spPr/>
      <dgm:t>
        <a:bodyPr/>
        <a:lstStyle/>
        <a:p>
          <a:endParaRPr lang="en-US"/>
        </a:p>
      </dgm:t>
    </dgm:pt>
    <dgm:pt modelId="{312B2155-1A36-4599-8B62-FBB4F4428736}" type="sibTrans" cxnId="{F1245D5B-ECBD-43AB-9C46-CD5F4C71C409}">
      <dgm:prSet/>
      <dgm:spPr/>
      <dgm:t>
        <a:bodyPr/>
        <a:lstStyle/>
        <a:p>
          <a:endParaRPr lang="en-US"/>
        </a:p>
      </dgm:t>
    </dgm:pt>
    <dgm:pt modelId="{2AB7A743-492C-4105-A1ED-EC52F304B4F8}">
      <dgm:prSet phldrT="[Texto]" custT="1"/>
      <dgm:spPr/>
      <dgm:t>
        <a:bodyPr/>
        <a:lstStyle/>
        <a:p>
          <a:pPr algn="ctr"/>
          <a:r>
            <a:rPr lang="en-GB" sz="1200" b="0" noProof="0" dirty="0"/>
            <a:t>Split the data in training and testing datasets;</a:t>
          </a:r>
        </a:p>
      </dgm:t>
    </dgm:pt>
    <dgm:pt modelId="{65D06A18-585F-4AB9-86A4-31E29523952B}" type="parTrans" cxnId="{09F29D18-A11F-400E-AE61-BF19878537EE}">
      <dgm:prSet/>
      <dgm:spPr/>
      <dgm:t>
        <a:bodyPr/>
        <a:lstStyle/>
        <a:p>
          <a:endParaRPr lang="en-US"/>
        </a:p>
      </dgm:t>
    </dgm:pt>
    <dgm:pt modelId="{6E6057EB-92BF-4661-A258-DA80BCAFC355}" type="sibTrans" cxnId="{09F29D18-A11F-400E-AE61-BF19878537EE}">
      <dgm:prSet/>
      <dgm:spPr/>
      <dgm:t>
        <a:bodyPr/>
        <a:lstStyle/>
        <a:p>
          <a:endParaRPr lang="en-US"/>
        </a:p>
      </dgm:t>
    </dgm:pt>
    <dgm:pt modelId="{AA950F52-FE86-4510-A469-C7471F26835D}">
      <dgm:prSet phldrT="[Texto]" custT="1"/>
      <dgm:spPr/>
      <dgm:t>
        <a:bodyPr/>
        <a:lstStyle/>
        <a:p>
          <a:pPr algn="ctr"/>
          <a:r>
            <a:rPr lang="en-GB" sz="1200" b="1" noProof="0" dirty="0"/>
            <a:t>Training and testing</a:t>
          </a:r>
        </a:p>
      </dgm:t>
    </dgm:pt>
    <dgm:pt modelId="{A6A48050-9D56-4221-97A0-5B5CA30FFB09}" type="parTrans" cxnId="{6492A46B-D612-44D9-AAA7-2F28DE406968}">
      <dgm:prSet/>
      <dgm:spPr/>
      <dgm:t>
        <a:bodyPr/>
        <a:lstStyle/>
        <a:p>
          <a:endParaRPr lang="en-US"/>
        </a:p>
      </dgm:t>
    </dgm:pt>
    <dgm:pt modelId="{10DB4D9A-90AF-4FFF-A21E-70C229D1CE12}" type="sibTrans" cxnId="{6492A46B-D612-44D9-AAA7-2F28DE406968}">
      <dgm:prSet/>
      <dgm:spPr/>
      <dgm:t>
        <a:bodyPr/>
        <a:lstStyle/>
        <a:p>
          <a:endParaRPr lang="en-US"/>
        </a:p>
      </dgm:t>
    </dgm:pt>
    <dgm:pt modelId="{E35730BF-9650-4AE3-9C88-F0706C613D2E}">
      <dgm:prSet phldrT="[Texto]" custT="1"/>
      <dgm:spPr/>
      <dgm:t>
        <a:bodyPr/>
        <a:lstStyle/>
        <a:p>
          <a:pPr algn="ctr"/>
          <a:r>
            <a:rPr lang="en-GB" sz="1200" b="0" noProof="0" dirty="0"/>
            <a:t>Definition of the training optimizer;</a:t>
          </a:r>
        </a:p>
      </dgm:t>
    </dgm:pt>
    <dgm:pt modelId="{F7785002-CBFD-45A8-BCF3-2AE516E411D0}" type="parTrans" cxnId="{0C7D765C-A041-42C6-9D72-DFF1809C15E5}">
      <dgm:prSet/>
      <dgm:spPr/>
      <dgm:t>
        <a:bodyPr/>
        <a:lstStyle/>
        <a:p>
          <a:endParaRPr lang="en-US"/>
        </a:p>
      </dgm:t>
    </dgm:pt>
    <dgm:pt modelId="{65D7694F-22B9-4D7A-A5EA-6D89FAC441FC}" type="sibTrans" cxnId="{0C7D765C-A041-42C6-9D72-DFF1809C15E5}">
      <dgm:prSet/>
      <dgm:spPr/>
      <dgm:t>
        <a:bodyPr/>
        <a:lstStyle/>
        <a:p>
          <a:endParaRPr lang="en-US"/>
        </a:p>
      </dgm:t>
    </dgm:pt>
    <dgm:pt modelId="{3D8EEDCD-E17C-4D52-97BB-94FC79E28F83}">
      <dgm:prSet phldrT="[Texto]" custT="1"/>
      <dgm:spPr/>
      <dgm:t>
        <a:bodyPr/>
        <a:lstStyle/>
        <a:p>
          <a:pPr algn="ctr"/>
          <a:r>
            <a:rPr lang="en-GB" sz="1200" b="0" noProof="0" dirty="0"/>
            <a:t>Definition of training and testing metrics.</a:t>
          </a:r>
        </a:p>
      </dgm:t>
    </dgm:pt>
    <dgm:pt modelId="{C26C3B71-7151-40C3-91E5-302B30181164}" type="parTrans" cxnId="{BC1DEC3C-F428-4D9E-9DE2-151BDC85DDF1}">
      <dgm:prSet/>
      <dgm:spPr/>
      <dgm:t>
        <a:bodyPr/>
        <a:lstStyle/>
        <a:p>
          <a:endParaRPr lang="en-US"/>
        </a:p>
      </dgm:t>
    </dgm:pt>
    <dgm:pt modelId="{F6C68456-6201-4BE1-8E3B-E66CA6A156F5}" type="sibTrans" cxnId="{BC1DEC3C-F428-4D9E-9DE2-151BDC85DDF1}">
      <dgm:prSet/>
      <dgm:spPr/>
      <dgm:t>
        <a:bodyPr/>
        <a:lstStyle/>
        <a:p>
          <a:endParaRPr lang="en-US"/>
        </a:p>
      </dgm:t>
    </dgm:pt>
    <dgm:pt modelId="{0EE18ABF-2D91-4793-8FB9-A174ACFF8EBB}">
      <dgm:prSet phldrT="[Texto]" custT="1"/>
      <dgm:spPr/>
      <dgm:t>
        <a:bodyPr/>
        <a:lstStyle/>
        <a:p>
          <a:pPr algn="ctr"/>
          <a:r>
            <a:rPr lang="en-GB" sz="1200" b="0" noProof="0" dirty="0"/>
            <a:t>Selection of the network architecture;</a:t>
          </a:r>
        </a:p>
      </dgm:t>
    </dgm:pt>
    <dgm:pt modelId="{744F4BD2-E904-4D10-92E8-D0885D30FCC7}" type="parTrans" cxnId="{BFA2589A-0FC8-474E-9FA5-C4EF37345E59}">
      <dgm:prSet/>
      <dgm:spPr/>
      <dgm:t>
        <a:bodyPr/>
        <a:lstStyle/>
        <a:p>
          <a:endParaRPr lang="en-US"/>
        </a:p>
      </dgm:t>
    </dgm:pt>
    <dgm:pt modelId="{E0F373C0-E93B-4E60-B887-29C9ECDC53ED}" type="sibTrans" cxnId="{BFA2589A-0FC8-474E-9FA5-C4EF37345E59}">
      <dgm:prSet/>
      <dgm:spPr/>
      <dgm:t>
        <a:bodyPr/>
        <a:lstStyle/>
        <a:p>
          <a:endParaRPr lang="en-US"/>
        </a:p>
      </dgm:t>
    </dgm:pt>
    <dgm:pt modelId="{66669084-032C-4E6E-8B81-D834039EE743}">
      <dgm:prSet phldrT="[Texto]" custT="1"/>
      <dgm:spPr/>
      <dgm:t>
        <a:bodyPr/>
        <a:lstStyle/>
        <a:p>
          <a:pPr algn="ctr"/>
          <a:r>
            <a:rPr lang="en-GB" sz="1200" noProof="0" dirty="0"/>
            <a:t>Boundary conditions.</a:t>
          </a:r>
        </a:p>
      </dgm:t>
    </dgm:pt>
    <dgm:pt modelId="{C76B7C4F-2581-4959-92F6-5E1CD6CE9249}" type="parTrans" cxnId="{137CB01A-3198-490D-BE17-2F70110E2B39}">
      <dgm:prSet/>
      <dgm:spPr/>
      <dgm:t>
        <a:bodyPr/>
        <a:lstStyle/>
        <a:p>
          <a:endParaRPr lang="en-US"/>
        </a:p>
      </dgm:t>
    </dgm:pt>
    <dgm:pt modelId="{8693E7D6-B920-4208-A707-8A9E189E99CB}" type="sibTrans" cxnId="{137CB01A-3198-490D-BE17-2F70110E2B39}">
      <dgm:prSet/>
      <dgm:spPr/>
      <dgm:t>
        <a:bodyPr/>
        <a:lstStyle/>
        <a:p>
          <a:endParaRPr lang="en-US"/>
        </a:p>
      </dgm:t>
    </dgm:pt>
    <dgm:pt modelId="{8ECF0CB2-4B21-45C9-9401-785571925C2E}" type="pres">
      <dgm:prSet presAssocID="{D0D0EE1F-BC8C-4A1E-92F7-DBA844206B5C}" presName="Name0" presStyleCnt="0">
        <dgm:presLayoutVars>
          <dgm:dir/>
          <dgm:resizeHandles val="exact"/>
        </dgm:presLayoutVars>
      </dgm:prSet>
      <dgm:spPr/>
    </dgm:pt>
    <dgm:pt modelId="{7821CE8A-1B22-437B-8D37-7E565CE9271E}" type="pres">
      <dgm:prSet presAssocID="{D0D0EE1F-BC8C-4A1E-92F7-DBA844206B5C}" presName="fgShape" presStyleLbl="fgShp" presStyleIdx="0" presStyleCnt="1" custLinFactNeighborX="186" custLinFactNeighborY="-7362"/>
      <dgm:spPr>
        <a:prstGeom prst="rightArrow">
          <a:avLst/>
        </a:prstGeom>
        <a:solidFill>
          <a:schemeClr val="accent1"/>
        </a:solidFill>
        <a:ln>
          <a:solidFill>
            <a:srgbClr val="0070C0"/>
          </a:solidFill>
        </a:ln>
      </dgm:spPr>
    </dgm:pt>
    <dgm:pt modelId="{1ED127FE-B9EC-4116-BE65-AFB9D0C3798D}" type="pres">
      <dgm:prSet presAssocID="{D0D0EE1F-BC8C-4A1E-92F7-DBA844206B5C}" presName="linComp" presStyleCnt="0"/>
      <dgm:spPr/>
    </dgm:pt>
    <dgm:pt modelId="{F3796335-B740-4532-8E87-94B670F8D7A3}" type="pres">
      <dgm:prSet presAssocID="{FBAC3427-BC60-4D52-AE61-72016E7C8F56}" presName="compNode" presStyleCnt="0"/>
      <dgm:spPr/>
    </dgm:pt>
    <dgm:pt modelId="{5D0C4720-B955-43CE-9453-86C2AD8BB6FE}" type="pres">
      <dgm:prSet presAssocID="{FBAC3427-BC60-4D52-AE61-72016E7C8F56}" presName="bkgdShape" presStyleLbl="node1" presStyleIdx="0" presStyleCnt="4" custScaleY="78252" custLinFactNeighborX="2091" custLinFactNeighborY="-14533"/>
      <dgm:spPr/>
    </dgm:pt>
    <dgm:pt modelId="{AC534DE0-99AB-4B18-9720-D16B4B49E3B2}" type="pres">
      <dgm:prSet presAssocID="{FBAC3427-BC60-4D52-AE61-72016E7C8F56}" presName="nodeTx" presStyleLbl="node1" presStyleIdx="0" presStyleCnt="4">
        <dgm:presLayoutVars>
          <dgm:bulletEnabled val="1"/>
        </dgm:presLayoutVars>
      </dgm:prSet>
      <dgm:spPr/>
    </dgm:pt>
    <dgm:pt modelId="{1CF9FFF1-45C7-4DC5-BC98-4088864B7D66}" type="pres">
      <dgm:prSet presAssocID="{FBAC3427-BC60-4D52-AE61-72016E7C8F56}" presName="invisiNode" presStyleLbl="node1" presStyleIdx="0" presStyleCnt="4"/>
      <dgm:spPr/>
    </dgm:pt>
    <dgm:pt modelId="{E27667AB-C0B9-49CB-98E5-72A6735B4B2D}" type="pres">
      <dgm:prSet presAssocID="{FBAC3427-BC60-4D52-AE61-72016E7C8F56}" presName="imagNode" presStyleLbl="fgImgPlace1" presStyleIdx="0" presStyleCnt="4" custScaleX="81463" custScaleY="70498" custLinFactNeighborX="1368" custLinFactNeighborY="-3447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FFDE00"/>
          </a:solidFill>
        </a:ln>
      </dgm:spPr>
      <dgm:extLst>
        <a:ext uri="{E40237B7-FDA0-4F09-8148-C483321AD2D9}">
          <dgm14:cNvPr xmlns:dgm14="http://schemas.microsoft.com/office/drawing/2010/diagram" id="0" name="" descr="Binário com preenchimento sólido"/>
        </a:ext>
      </dgm:extLst>
    </dgm:pt>
    <dgm:pt modelId="{CFB575B8-AE30-469A-AFF8-6CEAD582523E}" type="pres">
      <dgm:prSet presAssocID="{C3571660-1F10-4307-8C02-0C526D60ED64}" presName="sibTrans" presStyleLbl="sibTrans2D1" presStyleIdx="0" presStyleCnt="0"/>
      <dgm:spPr/>
    </dgm:pt>
    <dgm:pt modelId="{8D7B9377-D00E-4704-8387-94184D26821E}" type="pres">
      <dgm:prSet presAssocID="{B57E6531-87BB-4594-9337-4E5F16480CA1}" presName="compNode" presStyleCnt="0"/>
      <dgm:spPr/>
    </dgm:pt>
    <dgm:pt modelId="{69258C62-D147-4914-AB3E-29A967CB9ECE}" type="pres">
      <dgm:prSet presAssocID="{B57E6531-87BB-4594-9337-4E5F16480CA1}" presName="bkgdShape" presStyleLbl="node1" presStyleIdx="1" presStyleCnt="4" custScaleY="78252" custLinFactNeighborX="2091" custLinFactNeighborY="-14533"/>
      <dgm:spPr/>
    </dgm:pt>
    <dgm:pt modelId="{4E075DA2-1E3B-419B-8D2F-187E963F66E2}" type="pres">
      <dgm:prSet presAssocID="{B57E6531-87BB-4594-9337-4E5F16480CA1}" presName="nodeTx" presStyleLbl="node1" presStyleIdx="1" presStyleCnt="4">
        <dgm:presLayoutVars>
          <dgm:bulletEnabled val="1"/>
        </dgm:presLayoutVars>
      </dgm:prSet>
      <dgm:spPr/>
    </dgm:pt>
    <dgm:pt modelId="{04B394E6-F2C9-470F-BDBD-6BCBF27BDD6D}" type="pres">
      <dgm:prSet presAssocID="{B57E6531-87BB-4594-9337-4E5F16480CA1}" presName="invisiNode" presStyleLbl="node1" presStyleIdx="1" presStyleCnt="4"/>
      <dgm:spPr/>
    </dgm:pt>
    <dgm:pt modelId="{3EC9EA2E-610C-4046-BE48-4092B2BDD34A}" type="pres">
      <dgm:prSet presAssocID="{B57E6531-87BB-4594-9337-4E5F16480CA1}" presName="imagNode" presStyleLbl="fgImgPlace1" presStyleIdx="1" presStyleCnt="4" custScaleX="81463" custScaleY="70498" custLinFactNeighborX="1368" custLinFactNeighborY="-3447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solidFill>
            <a:srgbClr val="FFDE00"/>
          </a:solidFill>
        </a:ln>
      </dgm:spPr>
      <dgm:extLst>
        <a:ext uri="{E40237B7-FDA0-4F09-8148-C483321AD2D9}">
          <dgm14:cNvPr xmlns:dgm14="http://schemas.microsoft.com/office/drawing/2010/diagram" id="0" name="" descr="Apresentação com gráfico de pizza estrutura de tópicos"/>
        </a:ext>
      </dgm:extLst>
    </dgm:pt>
    <dgm:pt modelId="{C8D26B85-4DE6-4D89-A92A-2518BE6532DC}" type="pres">
      <dgm:prSet presAssocID="{BB7693E9-BA25-401A-A80A-6AC74AF6997C}" presName="sibTrans" presStyleLbl="sibTrans2D1" presStyleIdx="0" presStyleCnt="0"/>
      <dgm:spPr/>
    </dgm:pt>
    <dgm:pt modelId="{635FABBD-91E7-4696-9D36-C258BCF0A4F0}" type="pres">
      <dgm:prSet presAssocID="{0C21CB9D-4906-41FA-A902-CE041A2BEEA1}" presName="compNode" presStyleCnt="0"/>
      <dgm:spPr/>
    </dgm:pt>
    <dgm:pt modelId="{54C54A99-A26A-466D-A981-7B242440EFC8}" type="pres">
      <dgm:prSet presAssocID="{0C21CB9D-4906-41FA-A902-CE041A2BEEA1}" presName="bkgdShape" presStyleLbl="node1" presStyleIdx="2" presStyleCnt="4" custScaleY="78252" custLinFactNeighborX="2091" custLinFactNeighborY="-14533"/>
      <dgm:spPr/>
    </dgm:pt>
    <dgm:pt modelId="{7ACE19BC-AC8A-4A80-9D01-453449EAB30A}" type="pres">
      <dgm:prSet presAssocID="{0C21CB9D-4906-41FA-A902-CE041A2BEEA1}" presName="nodeTx" presStyleLbl="node1" presStyleIdx="2" presStyleCnt="4">
        <dgm:presLayoutVars>
          <dgm:bulletEnabled val="1"/>
        </dgm:presLayoutVars>
      </dgm:prSet>
      <dgm:spPr/>
    </dgm:pt>
    <dgm:pt modelId="{D6F83EEB-ABE9-4E58-99FC-B19D1132A5FE}" type="pres">
      <dgm:prSet presAssocID="{0C21CB9D-4906-41FA-A902-CE041A2BEEA1}" presName="invisiNode" presStyleLbl="node1" presStyleIdx="2" presStyleCnt="4"/>
      <dgm:spPr/>
    </dgm:pt>
    <dgm:pt modelId="{AC7E7C52-34C9-4AC2-A974-90A7CA3CC2C0}" type="pres">
      <dgm:prSet presAssocID="{0C21CB9D-4906-41FA-A902-CE041A2BEEA1}" presName="imagNode" presStyleLbl="fgImgPlace1" presStyleIdx="2" presStyleCnt="4" custScaleX="81463" custScaleY="70498" custLinFactNeighborX="1368" custLinFactNeighborY="-3447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rgbClr val="FFDE00"/>
          </a:solidFill>
        </a:ln>
      </dgm:spPr>
      <dgm:extLst>
        <a:ext uri="{E40237B7-FDA0-4F09-8148-C483321AD2D9}">
          <dgm14:cNvPr xmlns:dgm14="http://schemas.microsoft.com/office/drawing/2010/diagram" id="0" name="" descr="Robô estrutura de tópicos"/>
        </a:ext>
      </dgm:extLst>
    </dgm:pt>
    <dgm:pt modelId="{FE581B84-6075-4607-8391-84CE8767CBFC}" type="pres">
      <dgm:prSet presAssocID="{73C76635-55EC-45F2-8928-ACEBBA6FAEF5}" presName="sibTrans" presStyleLbl="sibTrans2D1" presStyleIdx="0" presStyleCnt="0"/>
      <dgm:spPr/>
    </dgm:pt>
    <dgm:pt modelId="{2F01DBA1-E4DE-46E9-8074-F35CF809E5B0}" type="pres">
      <dgm:prSet presAssocID="{AA950F52-FE86-4510-A469-C7471F26835D}" presName="compNode" presStyleCnt="0"/>
      <dgm:spPr/>
    </dgm:pt>
    <dgm:pt modelId="{5C3B47B2-5F98-4B61-B6E8-114B51595F64}" type="pres">
      <dgm:prSet presAssocID="{AA950F52-FE86-4510-A469-C7471F26835D}" presName="bkgdShape" presStyleLbl="node1" presStyleIdx="3" presStyleCnt="4" custScaleY="78252" custLinFactNeighborX="95" custLinFactNeighborY="-14707"/>
      <dgm:spPr/>
    </dgm:pt>
    <dgm:pt modelId="{9852B096-279E-4E0A-B5F7-1522A4FEB88F}" type="pres">
      <dgm:prSet presAssocID="{AA950F52-FE86-4510-A469-C7471F26835D}" presName="nodeTx" presStyleLbl="node1" presStyleIdx="3" presStyleCnt="4">
        <dgm:presLayoutVars>
          <dgm:bulletEnabled val="1"/>
        </dgm:presLayoutVars>
      </dgm:prSet>
      <dgm:spPr/>
    </dgm:pt>
    <dgm:pt modelId="{409BE532-922F-4E79-BB21-99497759A391}" type="pres">
      <dgm:prSet presAssocID="{AA950F52-FE86-4510-A469-C7471F26835D}" presName="invisiNode" presStyleLbl="node1" presStyleIdx="3" presStyleCnt="4"/>
      <dgm:spPr/>
    </dgm:pt>
    <dgm:pt modelId="{8A94403D-3763-425B-A592-9F45A9D0B851}" type="pres">
      <dgm:prSet presAssocID="{AA950F52-FE86-4510-A469-C7471F26835D}" presName="imagNode" presStyleLbl="fgImgPlace1" presStyleIdx="3" presStyleCnt="4" custScaleX="81463" custScaleY="70498" custLinFactNeighborX="1368" custLinFactNeighborY="-34472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solidFill>
            <a:srgbClr val="FFDE00"/>
          </a:solidFill>
        </a:ln>
      </dgm:spPr>
      <dgm:extLst>
        <a:ext uri="{E40237B7-FDA0-4F09-8148-C483321AD2D9}">
          <dgm14:cNvPr xmlns:dgm14="http://schemas.microsoft.com/office/drawing/2010/diagram" id="0" name="" descr="Boneco de teste estrutura de tópicos"/>
        </a:ext>
      </dgm:extLst>
    </dgm:pt>
  </dgm:ptLst>
  <dgm:cxnLst>
    <dgm:cxn modelId="{88D68D02-0289-415D-934A-E3F5961463FE}" type="presOf" srcId="{A1865284-2A8D-4BF8-90BE-2DA657AC75A1}" destId="{AC534DE0-99AB-4B18-9720-D16B4B49E3B2}" srcOrd="1" destOrd="2" presId="urn:microsoft.com/office/officeart/2005/8/layout/hList7"/>
    <dgm:cxn modelId="{4643CF05-4B56-409F-86DC-2F30499A6FFB}" srcId="{FBAC3427-BC60-4D52-AE61-72016E7C8F56}" destId="{9D70F3F3-115E-43BE-831B-FE96B3D05B72}" srcOrd="0" destOrd="0" parTransId="{C6343FF9-9B65-44B4-AF1C-C949BA72156B}" sibTransId="{8AE2B2B4-7D4A-432A-80AB-041F5B91B972}"/>
    <dgm:cxn modelId="{5B073408-0944-47CD-9EB0-F121DEFF85C9}" type="presOf" srcId="{0EE18ABF-2D91-4793-8FB9-A174ACFF8EBB}" destId="{5C3B47B2-5F98-4B61-B6E8-114B51595F64}" srcOrd="0" destOrd="1" presId="urn:microsoft.com/office/officeart/2005/8/layout/hList7"/>
    <dgm:cxn modelId="{15EEF308-2C2B-4AAD-8AC6-7D687C163B9A}" type="presOf" srcId="{4A816A81-0397-4304-B6E6-49035A846DD0}" destId="{69258C62-D147-4914-AB3E-29A967CB9ECE}" srcOrd="0" destOrd="2" presId="urn:microsoft.com/office/officeart/2005/8/layout/hList7"/>
    <dgm:cxn modelId="{7AAE2C11-15DF-4433-ADCA-ADFEA0A65A8F}" type="presOf" srcId="{BB7693E9-BA25-401A-A80A-6AC74AF6997C}" destId="{C8D26B85-4DE6-4D89-A92A-2518BE6532DC}" srcOrd="0" destOrd="0" presId="urn:microsoft.com/office/officeart/2005/8/layout/hList7"/>
    <dgm:cxn modelId="{09F29D18-A11F-400E-AE61-BF19878537EE}" srcId="{0C21CB9D-4906-41FA-A902-CE041A2BEEA1}" destId="{2AB7A743-492C-4105-A1ED-EC52F304B4F8}" srcOrd="1" destOrd="0" parTransId="{65D06A18-585F-4AB9-86A4-31E29523952B}" sibTransId="{6E6057EB-92BF-4661-A258-DA80BCAFC355}"/>
    <dgm:cxn modelId="{EF109619-FC49-40BA-9DBD-94FF8EE755BA}" type="presOf" srcId="{0EE18ABF-2D91-4793-8FB9-A174ACFF8EBB}" destId="{9852B096-279E-4E0A-B5F7-1522A4FEB88F}" srcOrd="1" destOrd="1" presId="urn:microsoft.com/office/officeart/2005/8/layout/hList7"/>
    <dgm:cxn modelId="{FFA6501A-15DA-4664-A99B-A8DC2FE69BB2}" type="presOf" srcId="{66669084-032C-4E6E-8B81-D834039EE743}" destId="{5D0C4720-B955-43CE-9453-86C2AD8BB6FE}" srcOrd="0" destOrd="3" presId="urn:microsoft.com/office/officeart/2005/8/layout/hList7"/>
    <dgm:cxn modelId="{137CB01A-3198-490D-BE17-2F70110E2B39}" srcId="{FBAC3427-BC60-4D52-AE61-72016E7C8F56}" destId="{66669084-032C-4E6E-8B81-D834039EE743}" srcOrd="2" destOrd="0" parTransId="{C76B7C4F-2581-4959-92F6-5E1CD6CE9249}" sibTransId="{8693E7D6-B920-4208-A707-8A9E189E99CB}"/>
    <dgm:cxn modelId="{8158C421-C00E-4E55-89E6-10BA9EA2765F}" srcId="{D0D0EE1F-BC8C-4A1E-92F7-DBA844206B5C}" destId="{0C21CB9D-4906-41FA-A902-CE041A2BEEA1}" srcOrd="2" destOrd="0" parTransId="{CAF26C60-A767-4143-A26D-7DACB800485E}" sibTransId="{73C76635-55EC-45F2-8928-ACEBBA6FAEF5}"/>
    <dgm:cxn modelId="{4935EA21-0835-4FDB-9633-BA939EC6B5D9}" type="presOf" srcId="{C3571660-1F10-4307-8C02-0C526D60ED64}" destId="{CFB575B8-AE30-469A-AFF8-6CEAD582523E}" srcOrd="0" destOrd="0" presId="urn:microsoft.com/office/officeart/2005/8/layout/hList7"/>
    <dgm:cxn modelId="{236A0823-DA70-4F3C-B237-3AAAD599BC27}" type="presOf" srcId="{B57E6531-87BB-4594-9337-4E5F16480CA1}" destId="{69258C62-D147-4914-AB3E-29A967CB9ECE}" srcOrd="0" destOrd="0" presId="urn:microsoft.com/office/officeart/2005/8/layout/hList7"/>
    <dgm:cxn modelId="{21459D2D-830E-4177-89E4-9DA17EF05830}" srcId="{D0D0EE1F-BC8C-4A1E-92F7-DBA844206B5C}" destId="{FBAC3427-BC60-4D52-AE61-72016E7C8F56}" srcOrd="0" destOrd="0" parTransId="{807EDBD5-1239-4973-8006-21E2A5EAC4D3}" sibTransId="{C3571660-1F10-4307-8C02-0C526D60ED64}"/>
    <dgm:cxn modelId="{5C881B31-8F78-43B2-AEF7-83B7E2C5B7C9}" type="presOf" srcId="{4437420F-D6F3-4CD1-939B-470B96293646}" destId="{4E075DA2-1E3B-419B-8D2F-187E963F66E2}" srcOrd="1" destOrd="1" presId="urn:microsoft.com/office/officeart/2005/8/layout/hList7"/>
    <dgm:cxn modelId="{5061A339-B045-4840-8D6B-8A346991AC4B}" type="presOf" srcId="{AA950F52-FE86-4510-A469-C7471F26835D}" destId="{9852B096-279E-4E0A-B5F7-1522A4FEB88F}" srcOrd="1" destOrd="0" presId="urn:microsoft.com/office/officeart/2005/8/layout/hList7"/>
    <dgm:cxn modelId="{76B8243A-A347-4B7E-A5C5-5DDA91690B4D}" type="presOf" srcId="{9D70F3F3-115E-43BE-831B-FE96B3D05B72}" destId="{AC534DE0-99AB-4B18-9720-D16B4B49E3B2}" srcOrd="1" destOrd="1" presId="urn:microsoft.com/office/officeart/2005/8/layout/hList7"/>
    <dgm:cxn modelId="{C1437C3A-A59A-4940-8B46-4C0966EF5B46}" type="presOf" srcId="{3D8EEDCD-E17C-4D52-97BB-94FC79E28F83}" destId="{5C3B47B2-5F98-4B61-B6E8-114B51595F64}" srcOrd="0" destOrd="3" presId="urn:microsoft.com/office/officeart/2005/8/layout/hList7"/>
    <dgm:cxn modelId="{BC1DEC3C-F428-4D9E-9DE2-151BDC85DDF1}" srcId="{AA950F52-FE86-4510-A469-C7471F26835D}" destId="{3D8EEDCD-E17C-4D52-97BB-94FC79E28F83}" srcOrd="2" destOrd="0" parTransId="{C26C3B71-7151-40C3-91E5-302B30181164}" sibTransId="{F6C68456-6201-4BE1-8E3B-E66CA6A156F5}"/>
    <dgm:cxn modelId="{F1245D5B-ECBD-43AB-9C46-CD5F4C71C409}" srcId="{0C21CB9D-4906-41FA-A902-CE041A2BEEA1}" destId="{B2ECC11B-7A35-479A-BCFF-62ECEFFF85B5}" srcOrd="0" destOrd="0" parTransId="{A4B8CB03-9D3E-41D0-A065-29B7DA2424D2}" sibTransId="{312B2155-1A36-4599-8B62-FBB4F4428736}"/>
    <dgm:cxn modelId="{0C7D765C-A041-42C6-9D72-DFF1809C15E5}" srcId="{AA950F52-FE86-4510-A469-C7471F26835D}" destId="{E35730BF-9650-4AE3-9C88-F0706C613D2E}" srcOrd="1" destOrd="0" parTransId="{F7785002-CBFD-45A8-BCF3-2AE516E411D0}" sibTransId="{65D7694F-22B9-4D7A-A5EA-6D89FAC441FC}"/>
    <dgm:cxn modelId="{749BA642-214B-4230-8802-514FEDD539CE}" type="presOf" srcId="{D0D0EE1F-BC8C-4A1E-92F7-DBA844206B5C}" destId="{8ECF0CB2-4B21-45C9-9401-785571925C2E}" srcOrd="0" destOrd="0" presId="urn:microsoft.com/office/officeart/2005/8/layout/hList7"/>
    <dgm:cxn modelId="{3E0C3D6A-31E4-46CC-82E9-C1B63E165730}" type="presOf" srcId="{FBAC3427-BC60-4D52-AE61-72016E7C8F56}" destId="{5D0C4720-B955-43CE-9453-86C2AD8BB6FE}" srcOrd="0" destOrd="0" presId="urn:microsoft.com/office/officeart/2005/8/layout/hList7"/>
    <dgm:cxn modelId="{6492A46B-D612-44D9-AAA7-2F28DE406968}" srcId="{D0D0EE1F-BC8C-4A1E-92F7-DBA844206B5C}" destId="{AA950F52-FE86-4510-A469-C7471F26835D}" srcOrd="3" destOrd="0" parTransId="{A6A48050-9D56-4221-97A0-5B5CA30FFB09}" sibTransId="{10DB4D9A-90AF-4FFF-A21E-70C229D1CE12}"/>
    <dgm:cxn modelId="{DCCCE44F-6552-4657-A8F7-48E0D0C12F9E}" srcId="{B57E6531-87BB-4594-9337-4E5F16480CA1}" destId="{4A816A81-0397-4304-B6E6-49035A846DD0}" srcOrd="1" destOrd="0" parTransId="{4E5CAE0D-75B8-4991-AD6D-C2A72B89EBF4}" sibTransId="{EA9C0B3C-779A-4AC2-93B5-CCFD23A83FF9}"/>
    <dgm:cxn modelId="{0E6A7172-0A1E-4038-A09E-8741629271BB}" type="presOf" srcId="{B2ECC11B-7A35-479A-BCFF-62ECEFFF85B5}" destId="{7ACE19BC-AC8A-4A80-9D01-453449EAB30A}" srcOrd="1" destOrd="1" presId="urn:microsoft.com/office/officeart/2005/8/layout/hList7"/>
    <dgm:cxn modelId="{3C96F377-9C9C-40C7-87D8-F6433E87BE7E}" type="presOf" srcId="{B57E6531-87BB-4594-9337-4E5F16480CA1}" destId="{4E075DA2-1E3B-419B-8D2F-187E963F66E2}" srcOrd="1" destOrd="0" presId="urn:microsoft.com/office/officeart/2005/8/layout/hList7"/>
    <dgm:cxn modelId="{12CF0659-83D5-4A07-A09C-D2381A93BD76}" type="presOf" srcId="{4437420F-D6F3-4CD1-939B-470B96293646}" destId="{69258C62-D147-4914-AB3E-29A967CB9ECE}" srcOrd="0" destOrd="1" presId="urn:microsoft.com/office/officeart/2005/8/layout/hList7"/>
    <dgm:cxn modelId="{C44C2E79-1617-46F7-82F3-6FEFC6D52680}" type="presOf" srcId="{E35730BF-9650-4AE3-9C88-F0706C613D2E}" destId="{5C3B47B2-5F98-4B61-B6E8-114B51595F64}" srcOrd="0" destOrd="2" presId="urn:microsoft.com/office/officeart/2005/8/layout/hList7"/>
    <dgm:cxn modelId="{D4267879-1514-4FA8-8CA6-77074E023CD7}" type="presOf" srcId="{73C76635-55EC-45F2-8928-ACEBBA6FAEF5}" destId="{FE581B84-6075-4607-8391-84CE8767CBFC}" srcOrd="0" destOrd="0" presId="urn:microsoft.com/office/officeart/2005/8/layout/hList7"/>
    <dgm:cxn modelId="{BB7E767D-9166-4C4F-AA98-65A9C273470B}" type="presOf" srcId="{A1865284-2A8D-4BF8-90BE-2DA657AC75A1}" destId="{5D0C4720-B955-43CE-9453-86C2AD8BB6FE}" srcOrd="0" destOrd="2" presId="urn:microsoft.com/office/officeart/2005/8/layout/hList7"/>
    <dgm:cxn modelId="{2CF8608E-6089-4A04-9404-6FE7C2A5B44C}" srcId="{B57E6531-87BB-4594-9337-4E5F16480CA1}" destId="{4437420F-D6F3-4CD1-939B-470B96293646}" srcOrd="0" destOrd="0" parTransId="{366E043F-5E70-4EAF-A7D8-8003363827D8}" sibTransId="{9EC4979A-81DD-473D-86F9-AC9A5B809FB6}"/>
    <dgm:cxn modelId="{BA699C8E-6647-49D2-A96D-3C99C055A4AD}" type="presOf" srcId="{B2ECC11B-7A35-479A-BCFF-62ECEFFF85B5}" destId="{54C54A99-A26A-466D-A981-7B242440EFC8}" srcOrd="0" destOrd="1" presId="urn:microsoft.com/office/officeart/2005/8/layout/hList7"/>
    <dgm:cxn modelId="{348BE491-A546-4FEB-9465-64401B82439F}" type="presOf" srcId="{FBAC3427-BC60-4D52-AE61-72016E7C8F56}" destId="{AC534DE0-99AB-4B18-9720-D16B4B49E3B2}" srcOrd="1" destOrd="0" presId="urn:microsoft.com/office/officeart/2005/8/layout/hList7"/>
    <dgm:cxn modelId="{08D85E93-0607-4659-B461-9D010B5528A5}" type="presOf" srcId="{4A816A81-0397-4304-B6E6-49035A846DD0}" destId="{4E075DA2-1E3B-419B-8D2F-187E963F66E2}" srcOrd="1" destOrd="2" presId="urn:microsoft.com/office/officeart/2005/8/layout/hList7"/>
    <dgm:cxn modelId="{26E8D895-F54F-451E-8058-6058871DDB19}" type="presOf" srcId="{2AB7A743-492C-4105-A1ED-EC52F304B4F8}" destId="{54C54A99-A26A-466D-A981-7B242440EFC8}" srcOrd="0" destOrd="2" presId="urn:microsoft.com/office/officeart/2005/8/layout/hList7"/>
    <dgm:cxn modelId="{1AD94F97-C186-4C36-AA71-E935CAFD274F}" type="presOf" srcId="{66669084-032C-4E6E-8B81-D834039EE743}" destId="{AC534DE0-99AB-4B18-9720-D16B4B49E3B2}" srcOrd="1" destOrd="3" presId="urn:microsoft.com/office/officeart/2005/8/layout/hList7"/>
    <dgm:cxn modelId="{AD43589A-027F-482B-8725-1C3601A86F28}" type="presOf" srcId="{AA950F52-FE86-4510-A469-C7471F26835D}" destId="{5C3B47B2-5F98-4B61-B6E8-114B51595F64}" srcOrd="0" destOrd="0" presId="urn:microsoft.com/office/officeart/2005/8/layout/hList7"/>
    <dgm:cxn modelId="{BFA2589A-0FC8-474E-9FA5-C4EF37345E59}" srcId="{AA950F52-FE86-4510-A469-C7471F26835D}" destId="{0EE18ABF-2D91-4793-8FB9-A174ACFF8EBB}" srcOrd="0" destOrd="0" parTransId="{744F4BD2-E904-4D10-92E8-D0885D30FCC7}" sibTransId="{E0F373C0-E93B-4E60-B887-29C9ECDC53ED}"/>
    <dgm:cxn modelId="{A824C4AC-E12E-48B4-BC2C-0BAB227A8E2D}" srcId="{D0D0EE1F-BC8C-4A1E-92F7-DBA844206B5C}" destId="{B57E6531-87BB-4594-9337-4E5F16480CA1}" srcOrd="1" destOrd="0" parTransId="{7B8C065C-9446-4EB5-8315-1A2D3FB8C3F0}" sibTransId="{BB7693E9-BA25-401A-A80A-6AC74AF6997C}"/>
    <dgm:cxn modelId="{B60BB3B4-2158-4A11-B033-0B0015F4E1F5}" type="presOf" srcId="{E35730BF-9650-4AE3-9C88-F0706C613D2E}" destId="{9852B096-279E-4E0A-B5F7-1522A4FEB88F}" srcOrd="1" destOrd="2" presId="urn:microsoft.com/office/officeart/2005/8/layout/hList7"/>
    <dgm:cxn modelId="{97501CB9-6269-4938-97CF-BD750D23E105}" type="presOf" srcId="{0C21CB9D-4906-41FA-A902-CE041A2BEEA1}" destId="{54C54A99-A26A-466D-A981-7B242440EFC8}" srcOrd="0" destOrd="0" presId="urn:microsoft.com/office/officeart/2005/8/layout/hList7"/>
    <dgm:cxn modelId="{F94221BE-F875-4A10-A2BB-999C42F22633}" type="presOf" srcId="{0C21CB9D-4906-41FA-A902-CE041A2BEEA1}" destId="{7ACE19BC-AC8A-4A80-9D01-453449EAB30A}" srcOrd="1" destOrd="0" presId="urn:microsoft.com/office/officeart/2005/8/layout/hList7"/>
    <dgm:cxn modelId="{8CBB44D4-C027-4341-829C-B7410E1884AD}" type="presOf" srcId="{9D70F3F3-115E-43BE-831B-FE96B3D05B72}" destId="{5D0C4720-B955-43CE-9453-86C2AD8BB6FE}" srcOrd="0" destOrd="1" presId="urn:microsoft.com/office/officeart/2005/8/layout/hList7"/>
    <dgm:cxn modelId="{27DE28E1-E2DD-4279-9A95-B36044B7EF79}" type="presOf" srcId="{3D8EEDCD-E17C-4D52-97BB-94FC79E28F83}" destId="{9852B096-279E-4E0A-B5F7-1522A4FEB88F}" srcOrd="1" destOrd="3" presId="urn:microsoft.com/office/officeart/2005/8/layout/hList7"/>
    <dgm:cxn modelId="{86AF7BF5-57C4-4161-8B76-AA31C0FCC82E}" type="presOf" srcId="{2AB7A743-492C-4105-A1ED-EC52F304B4F8}" destId="{7ACE19BC-AC8A-4A80-9D01-453449EAB30A}" srcOrd="1" destOrd="2" presId="urn:microsoft.com/office/officeart/2005/8/layout/hList7"/>
    <dgm:cxn modelId="{315F9FFF-6878-44E7-9545-B9DC8058F816}" srcId="{FBAC3427-BC60-4D52-AE61-72016E7C8F56}" destId="{A1865284-2A8D-4BF8-90BE-2DA657AC75A1}" srcOrd="1" destOrd="0" parTransId="{DD2D70DA-ABF1-46B1-A426-5DC250EBCE4E}" sibTransId="{25380B4B-83A3-4695-A4CE-5809B6702A55}"/>
    <dgm:cxn modelId="{4FEB15BC-39BF-4AD1-B358-017A1B81EF90}" type="presParOf" srcId="{8ECF0CB2-4B21-45C9-9401-785571925C2E}" destId="{7821CE8A-1B22-437B-8D37-7E565CE9271E}" srcOrd="0" destOrd="0" presId="urn:microsoft.com/office/officeart/2005/8/layout/hList7"/>
    <dgm:cxn modelId="{8F961791-192E-4D50-894B-2ED9B27B61EB}" type="presParOf" srcId="{8ECF0CB2-4B21-45C9-9401-785571925C2E}" destId="{1ED127FE-B9EC-4116-BE65-AFB9D0C3798D}" srcOrd="1" destOrd="0" presId="urn:microsoft.com/office/officeart/2005/8/layout/hList7"/>
    <dgm:cxn modelId="{F65B13A9-4BEA-4BE2-8FEE-BF01CEDA5EC9}" type="presParOf" srcId="{1ED127FE-B9EC-4116-BE65-AFB9D0C3798D}" destId="{F3796335-B740-4532-8E87-94B670F8D7A3}" srcOrd="0" destOrd="0" presId="urn:microsoft.com/office/officeart/2005/8/layout/hList7"/>
    <dgm:cxn modelId="{88BF9E2F-B44C-404F-81E9-51BCA4700F65}" type="presParOf" srcId="{F3796335-B740-4532-8E87-94B670F8D7A3}" destId="{5D0C4720-B955-43CE-9453-86C2AD8BB6FE}" srcOrd="0" destOrd="0" presId="urn:microsoft.com/office/officeart/2005/8/layout/hList7"/>
    <dgm:cxn modelId="{2ECC3A06-3C8D-4955-B1FF-5572C9297A76}" type="presParOf" srcId="{F3796335-B740-4532-8E87-94B670F8D7A3}" destId="{AC534DE0-99AB-4B18-9720-D16B4B49E3B2}" srcOrd="1" destOrd="0" presId="urn:microsoft.com/office/officeart/2005/8/layout/hList7"/>
    <dgm:cxn modelId="{AB26F156-51A0-45C3-A7F0-CF901A73A9B6}" type="presParOf" srcId="{F3796335-B740-4532-8E87-94B670F8D7A3}" destId="{1CF9FFF1-45C7-4DC5-BC98-4088864B7D66}" srcOrd="2" destOrd="0" presId="urn:microsoft.com/office/officeart/2005/8/layout/hList7"/>
    <dgm:cxn modelId="{A080C718-B9A9-48A7-B1FB-C42A587C715E}" type="presParOf" srcId="{F3796335-B740-4532-8E87-94B670F8D7A3}" destId="{E27667AB-C0B9-49CB-98E5-72A6735B4B2D}" srcOrd="3" destOrd="0" presId="urn:microsoft.com/office/officeart/2005/8/layout/hList7"/>
    <dgm:cxn modelId="{9B8A43DF-0B4D-41DC-AF24-E4CF39FFEB47}" type="presParOf" srcId="{1ED127FE-B9EC-4116-BE65-AFB9D0C3798D}" destId="{CFB575B8-AE30-469A-AFF8-6CEAD582523E}" srcOrd="1" destOrd="0" presId="urn:microsoft.com/office/officeart/2005/8/layout/hList7"/>
    <dgm:cxn modelId="{FD584E55-5279-45C2-B8CF-6BBBD8FBAE29}" type="presParOf" srcId="{1ED127FE-B9EC-4116-BE65-AFB9D0C3798D}" destId="{8D7B9377-D00E-4704-8387-94184D26821E}" srcOrd="2" destOrd="0" presId="urn:microsoft.com/office/officeart/2005/8/layout/hList7"/>
    <dgm:cxn modelId="{C12DCEF6-74BF-4CE5-8848-72FD046828E8}" type="presParOf" srcId="{8D7B9377-D00E-4704-8387-94184D26821E}" destId="{69258C62-D147-4914-AB3E-29A967CB9ECE}" srcOrd="0" destOrd="0" presId="urn:microsoft.com/office/officeart/2005/8/layout/hList7"/>
    <dgm:cxn modelId="{FE17E57F-91A8-4855-A5EE-AC4E8ABCC9C2}" type="presParOf" srcId="{8D7B9377-D00E-4704-8387-94184D26821E}" destId="{4E075DA2-1E3B-419B-8D2F-187E963F66E2}" srcOrd="1" destOrd="0" presId="urn:microsoft.com/office/officeart/2005/8/layout/hList7"/>
    <dgm:cxn modelId="{9968BF80-AF9C-4830-A42B-F1FEF369DA2E}" type="presParOf" srcId="{8D7B9377-D00E-4704-8387-94184D26821E}" destId="{04B394E6-F2C9-470F-BDBD-6BCBF27BDD6D}" srcOrd="2" destOrd="0" presId="urn:microsoft.com/office/officeart/2005/8/layout/hList7"/>
    <dgm:cxn modelId="{492A06FD-EE9E-4CB3-A5CE-074511287EA6}" type="presParOf" srcId="{8D7B9377-D00E-4704-8387-94184D26821E}" destId="{3EC9EA2E-610C-4046-BE48-4092B2BDD34A}" srcOrd="3" destOrd="0" presId="urn:microsoft.com/office/officeart/2005/8/layout/hList7"/>
    <dgm:cxn modelId="{F7AAA4CD-D034-4CBD-9ABE-4540BFDFFB92}" type="presParOf" srcId="{1ED127FE-B9EC-4116-BE65-AFB9D0C3798D}" destId="{C8D26B85-4DE6-4D89-A92A-2518BE6532DC}" srcOrd="3" destOrd="0" presId="urn:microsoft.com/office/officeart/2005/8/layout/hList7"/>
    <dgm:cxn modelId="{07269246-1C32-478B-9F51-E8C1F4CD9147}" type="presParOf" srcId="{1ED127FE-B9EC-4116-BE65-AFB9D0C3798D}" destId="{635FABBD-91E7-4696-9D36-C258BCF0A4F0}" srcOrd="4" destOrd="0" presId="urn:microsoft.com/office/officeart/2005/8/layout/hList7"/>
    <dgm:cxn modelId="{248079D6-9079-4AC6-A4EE-F6531D62548F}" type="presParOf" srcId="{635FABBD-91E7-4696-9D36-C258BCF0A4F0}" destId="{54C54A99-A26A-466D-A981-7B242440EFC8}" srcOrd="0" destOrd="0" presId="urn:microsoft.com/office/officeart/2005/8/layout/hList7"/>
    <dgm:cxn modelId="{4F0AB409-BA69-4337-B2B3-8706B8B3AEA0}" type="presParOf" srcId="{635FABBD-91E7-4696-9D36-C258BCF0A4F0}" destId="{7ACE19BC-AC8A-4A80-9D01-453449EAB30A}" srcOrd="1" destOrd="0" presId="urn:microsoft.com/office/officeart/2005/8/layout/hList7"/>
    <dgm:cxn modelId="{DBC95DE2-F847-45CD-8601-410E1E4F47D2}" type="presParOf" srcId="{635FABBD-91E7-4696-9D36-C258BCF0A4F0}" destId="{D6F83EEB-ABE9-4E58-99FC-B19D1132A5FE}" srcOrd="2" destOrd="0" presId="urn:microsoft.com/office/officeart/2005/8/layout/hList7"/>
    <dgm:cxn modelId="{45AE0A10-B99F-4536-9EBB-FD9757C6EAFA}" type="presParOf" srcId="{635FABBD-91E7-4696-9D36-C258BCF0A4F0}" destId="{AC7E7C52-34C9-4AC2-A974-90A7CA3CC2C0}" srcOrd="3" destOrd="0" presId="urn:microsoft.com/office/officeart/2005/8/layout/hList7"/>
    <dgm:cxn modelId="{14E2675B-A7FE-4BCB-87B2-51972AD33CFF}" type="presParOf" srcId="{1ED127FE-B9EC-4116-BE65-AFB9D0C3798D}" destId="{FE581B84-6075-4607-8391-84CE8767CBFC}" srcOrd="5" destOrd="0" presId="urn:microsoft.com/office/officeart/2005/8/layout/hList7"/>
    <dgm:cxn modelId="{6B08E07B-9E3E-4EC6-BC7D-4B65B602AB22}" type="presParOf" srcId="{1ED127FE-B9EC-4116-BE65-AFB9D0C3798D}" destId="{2F01DBA1-E4DE-46E9-8074-F35CF809E5B0}" srcOrd="6" destOrd="0" presId="urn:microsoft.com/office/officeart/2005/8/layout/hList7"/>
    <dgm:cxn modelId="{0D13950B-6316-4872-A816-35EA3A929D86}" type="presParOf" srcId="{2F01DBA1-E4DE-46E9-8074-F35CF809E5B0}" destId="{5C3B47B2-5F98-4B61-B6E8-114B51595F64}" srcOrd="0" destOrd="0" presId="urn:microsoft.com/office/officeart/2005/8/layout/hList7"/>
    <dgm:cxn modelId="{56C603DA-2181-4178-9E2B-A639B24F8123}" type="presParOf" srcId="{2F01DBA1-E4DE-46E9-8074-F35CF809E5B0}" destId="{9852B096-279E-4E0A-B5F7-1522A4FEB88F}" srcOrd="1" destOrd="0" presId="urn:microsoft.com/office/officeart/2005/8/layout/hList7"/>
    <dgm:cxn modelId="{F1560C91-91E3-4266-8191-EB4778E99129}" type="presParOf" srcId="{2F01DBA1-E4DE-46E9-8074-F35CF809E5B0}" destId="{409BE532-922F-4E79-BB21-99497759A391}" srcOrd="2" destOrd="0" presId="urn:microsoft.com/office/officeart/2005/8/layout/hList7"/>
    <dgm:cxn modelId="{0F5E9EF8-2721-4095-B920-EF53605087C3}" type="presParOf" srcId="{2F01DBA1-E4DE-46E9-8074-F35CF809E5B0}" destId="{8A94403D-3763-425B-A592-9F45A9D0B85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DFFAE9-7608-45B6-9030-EBE093AD25B9}" type="doc">
      <dgm:prSet loTypeId="urn:microsoft.com/office/officeart/2005/8/layout/vList4" loCatId="pictur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E8D380AA-414B-4561-ADD5-64D039C2F74E}">
      <dgm:prSet phldrT="[Texto]" custT="1"/>
      <dgm:spPr/>
      <dgm:t>
        <a:bodyPr/>
        <a:lstStyle/>
        <a:p>
          <a:pPr algn="ctr"/>
          <a:r>
            <a:rPr lang="en-US" sz="2200" b="1" dirty="0"/>
            <a:t>The emulator could reproduce the morphodynamics evolution of the estuary</a:t>
          </a:r>
        </a:p>
      </dgm:t>
    </dgm:pt>
    <dgm:pt modelId="{8FE57A39-49D1-4752-A4FB-0DF87216FAC0}" type="parTrans" cxnId="{F45A324D-4CDA-4780-B0AD-937D57CF85AC}">
      <dgm:prSet/>
      <dgm:spPr/>
      <dgm:t>
        <a:bodyPr/>
        <a:lstStyle/>
        <a:p>
          <a:endParaRPr lang="en-US" sz="2000"/>
        </a:p>
      </dgm:t>
    </dgm:pt>
    <dgm:pt modelId="{BFD1E4B3-FECA-4351-8C9D-8A533C70ED66}" type="sibTrans" cxnId="{F45A324D-4CDA-4780-B0AD-937D57CF85AC}">
      <dgm:prSet/>
      <dgm:spPr/>
      <dgm:t>
        <a:bodyPr/>
        <a:lstStyle/>
        <a:p>
          <a:endParaRPr lang="en-US" sz="2000"/>
        </a:p>
      </dgm:t>
    </dgm:pt>
    <dgm:pt modelId="{22760639-5EA4-43C3-9E40-D77660098BE6}">
      <dgm:prSet phldrT="[Texto]" custT="1"/>
      <dgm:spPr/>
      <dgm:t>
        <a:bodyPr/>
        <a:lstStyle/>
        <a:p>
          <a:pPr algn="just"/>
          <a:r>
            <a:rPr lang="en-US" sz="1800" dirty="0"/>
            <a:t>The AI model was much faster than the numerical morphodynamic D3D component (D3D = 12 min, CNN = 7 sec).</a:t>
          </a:r>
          <a:endParaRPr lang="en-US" sz="2000" dirty="0"/>
        </a:p>
      </dgm:t>
    </dgm:pt>
    <dgm:pt modelId="{2AB0697B-3FA0-492C-B02D-5CDA5A4E0DED}" type="parTrans" cxnId="{42BE4771-0D44-4202-88AC-488C271CD038}">
      <dgm:prSet/>
      <dgm:spPr/>
      <dgm:t>
        <a:bodyPr/>
        <a:lstStyle/>
        <a:p>
          <a:endParaRPr lang="en-US" sz="2000"/>
        </a:p>
      </dgm:t>
    </dgm:pt>
    <dgm:pt modelId="{C38468F5-0C27-4F9F-86D6-126973FF07FA}" type="sibTrans" cxnId="{42BE4771-0D44-4202-88AC-488C271CD038}">
      <dgm:prSet/>
      <dgm:spPr/>
      <dgm:t>
        <a:bodyPr/>
        <a:lstStyle/>
        <a:p>
          <a:endParaRPr lang="en-US" sz="2000"/>
        </a:p>
      </dgm:t>
    </dgm:pt>
    <dgm:pt modelId="{9CAC81C5-BBD0-442A-8369-BBC513D78828}">
      <dgm:prSet phldrT="[Texto]" custT="1"/>
      <dgm:spPr/>
      <dgm:t>
        <a:bodyPr/>
        <a:lstStyle/>
        <a:p>
          <a:pPr algn="just"/>
          <a:r>
            <a:rPr lang="en-US" sz="1800" dirty="0"/>
            <a:t>The emulator presented a reasonable performance, however some configurations could be still improved;</a:t>
          </a:r>
        </a:p>
      </dgm:t>
    </dgm:pt>
    <dgm:pt modelId="{DBFDA4DF-F6D1-4403-A660-B46EA897CE84}" type="sibTrans" cxnId="{A0457B70-61A0-4D15-8604-566E6EBE1DD0}">
      <dgm:prSet/>
      <dgm:spPr/>
      <dgm:t>
        <a:bodyPr/>
        <a:lstStyle/>
        <a:p>
          <a:endParaRPr lang="en-US" sz="2000"/>
        </a:p>
      </dgm:t>
    </dgm:pt>
    <dgm:pt modelId="{74E09920-25F0-4294-81A9-77375D762F9E}" type="parTrans" cxnId="{A0457B70-61A0-4D15-8604-566E6EBE1DD0}">
      <dgm:prSet/>
      <dgm:spPr/>
      <dgm:t>
        <a:bodyPr/>
        <a:lstStyle/>
        <a:p>
          <a:endParaRPr lang="en-US" sz="2000"/>
        </a:p>
      </dgm:t>
    </dgm:pt>
    <dgm:pt modelId="{B38461FB-0ACD-4497-B0DE-3848D0BCC6A1}">
      <dgm:prSet phldrT="[Texto]" custT="1"/>
      <dgm:spPr/>
      <dgm:t>
        <a:bodyPr/>
        <a:lstStyle/>
        <a:p>
          <a:pPr algn="just"/>
          <a:endParaRPr lang="en-US" sz="2000" dirty="0"/>
        </a:p>
      </dgm:t>
    </dgm:pt>
    <dgm:pt modelId="{34EAD91F-4530-4B5A-AA70-A298143FE939}" type="parTrans" cxnId="{85022DC0-ED7B-46D5-BACE-AA3DB9966E78}">
      <dgm:prSet/>
      <dgm:spPr/>
      <dgm:t>
        <a:bodyPr/>
        <a:lstStyle/>
        <a:p>
          <a:endParaRPr lang="en-US"/>
        </a:p>
      </dgm:t>
    </dgm:pt>
    <dgm:pt modelId="{A4A13DB2-1AC0-4344-BA22-7A8598D5C1EF}" type="sibTrans" cxnId="{85022DC0-ED7B-46D5-BACE-AA3DB9966E78}">
      <dgm:prSet/>
      <dgm:spPr/>
      <dgm:t>
        <a:bodyPr/>
        <a:lstStyle/>
        <a:p>
          <a:endParaRPr lang="en-US"/>
        </a:p>
      </dgm:t>
    </dgm:pt>
    <dgm:pt modelId="{7E4F014C-8CB9-4147-8B81-817D243AB346}">
      <dgm:prSet phldrT="[Texto]" custT="1"/>
      <dgm:spPr/>
      <dgm:t>
        <a:bodyPr/>
        <a:lstStyle/>
        <a:p>
          <a:pPr algn="just"/>
          <a:r>
            <a:rPr lang="en-US" sz="1800" dirty="0"/>
            <a:t>CNN hyperparameters for an estuarine morphodynamic problem were successfully defined;</a:t>
          </a:r>
        </a:p>
      </dgm:t>
    </dgm:pt>
    <dgm:pt modelId="{8AEE8864-34AA-405B-B4B1-B5C7794C50E5}" type="parTrans" cxnId="{ACECDBA2-0209-4757-BE45-A16843004426}">
      <dgm:prSet/>
      <dgm:spPr/>
      <dgm:t>
        <a:bodyPr/>
        <a:lstStyle/>
        <a:p>
          <a:endParaRPr lang="en-US"/>
        </a:p>
      </dgm:t>
    </dgm:pt>
    <dgm:pt modelId="{A380DD55-4F4F-414A-BC30-16E858964235}" type="sibTrans" cxnId="{ACECDBA2-0209-4757-BE45-A16843004426}">
      <dgm:prSet/>
      <dgm:spPr/>
      <dgm:t>
        <a:bodyPr/>
        <a:lstStyle/>
        <a:p>
          <a:endParaRPr lang="en-US"/>
        </a:p>
      </dgm:t>
    </dgm:pt>
    <dgm:pt modelId="{F427A080-CE3C-49B1-96F0-87ED9D08E633}" type="pres">
      <dgm:prSet presAssocID="{21DFFAE9-7608-45B6-9030-EBE093AD25B9}" presName="linear" presStyleCnt="0">
        <dgm:presLayoutVars>
          <dgm:dir/>
          <dgm:resizeHandles val="exact"/>
        </dgm:presLayoutVars>
      </dgm:prSet>
      <dgm:spPr/>
    </dgm:pt>
    <dgm:pt modelId="{DEA1867F-9D4D-4493-9957-D2D185566233}" type="pres">
      <dgm:prSet presAssocID="{E8D380AA-414B-4561-ADD5-64D039C2F74E}" presName="comp" presStyleCnt="0"/>
      <dgm:spPr/>
    </dgm:pt>
    <dgm:pt modelId="{238CB547-D2B8-4F8D-89EE-D4630EFBFA30}" type="pres">
      <dgm:prSet presAssocID="{E8D380AA-414B-4561-ADD5-64D039C2F74E}" presName="box" presStyleLbl="node1" presStyleIdx="0" presStyleCnt="1" custScaleX="96424" custScaleY="100098"/>
      <dgm:spPr/>
    </dgm:pt>
    <dgm:pt modelId="{496B382E-831B-4667-9FC9-ECCE7DFE3FAC}" type="pres">
      <dgm:prSet presAssocID="{E8D380AA-414B-4561-ADD5-64D039C2F74E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Onda estrutura de tópicos"/>
        </a:ext>
      </dgm:extLst>
    </dgm:pt>
    <dgm:pt modelId="{39A07ED9-647E-46AD-9C86-90AA1B875522}" type="pres">
      <dgm:prSet presAssocID="{E8D380AA-414B-4561-ADD5-64D039C2F74E}" presName="text" presStyleLbl="node1" presStyleIdx="0" presStyleCnt="1">
        <dgm:presLayoutVars>
          <dgm:bulletEnabled val="1"/>
        </dgm:presLayoutVars>
      </dgm:prSet>
      <dgm:spPr/>
    </dgm:pt>
  </dgm:ptLst>
  <dgm:cxnLst>
    <dgm:cxn modelId="{23055218-0B9B-4520-96CA-693DB3991274}" type="presOf" srcId="{22760639-5EA4-43C3-9E40-D77660098BE6}" destId="{39A07ED9-647E-46AD-9C86-90AA1B875522}" srcOrd="1" destOrd="3" presId="urn:microsoft.com/office/officeart/2005/8/layout/vList4"/>
    <dgm:cxn modelId="{EB85CE5B-833E-40E6-9687-D714BBDA0000}" type="presOf" srcId="{B38461FB-0ACD-4497-B0DE-3848D0BCC6A1}" destId="{238CB547-D2B8-4F8D-89EE-D4630EFBFA30}" srcOrd="0" destOrd="4" presId="urn:microsoft.com/office/officeart/2005/8/layout/vList4"/>
    <dgm:cxn modelId="{F45A324D-4CDA-4780-B0AD-937D57CF85AC}" srcId="{21DFFAE9-7608-45B6-9030-EBE093AD25B9}" destId="{E8D380AA-414B-4561-ADD5-64D039C2F74E}" srcOrd="0" destOrd="0" parTransId="{8FE57A39-49D1-4752-A4FB-0DF87216FAC0}" sibTransId="{BFD1E4B3-FECA-4351-8C9D-8A533C70ED66}"/>
    <dgm:cxn modelId="{A0457B70-61A0-4D15-8604-566E6EBE1DD0}" srcId="{E8D380AA-414B-4561-ADD5-64D039C2F74E}" destId="{9CAC81C5-BBD0-442A-8369-BBC513D78828}" srcOrd="0" destOrd="0" parTransId="{74E09920-25F0-4294-81A9-77375D762F9E}" sibTransId="{DBFDA4DF-F6D1-4403-A660-B46EA897CE84}"/>
    <dgm:cxn modelId="{42BE4771-0D44-4202-88AC-488C271CD038}" srcId="{E8D380AA-414B-4561-ADD5-64D039C2F74E}" destId="{22760639-5EA4-43C3-9E40-D77660098BE6}" srcOrd="2" destOrd="0" parTransId="{2AB0697B-3FA0-492C-B02D-5CDA5A4E0DED}" sibTransId="{C38468F5-0C27-4F9F-86D6-126973FF07FA}"/>
    <dgm:cxn modelId="{5C5FE677-9252-4C3A-9223-203551601074}" type="presOf" srcId="{7E4F014C-8CB9-4147-8B81-817D243AB346}" destId="{39A07ED9-647E-46AD-9C86-90AA1B875522}" srcOrd="1" destOrd="2" presId="urn:microsoft.com/office/officeart/2005/8/layout/vList4"/>
    <dgm:cxn modelId="{5171B07E-68B6-4E66-8870-75C2DAD9988F}" type="presOf" srcId="{9CAC81C5-BBD0-442A-8369-BBC513D78828}" destId="{39A07ED9-647E-46AD-9C86-90AA1B875522}" srcOrd="1" destOrd="1" presId="urn:microsoft.com/office/officeart/2005/8/layout/vList4"/>
    <dgm:cxn modelId="{B8205D87-95BB-4FB2-B40C-EF80BB5D9706}" type="presOf" srcId="{21DFFAE9-7608-45B6-9030-EBE093AD25B9}" destId="{F427A080-CE3C-49B1-96F0-87ED9D08E633}" srcOrd="0" destOrd="0" presId="urn:microsoft.com/office/officeart/2005/8/layout/vList4"/>
    <dgm:cxn modelId="{6B93118F-F2C7-4D9A-BC2A-1E12DD7B3F30}" type="presOf" srcId="{22760639-5EA4-43C3-9E40-D77660098BE6}" destId="{238CB547-D2B8-4F8D-89EE-D4630EFBFA30}" srcOrd="0" destOrd="3" presId="urn:microsoft.com/office/officeart/2005/8/layout/vList4"/>
    <dgm:cxn modelId="{ED2F8CA1-5C30-4F7F-B5EE-C3EF64EFE55B}" type="presOf" srcId="{9CAC81C5-BBD0-442A-8369-BBC513D78828}" destId="{238CB547-D2B8-4F8D-89EE-D4630EFBFA30}" srcOrd="0" destOrd="1" presId="urn:microsoft.com/office/officeart/2005/8/layout/vList4"/>
    <dgm:cxn modelId="{ACECDBA2-0209-4757-BE45-A16843004426}" srcId="{E8D380AA-414B-4561-ADD5-64D039C2F74E}" destId="{7E4F014C-8CB9-4147-8B81-817D243AB346}" srcOrd="1" destOrd="0" parTransId="{8AEE8864-34AA-405B-B4B1-B5C7794C50E5}" sibTransId="{A380DD55-4F4F-414A-BC30-16E858964235}"/>
    <dgm:cxn modelId="{85022DC0-ED7B-46D5-BACE-AA3DB9966E78}" srcId="{E8D380AA-414B-4561-ADD5-64D039C2F74E}" destId="{B38461FB-0ACD-4497-B0DE-3848D0BCC6A1}" srcOrd="3" destOrd="0" parTransId="{34EAD91F-4530-4B5A-AA70-A298143FE939}" sibTransId="{A4A13DB2-1AC0-4344-BA22-7A8598D5C1EF}"/>
    <dgm:cxn modelId="{F26C3ADB-FFBD-465B-A226-BB53DD209C84}" type="presOf" srcId="{E8D380AA-414B-4561-ADD5-64D039C2F74E}" destId="{39A07ED9-647E-46AD-9C86-90AA1B875522}" srcOrd="1" destOrd="0" presId="urn:microsoft.com/office/officeart/2005/8/layout/vList4"/>
    <dgm:cxn modelId="{1A2B8EDE-9C45-49C0-ADF1-0C5D62695CB3}" type="presOf" srcId="{7E4F014C-8CB9-4147-8B81-817D243AB346}" destId="{238CB547-D2B8-4F8D-89EE-D4630EFBFA30}" srcOrd="0" destOrd="2" presId="urn:microsoft.com/office/officeart/2005/8/layout/vList4"/>
    <dgm:cxn modelId="{D21055E1-B520-488B-A35F-69959179B15A}" type="presOf" srcId="{B38461FB-0ACD-4497-B0DE-3848D0BCC6A1}" destId="{39A07ED9-647E-46AD-9C86-90AA1B875522}" srcOrd="1" destOrd="4" presId="urn:microsoft.com/office/officeart/2005/8/layout/vList4"/>
    <dgm:cxn modelId="{5030F7FA-B47F-412A-8677-7B17B1C6ACD7}" type="presOf" srcId="{E8D380AA-414B-4561-ADD5-64D039C2F74E}" destId="{238CB547-D2B8-4F8D-89EE-D4630EFBFA30}" srcOrd="0" destOrd="0" presId="urn:microsoft.com/office/officeart/2005/8/layout/vList4"/>
    <dgm:cxn modelId="{D906ECD4-0FA1-4977-9DAC-EAC26B4AA3FA}" type="presParOf" srcId="{F427A080-CE3C-49B1-96F0-87ED9D08E633}" destId="{DEA1867F-9D4D-4493-9957-D2D185566233}" srcOrd="0" destOrd="0" presId="urn:microsoft.com/office/officeart/2005/8/layout/vList4"/>
    <dgm:cxn modelId="{CBD76407-F541-41C2-93D8-1A6F0F58ACF3}" type="presParOf" srcId="{DEA1867F-9D4D-4493-9957-D2D185566233}" destId="{238CB547-D2B8-4F8D-89EE-D4630EFBFA30}" srcOrd="0" destOrd="0" presId="urn:microsoft.com/office/officeart/2005/8/layout/vList4"/>
    <dgm:cxn modelId="{5401A354-A6F4-4854-8B23-77540C760A80}" type="presParOf" srcId="{DEA1867F-9D4D-4493-9957-D2D185566233}" destId="{496B382E-831B-4667-9FC9-ECCE7DFE3FAC}" srcOrd="1" destOrd="0" presId="urn:microsoft.com/office/officeart/2005/8/layout/vList4"/>
    <dgm:cxn modelId="{1BB68875-084B-4A1F-82AD-2713D3E935CE}" type="presParOf" srcId="{DEA1867F-9D4D-4493-9957-D2D185566233}" destId="{39A07ED9-647E-46AD-9C86-90AA1B87552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C4720-B955-43CE-9453-86C2AD8BB6FE}">
      <dsp:nvSpPr>
        <dsp:cNvPr id="0" name=""/>
        <dsp:cNvSpPr/>
      </dsp:nvSpPr>
      <dsp:spPr>
        <a:xfrm>
          <a:off x="40961" y="75782"/>
          <a:ext cx="1873470" cy="38026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1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/>
            <a:t>Numerical</a:t>
          </a:r>
          <a:r>
            <a:rPr lang="en-GB" sz="1200" kern="1200" noProof="0" dirty="0"/>
            <a:t> </a:t>
          </a:r>
          <a:r>
            <a:rPr lang="en-GB" sz="1200" b="1" kern="1200" noProof="0" dirty="0"/>
            <a:t>Model implementation (Delft3D)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Definition of the domain (grid and bathymetry);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Calibration;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Boundary conditions.</a:t>
          </a:r>
        </a:p>
      </dsp:txBody>
      <dsp:txXfrm>
        <a:off x="40961" y="1596825"/>
        <a:ext cx="1873470" cy="1521042"/>
      </dsp:txXfrm>
    </dsp:sp>
    <dsp:sp modelId="{E27667AB-C0B9-49CB-98E5-72A6735B4B2D}">
      <dsp:nvSpPr>
        <dsp:cNvPr id="0" name=""/>
        <dsp:cNvSpPr/>
      </dsp:nvSpPr>
      <dsp:spPr>
        <a:xfrm>
          <a:off x="301545" y="226032"/>
          <a:ext cx="1318228" cy="11407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D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58C62-D147-4914-AB3E-29A967CB9ECE}">
      <dsp:nvSpPr>
        <dsp:cNvPr id="0" name=""/>
        <dsp:cNvSpPr/>
      </dsp:nvSpPr>
      <dsp:spPr>
        <a:xfrm>
          <a:off x="1970635" y="75782"/>
          <a:ext cx="1873470" cy="38026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1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/>
            <a:t>Results generation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noProof="0" dirty="0"/>
            <a:t>Loading  the numerical model outputs;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noProof="0" dirty="0"/>
            <a:t>Automatically exporting the results as jpeg file.</a:t>
          </a:r>
        </a:p>
      </dsp:txBody>
      <dsp:txXfrm>
        <a:off x="1970635" y="1596825"/>
        <a:ext cx="1873470" cy="1521042"/>
      </dsp:txXfrm>
    </dsp:sp>
    <dsp:sp modelId="{3EC9EA2E-610C-4046-BE48-4092B2BDD34A}">
      <dsp:nvSpPr>
        <dsp:cNvPr id="0" name=""/>
        <dsp:cNvSpPr/>
      </dsp:nvSpPr>
      <dsp:spPr>
        <a:xfrm>
          <a:off x="2231219" y="226032"/>
          <a:ext cx="1318228" cy="114079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D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C54A99-A26A-466D-A981-7B242440EFC8}">
      <dsp:nvSpPr>
        <dsp:cNvPr id="0" name=""/>
        <dsp:cNvSpPr/>
      </dsp:nvSpPr>
      <dsp:spPr>
        <a:xfrm>
          <a:off x="3900310" y="75782"/>
          <a:ext cx="1873470" cy="38026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1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/>
            <a:t>Organization of the datasets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noProof="0" dirty="0"/>
            <a:t>Loading images datasets;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noProof="0" dirty="0"/>
            <a:t>Split the data in training and testing datasets;</a:t>
          </a:r>
        </a:p>
      </dsp:txBody>
      <dsp:txXfrm>
        <a:off x="3900310" y="1596825"/>
        <a:ext cx="1873470" cy="1521042"/>
      </dsp:txXfrm>
    </dsp:sp>
    <dsp:sp modelId="{AC7E7C52-34C9-4AC2-A974-90A7CA3CC2C0}">
      <dsp:nvSpPr>
        <dsp:cNvPr id="0" name=""/>
        <dsp:cNvSpPr/>
      </dsp:nvSpPr>
      <dsp:spPr>
        <a:xfrm>
          <a:off x="4160893" y="226032"/>
          <a:ext cx="1318228" cy="114079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D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3B47B2-5F98-4B61-B6E8-114B51595F64}">
      <dsp:nvSpPr>
        <dsp:cNvPr id="0" name=""/>
        <dsp:cNvSpPr/>
      </dsp:nvSpPr>
      <dsp:spPr>
        <a:xfrm>
          <a:off x="5792590" y="67327"/>
          <a:ext cx="1873470" cy="38026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1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/>
            <a:t>Training and testing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noProof="0" dirty="0"/>
            <a:t>Selection of the network architecture;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noProof="0" dirty="0"/>
            <a:t>Definition of the training optimizer;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kern="1200" noProof="0" dirty="0"/>
            <a:t>Definition of training and testing metrics.</a:t>
          </a:r>
        </a:p>
      </dsp:txBody>
      <dsp:txXfrm>
        <a:off x="5792590" y="1588370"/>
        <a:ext cx="1873470" cy="1521042"/>
      </dsp:txXfrm>
    </dsp:sp>
    <dsp:sp modelId="{8A94403D-3763-425B-A592-9F45A9D0B851}">
      <dsp:nvSpPr>
        <dsp:cNvPr id="0" name=""/>
        <dsp:cNvSpPr/>
      </dsp:nvSpPr>
      <dsp:spPr>
        <a:xfrm>
          <a:off x="6090568" y="226032"/>
          <a:ext cx="1318228" cy="114079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D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21CE8A-1B22-437B-8D37-7E565CE9271E}">
      <dsp:nvSpPr>
        <dsp:cNvPr id="0" name=""/>
        <dsp:cNvSpPr/>
      </dsp:nvSpPr>
      <dsp:spPr>
        <a:xfrm>
          <a:off x="319760" y="3823268"/>
          <a:ext cx="7052782" cy="728915"/>
        </a:xfrm>
        <a:prstGeom prst="rightArrow">
          <a:avLst/>
        </a:prstGeom>
        <a:solidFill>
          <a:schemeClr val="accent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CB547-D2B8-4F8D-89EE-D4630EFBFA30}">
      <dsp:nvSpPr>
        <dsp:cNvPr id="0" name=""/>
        <dsp:cNvSpPr/>
      </dsp:nvSpPr>
      <dsp:spPr>
        <a:xfrm>
          <a:off x="185464" y="0"/>
          <a:ext cx="10001789" cy="29498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The emulator could reproduce the morphodynamics evolution of the estuary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The emulator presented a reasonable performance, however some configurations could be still improved;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CNN hyperparameters for an estuarine morphodynamic problem were successfully defined;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The AI model was much faster than the numerical morphodynamic D3D component (D3D = 12 min, CNN = 7 sec).</a:t>
          </a:r>
          <a:endParaRPr lang="en-US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2469981" y="0"/>
        <a:ext cx="7717272" cy="2949866"/>
      </dsp:txXfrm>
    </dsp:sp>
    <dsp:sp modelId="{496B382E-831B-4667-9FC9-ECCE7DFE3FAC}">
      <dsp:nvSpPr>
        <dsp:cNvPr id="0" name=""/>
        <dsp:cNvSpPr/>
      </dsp:nvSpPr>
      <dsp:spPr>
        <a:xfrm>
          <a:off x="294697" y="296141"/>
          <a:ext cx="2074543" cy="235758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822B6-0399-4A5B-99D4-85C60DCAA0A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DDE71-E191-4F5B-8366-143C396470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2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1DDE71-E191-4F5B-8366-143C396470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8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C68CD-AF5B-47E5-89FE-3641EABF1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4FFE1B-43B1-46AD-B9DC-E763D6BDD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E501AF-AF2B-4B75-BDD2-0C66B907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9E7C-E831-474A-9C7D-914A4328DE4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547E85-1BF6-408D-B2ED-81BCD5E3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6CE918-1802-448C-A37C-A31BBAFC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A62C-7D75-499B-B603-E638A73B03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0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2403E2-4744-414B-AE80-1E7EC7820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3588F44-5022-4140-87E6-91B7E8486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D22387-163A-4B06-988F-750CC10B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9E7C-E831-474A-9C7D-914A4328DE4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A88E28-AB05-4454-834D-5135933B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0F65D1-E4BC-48E5-BC47-A043F1907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A62C-7D75-499B-B603-E638A73B03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69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BB4AE62-B2AF-4E1A-84F8-50B3FD045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C052A14-4E99-4697-825C-514D706A2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24BBC3-1A6B-4FF1-97D3-E2F1F87E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9E7C-E831-474A-9C7D-914A4328DE4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9E7013-5CA6-47F7-94B2-F917E534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712DA8-D68D-46DB-9029-3E28ED7C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A62C-7D75-499B-B603-E638A73B03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0A6DB1-947E-47E1-9E79-016569084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E28613-FFB4-477D-8719-31174F0DA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CCE60A-BC9F-4047-BE9F-D5E97EB3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9E7C-E831-474A-9C7D-914A4328DE4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7C2315-42B8-4FE7-A692-7A2235538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D3E4AA-7865-44CA-9992-C9E89E359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A62C-7D75-499B-B603-E638A73B03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6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32AF5C-0982-4FD1-93FD-C248AA2B9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5897F2-735E-42AF-878B-CC212800B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AA70F7-928E-4F61-9936-B5B5AC193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9E7C-E831-474A-9C7D-914A4328DE4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792DCB-A702-4C73-B11A-CFF21F133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DCA326-7C25-439D-9AC9-D51162C95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A62C-7D75-499B-B603-E638A73B03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12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B140C9-948F-4E0B-8F0F-0BDADACD8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F8B15D-C332-4EFD-993D-4B02E95C9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030C78-76D4-45A2-8D45-146943BCE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7A4384-95AC-474F-ADEF-ACC0CC77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9E7C-E831-474A-9C7D-914A4328DE4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2BBD9C8-E538-49EB-B0D6-52A8F6099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418095-04CB-4C6E-9E4B-782D61B6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A62C-7D75-499B-B603-E638A73B03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5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2A7B17-780F-40EA-86EA-12EDDA1E2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03602D-5CE2-4DCB-ABA3-4D252135C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9D0900-DAF9-45A8-B1B8-141A4AD74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07B84AE-2D77-4A44-8905-3E449B744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624967D-7589-4683-908A-D5D968D81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798BCBD-D259-487F-AB55-6C29DAE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9E7C-E831-474A-9C7D-914A4328DE4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60D9D2A-5E53-44F6-AA14-3D225F9A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FE98520-9938-420F-A053-324C0240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A62C-7D75-499B-B603-E638A73B03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7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5DC96-AA8E-45F0-A786-930F6BD75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FF72416-4FFB-4F0D-B8F6-2E5D16EB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9E7C-E831-474A-9C7D-914A4328DE4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A91B89F-EEDF-4C30-BC04-0BD8959E5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181C4C2-1922-4515-976C-A4A395320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A62C-7D75-499B-B603-E638A73B03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7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5D406AA-F967-4D89-B15D-B69B4C37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9E7C-E831-474A-9C7D-914A4328DE4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44F1896-5430-4732-B17B-353DDF30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DC46D8-BA1D-419C-AE2D-9AAA4C9B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A62C-7D75-499B-B603-E638A73B03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6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3450A-C1ED-4681-B5D1-E23C77F0C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53C1DE-E6F8-47B1-BBA3-9AC32220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0702D23-13ED-46A9-8EAE-785386BCE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68EB20-E691-4BEC-A796-068E3E7D2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9E7C-E831-474A-9C7D-914A4328DE4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31670FB-3C1D-4D4E-BD31-B0B01A00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F7CE759-1012-4FAE-BC22-4B932A018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A62C-7D75-499B-B603-E638A73B03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8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4898A-731B-4E6C-850A-C74F39BA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16596E2-D264-47BD-9E54-B072496B5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66734C-917C-4ED9-9E35-FBC15627A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167887B-7462-4F18-971A-72B4C16F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9E7C-E831-474A-9C7D-914A4328DE4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13AD4-BEDB-4890-BDFD-2512C488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A17023-2883-4F2D-A7AF-03E142E02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A62C-7D75-499B-B603-E638A73B03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9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 t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B203AF6-8E95-4F7B-BDF0-8FF4A7201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AC762F-8CBE-444B-9F3F-071A5DF19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8A0954-4BDB-4B6F-B423-3162B0F2D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A9E7C-E831-474A-9C7D-914A4328DE40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FFB117-A3D5-4B63-BE64-CC33EA5FB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7CA31E-0A23-4C5B-BF8B-DF7C1E681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EA62C-7D75-499B-B603-E638A73B03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2.xml"/><Relationship Id="rId5" Type="http://schemas.openxmlformats.org/officeDocument/2006/relationships/image" Target="../media/image2.png"/><Relationship Id="rId10" Type="http://schemas.microsoft.com/office/2007/relationships/diagramDrawing" Target="../diagrams/drawing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7BF3E-3F1C-4706-B6B5-571463D0D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871" y="1013533"/>
            <a:ext cx="10104607" cy="2168725"/>
          </a:xfrm>
        </p:spPr>
        <p:txBody>
          <a:bodyPr>
            <a:noAutofit/>
          </a:bodyPr>
          <a:lstStyle/>
          <a:p>
            <a:r>
              <a:rPr lang="en-US" sz="20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Session HS3.1 - EGU22-6277</a:t>
            </a:r>
            <a:br>
              <a:rPr lang="en-US" sz="36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Estuarine morphodynamics forecast using a numerical model emulator based on deep learning methods. A first approach.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m 4" descr="Código QR&#10;&#10;Descrição gerada automaticamente">
            <a:extLst>
              <a:ext uri="{FF2B5EF4-FFF2-40B4-BE49-F238E27FC236}">
                <a16:creationId xmlns:a16="http://schemas.microsoft.com/office/drawing/2014/main" id="{EF036284-C99A-4C48-91B1-CF8120508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779" y="5489225"/>
            <a:ext cx="1368775" cy="136877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032E06F-0871-4241-BE32-86923D1132E1}"/>
              </a:ext>
            </a:extLst>
          </p:cNvPr>
          <p:cNvSpPr txBox="1"/>
          <p:nvPr/>
        </p:nvSpPr>
        <p:spPr>
          <a:xfrm>
            <a:off x="10421762" y="5140432"/>
            <a:ext cx="177023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Abstract available at:</a:t>
            </a:r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F7651A61-2797-4932-ADB3-C78056C29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5876"/>
            <a:ext cx="1260871" cy="150212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E6DB6F3-C90E-460F-92D6-CEBDF07C4D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30" t="8492" b="1"/>
          <a:stretch/>
        </p:blipFill>
        <p:spPr>
          <a:xfrm>
            <a:off x="0" y="-12616"/>
            <a:ext cx="3219450" cy="81080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1E3C703-28A2-4578-88B3-7F79839DCC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248" r="1829" b="12718"/>
          <a:stretch/>
        </p:blipFill>
        <p:spPr>
          <a:xfrm>
            <a:off x="3305175" y="295074"/>
            <a:ext cx="5667377" cy="287769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F1756D9-88D5-4A65-8EAD-78F473C312BF}"/>
              </a:ext>
            </a:extLst>
          </p:cNvPr>
          <p:cNvSpPr txBox="1"/>
          <p:nvPr/>
        </p:nvSpPr>
        <p:spPr>
          <a:xfrm>
            <a:off x="3047998" y="5355876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baseline="30000" dirty="0">
                <a:effectLst/>
                <a:latin typeface="Open Sans" panose="020B0606030504020204" pitchFamily="34" charset="0"/>
              </a:rPr>
              <a:t>1</a:t>
            </a:r>
            <a:r>
              <a:rPr lang="en-US" sz="1200" b="0" i="0" dirty="0">
                <a:effectLst/>
                <a:latin typeface="Open Sans" panose="020B0606030504020204" pitchFamily="34" charset="0"/>
              </a:rPr>
              <a:t>University of Minho, School of Engineering, Civil Engineering, Portugal (</a:t>
            </a:r>
            <a:r>
              <a:rPr lang="en-US" sz="1200" b="1" i="0" dirty="0">
                <a:effectLst/>
                <a:latin typeface="Open Sans" panose="020B0606030504020204" pitchFamily="34" charset="0"/>
              </a:rPr>
              <a:t>id9257@alunos.uminho.pt</a:t>
            </a:r>
            <a:r>
              <a:rPr lang="en-US" sz="1200" b="0" i="0" dirty="0">
                <a:effectLst/>
                <a:latin typeface="Open Sans" panose="020B0606030504020204" pitchFamily="34" charset="0"/>
              </a:rPr>
              <a:t>)</a:t>
            </a:r>
          </a:p>
          <a:p>
            <a:pPr algn="ctr"/>
            <a:r>
              <a:rPr lang="en-US" sz="1200" b="0" i="0" baseline="30000" dirty="0">
                <a:effectLst/>
                <a:latin typeface="Open Sans" panose="020B0606030504020204" pitchFamily="34" charset="0"/>
              </a:rPr>
              <a:t>2</a:t>
            </a:r>
            <a:r>
              <a:rPr lang="en-US" sz="1200" b="0" i="0" dirty="0">
                <a:effectLst/>
                <a:latin typeface="Open Sans" panose="020B0606030504020204" pitchFamily="34" charset="0"/>
              </a:rPr>
              <a:t>Interdisciplinary Centre of Marine and Environmental Research (CIIMAR/CIMAR), University of Porto</a:t>
            </a:r>
          </a:p>
          <a:p>
            <a:pPr algn="ctr"/>
            <a:r>
              <a:rPr lang="en-US" sz="1200" b="0" i="0" baseline="30000" dirty="0">
                <a:effectLst/>
                <a:latin typeface="Open Sans" panose="020B0606030504020204" pitchFamily="34" charset="0"/>
              </a:rPr>
              <a:t>3</a:t>
            </a:r>
            <a:r>
              <a:rPr lang="en-US" sz="1200" b="0" i="0" dirty="0">
                <a:effectLst/>
                <a:latin typeface="Open Sans" panose="020B0606030504020204" pitchFamily="34" charset="0"/>
              </a:rPr>
              <a:t>Faculty of Engineering, University of Porto</a:t>
            </a:r>
          </a:p>
          <a:p>
            <a:pPr algn="ctr"/>
            <a:r>
              <a:rPr lang="en-US" sz="1200" b="0" i="0" baseline="30000" dirty="0">
                <a:effectLst/>
                <a:latin typeface="Open Sans" panose="020B0606030504020204" pitchFamily="34" charset="0"/>
              </a:rPr>
              <a:t>4</a:t>
            </a:r>
            <a:r>
              <a:rPr lang="en-US" sz="1200" b="0" i="0" dirty="0">
                <a:effectLst/>
                <a:latin typeface="Open Sans" panose="020B0606030504020204" pitchFamily="34" charset="0"/>
              </a:rPr>
              <a:t>Department of Geosciences Environment and Spatial Planning, Faculty of Sciences of the University of Porto</a:t>
            </a:r>
          </a:p>
        </p:txBody>
      </p:sp>
      <p:sp>
        <p:nvSpPr>
          <p:cNvPr id="18" name="Subtítulo 17">
            <a:extLst>
              <a:ext uri="{FF2B5EF4-FFF2-40B4-BE49-F238E27FC236}">
                <a16:creationId xmlns:a16="http://schemas.microsoft.com/office/drawing/2014/main" id="{FE1FA232-2C03-40FF-AA7E-09C758B7A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298" y="4052461"/>
            <a:ext cx="11391090" cy="9546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Willian Weber de Melo</a:t>
            </a:r>
            <a:r>
              <a:rPr kumimoji="0" lang="en-US" altLang="en-US" sz="16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 José Luís Pinho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 Isabel Iglesias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 Ana Gomes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 José Vieira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 Ana Bio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 Luisa Bastos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2,4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 Fernando Veloso-Gomes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2,3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 and Paulo Avilez-Valente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2,3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600" dirty="0"/>
          </a:p>
        </p:txBody>
      </p:sp>
      <p:pic>
        <p:nvPicPr>
          <p:cNvPr id="20" name="Imagem 19" descr="Logotipo&#10;&#10;Descrição gerada automaticamente">
            <a:extLst>
              <a:ext uri="{FF2B5EF4-FFF2-40B4-BE49-F238E27FC236}">
                <a16:creationId xmlns:a16="http://schemas.microsoft.com/office/drawing/2014/main" id="{60161E33-1375-41B1-AAD9-00CCD3476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451" y="-12616"/>
            <a:ext cx="590550" cy="826770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55F22E0A-FFA8-4444-992D-76160999CD06}"/>
              </a:ext>
            </a:extLst>
          </p:cNvPr>
          <p:cNvCxnSpPr/>
          <p:nvPr/>
        </p:nvCxnSpPr>
        <p:spPr>
          <a:xfrm>
            <a:off x="0" y="798188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16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61671EA0-9E3C-9564-61A3-8DB73C661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0" t="8492" b="1"/>
          <a:stretch/>
        </p:blipFill>
        <p:spPr>
          <a:xfrm>
            <a:off x="604362" y="0"/>
            <a:ext cx="1715337" cy="432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F23E67D-16DF-BEB8-44D2-79A7BB508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000" y="0"/>
            <a:ext cx="5896000" cy="432000"/>
          </a:xfrm>
          <a:prstGeom prst="rect">
            <a:avLst/>
          </a:prstGeom>
        </p:spPr>
      </p:pic>
      <p:pic>
        <p:nvPicPr>
          <p:cNvPr id="19" name="Imagem 18" descr="Logotipo&#10;&#10;Descrição gerada automaticamente">
            <a:extLst>
              <a:ext uri="{FF2B5EF4-FFF2-40B4-BE49-F238E27FC236}">
                <a16:creationId xmlns:a16="http://schemas.microsoft.com/office/drawing/2014/main" id="{CA398C33-3A05-8040-9FC2-F166559AA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362" cy="720000"/>
          </a:xfrm>
          <a:prstGeom prst="rect">
            <a:avLst/>
          </a:prstGeom>
        </p:spPr>
      </p:pic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A2151BDA-9732-A4C5-EF6B-6B92D9F1B7CE}"/>
              </a:ext>
            </a:extLst>
          </p:cNvPr>
          <p:cNvCxnSpPr/>
          <p:nvPr/>
        </p:nvCxnSpPr>
        <p:spPr>
          <a:xfrm>
            <a:off x="-8" y="723713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Imagem 22" descr="Código QR&#10;&#10;Descrição gerada automaticamente">
            <a:extLst>
              <a:ext uri="{FF2B5EF4-FFF2-40B4-BE49-F238E27FC236}">
                <a16:creationId xmlns:a16="http://schemas.microsoft.com/office/drawing/2014/main" id="{1A0C66B7-21A7-DECD-CB0B-42CB73514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992" y="6030000"/>
            <a:ext cx="828000" cy="828000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BD84457D-8A0F-211D-EEAB-2C1AC2F500E6}"/>
              </a:ext>
            </a:extLst>
          </p:cNvPr>
          <p:cNvSpPr txBox="1"/>
          <p:nvPr/>
        </p:nvSpPr>
        <p:spPr>
          <a:xfrm>
            <a:off x="464159" y="1663087"/>
            <a:ext cx="11651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 focus: Improve morphodynamics forecasts of high spatial and temporal resolutions numerical models.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87094B8-22D5-1A25-CC1C-BD180B50E884}"/>
              </a:ext>
            </a:extLst>
          </p:cNvPr>
          <p:cNvSpPr txBox="1"/>
          <p:nvPr/>
        </p:nvSpPr>
        <p:spPr>
          <a:xfrm>
            <a:off x="464159" y="2361026"/>
            <a:ext cx="10803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How: using results of calibrated numerical models as input for deep learning models. </a:t>
            </a:r>
          </a:p>
        </p:txBody>
      </p:sp>
      <p:sp>
        <p:nvSpPr>
          <p:cNvPr id="29" name="Título 5">
            <a:extLst>
              <a:ext uri="{FF2B5EF4-FFF2-40B4-BE49-F238E27FC236}">
                <a16:creationId xmlns:a16="http://schemas.microsoft.com/office/drawing/2014/main" id="{7A911C55-0977-965A-5CED-2FD828E7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85" y="719999"/>
            <a:ext cx="10753740" cy="832575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Estuarine morphodynamics forecast using </a:t>
            </a:r>
            <a:r>
              <a:rPr lang="en-US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numerical model emulator based on deep learning methods.</a:t>
            </a:r>
            <a:r>
              <a:rPr lang="en-US" sz="2400" b="0" i="0" dirty="0">
                <a:effectLst/>
                <a:latin typeface="Open Sans" panose="020B0606030504020204" pitchFamily="34" charset="0"/>
              </a:rPr>
              <a:t> A first approach.</a:t>
            </a:r>
            <a:endParaRPr lang="en-US" sz="2400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3C99F914-0BC1-B57F-2FFC-F14DBC210ACA}"/>
              </a:ext>
            </a:extLst>
          </p:cNvPr>
          <p:cNvSpPr/>
          <p:nvPr/>
        </p:nvSpPr>
        <p:spPr>
          <a:xfrm>
            <a:off x="464159" y="4266914"/>
            <a:ext cx="2802386" cy="104253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How to model morphodynamics? 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45AF84FB-1B12-81C7-C0E6-9DF345741BB2}"/>
              </a:ext>
            </a:extLst>
          </p:cNvPr>
          <p:cNvSpPr/>
          <p:nvPr/>
        </p:nvSpPr>
        <p:spPr>
          <a:xfrm>
            <a:off x="3711831" y="3443016"/>
            <a:ext cx="1587763" cy="6440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Delft3D – FLOW</a:t>
            </a:r>
          </a:p>
          <a:p>
            <a:pPr algn="ctr"/>
            <a:r>
              <a:rPr lang="en-US" sz="1600" dirty="0"/>
              <a:t>Delft3D – MOR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5AC51AD3-6BF9-2BCD-EA65-4212D95D5193}"/>
              </a:ext>
            </a:extLst>
          </p:cNvPr>
          <p:cNvSpPr/>
          <p:nvPr/>
        </p:nvSpPr>
        <p:spPr>
          <a:xfrm>
            <a:off x="3711830" y="5513765"/>
            <a:ext cx="1587763" cy="6440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Data (AI) Models</a:t>
            </a:r>
          </a:p>
        </p:txBody>
      </p:sp>
      <p:cxnSp>
        <p:nvCxnSpPr>
          <p:cNvPr id="40" name="Conector: Curvo 39">
            <a:extLst>
              <a:ext uri="{FF2B5EF4-FFF2-40B4-BE49-F238E27FC236}">
                <a16:creationId xmlns:a16="http://schemas.microsoft.com/office/drawing/2014/main" id="{0EC3BD72-6D03-9C77-F239-53E86543498F}"/>
              </a:ext>
            </a:extLst>
          </p:cNvPr>
          <p:cNvCxnSpPr>
            <a:cxnSpLocks/>
            <a:stCxn id="30" idx="7"/>
            <a:endCxn id="31" idx="1"/>
          </p:cNvCxnSpPr>
          <p:nvPr/>
        </p:nvCxnSpPr>
        <p:spPr>
          <a:xfrm rot="5400000" flipH="1" flipV="1">
            <a:off x="2956719" y="3664478"/>
            <a:ext cx="654539" cy="855686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: Curvo 41">
            <a:extLst>
              <a:ext uri="{FF2B5EF4-FFF2-40B4-BE49-F238E27FC236}">
                <a16:creationId xmlns:a16="http://schemas.microsoft.com/office/drawing/2014/main" id="{40DE4CC6-8D7C-BF36-E964-897C18A1DE81}"/>
              </a:ext>
            </a:extLst>
          </p:cNvPr>
          <p:cNvCxnSpPr>
            <a:cxnSpLocks/>
            <a:stCxn id="30" idx="5"/>
            <a:endCxn id="32" idx="1"/>
          </p:cNvCxnSpPr>
          <p:nvPr/>
        </p:nvCxnSpPr>
        <p:spPr>
          <a:xfrm rot="16200000" flipH="1">
            <a:off x="2944473" y="5068443"/>
            <a:ext cx="679028" cy="855685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ângulo 38">
            <a:extLst>
              <a:ext uri="{FF2B5EF4-FFF2-40B4-BE49-F238E27FC236}">
                <a16:creationId xmlns:a16="http://schemas.microsoft.com/office/drawing/2014/main" id="{71C1042E-CC3E-B8E7-9E58-2CEC6E5B6340}"/>
              </a:ext>
            </a:extLst>
          </p:cNvPr>
          <p:cNvSpPr/>
          <p:nvPr/>
        </p:nvSpPr>
        <p:spPr>
          <a:xfrm>
            <a:off x="5968280" y="5503294"/>
            <a:ext cx="1587763" cy="6440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CNN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38D52A83-A710-B3A3-8ACE-B02537692B97}"/>
              </a:ext>
            </a:extLst>
          </p:cNvPr>
          <p:cNvCxnSpPr>
            <a:cxnSpLocks/>
            <a:stCxn id="31" idx="2"/>
            <a:endCxn id="32" idx="0"/>
          </p:cNvCxnSpPr>
          <p:nvPr/>
        </p:nvCxnSpPr>
        <p:spPr>
          <a:xfrm flipH="1">
            <a:off x="4505712" y="4087085"/>
            <a:ext cx="1" cy="14266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>
            <a:extLst>
              <a:ext uri="{FF2B5EF4-FFF2-40B4-BE49-F238E27FC236}">
                <a16:creationId xmlns:a16="http://schemas.microsoft.com/office/drawing/2014/main" id="{98D9A780-F526-2CB8-2854-94C9E695F914}"/>
              </a:ext>
            </a:extLst>
          </p:cNvPr>
          <p:cNvSpPr/>
          <p:nvPr/>
        </p:nvSpPr>
        <p:spPr>
          <a:xfrm>
            <a:off x="5968280" y="3429000"/>
            <a:ext cx="1587763" cy="6440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Delft3D – FLOW</a:t>
            </a:r>
          </a:p>
        </p:txBody>
      </p: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7D0CA31F-416F-A8BF-D2C0-98ECB7349A81}"/>
              </a:ext>
            </a:extLst>
          </p:cNvPr>
          <p:cNvCxnSpPr>
            <a:cxnSpLocks/>
            <a:stCxn id="41" idx="2"/>
            <a:endCxn id="39" idx="0"/>
          </p:cNvCxnSpPr>
          <p:nvPr/>
        </p:nvCxnSpPr>
        <p:spPr>
          <a:xfrm>
            <a:off x="6762162" y="4073069"/>
            <a:ext cx="0" cy="14302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agem 45">
            <a:extLst>
              <a:ext uri="{FF2B5EF4-FFF2-40B4-BE49-F238E27FC236}">
                <a16:creationId xmlns:a16="http://schemas.microsoft.com/office/drawing/2014/main" id="{421186DC-302F-882B-8036-8888A51F07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681" y="4897380"/>
            <a:ext cx="2347921" cy="1855895"/>
          </a:xfrm>
          <a:prstGeom prst="rect">
            <a:avLst/>
          </a:prstGeom>
        </p:spPr>
      </p:pic>
      <p:cxnSp>
        <p:nvCxnSpPr>
          <p:cNvPr id="47" name="Conector de Seta Reta 46">
            <a:extLst>
              <a:ext uri="{FF2B5EF4-FFF2-40B4-BE49-F238E27FC236}">
                <a16:creationId xmlns:a16="http://schemas.microsoft.com/office/drawing/2014/main" id="{F42FE449-C49D-0BBD-7AA4-6CD5FE483D51}"/>
              </a:ext>
            </a:extLst>
          </p:cNvPr>
          <p:cNvCxnSpPr>
            <a:cxnSpLocks/>
            <a:stCxn id="39" idx="3"/>
            <a:endCxn id="46" idx="1"/>
          </p:cNvCxnSpPr>
          <p:nvPr/>
        </p:nvCxnSpPr>
        <p:spPr>
          <a:xfrm flipV="1">
            <a:off x="7556043" y="5825328"/>
            <a:ext cx="758638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>
            <a:extLst>
              <a:ext uri="{FF2B5EF4-FFF2-40B4-BE49-F238E27FC236}">
                <a16:creationId xmlns:a16="http://schemas.microsoft.com/office/drawing/2014/main" id="{7275EDEB-3032-7B01-18E9-ADB09B52FC49}"/>
              </a:ext>
            </a:extLst>
          </p:cNvPr>
          <p:cNvCxnSpPr>
            <a:cxnSpLocks/>
            <a:stCxn id="32" idx="3"/>
            <a:endCxn id="39" idx="1"/>
          </p:cNvCxnSpPr>
          <p:nvPr/>
        </p:nvCxnSpPr>
        <p:spPr>
          <a:xfrm flipV="1">
            <a:off x="5299593" y="5825329"/>
            <a:ext cx="668687" cy="104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06933C7-1DE4-BEE0-FB14-F96D71B58E34}"/>
              </a:ext>
            </a:extLst>
          </p:cNvPr>
          <p:cNvSpPr txBox="1"/>
          <p:nvPr/>
        </p:nvSpPr>
        <p:spPr>
          <a:xfrm>
            <a:off x="3467680" y="2971599"/>
            <a:ext cx="207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Numerical model</a:t>
            </a:r>
          </a:p>
        </p:txBody>
      </p:sp>
    </p:spTree>
    <p:extLst>
      <p:ext uri="{BB962C8B-B14F-4D97-AF65-F5344CB8AC3E}">
        <p14:creationId xmlns:p14="http://schemas.microsoft.com/office/powerpoint/2010/main" val="1176806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D3BBDC79-71CB-57DB-5625-4E1E4FC0F2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983194"/>
              </p:ext>
            </p:extLst>
          </p:nvPr>
        </p:nvGraphicFramePr>
        <p:xfrm>
          <a:off x="973107" y="1840573"/>
          <a:ext cx="7666068" cy="485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Imagem 11">
            <a:extLst>
              <a:ext uri="{FF2B5EF4-FFF2-40B4-BE49-F238E27FC236}">
                <a16:creationId xmlns:a16="http://schemas.microsoft.com/office/drawing/2014/main" id="{EEC93BB9-97EF-C648-5E8A-5924712D27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30" t="8492" b="1"/>
          <a:stretch/>
        </p:blipFill>
        <p:spPr>
          <a:xfrm>
            <a:off x="604362" y="0"/>
            <a:ext cx="1715337" cy="432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FBD6CE6-DAC8-CF1B-B553-E07B8E112D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6000" y="0"/>
            <a:ext cx="5896000" cy="432000"/>
          </a:xfrm>
          <a:prstGeom prst="rect">
            <a:avLst/>
          </a:prstGeom>
        </p:spPr>
      </p:pic>
      <p:pic>
        <p:nvPicPr>
          <p:cNvPr id="14" name="Imagem 13" descr="Logotipo&#10;&#10;Descrição gerada automaticamente">
            <a:extLst>
              <a:ext uri="{FF2B5EF4-FFF2-40B4-BE49-F238E27FC236}">
                <a16:creationId xmlns:a16="http://schemas.microsoft.com/office/drawing/2014/main" id="{924EF31C-EB65-AFCB-6DD9-7B4A7479E4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362" cy="720000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0BAE2FD5-AE2B-C21F-50D0-564B9556CF68}"/>
              </a:ext>
            </a:extLst>
          </p:cNvPr>
          <p:cNvCxnSpPr/>
          <p:nvPr/>
        </p:nvCxnSpPr>
        <p:spPr>
          <a:xfrm>
            <a:off x="-8" y="723713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ítulo 5">
            <a:extLst>
              <a:ext uri="{FF2B5EF4-FFF2-40B4-BE49-F238E27FC236}">
                <a16:creationId xmlns:a16="http://schemas.microsoft.com/office/drawing/2014/main" id="{48FD8272-A9F1-4772-8B26-F851CF81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85" y="719999"/>
            <a:ext cx="10753740" cy="832575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b="0" i="0" dirty="0">
                <a:effectLst/>
                <a:latin typeface="Open Sans" panose="020B0606030504020204" pitchFamily="34" charset="0"/>
              </a:rPr>
              <a:t>Estuarine morphodynamics forecast using a numerical model emulator based on deep learning methods. </a:t>
            </a:r>
            <a:r>
              <a:rPr lang="en-US" sz="2400" b="0" i="0" dirty="0">
                <a:solidFill>
                  <a:srgbClr val="FFDE00"/>
                </a:solidFill>
                <a:effectLst/>
                <a:latin typeface="Open Sans" panose="020B0606030504020204" pitchFamily="34" charset="0"/>
              </a:rPr>
              <a:t>A first approach.</a:t>
            </a:r>
            <a:endParaRPr lang="en-US" sz="2400" dirty="0">
              <a:solidFill>
                <a:srgbClr val="FFDE00"/>
              </a:solidFill>
            </a:endParaRPr>
          </a:p>
        </p:txBody>
      </p:sp>
      <p:pic>
        <p:nvPicPr>
          <p:cNvPr id="19" name="Imagem 18" descr="Código QR&#10;&#10;Descrição gerada automaticamente">
            <a:extLst>
              <a:ext uri="{FF2B5EF4-FFF2-40B4-BE49-F238E27FC236}">
                <a16:creationId xmlns:a16="http://schemas.microsoft.com/office/drawing/2014/main" id="{59CB4EEF-2E76-0F3D-E53C-30520B5E55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000" y="6030000"/>
            <a:ext cx="828000" cy="828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D5183E-2FA0-7F7D-8E37-009DF6688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811" y="2115410"/>
            <a:ext cx="2806433" cy="83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AE7874E-B36E-8056-134D-B59FBF971760}"/>
              </a:ext>
            </a:extLst>
          </p:cNvPr>
          <p:cNvSpPr txBox="1"/>
          <p:nvPr/>
        </p:nvSpPr>
        <p:spPr>
          <a:xfrm>
            <a:off x="8934997" y="4360725"/>
            <a:ext cx="317127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Sources: The Python Logo | Python Software Foundation</a:t>
            </a:r>
          </a:p>
          <a:p>
            <a:pPr algn="ctr"/>
            <a:r>
              <a:rPr lang="en-US" sz="1100" dirty="0"/>
              <a:t>GitHub - </a:t>
            </a:r>
            <a:r>
              <a:rPr lang="en-US" sz="1100" dirty="0" err="1"/>
              <a:t>tensorflow</a:t>
            </a:r>
            <a:r>
              <a:rPr lang="en-US" sz="1100" dirty="0"/>
              <a:t>/</a:t>
            </a:r>
            <a:r>
              <a:rPr lang="en-US" sz="1100" dirty="0" err="1"/>
              <a:t>tensorflow</a:t>
            </a:r>
            <a:r>
              <a:rPr lang="en-US" sz="1100" dirty="0"/>
              <a:t>: An Open Source Machine Learning Framework for Everyone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9D89013-FF07-BA96-C581-7614072E2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722" y="2808561"/>
            <a:ext cx="1763712" cy="14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284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50C3DBDA-40B4-4426-A799-DB3F130C22FA}"/>
              </a:ext>
            </a:extLst>
          </p:cNvPr>
          <p:cNvSpPr txBox="1"/>
          <p:nvPr/>
        </p:nvSpPr>
        <p:spPr>
          <a:xfrm>
            <a:off x="5286569" y="856956"/>
            <a:ext cx="1618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Study area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FE5F5A9-A5B0-F846-7038-9E0CBD9DE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0" t="8492" b="1"/>
          <a:stretch/>
        </p:blipFill>
        <p:spPr>
          <a:xfrm>
            <a:off x="604362" y="0"/>
            <a:ext cx="1715337" cy="432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5A635E0-C08F-F37A-7C68-7480ED4D9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000" y="0"/>
            <a:ext cx="5896000" cy="432000"/>
          </a:xfrm>
          <a:prstGeom prst="rect">
            <a:avLst/>
          </a:prstGeom>
        </p:spPr>
      </p:pic>
      <p:pic>
        <p:nvPicPr>
          <p:cNvPr id="18" name="Imagem 17" descr="Logotipo&#10;&#10;Descrição gerada automaticamente">
            <a:extLst>
              <a:ext uri="{FF2B5EF4-FFF2-40B4-BE49-F238E27FC236}">
                <a16:creationId xmlns:a16="http://schemas.microsoft.com/office/drawing/2014/main" id="{461929D7-CC68-F15B-5073-DE2120451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362" cy="720000"/>
          </a:xfrm>
          <a:prstGeom prst="rect">
            <a:avLst/>
          </a:prstGeom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23170859-0CAB-5E97-B1BD-D397DD515A1D}"/>
              </a:ext>
            </a:extLst>
          </p:cNvPr>
          <p:cNvCxnSpPr/>
          <p:nvPr/>
        </p:nvCxnSpPr>
        <p:spPr>
          <a:xfrm>
            <a:off x="-8" y="723713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Imagem 19" descr="Código QR&#10;&#10;Descrição gerada automaticamente">
            <a:extLst>
              <a:ext uri="{FF2B5EF4-FFF2-40B4-BE49-F238E27FC236}">
                <a16:creationId xmlns:a16="http://schemas.microsoft.com/office/drawing/2014/main" id="{EFF7176D-BC1F-64FA-809E-E62E574795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000" y="6015315"/>
            <a:ext cx="828000" cy="828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830A34BF-11F9-59BD-AC66-AB8AC56930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2339"/>
          <a:stretch/>
        </p:blipFill>
        <p:spPr>
          <a:xfrm>
            <a:off x="429773" y="1491327"/>
            <a:ext cx="11332437" cy="4233819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82B163DD-E898-F511-3DD4-CAA9B9AA942D}"/>
              </a:ext>
            </a:extLst>
          </p:cNvPr>
          <p:cNvSpPr txBox="1"/>
          <p:nvPr/>
        </p:nvSpPr>
        <p:spPr>
          <a:xfrm>
            <a:off x="2152565" y="5933316"/>
            <a:ext cx="7886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Figure 1: Map of the study area. a) Location of the Minho river estuary in Europe; b) Domain of the numerical model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AB2FD807-B699-BA64-24B1-3DDC370698ED}"/>
              </a:ext>
            </a:extLst>
          </p:cNvPr>
          <p:cNvSpPr/>
          <p:nvPr/>
        </p:nvSpPr>
        <p:spPr>
          <a:xfrm rot="3098785">
            <a:off x="8134872" y="3975303"/>
            <a:ext cx="571329" cy="10872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8C77F129-E9BC-4B9E-8C42-FC7AFE5D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614" y="774109"/>
            <a:ext cx="3287014" cy="74787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400" b="0" i="0" dirty="0">
                <a:effectLst/>
                <a:latin typeface="Open Sans" panose="020B0606030504020204" pitchFamily="34" charset="0"/>
              </a:rPr>
              <a:t>Convolutional Neural Network architecture</a:t>
            </a:r>
            <a:endParaRPr lang="en-US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67909AD-A61C-4F68-9310-FC4743F44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0" t="8492" b="1"/>
          <a:stretch/>
        </p:blipFill>
        <p:spPr>
          <a:xfrm>
            <a:off x="604362" y="0"/>
            <a:ext cx="1715337" cy="432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FCFDC3A-1BEB-4C3E-B022-0E07BF475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000" y="0"/>
            <a:ext cx="5896000" cy="432000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8C71D9B6-7647-40D3-BF4E-DC3A3C257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362" cy="720000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A4B58510-1079-4DE5-9DA2-0560202D6D6B}"/>
              </a:ext>
            </a:extLst>
          </p:cNvPr>
          <p:cNvCxnSpPr/>
          <p:nvPr/>
        </p:nvCxnSpPr>
        <p:spPr>
          <a:xfrm>
            <a:off x="-8" y="723713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16D99C-09E5-ABFC-64E9-8990CF8F35E8}"/>
              </a:ext>
            </a:extLst>
          </p:cNvPr>
          <p:cNvCxnSpPr>
            <a:cxnSpLocks/>
            <a:stCxn id="17" idx="3"/>
            <a:endCxn id="127" idx="5"/>
          </p:cNvCxnSpPr>
          <p:nvPr/>
        </p:nvCxnSpPr>
        <p:spPr>
          <a:xfrm>
            <a:off x="3024593" y="2433920"/>
            <a:ext cx="303315" cy="38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20315517-5793-838F-14D3-7E3EABF713DA}"/>
              </a:ext>
            </a:extLst>
          </p:cNvPr>
          <p:cNvCxnSpPr>
            <a:cxnSpLocks/>
            <a:stCxn id="9" idx="3"/>
            <a:endCxn id="125" idx="5"/>
          </p:cNvCxnSpPr>
          <p:nvPr/>
        </p:nvCxnSpPr>
        <p:spPr>
          <a:xfrm flipV="1">
            <a:off x="3024629" y="3983020"/>
            <a:ext cx="318619" cy="979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id="{94EA8DF3-9B6D-20DF-3BAB-32A63708B6B0}"/>
              </a:ext>
            </a:extLst>
          </p:cNvPr>
          <p:cNvSpPr/>
          <p:nvPr/>
        </p:nvSpPr>
        <p:spPr>
          <a:xfrm>
            <a:off x="4533383" y="2254304"/>
            <a:ext cx="720000" cy="36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/>
              <a:t>Conv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1D939E9-7B7E-FF19-AA61-9201D969940B}"/>
              </a:ext>
            </a:extLst>
          </p:cNvPr>
          <p:cNvSpPr/>
          <p:nvPr/>
        </p:nvSpPr>
        <p:spPr>
          <a:xfrm>
            <a:off x="4588160" y="3804365"/>
            <a:ext cx="720000" cy="36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/>
              <a:t>Conv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A62A1295-E9BA-7D20-0085-6CA6772E8BA9}"/>
              </a:ext>
            </a:extLst>
          </p:cNvPr>
          <p:cNvSpPr/>
          <p:nvPr/>
        </p:nvSpPr>
        <p:spPr>
          <a:xfrm>
            <a:off x="5843485" y="2258163"/>
            <a:ext cx="720000" cy="360000"/>
          </a:xfrm>
          <a:prstGeom prst="ellipse">
            <a:avLst/>
          </a:prstGeom>
          <a:solidFill>
            <a:srgbClr val="FFDE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/>
              <a:t>Conv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F524967-D404-376F-4DC6-2DBA9F23FDC6}"/>
              </a:ext>
            </a:extLst>
          </p:cNvPr>
          <p:cNvSpPr/>
          <p:nvPr/>
        </p:nvSpPr>
        <p:spPr>
          <a:xfrm>
            <a:off x="5803994" y="3805565"/>
            <a:ext cx="720000" cy="360000"/>
          </a:xfrm>
          <a:prstGeom prst="ellipse">
            <a:avLst/>
          </a:prstGeom>
          <a:solidFill>
            <a:srgbClr val="FFDE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/>
              <a:t>Conv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E035F79-958B-3DDD-7DB6-F93AC05E931B}"/>
              </a:ext>
            </a:extLst>
          </p:cNvPr>
          <p:cNvSpPr/>
          <p:nvPr/>
        </p:nvSpPr>
        <p:spPr>
          <a:xfrm>
            <a:off x="7231691" y="2254304"/>
            <a:ext cx="720000" cy="360000"/>
          </a:xfrm>
          <a:prstGeom prst="ellipse">
            <a:avLst/>
          </a:prstGeom>
          <a:solidFill>
            <a:srgbClr val="FFDE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/>
              <a:t>Conv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F2C194A2-CA47-E350-50B0-1E5667EC3303}"/>
              </a:ext>
            </a:extLst>
          </p:cNvPr>
          <p:cNvSpPr/>
          <p:nvPr/>
        </p:nvSpPr>
        <p:spPr>
          <a:xfrm>
            <a:off x="7102761" y="3803979"/>
            <a:ext cx="720000" cy="360000"/>
          </a:xfrm>
          <a:prstGeom prst="ellipse">
            <a:avLst/>
          </a:prstGeom>
          <a:solidFill>
            <a:srgbClr val="FFDE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/>
              <a:t>Conv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797318F9-2513-05FE-9667-2D95E6FB644F}"/>
              </a:ext>
            </a:extLst>
          </p:cNvPr>
          <p:cNvSpPr/>
          <p:nvPr/>
        </p:nvSpPr>
        <p:spPr>
          <a:xfrm>
            <a:off x="5036964" y="3051762"/>
            <a:ext cx="1038225" cy="266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err="1"/>
              <a:t>Concat</a:t>
            </a:r>
            <a:endParaRPr lang="en-US" sz="1100" b="1" dirty="0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57222E18-7EC6-89A7-5956-AAE7A7796557}"/>
              </a:ext>
            </a:extLst>
          </p:cNvPr>
          <p:cNvSpPr/>
          <p:nvPr/>
        </p:nvSpPr>
        <p:spPr>
          <a:xfrm>
            <a:off x="6339324" y="3051604"/>
            <a:ext cx="1038225" cy="266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err="1"/>
              <a:t>Concat</a:t>
            </a:r>
            <a:endParaRPr lang="en-US" sz="1100" b="1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4237ABD5-2473-F574-10B3-FAD2ED99DB79}"/>
              </a:ext>
            </a:extLst>
          </p:cNvPr>
          <p:cNvSpPr/>
          <p:nvPr/>
        </p:nvSpPr>
        <p:spPr>
          <a:xfrm>
            <a:off x="7663648" y="3017908"/>
            <a:ext cx="1038225" cy="266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err="1"/>
              <a:t>Concat</a:t>
            </a:r>
            <a:endParaRPr lang="en-US" sz="1100" b="1" dirty="0"/>
          </a:p>
        </p:txBody>
      </p: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ADBE0187-3045-18D8-BDD0-CFAABAE4187B}"/>
              </a:ext>
            </a:extLst>
          </p:cNvPr>
          <p:cNvCxnSpPr>
            <a:cxnSpLocks/>
            <a:stCxn id="19" idx="6"/>
            <a:endCxn id="21" idx="2"/>
          </p:cNvCxnSpPr>
          <p:nvPr/>
        </p:nvCxnSpPr>
        <p:spPr>
          <a:xfrm>
            <a:off x="5253383" y="2434304"/>
            <a:ext cx="590102" cy="385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56C72F35-7D12-6817-2881-2A6F7C52A046}"/>
              </a:ext>
            </a:extLst>
          </p:cNvPr>
          <p:cNvCxnSpPr>
            <a:cxnSpLocks/>
            <a:stCxn id="20" idx="6"/>
            <a:endCxn id="22" idx="2"/>
          </p:cNvCxnSpPr>
          <p:nvPr/>
        </p:nvCxnSpPr>
        <p:spPr>
          <a:xfrm>
            <a:off x="5308160" y="3984365"/>
            <a:ext cx="495834" cy="12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3DE368B4-B59A-AC12-D822-1740EB308525}"/>
              </a:ext>
            </a:extLst>
          </p:cNvPr>
          <p:cNvCxnSpPr>
            <a:cxnSpLocks/>
            <a:stCxn id="21" idx="6"/>
            <a:endCxn id="23" idx="2"/>
          </p:cNvCxnSpPr>
          <p:nvPr/>
        </p:nvCxnSpPr>
        <p:spPr>
          <a:xfrm flipV="1">
            <a:off x="6563485" y="2434304"/>
            <a:ext cx="668206" cy="385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0AB5BCAC-F88B-E106-FF36-A4803BEC01B5}"/>
              </a:ext>
            </a:extLst>
          </p:cNvPr>
          <p:cNvCxnSpPr>
            <a:cxnSpLocks/>
            <a:stCxn id="22" idx="6"/>
            <a:endCxn id="24" idx="2"/>
          </p:cNvCxnSpPr>
          <p:nvPr/>
        </p:nvCxnSpPr>
        <p:spPr>
          <a:xfrm flipV="1">
            <a:off x="6523994" y="3983979"/>
            <a:ext cx="578767" cy="158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430C21A5-C5E5-27F4-0CD4-A324A21CCEF3}"/>
              </a:ext>
            </a:extLst>
          </p:cNvPr>
          <p:cNvCxnSpPr>
            <a:cxnSpLocks/>
            <a:stCxn id="19" idx="5"/>
            <a:endCxn id="27" idx="0"/>
          </p:cNvCxnSpPr>
          <p:nvPr/>
        </p:nvCxnSpPr>
        <p:spPr>
          <a:xfrm>
            <a:off x="5147941" y="2561583"/>
            <a:ext cx="408136" cy="49017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>
            <a:extLst>
              <a:ext uri="{FF2B5EF4-FFF2-40B4-BE49-F238E27FC236}">
                <a16:creationId xmlns:a16="http://schemas.microsoft.com/office/drawing/2014/main" id="{D504FC8C-2148-EA65-EEAD-6FFE4B7B340E}"/>
              </a:ext>
            </a:extLst>
          </p:cNvPr>
          <p:cNvCxnSpPr>
            <a:cxnSpLocks/>
            <a:stCxn id="20" idx="7"/>
            <a:endCxn id="27" idx="2"/>
          </p:cNvCxnSpPr>
          <p:nvPr/>
        </p:nvCxnSpPr>
        <p:spPr>
          <a:xfrm flipV="1">
            <a:off x="5202718" y="3318462"/>
            <a:ext cx="353359" cy="53862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Conector de Seta Reta 50">
            <a:extLst>
              <a:ext uri="{FF2B5EF4-FFF2-40B4-BE49-F238E27FC236}">
                <a16:creationId xmlns:a16="http://schemas.microsoft.com/office/drawing/2014/main" id="{2CD61761-0E50-4731-2D3C-19B7D4630AE2}"/>
              </a:ext>
            </a:extLst>
          </p:cNvPr>
          <p:cNvCxnSpPr>
            <a:cxnSpLocks/>
            <a:stCxn id="21" idx="5"/>
            <a:endCxn id="28" idx="0"/>
          </p:cNvCxnSpPr>
          <p:nvPr/>
        </p:nvCxnSpPr>
        <p:spPr>
          <a:xfrm>
            <a:off x="6458043" y="2565442"/>
            <a:ext cx="400394" cy="48616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Conector de Seta Reta 51">
            <a:extLst>
              <a:ext uri="{FF2B5EF4-FFF2-40B4-BE49-F238E27FC236}">
                <a16:creationId xmlns:a16="http://schemas.microsoft.com/office/drawing/2014/main" id="{D887EA10-B989-681A-67B5-E37CFCD5FDFD}"/>
              </a:ext>
            </a:extLst>
          </p:cNvPr>
          <p:cNvCxnSpPr>
            <a:cxnSpLocks/>
            <a:stCxn id="22" idx="7"/>
            <a:endCxn id="28" idx="2"/>
          </p:cNvCxnSpPr>
          <p:nvPr/>
        </p:nvCxnSpPr>
        <p:spPr>
          <a:xfrm flipV="1">
            <a:off x="6418552" y="3318304"/>
            <a:ext cx="439885" cy="53998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>
            <a:extLst>
              <a:ext uri="{FF2B5EF4-FFF2-40B4-BE49-F238E27FC236}">
                <a16:creationId xmlns:a16="http://schemas.microsoft.com/office/drawing/2014/main" id="{354B3EB9-03F3-9F64-CC0C-2D9AA79DFCCA}"/>
              </a:ext>
            </a:extLst>
          </p:cNvPr>
          <p:cNvCxnSpPr>
            <a:cxnSpLocks/>
            <a:stCxn id="23" idx="5"/>
            <a:endCxn id="29" idx="0"/>
          </p:cNvCxnSpPr>
          <p:nvPr/>
        </p:nvCxnSpPr>
        <p:spPr>
          <a:xfrm>
            <a:off x="7846249" y="2561583"/>
            <a:ext cx="336512" cy="4563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Conector de Seta Reta 53">
            <a:extLst>
              <a:ext uri="{FF2B5EF4-FFF2-40B4-BE49-F238E27FC236}">
                <a16:creationId xmlns:a16="http://schemas.microsoft.com/office/drawing/2014/main" id="{220D9AAD-E380-E11F-5DB7-5D92A76C33B1}"/>
              </a:ext>
            </a:extLst>
          </p:cNvPr>
          <p:cNvCxnSpPr>
            <a:cxnSpLocks/>
            <a:stCxn id="24" idx="7"/>
            <a:endCxn id="29" idx="2"/>
          </p:cNvCxnSpPr>
          <p:nvPr/>
        </p:nvCxnSpPr>
        <p:spPr>
          <a:xfrm flipV="1">
            <a:off x="7717319" y="3284608"/>
            <a:ext cx="465442" cy="57209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Conector de Seta Reta 69">
            <a:extLst>
              <a:ext uri="{FF2B5EF4-FFF2-40B4-BE49-F238E27FC236}">
                <a16:creationId xmlns:a16="http://schemas.microsoft.com/office/drawing/2014/main" id="{E3BAF27F-B219-A6D4-4916-A5AB51BE2F46}"/>
              </a:ext>
            </a:extLst>
          </p:cNvPr>
          <p:cNvCxnSpPr>
            <a:cxnSpLocks/>
            <a:stCxn id="27" idx="2"/>
            <a:endCxn id="100" idx="0"/>
          </p:cNvCxnSpPr>
          <p:nvPr/>
        </p:nvCxnSpPr>
        <p:spPr>
          <a:xfrm flipH="1">
            <a:off x="5546866" y="3318462"/>
            <a:ext cx="9211" cy="109646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3" name="Elipse 72">
            <a:extLst>
              <a:ext uri="{FF2B5EF4-FFF2-40B4-BE49-F238E27FC236}">
                <a16:creationId xmlns:a16="http://schemas.microsoft.com/office/drawing/2014/main" id="{D427ABA1-8209-4ECD-C488-9B78BD0ED2B9}"/>
              </a:ext>
            </a:extLst>
          </p:cNvPr>
          <p:cNvSpPr/>
          <p:nvPr/>
        </p:nvSpPr>
        <p:spPr>
          <a:xfrm>
            <a:off x="7808031" y="4064643"/>
            <a:ext cx="720000" cy="36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/>
              <a:t>Conv</a:t>
            </a:r>
          </a:p>
        </p:txBody>
      </p:sp>
      <p:sp>
        <p:nvSpPr>
          <p:cNvPr id="74" name="Retângulo: Cantos Arredondados 73">
            <a:extLst>
              <a:ext uri="{FF2B5EF4-FFF2-40B4-BE49-F238E27FC236}">
                <a16:creationId xmlns:a16="http://schemas.microsoft.com/office/drawing/2014/main" id="{6BA62AC2-C3FA-D0DF-8574-80A0C43EC769}"/>
              </a:ext>
            </a:extLst>
          </p:cNvPr>
          <p:cNvSpPr/>
          <p:nvPr/>
        </p:nvSpPr>
        <p:spPr>
          <a:xfrm>
            <a:off x="7642760" y="4799596"/>
            <a:ext cx="1080000" cy="36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err="1"/>
              <a:t>Upsampling</a:t>
            </a:r>
            <a:endParaRPr lang="en-US" sz="1100" b="1" dirty="0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24DF9767-5730-4DB6-D206-A7D3D0937023}"/>
              </a:ext>
            </a:extLst>
          </p:cNvPr>
          <p:cNvSpPr/>
          <p:nvPr/>
        </p:nvSpPr>
        <p:spPr>
          <a:xfrm>
            <a:off x="6511691" y="4244934"/>
            <a:ext cx="720000" cy="36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/>
              <a:t>Conv</a:t>
            </a:r>
          </a:p>
        </p:txBody>
      </p:sp>
      <p:sp>
        <p:nvSpPr>
          <p:cNvPr id="76" name="Retângulo: Cantos Arredondados 75">
            <a:extLst>
              <a:ext uri="{FF2B5EF4-FFF2-40B4-BE49-F238E27FC236}">
                <a16:creationId xmlns:a16="http://schemas.microsoft.com/office/drawing/2014/main" id="{C74C1BD9-D970-B245-121F-57ED68E9B97B}"/>
              </a:ext>
            </a:extLst>
          </p:cNvPr>
          <p:cNvSpPr/>
          <p:nvPr/>
        </p:nvSpPr>
        <p:spPr>
          <a:xfrm>
            <a:off x="6340052" y="4812388"/>
            <a:ext cx="1080000" cy="36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err="1"/>
              <a:t>Upsampling</a:t>
            </a:r>
            <a:endParaRPr lang="en-US" sz="1100" b="1" dirty="0"/>
          </a:p>
        </p:txBody>
      </p:sp>
      <p:cxnSp>
        <p:nvCxnSpPr>
          <p:cNvPr id="77" name="Conector de Seta Reta 76">
            <a:extLst>
              <a:ext uri="{FF2B5EF4-FFF2-40B4-BE49-F238E27FC236}">
                <a16:creationId xmlns:a16="http://schemas.microsoft.com/office/drawing/2014/main" id="{767C922C-073B-9850-BAEF-9CAC7DC574FD}"/>
              </a:ext>
            </a:extLst>
          </p:cNvPr>
          <p:cNvCxnSpPr>
            <a:cxnSpLocks/>
            <a:stCxn id="29" idx="2"/>
            <a:endCxn id="73" idx="0"/>
          </p:cNvCxnSpPr>
          <p:nvPr/>
        </p:nvCxnSpPr>
        <p:spPr>
          <a:xfrm flipH="1">
            <a:off x="8168031" y="3284608"/>
            <a:ext cx="14730" cy="78003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1" name="Conector de Seta Reta 80">
            <a:extLst>
              <a:ext uri="{FF2B5EF4-FFF2-40B4-BE49-F238E27FC236}">
                <a16:creationId xmlns:a16="http://schemas.microsoft.com/office/drawing/2014/main" id="{F45C21CC-6C9B-0B12-C35D-2AE1CCD32FD9}"/>
              </a:ext>
            </a:extLst>
          </p:cNvPr>
          <p:cNvCxnSpPr>
            <a:cxnSpLocks/>
            <a:stCxn id="73" idx="4"/>
            <a:endCxn id="74" idx="0"/>
          </p:cNvCxnSpPr>
          <p:nvPr/>
        </p:nvCxnSpPr>
        <p:spPr>
          <a:xfrm>
            <a:off x="8168031" y="4424643"/>
            <a:ext cx="14729" cy="37495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>
            <a:extLst>
              <a:ext uri="{FF2B5EF4-FFF2-40B4-BE49-F238E27FC236}">
                <a16:creationId xmlns:a16="http://schemas.microsoft.com/office/drawing/2014/main" id="{1E2B5434-10E4-0A00-5F48-2E896787CB62}"/>
              </a:ext>
            </a:extLst>
          </p:cNvPr>
          <p:cNvCxnSpPr>
            <a:cxnSpLocks/>
            <a:stCxn id="74" idx="1"/>
            <a:endCxn id="75" idx="6"/>
          </p:cNvCxnSpPr>
          <p:nvPr/>
        </p:nvCxnSpPr>
        <p:spPr>
          <a:xfrm flipH="1" flipV="1">
            <a:off x="7231691" y="4424934"/>
            <a:ext cx="411069" cy="55466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8" name="Conector de Seta Reta 87">
            <a:extLst>
              <a:ext uri="{FF2B5EF4-FFF2-40B4-BE49-F238E27FC236}">
                <a16:creationId xmlns:a16="http://schemas.microsoft.com/office/drawing/2014/main" id="{F36746A0-B22A-711C-F840-9CCEA46DA6EB}"/>
              </a:ext>
            </a:extLst>
          </p:cNvPr>
          <p:cNvCxnSpPr>
            <a:cxnSpLocks/>
            <a:stCxn id="28" idx="2"/>
            <a:endCxn id="75" idx="0"/>
          </p:cNvCxnSpPr>
          <p:nvPr/>
        </p:nvCxnSpPr>
        <p:spPr>
          <a:xfrm>
            <a:off x="6858437" y="3318304"/>
            <a:ext cx="13254" cy="92663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2" name="Conector de Seta Reta 91">
            <a:extLst>
              <a:ext uri="{FF2B5EF4-FFF2-40B4-BE49-F238E27FC236}">
                <a16:creationId xmlns:a16="http://schemas.microsoft.com/office/drawing/2014/main" id="{6A896B47-2A55-77A3-07EB-B3D7A177A778}"/>
              </a:ext>
            </a:extLst>
          </p:cNvPr>
          <p:cNvCxnSpPr>
            <a:cxnSpLocks/>
            <a:stCxn id="75" idx="4"/>
            <a:endCxn id="76" idx="0"/>
          </p:cNvCxnSpPr>
          <p:nvPr/>
        </p:nvCxnSpPr>
        <p:spPr>
          <a:xfrm>
            <a:off x="6871691" y="4604934"/>
            <a:ext cx="8361" cy="20745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0" name="Elipse 99">
            <a:extLst>
              <a:ext uri="{FF2B5EF4-FFF2-40B4-BE49-F238E27FC236}">
                <a16:creationId xmlns:a16="http://schemas.microsoft.com/office/drawing/2014/main" id="{9F97744B-47DB-C940-DF8A-5246036E9BF3}"/>
              </a:ext>
            </a:extLst>
          </p:cNvPr>
          <p:cNvSpPr/>
          <p:nvPr/>
        </p:nvSpPr>
        <p:spPr>
          <a:xfrm>
            <a:off x="5186866" y="4414931"/>
            <a:ext cx="720000" cy="36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/>
              <a:t>Conv</a:t>
            </a:r>
          </a:p>
        </p:txBody>
      </p:sp>
      <p:cxnSp>
        <p:nvCxnSpPr>
          <p:cNvPr id="108" name="Conector de Seta Reta 107">
            <a:extLst>
              <a:ext uri="{FF2B5EF4-FFF2-40B4-BE49-F238E27FC236}">
                <a16:creationId xmlns:a16="http://schemas.microsoft.com/office/drawing/2014/main" id="{11FCC4BD-3C8D-0022-BDEE-CF7C989D3581}"/>
              </a:ext>
            </a:extLst>
          </p:cNvPr>
          <p:cNvCxnSpPr>
            <a:cxnSpLocks/>
            <a:stCxn id="76" idx="1"/>
            <a:endCxn id="100" idx="6"/>
          </p:cNvCxnSpPr>
          <p:nvPr/>
        </p:nvCxnSpPr>
        <p:spPr>
          <a:xfrm flipH="1" flipV="1">
            <a:off x="5906866" y="4594931"/>
            <a:ext cx="433186" cy="39745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3" name="Elipse 112">
            <a:extLst>
              <a:ext uri="{FF2B5EF4-FFF2-40B4-BE49-F238E27FC236}">
                <a16:creationId xmlns:a16="http://schemas.microsoft.com/office/drawing/2014/main" id="{A6A821E1-42D1-0B96-9ACE-749108712049}"/>
              </a:ext>
            </a:extLst>
          </p:cNvPr>
          <p:cNvSpPr/>
          <p:nvPr/>
        </p:nvSpPr>
        <p:spPr>
          <a:xfrm>
            <a:off x="4213153" y="4386027"/>
            <a:ext cx="720000" cy="36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/>
              <a:t>Conv</a:t>
            </a:r>
          </a:p>
        </p:txBody>
      </p:sp>
      <p:sp>
        <p:nvSpPr>
          <p:cNvPr id="114" name="Elipse 113">
            <a:extLst>
              <a:ext uri="{FF2B5EF4-FFF2-40B4-BE49-F238E27FC236}">
                <a16:creationId xmlns:a16="http://schemas.microsoft.com/office/drawing/2014/main" id="{36AEDA23-43D5-1BA5-8D0C-DB7F56D2926B}"/>
              </a:ext>
            </a:extLst>
          </p:cNvPr>
          <p:cNvSpPr/>
          <p:nvPr/>
        </p:nvSpPr>
        <p:spPr>
          <a:xfrm>
            <a:off x="4213153" y="5018606"/>
            <a:ext cx="720000" cy="36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/>
              <a:t>Conv</a:t>
            </a:r>
          </a:p>
        </p:txBody>
      </p:sp>
      <p:sp>
        <p:nvSpPr>
          <p:cNvPr id="121" name="Paralelogramo 120">
            <a:extLst>
              <a:ext uri="{FF2B5EF4-FFF2-40B4-BE49-F238E27FC236}">
                <a16:creationId xmlns:a16="http://schemas.microsoft.com/office/drawing/2014/main" id="{31FCA052-A5BF-B2FA-ADB9-5B0B268738B4}"/>
              </a:ext>
            </a:extLst>
          </p:cNvPr>
          <p:cNvSpPr/>
          <p:nvPr/>
        </p:nvSpPr>
        <p:spPr>
          <a:xfrm>
            <a:off x="4130656" y="6201537"/>
            <a:ext cx="900000" cy="360000"/>
          </a:xfrm>
          <a:prstGeom prst="parallelogram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/>
              <a:t>Rescaling</a:t>
            </a:r>
          </a:p>
        </p:txBody>
      </p:sp>
      <p:sp>
        <p:nvSpPr>
          <p:cNvPr id="122" name="Losango 121">
            <a:extLst>
              <a:ext uri="{FF2B5EF4-FFF2-40B4-BE49-F238E27FC236}">
                <a16:creationId xmlns:a16="http://schemas.microsoft.com/office/drawing/2014/main" id="{9E8A5F1B-CC4B-32B0-CA4F-44131FB864E2}"/>
              </a:ext>
            </a:extLst>
          </p:cNvPr>
          <p:cNvSpPr/>
          <p:nvPr/>
        </p:nvSpPr>
        <p:spPr>
          <a:xfrm>
            <a:off x="4228160" y="5590971"/>
            <a:ext cx="720000" cy="4320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err="1"/>
              <a:t>Relu</a:t>
            </a:r>
            <a:endParaRPr lang="en-US" sz="1100" b="1" dirty="0"/>
          </a:p>
        </p:txBody>
      </p:sp>
      <p:sp>
        <p:nvSpPr>
          <p:cNvPr id="125" name="Paralelogramo 124">
            <a:extLst>
              <a:ext uri="{FF2B5EF4-FFF2-40B4-BE49-F238E27FC236}">
                <a16:creationId xmlns:a16="http://schemas.microsoft.com/office/drawing/2014/main" id="{E8B2BCBA-D340-5825-3A8D-51CBC304B4DE}"/>
              </a:ext>
            </a:extLst>
          </p:cNvPr>
          <p:cNvSpPr/>
          <p:nvPr/>
        </p:nvSpPr>
        <p:spPr>
          <a:xfrm>
            <a:off x="3298248" y="3803020"/>
            <a:ext cx="900000" cy="360000"/>
          </a:xfrm>
          <a:prstGeom prst="parallelogram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/>
              <a:t>Rescaling</a:t>
            </a:r>
          </a:p>
        </p:txBody>
      </p:sp>
      <p:sp>
        <p:nvSpPr>
          <p:cNvPr id="127" name="Paralelogramo 126">
            <a:extLst>
              <a:ext uri="{FF2B5EF4-FFF2-40B4-BE49-F238E27FC236}">
                <a16:creationId xmlns:a16="http://schemas.microsoft.com/office/drawing/2014/main" id="{CA60FA4D-43BA-DB40-DED6-39BF8E96AA00}"/>
              </a:ext>
            </a:extLst>
          </p:cNvPr>
          <p:cNvSpPr/>
          <p:nvPr/>
        </p:nvSpPr>
        <p:spPr>
          <a:xfrm>
            <a:off x="3282908" y="2254304"/>
            <a:ext cx="900000" cy="360000"/>
          </a:xfrm>
          <a:prstGeom prst="parallelogram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/>
              <a:t>Rescaling</a:t>
            </a:r>
          </a:p>
        </p:txBody>
      </p:sp>
      <p:cxnSp>
        <p:nvCxnSpPr>
          <p:cNvPr id="129" name="Conector de Seta Reta 128">
            <a:extLst>
              <a:ext uri="{FF2B5EF4-FFF2-40B4-BE49-F238E27FC236}">
                <a16:creationId xmlns:a16="http://schemas.microsoft.com/office/drawing/2014/main" id="{FBA231F3-D838-38BF-B562-DDDF95F574BF}"/>
              </a:ext>
            </a:extLst>
          </p:cNvPr>
          <p:cNvCxnSpPr>
            <a:cxnSpLocks/>
            <a:stCxn id="125" idx="2"/>
            <a:endCxn id="20" idx="2"/>
          </p:cNvCxnSpPr>
          <p:nvPr/>
        </p:nvCxnSpPr>
        <p:spPr>
          <a:xfrm>
            <a:off x="4153248" y="3983020"/>
            <a:ext cx="434912" cy="134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de Seta Reta 142">
            <a:extLst>
              <a:ext uri="{FF2B5EF4-FFF2-40B4-BE49-F238E27FC236}">
                <a16:creationId xmlns:a16="http://schemas.microsoft.com/office/drawing/2014/main" id="{AA40DD19-4349-C60D-32CF-DEDAD0BC1CAE}"/>
              </a:ext>
            </a:extLst>
          </p:cNvPr>
          <p:cNvCxnSpPr>
            <a:cxnSpLocks/>
            <a:stCxn id="100" idx="2"/>
            <a:endCxn id="113" idx="6"/>
          </p:cNvCxnSpPr>
          <p:nvPr/>
        </p:nvCxnSpPr>
        <p:spPr>
          <a:xfrm flipH="1" flipV="1">
            <a:off x="4933153" y="4566027"/>
            <a:ext cx="253713" cy="2890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6" name="Conector de Seta Reta 145">
            <a:extLst>
              <a:ext uri="{FF2B5EF4-FFF2-40B4-BE49-F238E27FC236}">
                <a16:creationId xmlns:a16="http://schemas.microsoft.com/office/drawing/2014/main" id="{5A6FBEB5-2F3D-B00B-59FC-A044D76528CC}"/>
              </a:ext>
            </a:extLst>
          </p:cNvPr>
          <p:cNvCxnSpPr>
            <a:cxnSpLocks/>
            <a:stCxn id="127" idx="2"/>
            <a:endCxn id="19" idx="2"/>
          </p:cNvCxnSpPr>
          <p:nvPr/>
        </p:nvCxnSpPr>
        <p:spPr>
          <a:xfrm>
            <a:off x="4137908" y="2434304"/>
            <a:ext cx="395475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2" name="Conector de Seta Reta 201">
            <a:extLst>
              <a:ext uri="{FF2B5EF4-FFF2-40B4-BE49-F238E27FC236}">
                <a16:creationId xmlns:a16="http://schemas.microsoft.com/office/drawing/2014/main" id="{1FE9D358-62A5-1AB5-1AD7-E737A5D795B7}"/>
              </a:ext>
            </a:extLst>
          </p:cNvPr>
          <p:cNvCxnSpPr>
            <a:cxnSpLocks/>
            <a:stCxn id="113" idx="4"/>
            <a:endCxn id="114" idx="0"/>
          </p:cNvCxnSpPr>
          <p:nvPr/>
        </p:nvCxnSpPr>
        <p:spPr>
          <a:xfrm>
            <a:off x="4573153" y="4746027"/>
            <a:ext cx="0" cy="27257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6" name="Conector de Seta Reta 205">
            <a:extLst>
              <a:ext uri="{FF2B5EF4-FFF2-40B4-BE49-F238E27FC236}">
                <a16:creationId xmlns:a16="http://schemas.microsoft.com/office/drawing/2014/main" id="{CA1F1AD6-3D86-557F-81DE-AB2B8D0B19F8}"/>
              </a:ext>
            </a:extLst>
          </p:cNvPr>
          <p:cNvCxnSpPr>
            <a:cxnSpLocks/>
            <a:stCxn id="114" idx="4"/>
            <a:endCxn id="122" idx="0"/>
          </p:cNvCxnSpPr>
          <p:nvPr/>
        </p:nvCxnSpPr>
        <p:spPr>
          <a:xfrm>
            <a:off x="4573153" y="5378606"/>
            <a:ext cx="15007" cy="21236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9" name="Conector de Seta Reta 208">
            <a:extLst>
              <a:ext uri="{FF2B5EF4-FFF2-40B4-BE49-F238E27FC236}">
                <a16:creationId xmlns:a16="http://schemas.microsoft.com/office/drawing/2014/main" id="{7F34CDC2-3B23-2F45-41DE-F41987CBAABC}"/>
              </a:ext>
            </a:extLst>
          </p:cNvPr>
          <p:cNvCxnSpPr>
            <a:cxnSpLocks/>
            <a:stCxn id="121" idx="2"/>
            <a:endCxn id="31" idx="1"/>
          </p:cNvCxnSpPr>
          <p:nvPr/>
        </p:nvCxnSpPr>
        <p:spPr>
          <a:xfrm flipV="1">
            <a:off x="4985656" y="6099842"/>
            <a:ext cx="963843" cy="2816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2" name="Conector de Seta Reta 211">
            <a:extLst>
              <a:ext uri="{FF2B5EF4-FFF2-40B4-BE49-F238E27FC236}">
                <a16:creationId xmlns:a16="http://schemas.microsoft.com/office/drawing/2014/main" id="{318A5BC9-555A-20A1-31CB-C1474BCF2955}"/>
              </a:ext>
            </a:extLst>
          </p:cNvPr>
          <p:cNvCxnSpPr>
            <a:cxnSpLocks/>
            <a:stCxn id="122" idx="2"/>
            <a:endCxn id="121" idx="0"/>
          </p:cNvCxnSpPr>
          <p:nvPr/>
        </p:nvCxnSpPr>
        <p:spPr>
          <a:xfrm flipH="1">
            <a:off x="4580656" y="6022971"/>
            <a:ext cx="7504" cy="17856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DEDFB096-B514-69D3-EFE1-86E3010E6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62" y="3272814"/>
            <a:ext cx="1821767" cy="144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6D6A9E5-EA00-BD6D-182B-3BEBA89BA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26" y="1713920"/>
            <a:ext cx="1821767" cy="1440000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818DA2CD-14D0-9D75-CF2B-169FC03FAD2A}"/>
              </a:ext>
            </a:extLst>
          </p:cNvPr>
          <p:cNvSpPr txBox="1"/>
          <p:nvPr/>
        </p:nvSpPr>
        <p:spPr>
          <a:xfrm>
            <a:off x="87447" y="1947292"/>
            <a:ext cx="103383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Squared depth averaged velocity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48A486A0-2A03-A17D-F4F2-A227A4493823}"/>
              </a:ext>
            </a:extLst>
          </p:cNvPr>
          <p:cNvSpPr txBox="1"/>
          <p:nvPr/>
        </p:nvSpPr>
        <p:spPr>
          <a:xfrm>
            <a:off x="185489" y="3873160"/>
            <a:ext cx="83774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Bottom shear stress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D8087D00-7000-5C86-7294-C279F3653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99" y="5379842"/>
            <a:ext cx="1821766" cy="1440000"/>
          </a:xfrm>
          <a:prstGeom prst="rect">
            <a:avLst/>
          </a:prstGeom>
        </p:spPr>
      </p:pic>
      <p:sp>
        <p:nvSpPr>
          <p:cNvPr id="71" name="CaixaDeTexto 70">
            <a:extLst>
              <a:ext uri="{FF2B5EF4-FFF2-40B4-BE49-F238E27FC236}">
                <a16:creationId xmlns:a16="http://schemas.microsoft.com/office/drawing/2014/main" id="{A4734AEC-F9B1-266D-D024-2E3EA03EC1BC}"/>
              </a:ext>
            </a:extLst>
          </p:cNvPr>
          <p:cNvSpPr txBox="1"/>
          <p:nvPr/>
        </p:nvSpPr>
        <p:spPr>
          <a:xfrm>
            <a:off x="7808031" y="5801288"/>
            <a:ext cx="12910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Erosion / sedimentation</a:t>
            </a:r>
          </a:p>
        </p:txBody>
      </p:sp>
      <p:grpSp>
        <p:nvGrpSpPr>
          <p:cNvPr id="240" name="Agrupar 239">
            <a:extLst>
              <a:ext uri="{FF2B5EF4-FFF2-40B4-BE49-F238E27FC236}">
                <a16:creationId xmlns:a16="http://schemas.microsoft.com/office/drawing/2014/main" id="{C699CABF-DB1D-09F2-8B69-C8DC4CCB769B}"/>
              </a:ext>
            </a:extLst>
          </p:cNvPr>
          <p:cNvGrpSpPr/>
          <p:nvPr/>
        </p:nvGrpSpPr>
        <p:grpSpPr>
          <a:xfrm>
            <a:off x="9316432" y="2150643"/>
            <a:ext cx="2761380" cy="3047963"/>
            <a:chOff x="9142588" y="1584000"/>
            <a:chExt cx="3049404" cy="3128810"/>
          </a:xfrm>
        </p:grpSpPr>
        <p:sp>
          <p:nvSpPr>
            <p:cNvPr id="237" name="Retângulo 236">
              <a:extLst>
                <a:ext uri="{FF2B5EF4-FFF2-40B4-BE49-F238E27FC236}">
                  <a16:creationId xmlns:a16="http://schemas.microsoft.com/office/drawing/2014/main" id="{25189B60-8B53-6C03-36EF-C7FB91653CED}"/>
                </a:ext>
              </a:extLst>
            </p:cNvPr>
            <p:cNvSpPr/>
            <p:nvPr/>
          </p:nvSpPr>
          <p:spPr>
            <a:xfrm>
              <a:off x="9142588" y="1584000"/>
              <a:ext cx="3049403" cy="312881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Elipse 166">
              <a:extLst>
                <a:ext uri="{FF2B5EF4-FFF2-40B4-BE49-F238E27FC236}">
                  <a16:creationId xmlns:a16="http://schemas.microsoft.com/office/drawing/2014/main" id="{AC9902DC-C95F-8CF0-5909-FFD15BB0C45C}"/>
                </a:ext>
              </a:extLst>
            </p:cNvPr>
            <p:cNvSpPr/>
            <p:nvPr/>
          </p:nvSpPr>
          <p:spPr>
            <a:xfrm>
              <a:off x="9493634" y="1864010"/>
              <a:ext cx="720000" cy="360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b="1" dirty="0"/>
                <a:t>Conv</a:t>
              </a:r>
            </a:p>
          </p:txBody>
        </p:sp>
        <p:sp>
          <p:nvSpPr>
            <p:cNvPr id="168" name="CaixaDeTexto 167">
              <a:extLst>
                <a:ext uri="{FF2B5EF4-FFF2-40B4-BE49-F238E27FC236}">
                  <a16:creationId xmlns:a16="http://schemas.microsoft.com/office/drawing/2014/main" id="{A278EC93-A90A-D0DC-B161-67B3ED8E2A2A}"/>
                </a:ext>
              </a:extLst>
            </p:cNvPr>
            <p:cNvSpPr txBox="1"/>
            <p:nvPr/>
          </p:nvSpPr>
          <p:spPr>
            <a:xfrm>
              <a:off x="10492723" y="1936866"/>
              <a:ext cx="1629619" cy="221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Convolution layer</a:t>
              </a:r>
            </a:p>
          </p:txBody>
        </p:sp>
        <p:sp>
          <p:nvSpPr>
            <p:cNvPr id="169" name="Elipse 168">
              <a:extLst>
                <a:ext uri="{FF2B5EF4-FFF2-40B4-BE49-F238E27FC236}">
                  <a16:creationId xmlns:a16="http://schemas.microsoft.com/office/drawing/2014/main" id="{438973E6-8F5E-5CD4-E436-5FB393271EA4}"/>
                </a:ext>
              </a:extLst>
            </p:cNvPr>
            <p:cNvSpPr/>
            <p:nvPr/>
          </p:nvSpPr>
          <p:spPr>
            <a:xfrm>
              <a:off x="9468145" y="2333508"/>
              <a:ext cx="720000" cy="360000"/>
            </a:xfrm>
            <a:prstGeom prst="ellipse">
              <a:avLst/>
            </a:prstGeom>
            <a:solidFill>
              <a:srgbClr val="FFDE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b="1" dirty="0"/>
                <a:t>Conv</a:t>
              </a:r>
            </a:p>
          </p:txBody>
        </p:sp>
        <p:sp>
          <p:nvSpPr>
            <p:cNvPr id="170" name="CaixaDeTexto 169">
              <a:extLst>
                <a:ext uri="{FF2B5EF4-FFF2-40B4-BE49-F238E27FC236}">
                  <a16:creationId xmlns:a16="http://schemas.microsoft.com/office/drawing/2014/main" id="{7AF4E6E6-1800-0538-93CC-24A14EB9523F}"/>
                </a:ext>
              </a:extLst>
            </p:cNvPr>
            <p:cNvSpPr txBox="1"/>
            <p:nvPr/>
          </p:nvSpPr>
          <p:spPr>
            <a:xfrm>
              <a:off x="10334844" y="2272018"/>
              <a:ext cx="1857148" cy="4423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2x2 stride convolution</a:t>
              </a:r>
            </a:p>
          </p:txBody>
        </p:sp>
        <p:sp>
          <p:nvSpPr>
            <p:cNvPr id="171" name="Retângulo 170">
              <a:extLst>
                <a:ext uri="{FF2B5EF4-FFF2-40B4-BE49-F238E27FC236}">
                  <a16:creationId xmlns:a16="http://schemas.microsoft.com/office/drawing/2014/main" id="{9CACE03B-969D-FC3E-74EB-3D370D7CC3BD}"/>
                </a:ext>
              </a:extLst>
            </p:cNvPr>
            <p:cNvSpPr/>
            <p:nvPr/>
          </p:nvSpPr>
          <p:spPr>
            <a:xfrm>
              <a:off x="9308634" y="2800083"/>
              <a:ext cx="1038225" cy="2667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b="1" dirty="0" err="1"/>
                <a:t>Concat</a:t>
              </a:r>
              <a:endParaRPr lang="en-US" sz="1100" b="1" dirty="0"/>
            </a:p>
          </p:txBody>
        </p:sp>
        <p:sp>
          <p:nvSpPr>
            <p:cNvPr id="172" name="CaixaDeTexto 171">
              <a:extLst>
                <a:ext uri="{FF2B5EF4-FFF2-40B4-BE49-F238E27FC236}">
                  <a16:creationId xmlns:a16="http://schemas.microsoft.com/office/drawing/2014/main" id="{19BB0D3D-7F32-CBBB-77FE-A4CFF22B4C95}"/>
                </a:ext>
              </a:extLst>
            </p:cNvPr>
            <p:cNvSpPr txBox="1"/>
            <p:nvPr/>
          </p:nvSpPr>
          <p:spPr>
            <a:xfrm>
              <a:off x="10552044" y="2834096"/>
              <a:ext cx="142274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Concatenate</a:t>
              </a:r>
            </a:p>
          </p:txBody>
        </p:sp>
        <p:sp>
          <p:nvSpPr>
            <p:cNvPr id="173" name="Retângulo: Cantos Arredondados 172">
              <a:extLst>
                <a:ext uri="{FF2B5EF4-FFF2-40B4-BE49-F238E27FC236}">
                  <a16:creationId xmlns:a16="http://schemas.microsoft.com/office/drawing/2014/main" id="{FC805427-9502-31B3-F05C-7E249CCE86B1}"/>
                </a:ext>
              </a:extLst>
            </p:cNvPr>
            <p:cNvSpPr/>
            <p:nvPr/>
          </p:nvSpPr>
          <p:spPr>
            <a:xfrm>
              <a:off x="9287746" y="3192873"/>
              <a:ext cx="1080000" cy="36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b="1" dirty="0" err="1"/>
                <a:t>Upsampling</a:t>
              </a:r>
              <a:endParaRPr lang="en-US" sz="1100" b="1" dirty="0"/>
            </a:p>
          </p:txBody>
        </p:sp>
        <p:sp>
          <p:nvSpPr>
            <p:cNvPr id="231" name="CaixaDeTexto 230">
              <a:extLst>
                <a:ext uri="{FF2B5EF4-FFF2-40B4-BE49-F238E27FC236}">
                  <a16:creationId xmlns:a16="http://schemas.microsoft.com/office/drawing/2014/main" id="{403B73C8-BF4F-BD16-223E-42E7D4C166F5}"/>
                </a:ext>
              </a:extLst>
            </p:cNvPr>
            <p:cNvSpPr txBox="1"/>
            <p:nvPr/>
          </p:nvSpPr>
          <p:spPr>
            <a:xfrm>
              <a:off x="10596157" y="3227588"/>
              <a:ext cx="142274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err="1"/>
                <a:t>Upsampling</a:t>
              </a:r>
              <a:endParaRPr lang="en-US" sz="1400" dirty="0"/>
            </a:p>
          </p:txBody>
        </p:sp>
        <p:sp>
          <p:nvSpPr>
            <p:cNvPr id="233" name="Losango 232">
              <a:extLst>
                <a:ext uri="{FF2B5EF4-FFF2-40B4-BE49-F238E27FC236}">
                  <a16:creationId xmlns:a16="http://schemas.microsoft.com/office/drawing/2014/main" id="{87D0CBDD-556D-FCF9-7C0A-B29703AC260B}"/>
                </a:ext>
              </a:extLst>
            </p:cNvPr>
            <p:cNvSpPr/>
            <p:nvPr/>
          </p:nvSpPr>
          <p:spPr>
            <a:xfrm>
              <a:off x="9464371" y="3672579"/>
              <a:ext cx="720000" cy="432000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b="1" dirty="0" err="1"/>
                <a:t>Relu</a:t>
              </a:r>
              <a:endParaRPr lang="en-US" sz="1100" b="1" dirty="0"/>
            </a:p>
          </p:txBody>
        </p:sp>
        <p:sp>
          <p:nvSpPr>
            <p:cNvPr id="234" name="CaixaDeTexto 233">
              <a:extLst>
                <a:ext uri="{FF2B5EF4-FFF2-40B4-BE49-F238E27FC236}">
                  <a16:creationId xmlns:a16="http://schemas.microsoft.com/office/drawing/2014/main" id="{F16AEEB1-2E85-2F52-D147-114D5DF925EA}"/>
                </a:ext>
              </a:extLst>
            </p:cNvPr>
            <p:cNvSpPr txBox="1"/>
            <p:nvPr/>
          </p:nvSpPr>
          <p:spPr>
            <a:xfrm>
              <a:off x="10595293" y="3748388"/>
              <a:ext cx="142274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err="1"/>
                <a:t>ReLU</a:t>
              </a:r>
              <a:r>
                <a:rPr lang="en-US" sz="1400" dirty="0"/>
                <a:t> layer</a:t>
              </a:r>
            </a:p>
          </p:txBody>
        </p:sp>
        <p:sp>
          <p:nvSpPr>
            <p:cNvPr id="235" name="Paralelogramo 234">
              <a:extLst>
                <a:ext uri="{FF2B5EF4-FFF2-40B4-BE49-F238E27FC236}">
                  <a16:creationId xmlns:a16="http://schemas.microsoft.com/office/drawing/2014/main" id="{91CD31BD-949F-3E0A-D1F3-7A11FD4291DA}"/>
                </a:ext>
              </a:extLst>
            </p:cNvPr>
            <p:cNvSpPr/>
            <p:nvPr/>
          </p:nvSpPr>
          <p:spPr>
            <a:xfrm>
              <a:off x="9397760" y="4223177"/>
              <a:ext cx="969987" cy="360000"/>
            </a:xfrm>
            <a:prstGeom prst="parallelogram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100" b="1" dirty="0"/>
                <a:t>Rescaling</a:t>
              </a:r>
            </a:p>
          </p:txBody>
        </p:sp>
        <p:sp>
          <p:nvSpPr>
            <p:cNvPr id="236" name="CaixaDeTexto 235">
              <a:extLst>
                <a:ext uri="{FF2B5EF4-FFF2-40B4-BE49-F238E27FC236}">
                  <a16:creationId xmlns:a16="http://schemas.microsoft.com/office/drawing/2014/main" id="{4472661E-6072-65CB-DE83-2C78E8EE04F2}"/>
                </a:ext>
              </a:extLst>
            </p:cNvPr>
            <p:cNvSpPr txBox="1"/>
            <p:nvPr/>
          </p:nvSpPr>
          <p:spPr>
            <a:xfrm>
              <a:off x="10568495" y="4269188"/>
              <a:ext cx="142274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Rescaling</a:t>
              </a:r>
            </a:p>
          </p:txBody>
        </p:sp>
        <p:sp>
          <p:nvSpPr>
            <p:cNvPr id="239" name="CaixaDeTexto 238">
              <a:extLst>
                <a:ext uri="{FF2B5EF4-FFF2-40B4-BE49-F238E27FC236}">
                  <a16:creationId xmlns:a16="http://schemas.microsoft.com/office/drawing/2014/main" id="{E0BCBA65-820E-2270-E75B-20BD022CDB77}"/>
                </a:ext>
              </a:extLst>
            </p:cNvPr>
            <p:cNvSpPr txBox="1"/>
            <p:nvPr/>
          </p:nvSpPr>
          <p:spPr>
            <a:xfrm>
              <a:off x="10367746" y="1626344"/>
              <a:ext cx="80449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/>
                <a:t>Legend</a:t>
              </a:r>
            </a:p>
          </p:txBody>
        </p:sp>
      </p:grpSp>
      <p:pic>
        <p:nvPicPr>
          <p:cNvPr id="256" name="Imagem 255" descr="Código QR&#10;&#10;Descrição gerada automaticamente">
            <a:extLst>
              <a:ext uri="{FF2B5EF4-FFF2-40B4-BE49-F238E27FC236}">
                <a16:creationId xmlns:a16="http://schemas.microsoft.com/office/drawing/2014/main" id="{B7F8CCEE-573C-9572-C649-62FD527460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000" y="60300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34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67909AD-A61C-4F68-9310-FC4743F44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0" t="8492" b="1"/>
          <a:stretch/>
        </p:blipFill>
        <p:spPr>
          <a:xfrm>
            <a:off x="604362" y="0"/>
            <a:ext cx="1715337" cy="432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FCFDC3A-1BEB-4C3E-B022-0E07BF475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000" y="0"/>
            <a:ext cx="5896000" cy="432000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8C71D9B6-7647-40D3-BF4E-DC3A3C257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362" cy="720000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A4B58510-1079-4DE5-9DA2-0560202D6D6B}"/>
              </a:ext>
            </a:extLst>
          </p:cNvPr>
          <p:cNvCxnSpPr/>
          <p:nvPr/>
        </p:nvCxnSpPr>
        <p:spPr>
          <a:xfrm>
            <a:off x="-8" y="723713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6F640ADF-71D6-54D6-1B6C-9DC035A2BB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" t="18749" r="14062" b="13804"/>
          <a:stretch/>
        </p:blipFill>
        <p:spPr>
          <a:xfrm>
            <a:off x="5561390" y="3583011"/>
            <a:ext cx="5296339" cy="2782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 descr="Gráfico&#10;&#10;Descrição gerada automaticamente">
            <a:extLst>
              <a:ext uri="{FF2B5EF4-FFF2-40B4-BE49-F238E27FC236}">
                <a16:creationId xmlns:a16="http://schemas.microsoft.com/office/drawing/2014/main" id="{06DABDD1-4E94-3021-05F6-F0D91FB3C5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1" r="12799" b="13021"/>
          <a:stretch/>
        </p:blipFill>
        <p:spPr>
          <a:xfrm>
            <a:off x="5561390" y="748728"/>
            <a:ext cx="5296339" cy="27310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0D65A4F-4B4D-E9D8-55D4-830416EF23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696" t="31755" r="955" b="20098"/>
          <a:stretch/>
        </p:blipFill>
        <p:spPr>
          <a:xfrm>
            <a:off x="10934548" y="4555719"/>
            <a:ext cx="971550" cy="1809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3A2E5FB-E98E-8726-6B7C-FA27E1A04677}"/>
              </a:ext>
            </a:extLst>
          </p:cNvPr>
          <p:cNvSpPr txBox="1"/>
          <p:nvPr/>
        </p:nvSpPr>
        <p:spPr>
          <a:xfrm>
            <a:off x="175269" y="2551960"/>
            <a:ext cx="45681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Mean Structural Similarity Index (SSIM) = 84%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MAPE = 0.77%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AI model simulated 6 days in 7 seconds, while the numerical model needed 12 minutes</a:t>
            </a:r>
          </a:p>
        </p:txBody>
      </p:sp>
      <p:pic>
        <p:nvPicPr>
          <p:cNvPr id="63" name="Imagem 62" descr="Código QR&#10;&#10;Descrição gerada automaticamente">
            <a:extLst>
              <a:ext uri="{FF2B5EF4-FFF2-40B4-BE49-F238E27FC236}">
                <a16:creationId xmlns:a16="http://schemas.microsoft.com/office/drawing/2014/main" id="{65A9D660-3E9F-3C6E-6031-FD2FE80F99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6061164"/>
            <a:ext cx="828000" cy="828000"/>
          </a:xfrm>
          <a:prstGeom prst="rect">
            <a:avLst/>
          </a:prstGeom>
        </p:spPr>
      </p:pic>
      <p:sp>
        <p:nvSpPr>
          <p:cNvPr id="66" name="Título 5">
            <a:extLst>
              <a:ext uri="{FF2B5EF4-FFF2-40B4-BE49-F238E27FC236}">
                <a16:creationId xmlns:a16="http://schemas.microsoft.com/office/drawing/2014/main" id="{537A2947-7FC8-75D3-5727-491DC124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7193"/>
            <a:ext cx="1715338" cy="54934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b="0" i="0" dirty="0">
                <a:effectLst/>
                <a:latin typeface="Open Sans" panose="020B0606030504020204" pitchFamily="34" charset="0"/>
              </a:rPr>
              <a:t>Results</a:t>
            </a:r>
            <a:endParaRPr lang="en-US" sz="2800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63CFC91A-1B23-AC50-D025-401DFF7DD4ED}"/>
              </a:ext>
            </a:extLst>
          </p:cNvPr>
          <p:cNvSpPr/>
          <p:nvPr/>
        </p:nvSpPr>
        <p:spPr>
          <a:xfrm>
            <a:off x="6276950" y="2385269"/>
            <a:ext cx="619125" cy="4095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id="{0EB6EFC6-E0E7-9BAC-D6CF-9FA75B0C11A3}"/>
              </a:ext>
            </a:extLst>
          </p:cNvPr>
          <p:cNvSpPr/>
          <p:nvPr/>
        </p:nvSpPr>
        <p:spPr>
          <a:xfrm>
            <a:off x="8529239" y="2413843"/>
            <a:ext cx="619125" cy="4095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5D07E0F-A6EF-8327-C84D-665C509C20A3}"/>
              </a:ext>
            </a:extLst>
          </p:cNvPr>
          <p:cNvSpPr txBox="1"/>
          <p:nvPr/>
        </p:nvSpPr>
        <p:spPr>
          <a:xfrm>
            <a:off x="5286071" y="6388685"/>
            <a:ext cx="6620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Figure 2: Comparison between the numerical model and the CNN</a:t>
            </a:r>
          </a:p>
        </p:txBody>
      </p:sp>
    </p:spTree>
    <p:extLst>
      <p:ext uri="{BB962C8B-B14F-4D97-AF65-F5344CB8AC3E}">
        <p14:creationId xmlns:p14="http://schemas.microsoft.com/office/powerpoint/2010/main" val="165795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82B72649-B724-B7FA-DD1B-3DC4021D9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3" y="1555851"/>
            <a:ext cx="11192237" cy="38625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67909AD-A61C-4F68-9310-FC4743F4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0" t="8492" b="1"/>
          <a:stretch/>
        </p:blipFill>
        <p:spPr>
          <a:xfrm>
            <a:off x="604362" y="0"/>
            <a:ext cx="1715337" cy="432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FCFDC3A-1BEB-4C3E-B022-0E07BF475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00" y="0"/>
            <a:ext cx="5896000" cy="432000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8C71D9B6-7647-40D3-BF4E-DC3A3C257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362" cy="720000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A4B58510-1079-4DE5-9DA2-0560202D6D6B}"/>
              </a:ext>
            </a:extLst>
          </p:cNvPr>
          <p:cNvCxnSpPr/>
          <p:nvPr/>
        </p:nvCxnSpPr>
        <p:spPr>
          <a:xfrm>
            <a:off x="-8" y="723713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3" name="Imagem 62" descr="Código QR&#10;&#10;Descrição gerada automaticamente">
            <a:extLst>
              <a:ext uri="{FF2B5EF4-FFF2-40B4-BE49-F238E27FC236}">
                <a16:creationId xmlns:a16="http://schemas.microsoft.com/office/drawing/2014/main" id="{65A9D660-3E9F-3C6E-6031-FD2FE80F9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" y="6024087"/>
            <a:ext cx="833913" cy="833913"/>
          </a:xfrm>
          <a:prstGeom prst="rect">
            <a:avLst/>
          </a:prstGeom>
        </p:spPr>
      </p:pic>
      <p:sp>
        <p:nvSpPr>
          <p:cNvPr id="66" name="Título 5">
            <a:extLst>
              <a:ext uri="{FF2B5EF4-FFF2-40B4-BE49-F238E27FC236}">
                <a16:creationId xmlns:a16="http://schemas.microsoft.com/office/drawing/2014/main" id="{537A2947-7FC8-75D3-5727-491DC124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7193"/>
            <a:ext cx="1715338" cy="54934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b="0" i="0" dirty="0">
                <a:effectLst/>
                <a:latin typeface="Open Sans" panose="020B0606030504020204" pitchFamily="34" charset="0"/>
              </a:rPr>
              <a:t>Results</a:t>
            </a:r>
            <a:endParaRPr lang="en-US" sz="28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4994130-4C6B-E2F6-84B1-D67D60F1CD36}"/>
              </a:ext>
            </a:extLst>
          </p:cNvPr>
          <p:cNvSpPr txBox="1"/>
          <p:nvPr/>
        </p:nvSpPr>
        <p:spPr>
          <a:xfrm>
            <a:off x="3308499" y="5653477"/>
            <a:ext cx="594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Figure 3: Application of the CNN in a different domain (work submitted in May 2022.)</a:t>
            </a: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CF26EC10-3AF8-AF9A-6C62-A9DB00422238}"/>
              </a:ext>
            </a:extLst>
          </p:cNvPr>
          <p:cNvSpPr/>
          <p:nvPr/>
        </p:nvSpPr>
        <p:spPr>
          <a:xfrm>
            <a:off x="7258050" y="2237908"/>
            <a:ext cx="3200400" cy="886291"/>
          </a:xfrm>
          <a:custGeom>
            <a:avLst/>
            <a:gdLst>
              <a:gd name="connsiteX0" fmla="*/ 0 w 3200400"/>
              <a:gd name="connsiteY0" fmla="*/ 9991 h 819616"/>
              <a:gd name="connsiteX1" fmla="*/ 219075 w 3200400"/>
              <a:gd name="connsiteY1" fmla="*/ 38566 h 819616"/>
              <a:gd name="connsiteX2" fmla="*/ 333375 w 3200400"/>
              <a:gd name="connsiteY2" fmla="*/ 143341 h 819616"/>
              <a:gd name="connsiteX3" fmla="*/ 428625 w 3200400"/>
              <a:gd name="connsiteY3" fmla="*/ 219541 h 819616"/>
              <a:gd name="connsiteX4" fmla="*/ 476250 w 3200400"/>
              <a:gd name="connsiteY4" fmla="*/ 314791 h 819616"/>
              <a:gd name="connsiteX5" fmla="*/ 514350 w 3200400"/>
              <a:gd name="connsiteY5" fmla="*/ 343366 h 819616"/>
              <a:gd name="connsiteX6" fmla="*/ 619125 w 3200400"/>
              <a:gd name="connsiteY6" fmla="*/ 390991 h 819616"/>
              <a:gd name="connsiteX7" fmla="*/ 733425 w 3200400"/>
              <a:gd name="connsiteY7" fmla="*/ 410041 h 819616"/>
              <a:gd name="connsiteX8" fmla="*/ 1085850 w 3200400"/>
              <a:gd name="connsiteY8" fmla="*/ 400516 h 819616"/>
              <a:gd name="connsiteX9" fmla="*/ 1133475 w 3200400"/>
              <a:gd name="connsiteY9" fmla="*/ 390991 h 819616"/>
              <a:gd name="connsiteX10" fmla="*/ 1362075 w 3200400"/>
              <a:gd name="connsiteY10" fmla="*/ 410041 h 819616"/>
              <a:gd name="connsiteX11" fmla="*/ 1428750 w 3200400"/>
              <a:gd name="connsiteY11" fmla="*/ 457666 h 819616"/>
              <a:gd name="connsiteX12" fmla="*/ 1524000 w 3200400"/>
              <a:gd name="connsiteY12" fmla="*/ 486241 h 819616"/>
              <a:gd name="connsiteX13" fmla="*/ 1619250 w 3200400"/>
              <a:gd name="connsiteY13" fmla="*/ 514816 h 819616"/>
              <a:gd name="connsiteX14" fmla="*/ 2133600 w 3200400"/>
              <a:gd name="connsiteY14" fmla="*/ 505291 h 819616"/>
              <a:gd name="connsiteX15" fmla="*/ 2257425 w 3200400"/>
              <a:gd name="connsiteY15" fmla="*/ 495766 h 819616"/>
              <a:gd name="connsiteX16" fmla="*/ 2362200 w 3200400"/>
              <a:gd name="connsiteY16" fmla="*/ 429091 h 819616"/>
              <a:gd name="connsiteX17" fmla="*/ 2428875 w 3200400"/>
              <a:gd name="connsiteY17" fmla="*/ 419566 h 819616"/>
              <a:gd name="connsiteX18" fmla="*/ 2476500 w 3200400"/>
              <a:gd name="connsiteY18" fmla="*/ 410041 h 819616"/>
              <a:gd name="connsiteX19" fmla="*/ 2533650 w 3200400"/>
              <a:gd name="connsiteY19" fmla="*/ 400516 h 819616"/>
              <a:gd name="connsiteX20" fmla="*/ 2981325 w 3200400"/>
              <a:gd name="connsiteY20" fmla="*/ 410041 h 819616"/>
              <a:gd name="connsiteX21" fmla="*/ 3028950 w 3200400"/>
              <a:gd name="connsiteY21" fmla="*/ 419566 h 819616"/>
              <a:gd name="connsiteX22" fmla="*/ 3152775 w 3200400"/>
              <a:gd name="connsiteY22" fmla="*/ 429091 h 819616"/>
              <a:gd name="connsiteX23" fmla="*/ 3181350 w 3200400"/>
              <a:gd name="connsiteY23" fmla="*/ 448141 h 819616"/>
              <a:gd name="connsiteX24" fmla="*/ 3190875 w 3200400"/>
              <a:gd name="connsiteY24" fmla="*/ 505291 h 819616"/>
              <a:gd name="connsiteX25" fmla="*/ 3200400 w 3200400"/>
              <a:gd name="connsiteY25" fmla="*/ 571966 h 819616"/>
              <a:gd name="connsiteX26" fmla="*/ 3124200 w 3200400"/>
              <a:gd name="connsiteY26" fmla="*/ 743416 h 819616"/>
              <a:gd name="connsiteX27" fmla="*/ 3086100 w 3200400"/>
              <a:gd name="connsiteY27" fmla="*/ 752941 h 819616"/>
              <a:gd name="connsiteX28" fmla="*/ 3000375 w 3200400"/>
              <a:gd name="connsiteY28" fmla="*/ 762466 h 819616"/>
              <a:gd name="connsiteX29" fmla="*/ 2838450 w 3200400"/>
              <a:gd name="connsiteY29" fmla="*/ 781516 h 819616"/>
              <a:gd name="connsiteX30" fmla="*/ 1695450 w 3200400"/>
              <a:gd name="connsiteY30" fmla="*/ 819616 h 819616"/>
              <a:gd name="connsiteX31" fmla="*/ 1247775 w 3200400"/>
              <a:gd name="connsiteY31" fmla="*/ 810091 h 819616"/>
              <a:gd name="connsiteX32" fmla="*/ 1171575 w 3200400"/>
              <a:gd name="connsiteY32" fmla="*/ 781516 h 819616"/>
              <a:gd name="connsiteX33" fmla="*/ 1114425 w 3200400"/>
              <a:gd name="connsiteY33" fmla="*/ 762466 h 819616"/>
              <a:gd name="connsiteX34" fmla="*/ 952500 w 3200400"/>
              <a:gd name="connsiteY34" fmla="*/ 705316 h 819616"/>
              <a:gd name="connsiteX35" fmla="*/ 885825 w 3200400"/>
              <a:gd name="connsiteY35" fmla="*/ 695791 h 819616"/>
              <a:gd name="connsiteX36" fmla="*/ 666750 w 3200400"/>
              <a:gd name="connsiteY36" fmla="*/ 667216 h 819616"/>
              <a:gd name="connsiteX37" fmla="*/ 581025 w 3200400"/>
              <a:gd name="connsiteY37" fmla="*/ 638641 h 819616"/>
              <a:gd name="connsiteX38" fmla="*/ 476250 w 3200400"/>
              <a:gd name="connsiteY38" fmla="*/ 610066 h 819616"/>
              <a:gd name="connsiteX39" fmla="*/ 419100 w 3200400"/>
              <a:gd name="connsiteY39" fmla="*/ 571966 h 819616"/>
              <a:gd name="connsiteX40" fmla="*/ 323850 w 3200400"/>
              <a:gd name="connsiteY40" fmla="*/ 533866 h 819616"/>
              <a:gd name="connsiteX41" fmla="*/ 190500 w 3200400"/>
              <a:gd name="connsiteY41" fmla="*/ 438616 h 819616"/>
              <a:gd name="connsiteX42" fmla="*/ 152400 w 3200400"/>
              <a:gd name="connsiteY42" fmla="*/ 410041 h 819616"/>
              <a:gd name="connsiteX43" fmla="*/ 95250 w 3200400"/>
              <a:gd name="connsiteY43" fmla="*/ 333841 h 819616"/>
              <a:gd name="connsiteX44" fmla="*/ 76200 w 3200400"/>
              <a:gd name="connsiteY44" fmla="*/ 295741 h 819616"/>
              <a:gd name="connsiteX45" fmla="*/ 47625 w 3200400"/>
              <a:gd name="connsiteY45" fmla="*/ 276691 h 819616"/>
              <a:gd name="connsiteX46" fmla="*/ 9525 w 3200400"/>
              <a:gd name="connsiteY46" fmla="*/ 238591 h 81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200400" h="819616">
                <a:moveTo>
                  <a:pt x="0" y="9991"/>
                </a:moveTo>
                <a:cubicBezTo>
                  <a:pt x="99650" y="-2465"/>
                  <a:pt x="100488" y="-12257"/>
                  <a:pt x="219075" y="38566"/>
                </a:cubicBezTo>
                <a:cubicBezTo>
                  <a:pt x="248128" y="51017"/>
                  <a:pt x="311701" y="125608"/>
                  <a:pt x="333375" y="143341"/>
                </a:cubicBezTo>
                <a:cubicBezTo>
                  <a:pt x="384935" y="185527"/>
                  <a:pt x="386482" y="156327"/>
                  <a:pt x="428625" y="219541"/>
                </a:cubicBezTo>
                <a:cubicBezTo>
                  <a:pt x="448316" y="249077"/>
                  <a:pt x="447852" y="293492"/>
                  <a:pt x="476250" y="314791"/>
                </a:cubicBezTo>
                <a:cubicBezTo>
                  <a:pt x="488950" y="324316"/>
                  <a:pt x="500888" y="334952"/>
                  <a:pt x="514350" y="343366"/>
                </a:cubicBezTo>
                <a:cubicBezTo>
                  <a:pt x="533881" y="355573"/>
                  <a:pt x="607852" y="386892"/>
                  <a:pt x="619125" y="390991"/>
                </a:cubicBezTo>
                <a:cubicBezTo>
                  <a:pt x="652090" y="402978"/>
                  <a:pt x="702835" y="406217"/>
                  <a:pt x="733425" y="410041"/>
                </a:cubicBezTo>
                <a:cubicBezTo>
                  <a:pt x="850900" y="406866"/>
                  <a:pt x="968465" y="406106"/>
                  <a:pt x="1085850" y="400516"/>
                </a:cubicBezTo>
                <a:cubicBezTo>
                  <a:pt x="1102021" y="399746"/>
                  <a:pt x="1117295" y="390433"/>
                  <a:pt x="1133475" y="390991"/>
                </a:cubicBezTo>
                <a:cubicBezTo>
                  <a:pt x="1209894" y="393626"/>
                  <a:pt x="1285875" y="403691"/>
                  <a:pt x="1362075" y="410041"/>
                </a:cubicBezTo>
                <a:cubicBezTo>
                  <a:pt x="1384300" y="425916"/>
                  <a:pt x="1405158" y="443904"/>
                  <a:pt x="1428750" y="457666"/>
                </a:cubicBezTo>
                <a:cubicBezTo>
                  <a:pt x="1463781" y="478101"/>
                  <a:pt x="1485767" y="477745"/>
                  <a:pt x="1524000" y="486241"/>
                </a:cubicBezTo>
                <a:cubicBezTo>
                  <a:pt x="1567186" y="495838"/>
                  <a:pt x="1571762" y="498987"/>
                  <a:pt x="1619250" y="514816"/>
                </a:cubicBezTo>
                <a:lnTo>
                  <a:pt x="2133600" y="505291"/>
                </a:lnTo>
                <a:cubicBezTo>
                  <a:pt x="2174979" y="504056"/>
                  <a:pt x="2218152" y="508857"/>
                  <a:pt x="2257425" y="495766"/>
                </a:cubicBezTo>
                <a:cubicBezTo>
                  <a:pt x="2296698" y="482675"/>
                  <a:pt x="2321219" y="434945"/>
                  <a:pt x="2362200" y="429091"/>
                </a:cubicBezTo>
                <a:cubicBezTo>
                  <a:pt x="2384425" y="425916"/>
                  <a:pt x="2406730" y="423257"/>
                  <a:pt x="2428875" y="419566"/>
                </a:cubicBezTo>
                <a:cubicBezTo>
                  <a:pt x="2444844" y="416904"/>
                  <a:pt x="2460572" y="412937"/>
                  <a:pt x="2476500" y="410041"/>
                </a:cubicBezTo>
                <a:cubicBezTo>
                  <a:pt x="2495501" y="406586"/>
                  <a:pt x="2514600" y="403691"/>
                  <a:pt x="2533650" y="400516"/>
                </a:cubicBezTo>
                <a:lnTo>
                  <a:pt x="2981325" y="410041"/>
                </a:lnTo>
                <a:cubicBezTo>
                  <a:pt x="2997502" y="410663"/>
                  <a:pt x="3012860" y="417778"/>
                  <a:pt x="3028950" y="419566"/>
                </a:cubicBezTo>
                <a:cubicBezTo>
                  <a:pt x="3070094" y="424138"/>
                  <a:pt x="3111500" y="425916"/>
                  <a:pt x="3152775" y="429091"/>
                </a:cubicBezTo>
                <a:cubicBezTo>
                  <a:pt x="3162300" y="435441"/>
                  <a:pt x="3176230" y="437902"/>
                  <a:pt x="3181350" y="448141"/>
                </a:cubicBezTo>
                <a:cubicBezTo>
                  <a:pt x="3189987" y="465415"/>
                  <a:pt x="3187938" y="486203"/>
                  <a:pt x="3190875" y="505291"/>
                </a:cubicBezTo>
                <a:cubicBezTo>
                  <a:pt x="3194289" y="527481"/>
                  <a:pt x="3197225" y="549741"/>
                  <a:pt x="3200400" y="571966"/>
                </a:cubicBezTo>
                <a:cubicBezTo>
                  <a:pt x="3182836" y="651004"/>
                  <a:pt x="3187103" y="680513"/>
                  <a:pt x="3124200" y="743416"/>
                </a:cubicBezTo>
                <a:cubicBezTo>
                  <a:pt x="3114943" y="752673"/>
                  <a:pt x="3099039" y="750950"/>
                  <a:pt x="3086100" y="752941"/>
                </a:cubicBezTo>
                <a:cubicBezTo>
                  <a:pt x="3057683" y="757313"/>
                  <a:pt x="3028929" y="759107"/>
                  <a:pt x="3000375" y="762466"/>
                </a:cubicBezTo>
                <a:cubicBezTo>
                  <a:pt x="2941626" y="769378"/>
                  <a:pt x="2897972" y="776105"/>
                  <a:pt x="2838450" y="781516"/>
                </a:cubicBezTo>
                <a:cubicBezTo>
                  <a:pt x="2275699" y="832675"/>
                  <a:pt x="2520937" y="809904"/>
                  <a:pt x="1695450" y="819616"/>
                </a:cubicBezTo>
                <a:cubicBezTo>
                  <a:pt x="1546225" y="816441"/>
                  <a:pt x="1396641" y="820918"/>
                  <a:pt x="1247775" y="810091"/>
                </a:cubicBezTo>
                <a:cubicBezTo>
                  <a:pt x="1220719" y="808123"/>
                  <a:pt x="1197122" y="790640"/>
                  <a:pt x="1171575" y="781516"/>
                </a:cubicBezTo>
                <a:cubicBezTo>
                  <a:pt x="1152664" y="774762"/>
                  <a:pt x="1133336" y="769220"/>
                  <a:pt x="1114425" y="762466"/>
                </a:cubicBezTo>
                <a:cubicBezTo>
                  <a:pt x="1070697" y="746849"/>
                  <a:pt x="996590" y="716338"/>
                  <a:pt x="952500" y="705316"/>
                </a:cubicBezTo>
                <a:cubicBezTo>
                  <a:pt x="930720" y="699871"/>
                  <a:pt x="908050" y="698966"/>
                  <a:pt x="885825" y="695791"/>
                </a:cubicBezTo>
                <a:cubicBezTo>
                  <a:pt x="789882" y="647819"/>
                  <a:pt x="878122" y="685596"/>
                  <a:pt x="666750" y="667216"/>
                </a:cubicBezTo>
                <a:cubicBezTo>
                  <a:pt x="638274" y="664740"/>
                  <a:pt x="606570" y="647930"/>
                  <a:pt x="581025" y="638641"/>
                </a:cubicBezTo>
                <a:cubicBezTo>
                  <a:pt x="521944" y="617157"/>
                  <a:pt x="532740" y="621364"/>
                  <a:pt x="476250" y="610066"/>
                </a:cubicBezTo>
                <a:cubicBezTo>
                  <a:pt x="457200" y="597366"/>
                  <a:pt x="439578" y="582205"/>
                  <a:pt x="419100" y="571966"/>
                </a:cubicBezTo>
                <a:cubicBezTo>
                  <a:pt x="310061" y="517446"/>
                  <a:pt x="407077" y="583802"/>
                  <a:pt x="323850" y="533866"/>
                </a:cubicBezTo>
                <a:cubicBezTo>
                  <a:pt x="277424" y="506010"/>
                  <a:pt x="233511" y="470874"/>
                  <a:pt x="190500" y="438616"/>
                </a:cubicBezTo>
                <a:cubicBezTo>
                  <a:pt x="177800" y="429091"/>
                  <a:pt x="163625" y="421266"/>
                  <a:pt x="152400" y="410041"/>
                </a:cubicBezTo>
                <a:cubicBezTo>
                  <a:pt x="115040" y="372681"/>
                  <a:pt x="124838" y="387099"/>
                  <a:pt x="95250" y="333841"/>
                </a:cubicBezTo>
                <a:cubicBezTo>
                  <a:pt x="88354" y="321429"/>
                  <a:pt x="85290" y="306649"/>
                  <a:pt x="76200" y="295741"/>
                </a:cubicBezTo>
                <a:cubicBezTo>
                  <a:pt x="68871" y="286947"/>
                  <a:pt x="57150" y="283041"/>
                  <a:pt x="47625" y="276691"/>
                </a:cubicBezTo>
                <a:cubicBezTo>
                  <a:pt x="24637" y="242209"/>
                  <a:pt x="38814" y="253236"/>
                  <a:pt x="9525" y="238591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0C783E59-A52D-8313-AA14-92719A77EB23}"/>
              </a:ext>
            </a:extLst>
          </p:cNvPr>
          <p:cNvSpPr/>
          <p:nvPr/>
        </p:nvSpPr>
        <p:spPr>
          <a:xfrm>
            <a:off x="1590675" y="2237907"/>
            <a:ext cx="3200400" cy="886291"/>
          </a:xfrm>
          <a:custGeom>
            <a:avLst/>
            <a:gdLst>
              <a:gd name="connsiteX0" fmla="*/ 0 w 3200400"/>
              <a:gd name="connsiteY0" fmla="*/ 9991 h 819616"/>
              <a:gd name="connsiteX1" fmla="*/ 219075 w 3200400"/>
              <a:gd name="connsiteY1" fmla="*/ 38566 h 819616"/>
              <a:gd name="connsiteX2" fmla="*/ 333375 w 3200400"/>
              <a:gd name="connsiteY2" fmla="*/ 143341 h 819616"/>
              <a:gd name="connsiteX3" fmla="*/ 428625 w 3200400"/>
              <a:gd name="connsiteY3" fmla="*/ 219541 h 819616"/>
              <a:gd name="connsiteX4" fmla="*/ 476250 w 3200400"/>
              <a:gd name="connsiteY4" fmla="*/ 314791 h 819616"/>
              <a:gd name="connsiteX5" fmla="*/ 514350 w 3200400"/>
              <a:gd name="connsiteY5" fmla="*/ 343366 h 819616"/>
              <a:gd name="connsiteX6" fmla="*/ 619125 w 3200400"/>
              <a:gd name="connsiteY6" fmla="*/ 390991 h 819616"/>
              <a:gd name="connsiteX7" fmla="*/ 733425 w 3200400"/>
              <a:gd name="connsiteY7" fmla="*/ 410041 h 819616"/>
              <a:gd name="connsiteX8" fmla="*/ 1085850 w 3200400"/>
              <a:gd name="connsiteY8" fmla="*/ 400516 h 819616"/>
              <a:gd name="connsiteX9" fmla="*/ 1133475 w 3200400"/>
              <a:gd name="connsiteY9" fmla="*/ 390991 h 819616"/>
              <a:gd name="connsiteX10" fmla="*/ 1362075 w 3200400"/>
              <a:gd name="connsiteY10" fmla="*/ 410041 h 819616"/>
              <a:gd name="connsiteX11" fmla="*/ 1428750 w 3200400"/>
              <a:gd name="connsiteY11" fmla="*/ 457666 h 819616"/>
              <a:gd name="connsiteX12" fmla="*/ 1524000 w 3200400"/>
              <a:gd name="connsiteY12" fmla="*/ 486241 h 819616"/>
              <a:gd name="connsiteX13" fmla="*/ 1619250 w 3200400"/>
              <a:gd name="connsiteY13" fmla="*/ 514816 h 819616"/>
              <a:gd name="connsiteX14" fmla="*/ 2133600 w 3200400"/>
              <a:gd name="connsiteY14" fmla="*/ 505291 h 819616"/>
              <a:gd name="connsiteX15" fmla="*/ 2257425 w 3200400"/>
              <a:gd name="connsiteY15" fmla="*/ 495766 h 819616"/>
              <a:gd name="connsiteX16" fmla="*/ 2362200 w 3200400"/>
              <a:gd name="connsiteY16" fmla="*/ 429091 h 819616"/>
              <a:gd name="connsiteX17" fmla="*/ 2428875 w 3200400"/>
              <a:gd name="connsiteY17" fmla="*/ 419566 h 819616"/>
              <a:gd name="connsiteX18" fmla="*/ 2476500 w 3200400"/>
              <a:gd name="connsiteY18" fmla="*/ 410041 h 819616"/>
              <a:gd name="connsiteX19" fmla="*/ 2533650 w 3200400"/>
              <a:gd name="connsiteY19" fmla="*/ 400516 h 819616"/>
              <a:gd name="connsiteX20" fmla="*/ 2981325 w 3200400"/>
              <a:gd name="connsiteY20" fmla="*/ 410041 h 819616"/>
              <a:gd name="connsiteX21" fmla="*/ 3028950 w 3200400"/>
              <a:gd name="connsiteY21" fmla="*/ 419566 h 819616"/>
              <a:gd name="connsiteX22" fmla="*/ 3152775 w 3200400"/>
              <a:gd name="connsiteY22" fmla="*/ 429091 h 819616"/>
              <a:gd name="connsiteX23" fmla="*/ 3181350 w 3200400"/>
              <a:gd name="connsiteY23" fmla="*/ 448141 h 819616"/>
              <a:gd name="connsiteX24" fmla="*/ 3190875 w 3200400"/>
              <a:gd name="connsiteY24" fmla="*/ 505291 h 819616"/>
              <a:gd name="connsiteX25" fmla="*/ 3200400 w 3200400"/>
              <a:gd name="connsiteY25" fmla="*/ 571966 h 819616"/>
              <a:gd name="connsiteX26" fmla="*/ 3124200 w 3200400"/>
              <a:gd name="connsiteY26" fmla="*/ 743416 h 819616"/>
              <a:gd name="connsiteX27" fmla="*/ 3086100 w 3200400"/>
              <a:gd name="connsiteY27" fmla="*/ 752941 h 819616"/>
              <a:gd name="connsiteX28" fmla="*/ 3000375 w 3200400"/>
              <a:gd name="connsiteY28" fmla="*/ 762466 h 819616"/>
              <a:gd name="connsiteX29" fmla="*/ 2838450 w 3200400"/>
              <a:gd name="connsiteY29" fmla="*/ 781516 h 819616"/>
              <a:gd name="connsiteX30" fmla="*/ 1695450 w 3200400"/>
              <a:gd name="connsiteY30" fmla="*/ 819616 h 819616"/>
              <a:gd name="connsiteX31" fmla="*/ 1247775 w 3200400"/>
              <a:gd name="connsiteY31" fmla="*/ 810091 h 819616"/>
              <a:gd name="connsiteX32" fmla="*/ 1171575 w 3200400"/>
              <a:gd name="connsiteY32" fmla="*/ 781516 h 819616"/>
              <a:gd name="connsiteX33" fmla="*/ 1114425 w 3200400"/>
              <a:gd name="connsiteY33" fmla="*/ 762466 h 819616"/>
              <a:gd name="connsiteX34" fmla="*/ 952500 w 3200400"/>
              <a:gd name="connsiteY34" fmla="*/ 705316 h 819616"/>
              <a:gd name="connsiteX35" fmla="*/ 885825 w 3200400"/>
              <a:gd name="connsiteY35" fmla="*/ 695791 h 819616"/>
              <a:gd name="connsiteX36" fmla="*/ 666750 w 3200400"/>
              <a:gd name="connsiteY36" fmla="*/ 667216 h 819616"/>
              <a:gd name="connsiteX37" fmla="*/ 581025 w 3200400"/>
              <a:gd name="connsiteY37" fmla="*/ 638641 h 819616"/>
              <a:gd name="connsiteX38" fmla="*/ 476250 w 3200400"/>
              <a:gd name="connsiteY38" fmla="*/ 610066 h 819616"/>
              <a:gd name="connsiteX39" fmla="*/ 419100 w 3200400"/>
              <a:gd name="connsiteY39" fmla="*/ 571966 h 819616"/>
              <a:gd name="connsiteX40" fmla="*/ 323850 w 3200400"/>
              <a:gd name="connsiteY40" fmla="*/ 533866 h 819616"/>
              <a:gd name="connsiteX41" fmla="*/ 190500 w 3200400"/>
              <a:gd name="connsiteY41" fmla="*/ 438616 h 819616"/>
              <a:gd name="connsiteX42" fmla="*/ 152400 w 3200400"/>
              <a:gd name="connsiteY42" fmla="*/ 410041 h 819616"/>
              <a:gd name="connsiteX43" fmla="*/ 95250 w 3200400"/>
              <a:gd name="connsiteY43" fmla="*/ 333841 h 819616"/>
              <a:gd name="connsiteX44" fmla="*/ 76200 w 3200400"/>
              <a:gd name="connsiteY44" fmla="*/ 295741 h 819616"/>
              <a:gd name="connsiteX45" fmla="*/ 47625 w 3200400"/>
              <a:gd name="connsiteY45" fmla="*/ 276691 h 819616"/>
              <a:gd name="connsiteX46" fmla="*/ 9525 w 3200400"/>
              <a:gd name="connsiteY46" fmla="*/ 238591 h 81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200400" h="819616">
                <a:moveTo>
                  <a:pt x="0" y="9991"/>
                </a:moveTo>
                <a:cubicBezTo>
                  <a:pt x="99650" y="-2465"/>
                  <a:pt x="100488" y="-12257"/>
                  <a:pt x="219075" y="38566"/>
                </a:cubicBezTo>
                <a:cubicBezTo>
                  <a:pt x="248128" y="51017"/>
                  <a:pt x="311701" y="125608"/>
                  <a:pt x="333375" y="143341"/>
                </a:cubicBezTo>
                <a:cubicBezTo>
                  <a:pt x="384935" y="185527"/>
                  <a:pt x="386482" y="156327"/>
                  <a:pt x="428625" y="219541"/>
                </a:cubicBezTo>
                <a:cubicBezTo>
                  <a:pt x="448316" y="249077"/>
                  <a:pt x="447852" y="293492"/>
                  <a:pt x="476250" y="314791"/>
                </a:cubicBezTo>
                <a:cubicBezTo>
                  <a:pt x="488950" y="324316"/>
                  <a:pt x="500888" y="334952"/>
                  <a:pt x="514350" y="343366"/>
                </a:cubicBezTo>
                <a:cubicBezTo>
                  <a:pt x="533881" y="355573"/>
                  <a:pt x="607852" y="386892"/>
                  <a:pt x="619125" y="390991"/>
                </a:cubicBezTo>
                <a:cubicBezTo>
                  <a:pt x="652090" y="402978"/>
                  <a:pt x="702835" y="406217"/>
                  <a:pt x="733425" y="410041"/>
                </a:cubicBezTo>
                <a:cubicBezTo>
                  <a:pt x="850900" y="406866"/>
                  <a:pt x="968465" y="406106"/>
                  <a:pt x="1085850" y="400516"/>
                </a:cubicBezTo>
                <a:cubicBezTo>
                  <a:pt x="1102021" y="399746"/>
                  <a:pt x="1117295" y="390433"/>
                  <a:pt x="1133475" y="390991"/>
                </a:cubicBezTo>
                <a:cubicBezTo>
                  <a:pt x="1209894" y="393626"/>
                  <a:pt x="1285875" y="403691"/>
                  <a:pt x="1362075" y="410041"/>
                </a:cubicBezTo>
                <a:cubicBezTo>
                  <a:pt x="1384300" y="425916"/>
                  <a:pt x="1405158" y="443904"/>
                  <a:pt x="1428750" y="457666"/>
                </a:cubicBezTo>
                <a:cubicBezTo>
                  <a:pt x="1463781" y="478101"/>
                  <a:pt x="1485767" y="477745"/>
                  <a:pt x="1524000" y="486241"/>
                </a:cubicBezTo>
                <a:cubicBezTo>
                  <a:pt x="1567186" y="495838"/>
                  <a:pt x="1571762" y="498987"/>
                  <a:pt x="1619250" y="514816"/>
                </a:cubicBezTo>
                <a:lnTo>
                  <a:pt x="2133600" y="505291"/>
                </a:lnTo>
                <a:cubicBezTo>
                  <a:pt x="2174979" y="504056"/>
                  <a:pt x="2218152" y="508857"/>
                  <a:pt x="2257425" y="495766"/>
                </a:cubicBezTo>
                <a:cubicBezTo>
                  <a:pt x="2296698" y="482675"/>
                  <a:pt x="2321219" y="434945"/>
                  <a:pt x="2362200" y="429091"/>
                </a:cubicBezTo>
                <a:cubicBezTo>
                  <a:pt x="2384425" y="425916"/>
                  <a:pt x="2406730" y="423257"/>
                  <a:pt x="2428875" y="419566"/>
                </a:cubicBezTo>
                <a:cubicBezTo>
                  <a:pt x="2444844" y="416904"/>
                  <a:pt x="2460572" y="412937"/>
                  <a:pt x="2476500" y="410041"/>
                </a:cubicBezTo>
                <a:cubicBezTo>
                  <a:pt x="2495501" y="406586"/>
                  <a:pt x="2514600" y="403691"/>
                  <a:pt x="2533650" y="400516"/>
                </a:cubicBezTo>
                <a:lnTo>
                  <a:pt x="2981325" y="410041"/>
                </a:lnTo>
                <a:cubicBezTo>
                  <a:pt x="2997502" y="410663"/>
                  <a:pt x="3012860" y="417778"/>
                  <a:pt x="3028950" y="419566"/>
                </a:cubicBezTo>
                <a:cubicBezTo>
                  <a:pt x="3070094" y="424138"/>
                  <a:pt x="3111500" y="425916"/>
                  <a:pt x="3152775" y="429091"/>
                </a:cubicBezTo>
                <a:cubicBezTo>
                  <a:pt x="3162300" y="435441"/>
                  <a:pt x="3176230" y="437902"/>
                  <a:pt x="3181350" y="448141"/>
                </a:cubicBezTo>
                <a:cubicBezTo>
                  <a:pt x="3189987" y="465415"/>
                  <a:pt x="3187938" y="486203"/>
                  <a:pt x="3190875" y="505291"/>
                </a:cubicBezTo>
                <a:cubicBezTo>
                  <a:pt x="3194289" y="527481"/>
                  <a:pt x="3197225" y="549741"/>
                  <a:pt x="3200400" y="571966"/>
                </a:cubicBezTo>
                <a:cubicBezTo>
                  <a:pt x="3182836" y="651004"/>
                  <a:pt x="3187103" y="680513"/>
                  <a:pt x="3124200" y="743416"/>
                </a:cubicBezTo>
                <a:cubicBezTo>
                  <a:pt x="3114943" y="752673"/>
                  <a:pt x="3099039" y="750950"/>
                  <a:pt x="3086100" y="752941"/>
                </a:cubicBezTo>
                <a:cubicBezTo>
                  <a:pt x="3057683" y="757313"/>
                  <a:pt x="3028929" y="759107"/>
                  <a:pt x="3000375" y="762466"/>
                </a:cubicBezTo>
                <a:cubicBezTo>
                  <a:pt x="2941626" y="769378"/>
                  <a:pt x="2897972" y="776105"/>
                  <a:pt x="2838450" y="781516"/>
                </a:cubicBezTo>
                <a:cubicBezTo>
                  <a:pt x="2275699" y="832675"/>
                  <a:pt x="2520937" y="809904"/>
                  <a:pt x="1695450" y="819616"/>
                </a:cubicBezTo>
                <a:cubicBezTo>
                  <a:pt x="1546225" y="816441"/>
                  <a:pt x="1396641" y="820918"/>
                  <a:pt x="1247775" y="810091"/>
                </a:cubicBezTo>
                <a:cubicBezTo>
                  <a:pt x="1220719" y="808123"/>
                  <a:pt x="1197122" y="790640"/>
                  <a:pt x="1171575" y="781516"/>
                </a:cubicBezTo>
                <a:cubicBezTo>
                  <a:pt x="1152664" y="774762"/>
                  <a:pt x="1133336" y="769220"/>
                  <a:pt x="1114425" y="762466"/>
                </a:cubicBezTo>
                <a:cubicBezTo>
                  <a:pt x="1070697" y="746849"/>
                  <a:pt x="996590" y="716338"/>
                  <a:pt x="952500" y="705316"/>
                </a:cubicBezTo>
                <a:cubicBezTo>
                  <a:pt x="930720" y="699871"/>
                  <a:pt x="908050" y="698966"/>
                  <a:pt x="885825" y="695791"/>
                </a:cubicBezTo>
                <a:cubicBezTo>
                  <a:pt x="789882" y="647819"/>
                  <a:pt x="878122" y="685596"/>
                  <a:pt x="666750" y="667216"/>
                </a:cubicBezTo>
                <a:cubicBezTo>
                  <a:pt x="638274" y="664740"/>
                  <a:pt x="606570" y="647930"/>
                  <a:pt x="581025" y="638641"/>
                </a:cubicBezTo>
                <a:cubicBezTo>
                  <a:pt x="521944" y="617157"/>
                  <a:pt x="532740" y="621364"/>
                  <a:pt x="476250" y="610066"/>
                </a:cubicBezTo>
                <a:cubicBezTo>
                  <a:pt x="457200" y="597366"/>
                  <a:pt x="439578" y="582205"/>
                  <a:pt x="419100" y="571966"/>
                </a:cubicBezTo>
                <a:cubicBezTo>
                  <a:pt x="310061" y="517446"/>
                  <a:pt x="407077" y="583802"/>
                  <a:pt x="323850" y="533866"/>
                </a:cubicBezTo>
                <a:cubicBezTo>
                  <a:pt x="277424" y="506010"/>
                  <a:pt x="233511" y="470874"/>
                  <a:pt x="190500" y="438616"/>
                </a:cubicBezTo>
                <a:cubicBezTo>
                  <a:pt x="177800" y="429091"/>
                  <a:pt x="163625" y="421266"/>
                  <a:pt x="152400" y="410041"/>
                </a:cubicBezTo>
                <a:cubicBezTo>
                  <a:pt x="115040" y="372681"/>
                  <a:pt x="124838" y="387099"/>
                  <a:pt x="95250" y="333841"/>
                </a:cubicBezTo>
                <a:cubicBezTo>
                  <a:pt x="88354" y="321429"/>
                  <a:pt x="85290" y="306649"/>
                  <a:pt x="76200" y="295741"/>
                </a:cubicBezTo>
                <a:cubicBezTo>
                  <a:pt x="68871" y="286947"/>
                  <a:pt x="57150" y="283041"/>
                  <a:pt x="47625" y="276691"/>
                </a:cubicBezTo>
                <a:cubicBezTo>
                  <a:pt x="24637" y="242209"/>
                  <a:pt x="38814" y="253236"/>
                  <a:pt x="9525" y="238591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96F28ACF-5193-798C-1044-40C3F8EDA9F8}"/>
              </a:ext>
            </a:extLst>
          </p:cNvPr>
          <p:cNvSpPr/>
          <p:nvPr/>
        </p:nvSpPr>
        <p:spPr>
          <a:xfrm>
            <a:off x="1600200" y="3600450"/>
            <a:ext cx="3333750" cy="990600"/>
          </a:xfrm>
          <a:custGeom>
            <a:avLst/>
            <a:gdLst>
              <a:gd name="connsiteX0" fmla="*/ 76200 w 3333750"/>
              <a:gd name="connsiteY0" fmla="*/ 0 h 990600"/>
              <a:gd name="connsiteX1" fmla="*/ 180975 w 3333750"/>
              <a:gd name="connsiteY1" fmla="*/ 133350 h 990600"/>
              <a:gd name="connsiteX2" fmla="*/ 228600 w 3333750"/>
              <a:gd name="connsiteY2" fmla="*/ 190500 h 990600"/>
              <a:gd name="connsiteX3" fmla="*/ 285750 w 3333750"/>
              <a:gd name="connsiteY3" fmla="*/ 266700 h 990600"/>
              <a:gd name="connsiteX4" fmla="*/ 314325 w 3333750"/>
              <a:gd name="connsiteY4" fmla="*/ 276225 h 990600"/>
              <a:gd name="connsiteX5" fmla="*/ 361950 w 3333750"/>
              <a:gd name="connsiteY5" fmla="*/ 314325 h 990600"/>
              <a:gd name="connsiteX6" fmla="*/ 523875 w 3333750"/>
              <a:gd name="connsiteY6" fmla="*/ 352425 h 990600"/>
              <a:gd name="connsiteX7" fmla="*/ 581025 w 3333750"/>
              <a:gd name="connsiteY7" fmla="*/ 371475 h 990600"/>
              <a:gd name="connsiteX8" fmla="*/ 695325 w 3333750"/>
              <a:gd name="connsiteY8" fmla="*/ 400050 h 990600"/>
              <a:gd name="connsiteX9" fmla="*/ 790575 w 3333750"/>
              <a:gd name="connsiteY9" fmla="*/ 438150 h 990600"/>
              <a:gd name="connsiteX10" fmla="*/ 847725 w 3333750"/>
              <a:gd name="connsiteY10" fmla="*/ 457200 h 990600"/>
              <a:gd name="connsiteX11" fmla="*/ 990600 w 3333750"/>
              <a:gd name="connsiteY11" fmla="*/ 495300 h 990600"/>
              <a:gd name="connsiteX12" fmla="*/ 1133475 w 3333750"/>
              <a:gd name="connsiteY12" fmla="*/ 533400 h 990600"/>
              <a:gd name="connsiteX13" fmla="*/ 1181100 w 3333750"/>
              <a:gd name="connsiteY13" fmla="*/ 552450 h 990600"/>
              <a:gd name="connsiteX14" fmla="*/ 1247775 w 3333750"/>
              <a:gd name="connsiteY14" fmla="*/ 561975 h 990600"/>
              <a:gd name="connsiteX15" fmla="*/ 1295400 w 3333750"/>
              <a:gd name="connsiteY15" fmla="*/ 590550 h 990600"/>
              <a:gd name="connsiteX16" fmla="*/ 1352550 w 3333750"/>
              <a:gd name="connsiteY16" fmla="*/ 619125 h 990600"/>
              <a:gd name="connsiteX17" fmla="*/ 1400175 w 3333750"/>
              <a:gd name="connsiteY17" fmla="*/ 676275 h 990600"/>
              <a:gd name="connsiteX18" fmla="*/ 1438275 w 3333750"/>
              <a:gd name="connsiteY18" fmla="*/ 695325 h 990600"/>
              <a:gd name="connsiteX19" fmla="*/ 1476375 w 3333750"/>
              <a:gd name="connsiteY19" fmla="*/ 723900 h 990600"/>
              <a:gd name="connsiteX20" fmla="*/ 1504950 w 3333750"/>
              <a:gd name="connsiteY20" fmla="*/ 742950 h 990600"/>
              <a:gd name="connsiteX21" fmla="*/ 1695450 w 3333750"/>
              <a:gd name="connsiteY21" fmla="*/ 704850 h 990600"/>
              <a:gd name="connsiteX22" fmla="*/ 1752600 w 3333750"/>
              <a:gd name="connsiteY22" fmla="*/ 695325 h 990600"/>
              <a:gd name="connsiteX23" fmla="*/ 1809750 w 3333750"/>
              <a:gd name="connsiteY23" fmla="*/ 676275 h 990600"/>
              <a:gd name="connsiteX24" fmla="*/ 1971675 w 3333750"/>
              <a:gd name="connsiteY24" fmla="*/ 666750 h 990600"/>
              <a:gd name="connsiteX25" fmla="*/ 2114550 w 3333750"/>
              <a:gd name="connsiteY25" fmla="*/ 619125 h 990600"/>
              <a:gd name="connsiteX26" fmla="*/ 2228850 w 3333750"/>
              <a:gd name="connsiteY26" fmla="*/ 571500 h 990600"/>
              <a:gd name="connsiteX27" fmla="*/ 2314575 w 3333750"/>
              <a:gd name="connsiteY27" fmla="*/ 523875 h 990600"/>
              <a:gd name="connsiteX28" fmla="*/ 2352675 w 3333750"/>
              <a:gd name="connsiteY28" fmla="*/ 504825 h 990600"/>
              <a:gd name="connsiteX29" fmla="*/ 2419350 w 3333750"/>
              <a:gd name="connsiteY29" fmla="*/ 495300 h 990600"/>
              <a:gd name="connsiteX30" fmla="*/ 2838450 w 3333750"/>
              <a:gd name="connsiteY30" fmla="*/ 504825 h 990600"/>
              <a:gd name="connsiteX31" fmla="*/ 2924175 w 3333750"/>
              <a:gd name="connsiteY31" fmla="*/ 514350 h 990600"/>
              <a:gd name="connsiteX32" fmla="*/ 3028950 w 3333750"/>
              <a:gd name="connsiteY32" fmla="*/ 571500 h 990600"/>
              <a:gd name="connsiteX33" fmla="*/ 3105150 w 3333750"/>
              <a:gd name="connsiteY33" fmla="*/ 581025 h 990600"/>
              <a:gd name="connsiteX34" fmla="*/ 3200400 w 3333750"/>
              <a:gd name="connsiteY34" fmla="*/ 609600 h 990600"/>
              <a:gd name="connsiteX35" fmla="*/ 3238500 w 3333750"/>
              <a:gd name="connsiteY35" fmla="*/ 619125 h 990600"/>
              <a:gd name="connsiteX36" fmla="*/ 3267075 w 3333750"/>
              <a:gd name="connsiteY36" fmla="*/ 628650 h 990600"/>
              <a:gd name="connsiteX37" fmla="*/ 3333750 w 3333750"/>
              <a:gd name="connsiteY37" fmla="*/ 647700 h 990600"/>
              <a:gd name="connsiteX38" fmla="*/ 3295650 w 3333750"/>
              <a:gd name="connsiteY38" fmla="*/ 885825 h 990600"/>
              <a:gd name="connsiteX39" fmla="*/ 3276600 w 3333750"/>
              <a:gd name="connsiteY39" fmla="*/ 933450 h 990600"/>
              <a:gd name="connsiteX40" fmla="*/ 3228975 w 3333750"/>
              <a:gd name="connsiteY40" fmla="*/ 962025 h 990600"/>
              <a:gd name="connsiteX41" fmla="*/ 3019425 w 3333750"/>
              <a:gd name="connsiteY41" fmla="*/ 952500 h 990600"/>
              <a:gd name="connsiteX42" fmla="*/ 2943225 w 3333750"/>
              <a:gd name="connsiteY42" fmla="*/ 933450 h 990600"/>
              <a:gd name="connsiteX43" fmla="*/ 2790825 w 3333750"/>
              <a:gd name="connsiteY43" fmla="*/ 923925 h 990600"/>
              <a:gd name="connsiteX44" fmla="*/ 2114550 w 3333750"/>
              <a:gd name="connsiteY44" fmla="*/ 942975 h 990600"/>
              <a:gd name="connsiteX45" fmla="*/ 2019300 w 3333750"/>
              <a:gd name="connsiteY45" fmla="*/ 971550 h 990600"/>
              <a:gd name="connsiteX46" fmla="*/ 1971675 w 3333750"/>
              <a:gd name="connsiteY46" fmla="*/ 981075 h 990600"/>
              <a:gd name="connsiteX47" fmla="*/ 1933575 w 3333750"/>
              <a:gd name="connsiteY47" fmla="*/ 990600 h 990600"/>
              <a:gd name="connsiteX48" fmla="*/ 1733550 w 3333750"/>
              <a:gd name="connsiteY48" fmla="*/ 981075 h 990600"/>
              <a:gd name="connsiteX49" fmla="*/ 1704975 w 3333750"/>
              <a:gd name="connsiteY49" fmla="*/ 971550 h 990600"/>
              <a:gd name="connsiteX50" fmla="*/ 1628775 w 3333750"/>
              <a:gd name="connsiteY50" fmla="*/ 962025 h 990600"/>
              <a:gd name="connsiteX51" fmla="*/ 1409700 w 3333750"/>
              <a:gd name="connsiteY51" fmla="*/ 952500 h 990600"/>
              <a:gd name="connsiteX52" fmla="*/ 1371600 w 3333750"/>
              <a:gd name="connsiteY52" fmla="*/ 933450 h 990600"/>
              <a:gd name="connsiteX53" fmla="*/ 1247775 w 3333750"/>
              <a:gd name="connsiteY53" fmla="*/ 914400 h 990600"/>
              <a:gd name="connsiteX54" fmla="*/ 933450 w 3333750"/>
              <a:gd name="connsiteY54" fmla="*/ 904875 h 990600"/>
              <a:gd name="connsiteX55" fmla="*/ 809625 w 3333750"/>
              <a:gd name="connsiteY55" fmla="*/ 885825 h 990600"/>
              <a:gd name="connsiteX56" fmla="*/ 685800 w 3333750"/>
              <a:gd name="connsiteY56" fmla="*/ 866775 h 990600"/>
              <a:gd name="connsiteX57" fmla="*/ 609600 w 3333750"/>
              <a:gd name="connsiteY57" fmla="*/ 838200 h 990600"/>
              <a:gd name="connsiteX58" fmla="*/ 571500 w 3333750"/>
              <a:gd name="connsiteY58" fmla="*/ 819150 h 990600"/>
              <a:gd name="connsiteX59" fmla="*/ 495300 w 3333750"/>
              <a:gd name="connsiteY59" fmla="*/ 800100 h 990600"/>
              <a:gd name="connsiteX60" fmla="*/ 371475 w 3333750"/>
              <a:gd name="connsiteY60" fmla="*/ 733425 h 990600"/>
              <a:gd name="connsiteX61" fmla="*/ 219075 w 3333750"/>
              <a:gd name="connsiteY61" fmla="*/ 600075 h 990600"/>
              <a:gd name="connsiteX62" fmla="*/ 190500 w 3333750"/>
              <a:gd name="connsiteY62" fmla="*/ 561975 h 990600"/>
              <a:gd name="connsiteX63" fmla="*/ 152400 w 3333750"/>
              <a:gd name="connsiteY63" fmla="*/ 533400 h 990600"/>
              <a:gd name="connsiteX64" fmla="*/ 95250 w 3333750"/>
              <a:gd name="connsiteY64" fmla="*/ 485775 h 990600"/>
              <a:gd name="connsiteX65" fmla="*/ 47625 w 3333750"/>
              <a:gd name="connsiteY65" fmla="*/ 419100 h 990600"/>
              <a:gd name="connsiteX66" fmla="*/ 28575 w 3333750"/>
              <a:gd name="connsiteY66" fmla="*/ 390525 h 990600"/>
              <a:gd name="connsiteX67" fmla="*/ 0 w 3333750"/>
              <a:gd name="connsiteY67" fmla="*/ 36195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33750" h="990600">
                <a:moveTo>
                  <a:pt x="76200" y="0"/>
                </a:moveTo>
                <a:cubicBezTo>
                  <a:pt x="111125" y="44450"/>
                  <a:pt x="145661" y="89208"/>
                  <a:pt x="180975" y="133350"/>
                </a:cubicBezTo>
                <a:cubicBezTo>
                  <a:pt x="196466" y="152714"/>
                  <a:pt x="213721" y="170662"/>
                  <a:pt x="228600" y="190500"/>
                </a:cubicBezTo>
                <a:cubicBezTo>
                  <a:pt x="247650" y="215900"/>
                  <a:pt x="263299" y="244249"/>
                  <a:pt x="285750" y="266700"/>
                </a:cubicBezTo>
                <a:cubicBezTo>
                  <a:pt x="292850" y="273800"/>
                  <a:pt x="304800" y="273050"/>
                  <a:pt x="314325" y="276225"/>
                </a:cubicBezTo>
                <a:cubicBezTo>
                  <a:pt x="330200" y="288925"/>
                  <a:pt x="343151" y="306584"/>
                  <a:pt x="361950" y="314325"/>
                </a:cubicBezTo>
                <a:cubicBezTo>
                  <a:pt x="449995" y="350579"/>
                  <a:pt x="455038" y="333651"/>
                  <a:pt x="523875" y="352425"/>
                </a:cubicBezTo>
                <a:cubicBezTo>
                  <a:pt x="543248" y="357709"/>
                  <a:pt x="561677" y="366101"/>
                  <a:pt x="581025" y="371475"/>
                </a:cubicBezTo>
                <a:cubicBezTo>
                  <a:pt x="618865" y="381986"/>
                  <a:pt x="658068" y="387631"/>
                  <a:pt x="695325" y="400050"/>
                </a:cubicBezTo>
                <a:cubicBezTo>
                  <a:pt x="773854" y="426226"/>
                  <a:pt x="649611" y="383933"/>
                  <a:pt x="790575" y="438150"/>
                </a:cubicBezTo>
                <a:cubicBezTo>
                  <a:pt x="809317" y="445358"/>
                  <a:pt x="828417" y="451683"/>
                  <a:pt x="847725" y="457200"/>
                </a:cubicBezTo>
                <a:cubicBezTo>
                  <a:pt x="877925" y="465829"/>
                  <a:pt x="959158" y="483207"/>
                  <a:pt x="990600" y="495300"/>
                </a:cubicBezTo>
                <a:cubicBezTo>
                  <a:pt x="1108424" y="540617"/>
                  <a:pt x="979391" y="516280"/>
                  <a:pt x="1133475" y="533400"/>
                </a:cubicBezTo>
                <a:cubicBezTo>
                  <a:pt x="1149350" y="539750"/>
                  <a:pt x="1164513" y="548303"/>
                  <a:pt x="1181100" y="552450"/>
                </a:cubicBezTo>
                <a:cubicBezTo>
                  <a:pt x="1202880" y="557895"/>
                  <a:pt x="1226476" y="554875"/>
                  <a:pt x="1247775" y="561975"/>
                </a:cubicBezTo>
                <a:cubicBezTo>
                  <a:pt x="1265338" y="567829"/>
                  <a:pt x="1279147" y="581685"/>
                  <a:pt x="1295400" y="590550"/>
                </a:cubicBezTo>
                <a:cubicBezTo>
                  <a:pt x="1314098" y="600749"/>
                  <a:pt x="1333500" y="609600"/>
                  <a:pt x="1352550" y="619125"/>
                </a:cubicBezTo>
                <a:cubicBezTo>
                  <a:pt x="1368425" y="638175"/>
                  <a:pt x="1381641" y="659800"/>
                  <a:pt x="1400175" y="676275"/>
                </a:cubicBezTo>
                <a:cubicBezTo>
                  <a:pt x="1410787" y="685708"/>
                  <a:pt x="1426234" y="687800"/>
                  <a:pt x="1438275" y="695325"/>
                </a:cubicBezTo>
                <a:cubicBezTo>
                  <a:pt x="1451737" y="703739"/>
                  <a:pt x="1463457" y="714673"/>
                  <a:pt x="1476375" y="723900"/>
                </a:cubicBezTo>
                <a:cubicBezTo>
                  <a:pt x="1485690" y="730554"/>
                  <a:pt x="1495425" y="736600"/>
                  <a:pt x="1504950" y="742950"/>
                </a:cubicBezTo>
                <a:cubicBezTo>
                  <a:pt x="1789483" y="699176"/>
                  <a:pt x="1512315" y="747112"/>
                  <a:pt x="1695450" y="704850"/>
                </a:cubicBezTo>
                <a:cubicBezTo>
                  <a:pt x="1714268" y="700507"/>
                  <a:pt x="1733864" y="700009"/>
                  <a:pt x="1752600" y="695325"/>
                </a:cubicBezTo>
                <a:cubicBezTo>
                  <a:pt x="1772081" y="690455"/>
                  <a:pt x="1789838" y="678872"/>
                  <a:pt x="1809750" y="676275"/>
                </a:cubicBezTo>
                <a:cubicBezTo>
                  <a:pt x="1863364" y="669282"/>
                  <a:pt x="1917700" y="669925"/>
                  <a:pt x="1971675" y="666750"/>
                </a:cubicBezTo>
                <a:cubicBezTo>
                  <a:pt x="2019300" y="650875"/>
                  <a:pt x="2072780" y="646972"/>
                  <a:pt x="2114550" y="619125"/>
                </a:cubicBezTo>
                <a:cubicBezTo>
                  <a:pt x="2168187" y="583367"/>
                  <a:pt x="2132265" y="603695"/>
                  <a:pt x="2228850" y="571500"/>
                </a:cubicBezTo>
                <a:cubicBezTo>
                  <a:pt x="2289051" y="526349"/>
                  <a:pt x="2243139" y="555624"/>
                  <a:pt x="2314575" y="523875"/>
                </a:cubicBezTo>
                <a:cubicBezTo>
                  <a:pt x="2327550" y="518108"/>
                  <a:pt x="2338976" y="508561"/>
                  <a:pt x="2352675" y="504825"/>
                </a:cubicBezTo>
                <a:cubicBezTo>
                  <a:pt x="2374335" y="498918"/>
                  <a:pt x="2397125" y="498475"/>
                  <a:pt x="2419350" y="495300"/>
                </a:cubicBezTo>
                <a:lnTo>
                  <a:pt x="2838450" y="504825"/>
                </a:lnTo>
                <a:cubicBezTo>
                  <a:pt x="2867180" y="505909"/>
                  <a:pt x="2896062" y="508326"/>
                  <a:pt x="2924175" y="514350"/>
                </a:cubicBezTo>
                <a:cubicBezTo>
                  <a:pt x="3019000" y="534670"/>
                  <a:pt x="2922835" y="533602"/>
                  <a:pt x="3028950" y="571500"/>
                </a:cubicBezTo>
                <a:cubicBezTo>
                  <a:pt x="3053056" y="580109"/>
                  <a:pt x="3079750" y="577850"/>
                  <a:pt x="3105150" y="581025"/>
                </a:cubicBezTo>
                <a:cubicBezTo>
                  <a:pt x="3148549" y="595491"/>
                  <a:pt x="3140427" y="593244"/>
                  <a:pt x="3200400" y="609600"/>
                </a:cubicBezTo>
                <a:cubicBezTo>
                  <a:pt x="3213030" y="613044"/>
                  <a:pt x="3225913" y="615529"/>
                  <a:pt x="3238500" y="619125"/>
                </a:cubicBezTo>
                <a:cubicBezTo>
                  <a:pt x="3248154" y="621883"/>
                  <a:pt x="3257458" y="625765"/>
                  <a:pt x="3267075" y="628650"/>
                </a:cubicBezTo>
                <a:cubicBezTo>
                  <a:pt x="3289215" y="635292"/>
                  <a:pt x="3311525" y="641350"/>
                  <a:pt x="3333750" y="647700"/>
                </a:cubicBezTo>
                <a:cubicBezTo>
                  <a:pt x="3327028" y="735089"/>
                  <a:pt x="3328749" y="803078"/>
                  <a:pt x="3295650" y="885825"/>
                </a:cubicBezTo>
                <a:cubicBezTo>
                  <a:pt x="3289300" y="901700"/>
                  <a:pt x="3287859" y="920583"/>
                  <a:pt x="3276600" y="933450"/>
                </a:cubicBezTo>
                <a:cubicBezTo>
                  <a:pt x="3264409" y="947383"/>
                  <a:pt x="3244850" y="952500"/>
                  <a:pt x="3228975" y="962025"/>
                </a:cubicBezTo>
                <a:cubicBezTo>
                  <a:pt x="3159125" y="958850"/>
                  <a:pt x="3089000" y="959458"/>
                  <a:pt x="3019425" y="952500"/>
                </a:cubicBezTo>
                <a:cubicBezTo>
                  <a:pt x="2993373" y="949895"/>
                  <a:pt x="2969205" y="936697"/>
                  <a:pt x="2943225" y="933450"/>
                </a:cubicBezTo>
                <a:cubicBezTo>
                  <a:pt x="2892719" y="927137"/>
                  <a:pt x="2841625" y="927100"/>
                  <a:pt x="2790825" y="923925"/>
                </a:cubicBezTo>
                <a:lnTo>
                  <a:pt x="2114550" y="942975"/>
                </a:lnTo>
                <a:cubicBezTo>
                  <a:pt x="2067062" y="944850"/>
                  <a:pt x="2064105" y="958109"/>
                  <a:pt x="2019300" y="971550"/>
                </a:cubicBezTo>
                <a:cubicBezTo>
                  <a:pt x="2003793" y="976202"/>
                  <a:pt x="1987479" y="977563"/>
                  <a:pt x="1971675" y="981075"/>
                </a:cubicBezTo>
                <a:cubicBezTo>
                  <a:pt x="1958896" y="983915"/>
                  <a:pt x="1946275" y="987425"/>
                  <a:pt x="1933575" y="990600"/>
                </a:cubicBezTo>
                <a:cubicBezTo>
                  <a:pt x="1866900" y="987425"/>
                  <a:pt x="1800070" y="986618"/>
                  <a:pt x="1733550" y="981075"/>
                </a:cubicBezTo>
                <a:cubicBezTo>
                  <a:pt x="1723544" y="980241"/>
                  <a:pt x="1714853" y="973346"/>
                  <a:pt x="1704975" y="971550"/>
                </a:cubicBezTo>
                <a:cubicBezTo>
                  <a:pt x="1679790" y="966971"/>
                  <a:pt x="1654320" y="963673"/>
                  <a:pt x="1628775" y="962025"/>
                </a:cubicBezTo>
                <a:cubicBezTo>
                  <a:pt x="1555833" y="957319"/>
                  <a:pt x="1482725" y="955675"/>
                  <a:pt x="1409700" y="952500"/>
                </a:cubicBezTo>
                <a:cubicBezTo>
                  <a:pt x="1397000" y="946150"/>
                  <a:pt x="1385070" y="937940"/>
                  <a:pt x="1371600" y="933450"/>
                </a:cubicBezTo>
                <a:cubicBezTo>
                  <a:pt x="1348582" y="925777"/>
                  <a:pt x="1261445" y="915067"/>
                  <a:pt x="1247775" y="914400"/>
                </a:cubicBezTo>
                <a:cubicBezTo>
                  <a:pt x="1143076" y="909293"/>
                  <a:pt x="1038225" y="908050"/>
                  <a:pt x="933450" y="904875"/>
                </a:cubicBezTo>
                <a:cubicBezTo>
                  <a:pt x="875241" y="895174"/>
                  <a:pt x="870906" y="893996"/>
                  <a:pt x="809625" y="885825"/>
                </a:cubicBezTo>
                <a:cubicBezTo>
                  <a:pt x="783974" y="882405"/>
                  <a:pt x="716396" y="876189"/>
                  <a:pt x="685800" y="866775"/>
                </a:cubicBezTo>
                <a:cubicBezTo>
                  <a:pt x="659872" y="858797"/>
                  <a:pt x="634641" y="848634"/>
                  <a:pt x="609600" y="838200"/>
                </a:cubicBezTo>
                <a:cubicBezTo>
                  <a:pt x="596493" y="832739"/>
                  <a:pt x="584970" y="823640"/>
                  <a:pt x="571500" y="819150"/>
                </a:cubicBezTo>
                <a:cubicBezTo>
                  <a:pt x="546662" y="810871"/>
                  <a:pt x="519815" y="809293"/>
                  <a:pt x="495300" y="800100"/>
                </a:cubicBezTo>
                <a:cubicBezTo>
                  <a:pt x="477623" y="793471"/>
                  <a:pt x="394504" y="750696"/>
                  <a:pt x="371475" y="733425"/>
                </a:cubicBezTo>
                <a:cubicBezTo>
                  <a:pt x="324820" y="698434"/>
                  <a:pt x="261048" y="647294"/>
                  <a:pt x="219075" y="600075"/>
                </a:cubicBezTo>
                <a:cubicBezTo>
                  <a:pt x="208528" y="588210"/>
                  <a:pt x="201725" y="573200"/>
                  <a:pt x="190500" y="561975"/>
                </a:cubicBezTo>
                <a:cubicBezTo>
                  <a:pt x="179275" y="550750"/>
                  <a:pt x="164453" y="543731"/>
                  <a:pt x="152400" y="533400"/>
                </a:cubicBezTo>
                <a:cubicBezTo>
                  <a:pt x="88228" y="478395"/>
                  <a:pt x="158405" y="527879"/>
                  <a:pt x="95250" y="485775"/>
                </a:cubicBezTo>
                <a:cubicBezTo>
                  <a:pt x="50355" y="418432"/>
                  <a:pt x="106698" y="501802"/>
                  <a:pt x="47625" y="419100"/>
                </a:cubicBezTo>
                <a:cubicBezTo>
                  <a:pt x="40971" y="409785"/>
                  <a:pt x="35904" y="399319"/>
                  <a:pt x="28575" y="390525"/>
                </a:cubicBezTo>
                <a:cubicBezTo>
                  <a:pt x="19951" y="380177"/>
                  <a:pt x="0" y="361950"/>
                  <a:pt x="0" y="36195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397D465B-C9A3-FD18-EE02-3A2982BE849D}"/>
              </a:ext>
            </a:extLst>
          </p:cNvPr>
          <p:cNvSpPr/>
          <p:nvPr/>
        </p:nvSpPr>
        <p:spPr>
          <a:xfrm>
            <a:off x="7258050" y="3600450"/>
            <a:ext cx="3314700" cy="990600"/>
          </a:xfrm>
          <a:custGeom>
            <a:avLst/>
            <a:gdLst>
              <a:gd name="connsiteX0" fmla="*/ 76200 w 3333750"/>
              <a:gd name="connsiteY0" fmla="*/ 0 h 990600"/>
              <a:gd name="connsiteX1" fmla="*/ 180975 w 3333750"/>
              <a:gd name="connsiteY1" fmla="*/ 133350 h 990600"/>
              <a:gd name="connsiteX2" fmla="*/ 228600 w 3333750"/>
              <a:gd name="connsiteY2" fmla="*/ 190500 h 990600"/>
              <a:gd name="connsiteX3" fmla="*/ 285750 w 3333750"/>
              <a:gd name="connsiteY3" fmla="*/ 266700 h 990600"/>
              <a:gd name="connsiteX4" fmla="*/ 314325 w 3333750"/>
              <a:gd name="connsiteY4" fmla="*/ 276225 h 990600"/>
              <a:gd name="connsiteX5" fmla="*/ 361950 w 3333750"/>
              <a:gd name="connsiteY5" fmla="*/ 314325 h 990600"/>
              <a:gd name="connsiteX6" fmla="*/ 523875 w 3333750"/>
              <a:gd name="connsiteY6" fmla="*/ 352425 h 990600"/>
              <a:gd name="connsiteX7" fmla="*/ 581025 w 3333750"/>
              <a:gd name="connsiteY7" fmla="*/ 371475 h 990600"/>
              <a:gd name="connsiteX8" fmla="*/ 695325 w 3333750"/>
              <a:gd name="connsiteY8" fmla="*/ 400050 h 990600"/>
              <a:gd name="connsiteX9" fmla="*/ 790575 w 3333750"/>
              <a:gd name="connsiteY9" fmla="*/ 438150 h 990600"/>
              <a:gd name="connsiteX10" fmla="*/ 847725 w 3333750"/>
              <a:gd name="connsiteY10" fmla="*/ 457200 h 990600"/>
              <a:gd name="connsiteX11" fmla="*/ 990600 w 3333750"/>
              <a:gd name="connsiteY11" fmla="*/ 495300 h 990600"/>
              <a:gd name="connsiteX12" fmla="*/ 1133475 w 3333750"/>
              <a:gd name="connsiteY12" fmla="*/ 533400 h 990600"/>
              <a:gd name="connsiteX13" fmla="*/ 1181100 w 3333750"/>
              <a:gd name="connsiteY13" fmla="*/ 552450 h 990600"/>
              <a:gd name="connsiteX14" fmla="*/ 1247775 w 3333750"/>
              <a:gd name="connsiteY14" fmla="*/ 561975 h 990600"/>
              <a:gd name="connsiteX15" fmla="*/ 1295400 w 3333750"/>
              <a:gd name="connsiteY15" fmla="*/ 590550 h 990600"/>
              <a:gd name="connsiteX16" fmla="*/ 1352550 w 3333750"/>
              <a:gd name="connsiteY16" fmla="*/ 619125 h 990600"/>
              <a:gd name="connsiteX17" fmla="*/ 1400175 w 3333750"/>
              <a:gd name="connsiteY17" fmla="*/ 676275 h 990600"/>
              <a:gd name="connsiteX18" fmla="*/ 1438275 w 3333750"/>
              <a:gd name="connsiteY18" fmla="*/ 695325 h 990600"/>
              <a:gd name="connsiteX19" fmla="*/ 1476375 w 3333750"/>
              <a:gd name="connsiteY19" fmla="*/ 723900 h 990600"/>
              <a:gd name="connsiteX20" fmla="*/ 1504950 w 3333750"/>
              <a:gd name="connsiteY20" fmla="*/ 742950 h 990600"/>
              <a:gd name="connsiteX21" fmla="*/ 1695450 w 3333750"/>
              <a:gd name="connsiteY21" fmla="*/ 704850 h 990600"/>
              <a:gd name="connsiteX22" fmla="*/ 1752600 w 3333750"/>
              <a:gd name="connsiteY22" fmla="*/ 695325 h 990600"/>
              <a:gd name="connsiteX23" fmla="*/ 1809750 w 3333750"/>
              <a:gd name="connsiteY23" fmla="*/ 676275 h 990600"/>
              <a:gd name="connsiteX24" fmla="*/ 1971675 w 3333750"/>
              <a:gd name="connsiteY24" fmla="*/ 666750 h 990600"/>
              <a:gd name="connsiteX25" fmla="*/ 2114550 w 3333750"/>
              <a:gd name="connsiteY25" fmla="*/ 619125 h 990600"/>
              <a:gd name="connsiteX26" fmla="*/ 2228850 w 3333750"/>
              <a:gd name="connsiteY26" fmla="*/ 571500 h 990600"/>
              <a:gd name="connsiteX27" fmla="*/ 2314575 w 3333750"/>
              <a:gd name="connsiteY27" fmla="*/ 523875 h 990600"/>
              <a:gd name="connsiteX28" fmla="*/ 2352675 w 3333750"/>
              <a:gd name="connsiteY28" fmla="*/ 504825 h 990600"/>
              <a:gd name="connsiteX29" fmla="*/ 2419350 w 3333750"/>
              <a:gd name="connsiteY29" fmla="*/ 495300 h 990600"/>
              <a:gd name="connsiteX30" fmla="*/ 2838450 w 3333750"/>
              <a:gd name="connsiteY30" fmla="*/ 504825 h 990600"/>
              <a:gd name="connsiteX31" fmla="*/ 2924175 w 3333750"/>
              <a:gd name="connsiteY31" fmla="*/ 514350 h 990600"/>
              <a:gd name="connsiteX32" fmla="*/ 3028950 w 3333750"/>
              <a:gd name="connsiteY32" fmla="*/ 571500 h 990600"/>
              <a:gd name="connsiteX33" fmla="*/ 3105150 w 3333750"/>
              <a:gd name="connsiteY33" fmla="*/ 581025 h 990600"/>
              <a:gd name="connsiteX34" fmla="*/ 3200400 w 3333750"/>
              <a:gd name="connsiteY34" fmla="*/ 609600 h 990600"/>
              <a:gd name="connsiteX35" fmla="*/ 3238500 w 3333750"/>
              <a:gd name="connsiteY35" fmla="*/ 619125 h 990600"/>
              <a:gd name="connsiteX36" fmla="*/ 3267075 w 3333750"/>
              <a:gd name="connsiteY36" fmla="*/ 628650 h 990600"/>
              <a:gd name="connsiteX37" fmla="*/ 3333750 w 3333750"/>
              <a:gd name="connsiteY37" fmla="*/ 647700 h 990600"/>
              <a:gd name="connsiteX38" fmla="*/ 3295650 w 3333750"/>
              <a:gd name="connsiteY38" fmla="*/ 885825 h 990600"/>
              <a:gd name="connsiteX39" fmla="*/ 3276600 w 3333750"/>
              <a:gd name="connsiteY39" fmla="*/ 933450 h 990600"/>
              <a:gd name="connsiteX40" fmla="*/ 3228975 w 3333750"/>
              <a:gd name="connsiteY40" fmla="*/ 962025 h 990600"/>
              <a:gd name="connsiteX41" fmla="*/ 3019425 w 3333750"/>
              <a:gd name="connsiteY41" fmla="*/ 952500 h 990600"/>
              <a:gd name="connsiteX42" fmla="*/ 2943225 w 3333750"/>
              <a:gd name="connsiteY42" fmla="*/ 933450 h 990600"/>
              <a:gd name="connsiteX43" fmla="*/ 2790825 w 3333750"/>
              <a:gd name="connsiteY43" fmla="*/ 923925 h 990600"/>
              <a:gd name="connsiteX44" fmla="*/ 2114550 w 3333750"/>
              <a:gd name="connsiteY44" fmla="*/ 942975 h 990600"/>
              <a:gd name="connsiteX45" fmla="*/ 2019300 w 3333750"/>
              <a:gd name="connsiteY45" fmla="*/ 971550 h 990600"/>
              <a:gd name="connsiteX46" fmla="*/ 1971675 w 3333750"/>
              <a:gd name="connsiteY46" fmla="*/ 981075 h 990600"/>
              <a:gd name="connsiteX47" fmla="*/ 1933575 w 3333750"/>
              <a:gd name="connsiteY47" fmla="*/ 990600 h 990600"/>
              <a:gd name="connsiteX48" fmla="*/ 1733550 w 3333750"/>
              <a:gd name="connsiteY48" fmla="*/ 981075 h 990600"/>
              <a:gd name="connsiteX49" fmla="*/ 1704975 w 3333750"/>
              <a:gd name="connsiteY49" fmla="*/ 971550 h 990600"/>
              <a:gd name="connsiteX50" fmla="*/ 1628775 w 3333750"/>
              <a:gd name="connsiteY50" fmla="*/ 962025 h 990600"/>
              <a:gd name="connsiteX51" fmla="*/ 1409700 w 3333750"/>
              <a:gd name="connsiteY51" fmla="*/ 952500 h 990600"/>
              <a:gd name="connsiteX52" fmla="*/ 1371600 w 3333750"/>
              <a:gd name="connsiteY52" fmla="*/ 933450 h 990600"/>
              <a:gd name="connsiteX53" fmla="*/ 1247775 w 3333750"/>
              <a:gd name="connsiteY53" fmla="*/ 914400 h 990600"/>
              <a:gd name="connsiteX54" fmla="*/ 933450 w 3333750"/>
              <a:gd name="connsiteY54" fmla="*/ 904875 h 990600"/>
              <a:gd name="connsiteX55" fmla="*/ 809625 w 3333750"/>
              <a:gd name="connsiteY55" fmla="*/ 885825 h 990600"/>
              <a:gd name="connsiteX56" fmla="*/ 685800 w 3333750"/>
              <a:gd name="connsiteY56" fmla="*/ 866775 h 990600"/>
              <a:gd name="connsiteX57" fmla="*/ 609600 w 3333750"/>
              <a:gd name="connsiteY57" fmla="*/ 838200 h 990600"/>
              <a:gd name="connsiteX58" fmla="*/ 571500 w 3333750"/>
              <a:gd name="connsiteY58" fmla="*/ 819150 h 990600"/>
              <a:gd name="connsiteX59" fmla="*/ 495300 w 3333750"/>
              <a:gd name="connsiteY59" fmla="*/ 800100 h 990600"/>
              <a:gd name="connsiteX60" fmla="*/ 371475 w 3333750"/>
              <a:gd name="connsiteY60" fmla="*/ 733425 h 990600"/>
              <a:gd name="connsiteX61" fmla="*/ 219075 w 3333750"/>
              <a:gd name="connsiteY61" fmla="*/ 600075 h 990600"/>
              <a:gd name="connsiteX62" fmla="*/ 190500 w 3333750"/>
              <a:gd name="connsiteY62" fmla="*/ 561975 h 990600"/>
              <a:gd name="connsiteX63" fmla="*/ 152400 w 3333750"/>
              <a:gd name="connsiteY63" fmla="*/ 533400 h 990600"/>
              <a:gd name="connsiteX64" fmla="*/ 95250 w 3333750"/>
              <a:gd name="connsiteY64" fmla="*/ 485775 h 990600"/>
              <a:gd name="connsiteX65" fmla="*/ 47625 w 3333750"/>
              <a:gd name="connsiteY65" fmla="*/ 419100 h 990600"/>
              <a:gd name="connsiteX66" fmla="*/ 28575 w 3333750"/>
              <a:gd name="connsiteY66" fmla="*/ 390525 h 990600"/>
              <a:gd name="connsiteX67" fmla="*/ 0 w 3333750"/>
              <a:gd name="connsiteY67" fmla="*/ 36195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33750" h="990600">
                <a:moveTo>
                  <a:pt x="76200" y="0"/>
                </a:moveTo>
                <a:cubicBezTo>
                  <a:pt x="111125" y="44450"/>
                  <a:pt x="145661" y="89208"/>
                  <a:pt x="180975" y="133350"/>
                </a:cubicBezTo>
                <a:cubicBezTo>
                  <a:pt x="196466" y="152714"/>
                  <a:pt x="213721" y="170662"/>
                  <a:pt x="228600" y="190500"/>
                </a:cubicBezTo>
                <a:cubicBezTo>
                  <a:pt x="247650" y="215900"/>
                  <a:pt x="263299" y="244249"/>
                  <a:pt x="285750" y="266700"/>
                </a:cubicBezTo>
                <a:cubicBezTo>
                  <a:pt x="292850" y="273800"/>
                  <a:pt x="304800" y="273050"/>
                  <a:pt x="314325" y="276225"/>
                </a:cubicBezTo>
                <a:cubicBezTo>
                  <a:pt x="330200" y="288925"/>
                  <a:pt x="343151" y="306584"/>
                  <a:pt x="361950" y="314325"/>
                </a:cubicBezTo>
                <a:cubicBezTo>
                  <a:pt x="449995" y="350579"/>
                  <a:pt x="455038" y="333651"/>
                  <a:pt x="523875" y="352425"/>
                </a:cubicBezTo>
                <a:cubicBezTo>
                  <a:pt x="543248" y="357709"/>
                  <a:pt x="561677" y="366101"/>
                  <a:pt x="581025" y="371475"/>
                </a:cubicBezTo>
                <a:cubicBezTo>
                  <a:pt x="618865" y="381986"/>
                  <a:pt x="658068" y="387631"/>
                  <a:pt x="695325" y="400050"/>
                </a:cubicBezTo>
                <a:cubicBezTo>
                  <a:pt x="773854" y="426226"/>
                  <a:pt x="649611" y="383933"/>
                  <a:pt x="790575" y="438150"/>
                </a:cubicBezTo>
                <a:cubicBezTo>
                  <a:pt x="809317" y="445358"/>
                  <a:pt x="828417" y="451683"/>
                  <a:pt x="847725" y="457200"/>
                </a:cubicBezTo>
                <a:cubicBezTo>
                  <a:pt x="877925" y="465829"/>
                  <a:pt x="959158" y="483207"/>
                  <a:pt x="990600" y="495300"/>
                </a:cubicBezTo>
                <a:cubicBezTo>
                  <a:pt x="1108424" y="540617"/>
                  <a:pt x="979391" y="516280"/>
                  <a:pt x="1133475" y="533400"/>
                </a:cubicBezTo>
                <a:cubicBezTo>
                  <a:pt x="1149350" y="539750"/>
                  <a:pt x="1164513" y="548303"/>
                  <a:pt x="1181100" y="552450"/>
                </a:cubicBezTo>
                <a:cubicBezTo>
                  <a:pt x="1202880" y="557895"/>
                  <a:pt x="1226476" y="554875"/>
                  <a:pt x="1247775" y="561975"/>
                </a:cubicBezTo>
                <a:cubicBezTo>
                  <a:pt x="1265338" y="567829"/>
                  <a:pt x="1279147" y="581685"/>
                  <a:pt x="1295400" y="590550"/>
                </a:cubicBezTo>
                <a:cubicBezTo>
                  <a:pt x="1314098" y="600749"/>
                  <a:pt x="1333500" y="609600"/>
                  <a:pt x="1352550" y="619125"/>
                </a:cubicBezTo>
                <a:cubicBezTo>
                  <a:pt x="1368425" y="638175"/>
                  <a:pt x="1381641" y="659800"/>
                  <a:pt x="1400175" y="676275"/>
                </a:cubicBezTo>
                <a:cubicBezTo>
                  <a:pt x="1410787" y="685708"/>
                  <a:pt x="1426234" y="687800"/>
                  <a:pt x="1438275" y="695325"/>
                </a:cubicBezTo>
                <a:cubicBezTo>
                  <a:pt x="1451737" y="703739"/>
                  <a:pt x="1463457" y="714673"/>
                  <a:pt x="1476375" y="723900"/>
                </a:cubicBezTo>
                <a:cubicBezTo>
                  <a:pt x="1485690" y="730554"/>
                  <a:pt x="1495425" y="736600"/>
                  <a:pt x="1504950" y="742950"/>
                </a:cubicBezTo>
                <a:cubicBezTo>
                  <a:pt x="1789483" y="699176"/>
                  <a:pt x="1512315" y="747112"/>
                  <a:pt x="1695450" y="704850"/>
                </a:cubicBezTo>
                <a:cubicBezTo>
                  <a:pt x="1714268" y="700507"/>
                  <a:pt x="1733864" y="700009"/>
                  <a:pt x="1752600" y="695325"/>
                </a:cubicBezTo>
                <a:cubicBezTo>
                  <a:pt x="1772081" y="690455"/>
                  <a:pt x="1789838" y="678872"/>
                  <a:pt x="1809750" y="676275"/>
                </a:cubicBezTo>
                <a:cubicBezTo>
                  <a:pt x="1863364" y="669282"/>
                  <a:pt x="1917700" y="669925"/>
                  <a:pt x="1971675" y="666750"/>
                </a:cubicBezTo>
                <a:cubicBezTo>
                  <a:pt x="2019300" y="650875"/>
                  <a:pt x="2072780" y="646972"/>
                  <a:pt x="2114550" y="619125"/>
                </a:cubicBezTo>
                <a:cubicBezTo>
                  <a:pt x="2168187" y="583367"/>
                  <a:pt x="2132265" y="603695"/>
                  <a:pt x="2228850" y="571500"/>
                </a:cubicBezTo>
                <a:cubicBezTo>
                  <a:pt x="2289051" y="526349"/>
                  <a:pt x="2243139" y="555624"/>
                  <a:pt x="2314575" y="523875"/>
                </a:cubicBezTo>
                <a:cubicBezTo>
                  <a:pt x="2327550" y="518108"/>
                  <a:pt x="2338976" y="508561"/>
                  <a:pt x="2352675" y="504825"/>
                </a:cubicBezTo>
                <a:cubicBezTo>
                  <a:pt x="2374335" y="498918"/>
                  <a:pt x="2397125" y="498475"/>
                  <a:pt x="2419350" y="495300"/>
                </a:cubicBezTo>
                <a:lnTo>
                  <a:pt x="2838450" y="504825"/>
                </a:lnTo>
                <a:cubicBezTo>
                  <a:pt x="2867180" y="505909"/>
                  <a:pt x="2896062" y="508326"/>
                  <a:pt x="2924175" y="514350"/>
                </a:cubicBezTo>
                <a:cubicBezTo>
                  <a:pt x="3019000" y="534670"/>
                  <a:pt x="2922835" y="533602"/>
                  <a:pt x="3028950" y="571500"/>
                </a:cubicBezTo>
                <a:cubicBezTo>
                  <a:pt x="3053056" y="580109"/>
                  <a:pt x="3079750" y="577850"/>
                  <a:pt x="3105150" y="581025"/>
                </a:cubicBezTo>
                <a:cubicBezTo>
                  <a:pt x="3148549" y="595491"/>
                  <a:pt x="3140427" y="593244"/>
                  <a:pt x="3200400" y="609600"/>
                </a:cubicBezTo>
                <a:cubicBezTo>
                  <a:pt x="3213030" y="613044"/>
                  <a:pt x="3225913" y="615529"/>
                  <a:pt x="3238500" y="619125"/>
                </a:cubicBezTo>
                <a:cubicBezTo>
                  <a:pt x="3248154" y="621883"/>
                  <a:pt x="3257458" y="625765"/>
                  <a:pt x="3267075" y="628650"/>
                </a:cubicBezTo>
                <a:cubicBezTo>
                  <a:pt x="3289215" y="635292"/>
                  <a:pt x="3311525" y="641350"/>
                  <a:pt x="3333750" y="647700"/>
                </a:cubicBezTo>
                <a:cubicBezTo>
                  <a:pt x="3327028" y="735089"/>
                  <a:pt x="3328749" y="803078"/>
                  <a:pt x="3295650" y="885825"/>
                </a:cubicBezTo>
                <a:cubicBezTo>
                  <a:pt x="3289300" y="901700"/>
                  <a:pt x="3287859" y="920583"/>
                  <a:pt x="3276600" y="933450"/>
                </a:cubicBezTo>
                <a:cubicBezTo>
                  <a:pt x="3264409" y="947383"/>
                  <a:pt x="3244850" y="952500"/>
                  <a:pt x="3228975" y="962025"/>
                </a:cubicBezTo>
                <a:cubicBezTo>
                  <a:pt x="3159125" y="958850"/>
                  <a:pt x="3089000" y="959458"/>
                  <a:pt x="3019425" y="952500"/>
                </a:cubicBezTo>
                <a:cubicBezTo>
                  <a:pt x="2993373" y="949895"/>
                  <a:pt x="2969205" y="936697"/>
                  <a:pt x="2943225" y="933450"/>
                </a:cubicBezTo>
                <a:cubicBezTo>
                  <a:pt x="2892719" y="927137"/>
                  <a:pt x="2841625" y="927100"/>
                  <a:pt x="2790825" y="923925"/>
                </a:cubicBezTo>
                <a:lnTo>
                  <a:pt x="2114550" y="942975"/>
                </a:lnTo>
                <a:cubicBezTo>
                  <a:pt x="2067062" y="944850"/>
                  <a:pt x="2064105" y="958109"/>
                  <a:pt x="2019300" y="971550"/>
                </a:cubicBezTo>
                <a:cubicBezTo>
                  <a:pt x="2003793" y="976202"/>
                  <a:pt x="1987479" y="977563"/>
                  <a:pt x="1971675" y="981075"/>
                </a:cubicBezTo>
                <a:cubicBezTo>
                  <a:pt x="1958896" y="983915"/>
                  <a:pt x="1946275" y="987425"/>
                  <a:pt x="1933575" y="990600"/>
                </a:cubicBezTo>
                <a:cubicBezTo>
                  <a:pt x="1866900" y="987425"/>
                  <a:pt x="1800070" y="986618"/>
                  <a:pt x="1733550" y="981075"/>
                </a:cubicBezTo>
                <a:cubicBezTo>
                  <a:pt x="1723544" y="980241"/>
                  <a:pt x="1714853" y="973346"/>
                  <a:pt x="1704975" y="971550"/>
                </a:cubicBezTo>
                <a:cubicBezTo>
                  <a:pt x="1679790" y="966971"/>
                  <a:pt x="1654320" y="963673"/>
                  <a:pt x="1628775" y="962025"/>
                </a:cubicBezTo>
                <a:cubicBezTo>
                  <a:pt x="1555833" y="957319"/>
                  <a:pt x="1482725" y="955675"/>
                  <a:pt x="1409700" y="952500"/>
                </a:cubicBezTo>
                <a:cubicBezTo>
                  <a:pt x="1397000" y="946150"/>
                  <a:pt x="1385070" y="937940"/>
                  <a:pt x="1371600" y="933450"/>
                </a:cubicBezTo>
                <a:cubicBezTo>
                  <a:pt x="1348582" y="925777"/>
                  <a:pt x="1261445" y="915067"/>
                  <a:pt x="1247775" y="914400"/>
                </a:cubicBezTo>
                <a:cubicBezTo>
                  <a:pt x="1143076" y="909293"/>
                  <a:pt x="1038225" y="908050"/>
                  <a:pt x="933450" y="904875"/>
                </a:cubicBezTo>
                <a:cubicBezTo>
                  <a:pt x="875241" y="895174"/>
                  <a:pt x="870906" y="893996"/>
                  <a:pt x="809625" y="885825"/>
                </a:cubicBezTo>
                <a:cubicBezTo>
                  <a:pt x="783974" y="882405"/>
                  <a:pt x="716396" y="876189"/>
                  <a:pt x="685800" y="866775"/>
                </a:cubicBezTo>
                <a:cubicBezTo>
                  <a:pt x="659872" y="858797"/>
                  <a:pt x="634641" y="848634"/>
                  <a:pt x="609600" y="838200"/>
                </a:cubicBezTo>
                <a:cubicBezTo>
                  <a:pt x="596493" y="832739"/>
                  <a:pt x="584970" y="823640"/>
                  <a:pt x="571500" y="819150"/>
                </a:cubicBezTo>
                <a:cubicBezTo>
                  <a:pt x="546662" y="810871"/>
                  <a:pt x="519815" y="809293"/>
                  <a:pt x="495300" y="800100"/>
                </a:cubicBezTo>
                <a:cubicBezTo>
                  <a:pt x="477623" y="793471"/>
                  <a:pt x="394504" y="750696"/>
                  <a:pt x="371475" y="733425"/>
                </a:cubicBezTo>
                <a:cubicBezTo>
                  <a:pt x="324820" y="698434"/>
                  <a:pt x="261048" y="647294"/>
                  <a:pt x="219075" y="600075"/>
                </a:cubicBezTo>
                <a:cubicBezTo>
                  <a:pt x="208528" y="588210"/>
                  <a:pt x="201725" y="573200"/>
                  <a:pt x="190500" y="561975"/>
                </a:cubicBezTo>
                <a:cubicBezTo>
                  <a:pt x="179275" y="550750"/>
                  <a:pt x="164453" y="543731"/>
                  <a:pt x="152400" y="533400"/>
                </a:cubicBezTo>
                <a:cubicBezTo>
                  <a:pt x="88228" y="478395"/>
                  <a:pt x="158405" y="527879"/>
                  <a:pt x="95250" y="485775"/>
                </a:cubicBezTo>
                <a:cubicBezTo>
                  <a:pt x="50355" y="418432"/>
                  <a:pt x="106698" y="501802"/>
                  <a:pt x="47625" y="419100"/>
                </a:cubicBezTo>
                <a:cubicBezTo>
                  <a:pt x="40971" y="409785"/>
                  <a:pt x="35904" y="399319"/>
                  <a:pt x="28575" y="390525"/>
                </a:cubicBezTo>
                <a:cubicBezTo>
                  <a:pt x="19951" y="380177"/>
                  <a:pt x="0" y="361950"/>
                  <a:pt x="0" y="36195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3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67909AD-A61C-4F68-9310-FC4743F44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0" t="8492" b="1"/>
          <a:stretch/>
        </p:blipFill>
        <p:spPr>
          <a:xfrm>
            <a:off x="604362" y="0"/>
            <a:ext cx="1715337" cy="432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FCFDC3A-1BEB-4C3E-B022-0E07BF475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000" y="0"/>
            <a:ext cx="5896000" cy="432000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8C71D9B6-7647-40D3-BF4E-DC3A3C257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362" cy="720000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A4B58510-1079-4DE5-9DA2-0560202D6D6B}"/>
              </a:ext>
            </a:extLst>
          </p:cNvPr>
          <p:cNvCxnSpPr/>
          <p:nvPr/>
        </p:nvCxnSpPr>
        <p:spPr>
          <a:xfrm>
            <a:off x="-8" y="723713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3" name="Imagem 62" descr="Código QR&#10;&#10;Descrição gerada automaticamente">
            <a:extLst>
              <a:ext uri="{FF2B5EF4-FFF2-40B4-BE49-F238E27FC236}">
                <a16:creationId xmlns:a16="http://schemas.microsoft.com/office/drawing/2014/main" id="{65A9D660-3E9F-3C6E-6031-FD2FE80F99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000" y="6030000"/>
            <a:ext cx="828000" cy="828000"/>
          </a:xfrm>
          <a:prstGeom prst="rect">
            <a:avLst/>
          </a:prstGeom>
        </p:spPr>
      </p:pic>
      <p:sp>
        <p:nvSpPr>
          <p:cNvPr id="66" name="Título 5">
            <a:extLst>
              <a:ext uri="{FF2B5EF4-FFF2-40B4-BE49-F238E27FC236}">
                <a16:creationId xmlns:a16="http://schemas.microsoft.com/office/drawing/2014/main" id="{537A2947-7FC8-75D3-5727-491DC124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207" y="727427"/>
            <a:ext cx="2143569" cy="443826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 b="0" i="0" dirty="0">
                <a:effectLst/>
                <a:latin typeface="Open Sans" panose="020B0606030504020204" pitchFamily="34" charset="0"/>
              </a:rPr>
              <a:t>Conclusions</a:t>
            </a:r>
            <a:endParaRPr lang="en-US" sz="2800" dirty="0"/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F53CD06B-4E1B-8E28-BA5B-E9A7C219BB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0789728"/>
              </p:ext>
            </p:extLst>
          </p:nvPr>
        </p:nvGraphicFramePr>
        <p:xfrm>
          <a:off x="1219199" y="1952627"/>
          <a:ext cx="10372718" cy="2952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51563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67909AD-A61C-4F68-9310-FC4743F4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0" t="8492" b="1"/>
          <a:stretch/>
        </p:blipFill>
        <p:spPr>
          <a:xfrm>
            <a:off x="-8" y="3362"/>
            <a:ext cx="2769908" cy="6975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FCFDC3A-1BEB-4C3E-B022-0E07BF475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00" y="0"/>
            <a:ext cx="5896000" cy="432000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8C71D9B6-7647-40D3-BF4E-DC3A3C257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605"/>
            <a:ext cx="1047750" cy="1248225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A4B58510-1079-4DE5-9DA2-0560202D6D6B}"/>
              </a:ext>
            </a:extLst>
          </p:cNvPr>
          <p:cNvCxnSpPr/>
          <p:nvPr/>
        </p:nvCxnSpPr>
        <p:spPr>
          <a:xfrm>
            <a:off x="-8" y="723713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3" name="Imagem 62" descr="Código QR&#10;&#10;Descrição gerada automaticamente">
            <a:extLst>
              <a:ext uri="{FF2B5EF4-FFF2-40B4-BE49-F238E27FC236}">
                <a16:creationId xmlns:a16="http://schemas.microsoft.com/office/drawing/2014/main" id="{65A9D660-3E9F-3C6E-6031-FD2FE80F9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992" y="6025830"/>
            <a:ext cx="828000" cy="828000"/>
          </a:xfrm>
          <a:prstGeom prst="rect">
            <a:avLst/>
          </a:prstGeom>
        </p:spPr>
      </p:pic>
      <p:sp>
        <p:nvSpPr>
          <p:cNvPr id="66" name="Título 5">
            <a:extLst>
              <a:ext uri="{FF2B5EF4-FFF2-40B4-BE49-F238E27FC236}">
                <a16:creationId xmlns:a16="http://schemas.microsoft.com/office/drawing/2014/main" id="{537A2947-7FC8-75D3-5727-491DC124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987" y="746475"/>
            <a:ext cx="3246025" cy="649009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 b="0" i="0" dirty="0">
                <a:effectLst/>
                <a:latin typeface="Open Sans" panose="020B0606030504020204" pitchFamily="34" charset="0"/>
              </a:rPr>
              <a:t>Acknowledgements</a:t>
            </a:r>
            <a:endParaRPr lang="en-US" sz="2800" dirty="0"/>
          </a:p>
        </p:txBody>
      </p:sp>
      <p:pic>
        <p:nvPicPr>
          <p:cNvPr id="10" name="Picture 4" descr="Revista Eng. Civil">
            <a:extLst>
              <a:ext uri="{FF2B5EF4-FFF2-40B4-BE49-F238E27FC236}">
                <a16:creationId xmlns:a16="http://schemas.microsoft.com/office/drawing/2014/main" id="{44245D65-1771-A837-FF33-B5C7DCA55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946" y="5600610"/>
            <a:ext cx="3201922" cy="6660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11" name="Picture 2" descr="Zenithwings takes part in 2020 MIT Portugal Annual Conference – Zenithwings">
            <a:extLst>
              <a:ext uri="{FF2B5EF4-FFF2-40B4-BE49-F238E27FC236}">
                <a16:creationId xmlns:a16="http://schemas.microsoft.com/office/drawing/2014/main" id="{14A08665-0A86-FFEE-21F9-865E189E1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t="19309" r="5815" b="40522"/>
          <a:stretch/>
        </p:blipFill>
        <p:spPr bwMode="auto">
          <a:xfrm>
            <a:off x="5364806" y="5614665"/>
            <a:ext cx="5887248" cy="66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CF529050-99BF-D14F-57BF-0E10FBAA7DFF}"/>
              </a:ext>
            </a:extLst>
          </p:cNvPr>
          <p:cNvSpPr txBox="1">
            <a:spLocks/>
          </p:cNvSpPr>
          <p:nvPr/>
        </p:nvSpPr>
        <p:spPr>
          <a:xfrm>
            <a:off x="3036090" y="2639301"/>
            <a:ext cx="6119813" cy="6490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2800" dirty="0" err="1">
                <a:solidFill>
                  <a:schemeClr val="tx1"/>
                </a:solidFill>
              </a:rPr>
              <a:t>Thank</a:t>
            </a:r>
            <a:r>
              <a:rPr lang="pt-PT" sz="2800" dirty="0">
                <a:solidFill>
                  <a:schemeClr val="tx1"/>
                </a:solidFill>
              </a:rPr>
              <a:t> </a:t>
            </a:r>
            <a:r>
              <a:rPr lang="pt-PT" sz="2800" dirty="0" err="1">
                <a:solidFill>
                  <a:schemeClr val="tx1"/>
                </a:solidFill>
              </a:rPr>
              <a:t>you</a:t>
            </a:r>
            <a:r>
              <a:rPr lang="pt-PT" sz="2800" dirty="0">
                <a:solidFill>
                  <a:schemeClr val="tx1"/>
                </a:solidFill>
              </a:rPr>
              <a:t> </a:t>
            </a:r>
            <a:r>
              <a:rPr lang="pt-PT" sz="2800" dirty="0" err="1">
                <a:solidFill>
                  <a:schemeClr val="tx1"/>
                </a:solidFill>
              </a:rPr>
              <a:t>all</a:t>
            </a:r>
            <a:r>
              <a:rPr lang="pt-PT" sz="2800" dirty="0">
                <a:solidFill>
                  <a:schemeClr val="tx1"/>
                </a:solidFill>
              </a:rPr>
              <a:t> for </a:t>
            </a:r>
            <a:r>
              <a:rPr lang="pt-PT" sz="2800" dirty="0" err="1">
                <a:solidFill>
                  <a:schemeClr val="tx1"/>
                </a:solidFill>
              </a:rPr>
              <a:t>your</a:t>
            </a:r>
            <a:r>
              <a:rPr lang="pt-PT" sz="2800" dirty="0">
                <a:solidFill>
                  <a:schemeClr val="tx1"/>
                </a:solidFill>
              </a:rPr>
              <a:t> </a:t>
            </a:r>
            <a:r>
              <a:rPr lang="pt-PT" sz="2800" dirty="0" err="1">
                <a:solidFill>
                  <a:schemeClr val="tx1"/>
                </a:solidFill>
              </a:rPr>
              <a:t>attention</a:t>
            </a:r>
            <a:r>
              <a:rPr lang="pt-PT" sz="2800" dirty="0">
                <a:solidFill>
                  <a:schemeClr val="tx1"/>
                </a:solidFill>
              </a:rPr>
              <a:t>!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1E87D7CD-7D2B-589E-7CCD-E1F6FBE1234E}"/>
              </a:ext>
            </a:extLst>
          </p:cNvPr>
          <p:cNvSpPr txBox="1">
            <a:spLocks/>
          </p:cNvSpPr>
          <p:nvPr/>
        </p:nvSpPr>
        <p:spPr>
          <a:xfrm>
            <a:off x="3921767" y="3429000"/>
            <a:ext cx="4348465" cy="412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2000" dirty="0">
                <a:solidFill>
                  <a:schemeClr val="tx1"/>
                </a:solidFill>
              </a:rPr>
              <a:t>E-mail: id9257@alunos.uminho.pt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DF5DF8A3-EDAB-52B7-1E40-3CCF2733CFF8}"/>
              </a:ext>
            </a:extLst>
          </p:cNvPr>
          <p:cNvSpPr txBox="1">
            <a:spLocks/>
          </p:cNvSpPr>
          <p:nvPr/>
        </p:nvSpPr>
        <p:spPr>
          <a:xfrm>
            <a:off x="2421399" y="1488292"/>
            <a:ext cx="7365358" cy="6490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3200" b="1" dirty="0" err="1">
                <a:solidFill>
                  <a:schemeClr val="tx1"/>
                </a:solidFill>
              </a:rPr>
              <a:t>Questions</a:t>
            </a:r>
            <a:r>
              <a:rPr lang="pt-PT" sz="3200" b="1" dirty="0">
                <a:solidFill>
                  <a:schemeClr val="tx1"/>
                </a:solidFill>
              </a:rPr>
              <a:t>, </a:t>
            </a:r>
            <a:r>
              <a:rPr lang="pt-PT" sz="3200" b="1" dirty="0" err="1">
                <a:solidFill>
                  <a:schemeClr val="tx1"/>
                </a:solidFill>
              </a:rPr>
              <a:t>comments</a:t>
            </a:r>
            <a:r>
              <a:rPr lang="pt-PT" sz="3200" b="1" dirty="0">
                <a:solidFill>
                  <a:schemeClr val="tx1"/>
                </a:solidFill>
              </a:rPr>
              <a:t> </a:t>
            </a:r>
            <a:r>
              <a:rPr lang="pt-PT" sz="3200" b="1" dirty="0" err="1">
                <a:solidFill>
                  <a:schemeClr val="tx1"/>
                </a:solidFill>
              </a:rPr>
              <a:t>or</a:t>
            </a:r>
            <a:r>
              <a:rPr lang="pt-PT" sz="3200" b="1" dirty="0">
                <a:solidFill>
                  <a:schemeClr val="tx1"/>
                </a:solidFill>
              </a:rPr>
              <a:t> </a:t>
            </a:r>
            <a:r>
              <a:rPr lang="pt-PT" sz="3200" b="1" dirty="0" err="1">
                <a:solidFill>
                  <a:schemeClr val="tx1"/>
                </a:solidFill>
              </a:rPr>
              <a:t>sugestions</a:t>
            </a:r>
            <a:r>
              <a:rPr lang="pt-PT" sz="3200" b="1" dirty="0">
                <a:solidFill>
                  <a:schemeClr val="tx1"/>
                </a:solidFill>
              </a:rPr>
              <a:t>? 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D8A0C3D-C935-A785-E526-7074970D2C70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8271"/>
          <a:stretch/>
        </p:blipFill>
        <p:spPr>
          <a:xfrm>
            <a:off x="1216348" y="5600610"/>
            <a:ext cx="666000" cy="666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97FC021-8DD8-7DCF-D49C-23335F9FA2F7}"/>
              </a:ext>
            </a:extLst>
          </p:cNvPr>
          <p:cNvSpPr txBox="1"/>
          <p:nvPr/>
        </p:nvSpPr>
        <p:spPr>
          <a:xfrm>
            <a:off x="217628" y="4739570"/>
            <a:ext cx="11772899" cy="483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This contribution has been funded by the project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Esco-Ensambles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(PTDC/ECI-EGC/30877/2017), and Willian Weber de Melo received the </a:t>
            </a:r>
            <a:r>
              <a:rPr lang="en-GB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doctoral Grant (SFRH/BD/151383/2021)</a:t>
            </a:r>
            <a:r>
              <a:rPr lang="en-GB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financed by the Portuguese Foundation for Science and Technology (FCT), and with funds from the Ministry of Science, Technology and Higher Education, under MIT Portugal Program.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2266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6" Type="http://schemas.microsoft.com/office/2011/relationships/webextension" Target="webextension6.xml"/><Relationship Id="rId5" Type="http://schemas.microsoft.com/office/2011/relationships/webextension" Target="webextension5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  <wetp:taskpane dockstate="right" visibility="0" width="350" row="3">
    <wetp:webextensionref xmlns:r="http://schemas.openxmlformats.org/officeDocument/2006/relationships" r:id="rId2"/>
  </wetp:taskpane>
  <wetp:taskpane dockstate="right" visibility="0" width="350" row="5">
    <wetp:webextensionref xmlns:r="http://schemas.openxmlformats.org/officeDocument/2006/relationships" r:id="rId3"/>
  </wetp:taskpane>
  <wetp:taskpane dockstate="right" visibility="0" width="350" row="7">
    <wetp:webextensionref xmlns:r="http://schemas.openxmlformats.org/officeDocument/2006/relationships" r:id="rId4"/>
  </wetp:taskpane>
  <wetp:taskpane dockstate="right" visibility="0" width="350" row="4">
    <wetp:webextensionref xmlns:r="http://schemas.openxmlformats.org/officeDocument/2006/relationships" r:id="rId5"/>
  </wetp:taskpane>
  <wetp:taskpane dockstate="right" visibility="0" width="590" row="3">
    <wetp:webextensionref xmlns:r="http://schemas.openxmlformats.org/officeDocument/2006/relationships" r:id="rId6"/>
  </wetp:taskpane>
</wetp:taskpanes>
</file>

<file path=ppt/webextensions/webextension1.xml><?xml version="1.0" encoding="utf-8"?>
<we:webextension xmlns:we="http://schemas.microsoft.com/office/webextensions/webextension/2010/11" id="{F59EA4B9-1BE7-497C-B1DC-DDA52D3DFE84}">
  <we:reference id="wa200000729" version="3.19.218.0" store="pt-BR" storeType="OMEX"/>
  <we:alternateReferences>
    <we:reference id="wa200000729" version="3.19.218.0" store="WA200000729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0E2F0362-0E5A-4518-B576-90211D40A68B}">
  <we:reference id="wa104380902" version="1.0.0.0" store="pt-BR" storeType="OMEX"/>
  <we:alternateReferences>
    <we:reference id="wa104380902" version="1.0.0.0" store="WA104380902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EC3CA7FC-39F2-416C-BB27-160B675896B2}">
  <we:reference id="wa200002582" version="1.1.0.0" store="pt-BR" storeType="OMEX"/>
  <we:alternateReferences>
    <we:reference id="wa200002582" version="1.1.0.0" store="WA200002582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00D07FFA-73DC-4515-AC79-8B0C2FC7E2F1}">
  <we:reference id="wa104380050" version="3.1.0.0" store="pt-BR" storeType="OMEX"/>
  <we:alternateReferences>
    <we:reference id="wa104380050" version="3.1.0.0" store="WA104380050" storeType="OMEX"/>
  </we:alternateReferences>
  <we:properties/>
  <we:bindings/>
  <we:snapshot xmlns:r="http://schemas.openxmlformats.org/officeDocument/2006/relationships"/>
</we:webextension>
</file>

<file path=ppt/webextensions/webextension5.xml><?xml version="1.0" encoding="utf-8"?>
<we:webextension xmlns:we="http://schemas.microsoft.com/office/webextensions/webextension/2010/11" id="{775ECEB8-7F31-4EFF-889F-A0DCD8049CC1}">
  <we:reference id="wa104178141" version="4.3.3.0" store="pt-BR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ppt/webextensions/webextension6.xml><?xml version="1.0" encoding="utf-8"?>
<we:webextension xmlns:we="http://schemas.microsoft.com/office/webextensions/webextension/2010/11" id="{7AB86226-C0E7-44D3-95F7-2E14A95F4247}">
  <we:reference id="wa200000113" version="1.0.0.0" store="pt-BR" storeType="OMEX"/>
  <we:alternateReferences>
    <we:reference id="wa200000113" version="1.0.0.0" store="WA20000011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1774</TotalTime>
  <Words>592</Words>
  <Application>Microsoft Office PowerPoint</Application>
  <PresentationFormat>Widescreen</PresentationFormat>
  <Paragraphs>91</Paragraphs>
  <Slides>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Open Sans</vt:lpstr>
      <vt:lpstr>Tema do Office</vt:lpstr>
      <vt:lpstr>Session HS3.1 - EGU22-6277  Estuarine morphodynamics forecast using a numerical model emulator based on deep learning methods. A first approach.</vt:lpstr>
      <vt:lpstr>Estuarine morphodynamics forecast using a numerical model emulator based on deep learning methods. A first approach.</vt:lpstr>
      <vt:lpstr>Estuarine morphodynamics forecast using a numerical model emulator based on deep learning methods. A first approach.</vt:lpstr>
      <vt:lpstr>Apresentação do PowerPoint</vt:lpstr>
      <vt:lpstr>Convolutional Neural Network architecture</vt:lpstr>
      <vt:lpstr>Results</vt:lpstr>
      <vt:lpstr>Results</vt:lpstr>
      <vt:lpstr>Conclusions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EGU22-6277  Estuarine morphodynamics forecast using a numerical model emulator based on deep learning methods. A first approach.</dc:title>
  <dc:creator>Willian Weber</dc:creator>
  <cp:lastModifiedBy>Willian Weber</cp:lastModifiedBy>
  <cp:revision>46</cp:revision>
  <dcterms:created xsi:type="dcterms:W3CDTF">2022-04-19T08:05:03Z</dcterms:created>
  <dcterms:modified xsi:type="dcterms:W3CDTF">2022-05-23T19:16:06Z</dcterms:modified>
</cp:coreProperties>
</file>