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6" r:id="rId4"/>
    <p:sldId id="265" r:id="rId5"/>
    <p:sldId id="271" r:id="rId6"/>
    <p:sldId id="272" r:id="rId7"/>
    <p:sldId id="260" r:id="rId8"/>
    <p:sldId id="279" r:id="rId9"/>
    <p:sldId id="274" r:id="rId10"/>
    <p:sldId id="276" r:id="rId11"/>
    <p:sldId id="278" r:id="rId12"/>
    <p:sldId id="268" r:id="rId13"/>
    <p:sldId id="269" r:id="rId14"/>
    <p:sldId id="270" r:id="rId15"/>
    <p:sldId id="263" r:id="rId16"/>
    <p:sldId id="275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C32F-312F-4D02-A79D-A665E045EC7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5164-9F23-46AE-AE71-D57BAC990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16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C32F-312F-4D02-A79D-A665E045EC7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5164-9F23-46AE-AE71-D57BAC990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2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C32F-312F-4D02-A79D-A665E045EC7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5164-9F23-46AE-AE71-D57BAC990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6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C32F-312F-4D02-A79D-A665E045EC7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5164-9F23-46AE-AE71-D57BAC990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3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C32F-312F-4D02-A79D-A665E045EC7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5164-9F23-46AE-AE71-D57BAC990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36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C32F-312F-4D02-A79D-A665E045EC7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5164-9F23-46AE-AE71-D57BAC990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88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C32F-312F-4D02-A79D-A665E045EC7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5164-9F23-46AE-AE71-D57BAC990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9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C32F-312F-4D02-A79D-A665E045EC7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5164-9F23-46AE-AE71-D57BAC990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C32F-312F-4D02-A79D-A665E045EC7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5164-9F23-46AE-AE71-D57BAC990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7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C32F-312F-4D02-A79D-A665E045EC7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5164-9F23-46AE-AE71-D57BAC990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C32F-312F-4D02-A79D-A665E045EC7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F5164-9F23-46AE-AE71-D57BAC990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BC32F-312F-4D02-A79D-A665E045EC7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F5164-9F23-46AE-AE71-D57BAC990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2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petar.gvero@mf.unibl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The potential of geothermal district heating in the city of Banja Luka, Bosnia and Herzegovina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slide-bl-2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7571" cy="691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600200" y="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The potential of geothermal district heating in the city of Banja Luka, Bosnia and Herzegovina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672" y="5994400"/>
            <a:ext cx="3332700" cy="73319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1026" name="Picture 2" descr="Универзитет у Бањој Луци | УНИБ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7" y="5548010"/>
            <a:ext cx="2455179" cy="128896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052884" y="2054691"/>
            <a:ext cx="623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Petar Gvero, </a:t>
            </a:r>
            <a:r>
              <a:rPr lang="en-US" dirty="0" err="1">
                <a:solidFill>
                  <a:srgbClr val="FFFF00"/>
                </a:solidFill>
              </a:rPr>
              <a:t>Einar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Jón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Ásbjörnsson</a:t>
            </a:r>
            <a:r>
              <a:rPr lang="en-US" dirty="0">
                <a:solidFill>
                  <a:srgbClr val="FFFF00"/>
                </a:solidFill>
              </a:rPr>
              <a:t>, David Finger, Milovan Kotur, Xavier </a:t>
            </a:r>
            <a:r>
              <a:rPr lang="en-US" dirty="0" err="1">
                <a:solidFill>
                  <a:srgbClr val="FFFF00"/>
                </a:solidFill>
              </a:rPr>
              <a:t>Musonye</a:t>
            </a:r>
            <a:r>
              <a:rPr lang="en-US" dirty="0">
                <a:solidFill>
                  <a:srgbClr val="FFFF00"/>
                </a:solidFill>
              </a:rPr>
              <a:t>, Danijela </a:t>
            </a:r>
            <a:r>
              <a:rPr lang="en-US" dirty="0" err="1">
                <a:solidFill>
                  <a:srgbClr val="FFFF00"/>
                </a:solidFill>
              </a:rPr>
              <a:t>Kardas</a:t>
            </a:r>
            <a:r>
              <a:rPr lang="en-US" dirty="0">
                <a:solidFill>
                  <a:srgbClr val="FFFF00"/>
                </a:solidFill>
              </a:rPr>
              <a:t>, and Milan Pupcevic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266" y="5626664"/>
            <a:ext cx="39909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24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47625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Geothermal potential of Bosnia and Herzegovina 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401" y="365125"/>
            <a:ext cx="6610714" cy="6221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549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68" y="11317"/>
            <a:ext cx="9718807" cy="6846683"/>
          </a:xfrm>
        </p:spPr>
      </p:pic>
      <p:sp>
        <p:nvSpPr>
          <p:cNvPr id="6" name="TextBox 5"/>
          <p:cNvSpPr txBox="1"/>
          <p:nvPr/>
        </p:nvSpPr>
        <p:spPr>
          <a:xfrm>
            <a:off x="5494867" y="4165601"/>
            <a:ext cx="51731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Banja Luka geothermal estimated potential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Surface waters – 63.42 MW  (20-60 °C)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Deep drills – 98,28 MW – with expectation approx. 100-110 °C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In general direct use can achieve 315 MW of heat for the heating system (for double system 630 MWt)</a:t>
            </a:r>
          </a:p>
          <a:p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88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63DFF-7F9A-46A9-A155-4EA57B1B5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81DC5F-F530-40FF-8ACD-5C386CA5AE80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E336FF-530B-4C12-A4E6-4AD34338D0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546"/>
            <a:ext cx="9124604" cy="6843453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52281A16-5AD5-4B61-829D-363E6EEC49DB}"/>
              </a:ext>
            </a:extLst>
          </p:cNvPr>
          <p:cNvSpPr/>
          <p:nvPr/>
        </p:nvSpPr>
        <p:spPr>
          <a:xfrm rot="5400000">
            <a:off x="4755854" y="2412892"/>
            <a:ext cx="4680520" cy="952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Geothermal Borehole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CEC20B5-5D34-4183-B6A8-46F7CA42EDA3}"/>
              </a:ext>
            </a:extLst>
          </p:cNvPr>
          <p:cNvSpPr/>
          <p:nvPr/>
        </p:nvSpPr>
        <p:spPr>
          <a:xfrm>
            <a:off x="1919536" y="548680"/>
            <a:ext cx="2376264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Heavy Oil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C0A5F51-0B50-4D29-8D4E-9EF2FB7050ED}"/>
              </a:ext>
            </a:extLst>
          </p:cNvPr>
          <p:cNvSpPr/>
          <p:nvPr/>
        </p:nvSpPr>
        <p:spPr>
          <a:xfrm rot="5400000">
            <a:off x="6889068" y="2024844"/>
            <a:ext cx="2376264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Biomass</a:t>
            </a:r>
          </a:p>
        </p:txBody>
      </p:sp>
    </p:spTree>
    <p:extLst>
      <p:ext uri="{BB962C8B-B14F-4D97-AF65-F5344CB8AC3E}">
        <p14:creationId xmlns:p14="http://schemas.microsoft.com/office/powerpoint/2010/main" val="582242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8765D9-FE05-4EBB-933A-7E0B58F75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073" y="136525"/>
            <a:ext cx="3137839" cy="22716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81DC5F-F530-40FF-8ACD-5C386CA5AE80}" type="slidenum">
              <a:rPr lang="de-CH" smtClean="0"/>
              <a:pPr>
                <a:defRPr/>
              </a:pPr>
              <a:t>13</a:t>
            </a:fld>
            <a:endParaRPr lang="de-CH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51584" y="149732"/>
            <a:ext cx="873690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accent2"/>
                </a:solidFill>
              </a:rPr>
              <a:t>Methods to be applied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9A69D9-AA07-45C8-BF52-2925273EFE9F}"/>
              </a:ext>
            </a:extLst>
          </p:cNvPr>
          <p:cNvSpPr txBox="1"/>
          <p:nvPr/>
        </p:nvSpPr>
        <p:spPr>
          <a:xfrm>
            <a:off x="1751859" y="1340769"/>
            <a:ext cx="488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Causal Loop diagrams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Semis structured interviews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Environmental Impacts Assessment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Life Cycle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Feasibility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Energy potential estimations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486976-DB59-4499-9C4B-B98FE1827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871" y="2502475"/>
            <a:ext cx="3291858" cy="185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E0F58-FCC1-4BA7-B60F-173034F95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36" y="4370467"/>
            <a:ext cx="2207328" cy="2141078"/>
          </a:xfrm>
          <a:prstGeom prst="rect">
            <a:avLst/>
          </a:prstGeom>
        </p:spPr>
      </p:pic>
      <p:pic>
        <p:nvPicPr>
          <p:cNvPr id="11" name="Picture 2" descr="EGU 2022 - European Geosciences Union General Assembly | Copernic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05" y="6198735"/>
            <a:ext cx="2277689" cy="65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039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81DC5F-F530-40FF-8ACD-5C386CA5AE80}" type="slidenum">
              <a:rPr lang="de-CH" smtClean="0"/>
              <a:pPr>
                <a:defRPr/>
              </a:pPr>
              <a:t>14</a:t>
            </a:fld>
            <a:endParaRPr lang="de-CH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51584" y="149732"/>
            <a:ext cx="873690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accent2"/>
                </a:solidFill>
              </a:rPr>
              <a:t>Methods to be applied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9A69D9-AA07-45C8-BF52-2925273EFE9F}"/>
              </a:ext>
            </a:extLst>
          </p:cNvPr>
          <p:cNvSpPr txBox="1"/>
          <p:nvPr/>
        </p:nvSpPr>
        <p:spPr>
          <a:xfrm>
            <a:off x="1751858" y="1340768"/>
            <a:ext cx="342837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Socio Technical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CAPEX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Energy modelling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TIMES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F11C40-55AC-4231-A26B-00C1B381F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865" y="214340"/>
            <a:ext cx="4608238" cy="2881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D0F140-8910-422B-A791-922CC9DF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995" y="3386014"/>
            <a:ext cx="4843109" cy="3097337"/>
          </a:xfrm>
          <a:prstGeom prst="rect">
            <a:avLst/>
          </a:prstGeom>
        </p:spPr>
      </p:pic>
      <p:pic>
        <p:nvPicPr>
          <p:cNvPr id="7" name="Picture 2" descr="EGU 2022 - European Geosciences Union General Assembly | Copernic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05" y="6198735"/>
            <a:ext cx="2277689" cy="65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793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of </a:t>
            </a:r>
            <a:r>
              <a:rPr lang="en-US" dirty="0"/>
              <a:t>g</a:t>
            </a:r>
            <a:r>
              <a:rPr lang="en-US" dirty="0" smtClean="0"/>
              <a:t>eothermal energy in DHS will:</a:t>
            </a:r>
          </a:p>
          <a:p>
            <a:pPr lvl="1"/>
            <a:r>
              <a:rPr lang="en-US" dirty="0" smtClean="0"/>
              <a:t>Spread the DHS network on the urban and suburban areas which are not covered at the moment</a:t>
            </a:r>
          </a:p>
          <a:p>
            <a:pPr lvl="1"/>
            <a:r>
              <a:rPr lang="en-US" dirty="0" smtClean="0"/>
              <a:t>Improve air quality</a:t>
            </a:r>
          </a:p>
          <a:p>
            <a:pPr lvl="1"/>
            <a:r>
              <a:rPr lang="en-US" dirty="0" smtClean="0"/>
              <a:t>Increase energy security and flexibility of the supply </a:t>
            </a:r>
          </a:p>
          <a:p>
            <a:pPr lvl="1"/>
            <a:r>
              <a:rPr lang="en-US" dirty="0" smtClean="0"/>
              <a:t>Increase energy independence</a:t>
            </a:r>
          </a:p>
          <a:p>
            <a:pPr lvl="1"/>
            <a:r>
              <a:rPr lang="en-US" dirty="0" smtClean="0"/>
              <a:t>Reduce energy costs</a:t>
            </a:r>
          </a:p>
          <a:p>
            <a:pPr lvl="1"/>
            <a:r>
              <a:rPr lang="en-US" dirty="0" smtClean="0"/>
              <a:t>Reduce GHG</a:t>
            </a:r>
          </a:p>
          <a:p>
            <a:pPr lvl="1"/>
            <a:endParaRPr lang="en-US" dirty="0"/>
          </a:p>
        </p:txBody>
      </p:sp>
      <p:pic>
        <p:nvPicPr>
          <p:cNvPr id="4" name="Picture 2" descr="EGU 2022 - European Geosciences Union General Assembly | Copernic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05" y="6198735"/>
            <a:ext cx="2277689" cy="65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101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2"/>
              </a:rPr>
              <a:t>petar.gvero@mf.unibl.org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EGU 2022 - European Geosciences Union General Assembly | Copernic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05" y="6198735"/>
            <a:ext cx="2277689" cy="65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Универзитет у Бањој Луци | УНИБ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7" y="5542567"/>
            <a:ext cx="2455179" cy="128896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7672" y="5994400"/>
            <a:ext cx="3332700" cy="73319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34780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heating system in Banja Luka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Biomass and heavy oil based district heating system </a:t>
            </a:r>
          </a:p>
          <a:p>
            <a:r>
              <a:rPr lang="en-US" dirty="0" smtClean="0"/>
              <a:t>Heated area - 1.350.000 m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Number of clients (households and business) – 20.000</a:t>
            </a:r>
          </a:p>
          <a:p>
            <a:r>
              <a:rPr lang="en-US" dirty="0" smtClean="0"/>
              <a:t>Only 35% users are covered by DHS, rest is based on the individual systems (boilers and stoves). </a:t>
            </a:r>
          </a:p>
          <a:p>
            <a:endParaRPr lang="en-US" dirty="0"/>
          </a:p>
        </p:txBody>
      </p:sp>
      <p:pic>
        <p:nvPicPr>
          <p:cNvPr id="6" name="Picture 2" descr="EGU 2022 - European Geosciences Union General Assembly | Copernic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05" y="6176963"/>
            <a:ext cx="2277689" cy="65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274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Fuel consumption for DHS in 2020/21 (t)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557071"/>
              </p:ext>
            </p:extLst>
          </p:nvPr>
        </p:nvGraphicFramePr>
        <p:xfrm>
          <a:off x="865413" y="1807028"/>
          <a:ext cx="10488387" cy="3574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6129">
                  <a:extLst>
                    <a:ext uri="{9D8B030D-6E8A-4147-A177-3AD203B41FA5}">
                      <a16:colId xmlns:a16="http://schemas.microsoft.com/office/drawing/2014/main" val="182456958"/>
                    </a:ext>
                  </a:extLst>
                </a:gridCol>
                <a:gridCol w="3496129">
                  <a:extLst>
                    <a:ext uri="{9D8B030D-6E8A-4147-A177-3AD203B41FA5}">
                      <a16:colId xmlns:a16="http://schemas.microsoft.com/office/drawing/2014/main" val="3512683849"/>
                    </a:ext>
                  </a:extLst>
                </a:gridCol>
                <a:gridCol w="3496129">
                  <a:extLst>
                    <a:ext uri="{9D8B030D-6E8A-4147-A177-3AD203B41FA5}">
                      <a16:colId xmlns:a16="http://schemas.microsoft.com/office/drawing/2014/main" val="4085820212"/>
                    </a:ext>
                  </a:extLst>
                </a:gridCol>
              </a:tblGrid>
              <a:tr h="372887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Heavy oil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Biomass (Eko</a:t>
                      </a:r>
                      <a:r>
                        <a:rPr lang="en-US" sz="2000" baseline="0" dirty="0" smtClean="0"/>
                        <a:t>-toplana)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782082"/>
                  </a:ext>
                </a:extLst>
              </a:tr>
              <a:tr h="37288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October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48,30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5.634,00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569485"/>
                  </a:ext>
                </a:extLst>
              </a:tr>
              <a:tr h="37288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November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136,00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10.662,00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428073"/>
                  </a:ext>
                </a:extLst>
              </a:tr>
              <a:tr h="37288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December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316,00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12.433,00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082764"/>
                  </a:ext>
                </a:extLst>
              </a:tr>
              <a:tr h="37288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January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432.00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13.195,00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982863"/>
                  </a:ext>
                </a:extLst>
              </a:tr>
              <a:tr h="40453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February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207,00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10.565,00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69984"/>
                  </a:ext>
                </a:extLst>
              </a:tr>
              <a:tr h="37288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March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58.00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10.790,00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435643"/>
                  </a:ext>
                </a:extLst>
              </a:tr>
              <a:tr h="37288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April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37,00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6.688,00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244610"/>
                  </a:ext>
                </a:extLst>
              </a:tr>
              <a:tr h="372887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TOTAL 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1.234,30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69.967,00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860798"/>
                  </a:ext>
                </a:extLst>
              </a:tr>
            </a:tbl>
          </a:graphicData>
        </a:graphic>
      </p:graphicFrame>
      <p:pic>
        <p:nvPicPr>
          <p:cNvPr id="5" name="Picture 2" descr="EGU 2022 - European Geosciences Union General Assembly | Copernic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05" y="6176963"/>
            <a:ext cx="2277689" cy="65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351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production in 2020/21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76845"/>
              </p:ext>
            </p:extLst>
          </p:nvPr>
        </p:nvGraphicFramePr>
        <p:xfrm>
          <a:off x="838200" y="1825625"/>
          <a:ext cx="10515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44864233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74575273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6665541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83959582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45281819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4015574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MWh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025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Heavy oil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Biomass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Heavy oil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Biomass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659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October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14.723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15.176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97,02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005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29.692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30.971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95,87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484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2.920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34.650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37.570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7,77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92,23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429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January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36.209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40.281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10,11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89,89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253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February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27.984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29.941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6,54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93,46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298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March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29.215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29.761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98,17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181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April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19.844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20.193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98,27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397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11.576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192.317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203.893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5,68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94,32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048728"/>
                  </a:ext>
                </a:extLst>
              </a:tr>
            </a:tbl>
          </a:graphicData>
        </a:graphic>
      </p:graphicFrame>
      <p:pic>
        <p:nvPicPr>
          <p:cNvPr id="2050" name="Picture 2" descr="EGU 2022 - European Geosciences Union General Assembly | Copernic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05" y="6176963"/>
            <a:ext cx="2277689" cy="65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182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762" y="-28936"/>
            <a:ext cx="6647204" cy="6907341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65562" cy="1325563"/>
          </a:xfrm>
        </p:spPr>
        <p:txBody>
          <a:bodyPr/>
          <a:lstStyle/>
          <a:p>
            <a:r>
              <a:rPr lang="en-US" dirty="0" smtClean="0"/>
              <a:t>District heating network </a:t>
            </a:r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9399"/>
            <a:ext cx="5516301" cy="53186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54233" y="1825625"/>
            <a:ext cx="5561635" cy="50323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55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0216" t="13840" r="25757" b="6038"/>
          <a:stretch/>
        </p:blipFill>
        <p:spPr>
          <a:xfrm>
            <a:off x="6014357" y="0"/>
            <a:ext cx="6177643" cy="6987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82143" cy="1325563"/>
          </a:xfrm>
        </p:spPr>
        <p:txBody>
          <a:bodyPr/>
          <a:lstStyle/>
          <a:p>
            <a:r>
              <a:rPr lang="en-US" dirty="0" smtClean="0"/>
              <a:t>District heating network </a:t>
            </a:r>
            <a:endParaRPr lang="en-US" dirty="0"/>
          </a:p>
        </p:txBody>
      </p:sp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630382" y="1892127"/>
            <a:ext cx="5105400" cy="385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170 km of the network in total </a:t>
            </a:r>
            <a:endParaRPr lang="en-US" sz="2800" dirty="0"/>
          </a:p>
          <a:p>
            <a:pPr lvl="1"/>
            <a:r>
              <a:rPr lang="en-US" dirty="0" smtClean="0"/>
              <a:t>50 km primary network</a:t>
            </a:r>
          </a:p>
          <a:p>
            <a:pPr lvl="1"/>
            <a:r>
              <a:rPr lang="en-US" dirty="0" smtClean="0"/>
              <a:t>120 km secondary network</a:t>
            </a:r>
            <a:endParaRPr lang="en-US" dirty="0"/>
          </a:p>
          <a:p>
            <a:endParaRPr lang="en-US" sz="2800" dirty="0" smtClean="0"/>
          </a:p>
          <a:p>
            <a:r>
              <a:rPr lang="en-US" sz="2800" dirty="0" smtClean="0"/>
              <a:t>Primary network is ring based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Temperature regime: 110/90°C</a:t>
            </a:r>
          </a:p>
          <a:p>
            <a:r>
              <a:rPr lang="en-US" sz="2800" dirty="0" smtClean="0"/>
              <a:t>It was </a:t>
            </a:r>
            <a:r>
              <a:rPr lang="en-US" sz="2800" smtClean="0"/>
              <a:t>previously </a:t>
            </a:r>
            <a:r>
              <a:rPr lang="en-US" smtClean="0"/>
              <a:t>130/73°C</a:t>
            </a:r>
            <a:endParaRPr lang="en-US" sz="2800" dirty="0"/>
          </a:p>
        </p:txBody>
      </p:sp>
      <p:pic>
        <p:nvPicPr>
          <p:cNvPr id="5" name="Picture 2" descr="EGU 2022 - European Geosciences Union General Assembly | Copernic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05" y="6198735"/>
            <a:ext cx="2277689" cy="65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271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existing air quality problems in Banja Luka (suburban)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09" y="1811749"/>
            <a:ext cx="6979654" cy="4218609"/>
          </a:xfrm>
          <a:prstGeom prst="rect">
            <a:avLst/>
          </a:prstGeom>
        </p:spPr>
      </p:pic>
      <p:pic>
        <p:nvPicPr>
          <p:cNvPr id="5" name="Picture 2" descr="EGU 2022 - European Geosciences Union General Assembly | Copernic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05" y="6198735"/>
            <a:ext cx="2277689" cy="65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7714704" y="1104899"/>
            <a:ext cx="40908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Suburban areas are not connected to DHS </a:t>
            </a:r>
          </a:p>
          <a:p>
            <a:endParaRPr lang="en-US" sz="2400" dirty="0"/>
          </a:p>
          <a:p>
            <a:r>
              <a:rPr lang="en-US" sz="2400" dirty="0" smtClean="0"/>
              <a:t>Large concentration of households with single chimneys – solid fuel based </a:t>
            </a:r>
          </a:p>
          <a:p>
            <a:endParaRPr lang="en-US" sz="2400" dirty="0"/>
          </a:p>
          <a:p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According to Typology for the houses built in 1961-1970, average net surface of the heated space is 55,65 m</a:t>
            </a:r>
            <a:r>
              <a:rPr lang="en-GB" sz="24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 and specific energy need for intermitted heating is 464,90 </a:t>
            </a:r>
            <a:r>
              <a:rPr lang="en-GB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kWh/m</a:t>
            </a:r>
            <a:r>
              <a:rPr lang="en-GB" sz="2400" baseline="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/year</a:t>
            </a:r>
            <a:endParaRPr lang="en-GB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6583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31132"/>
            <a:ext cx="5803669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Dispersion model of </a:t>
            </a:r>
            <a:r>
              <a:rPr lang="en-US" dirty="0" err="1" smtClean="0"/>
              <a:t>SOx</a:t>
            </a:r>
            <a:r>
              <a:rPr lang="en-US" dirty="0" smtClean="0"/>
              <a:t> pollution before installation of biomass boilers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71" y="44768"/>
            <a:ext cx="5483629" cy="661541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E336FF-530B-4C12-A4E6-4AD34338D0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8" y="2589414"/>
            <a:ext cx="5126181" cy="38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6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existing air quality problems in Banja Luka </a:t>
            </a:r>
            <a:r>
              <a:rPr lang="en-US" dirty="0" smtClean="0"/>
              <a:t>(urban</a:t>
            </a:r>
            <a:r>
              <a:rPr lang="en-US" dirty="0"/>
              <a:t>) </a:t>
            </a:r>
            <a:r>
              <a:rPr lang="en-US" dirty="0" smtClean="0"/>
              <a:t>– after installation of biomass boilers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6814552"/>
              </p:ext>
            </p:extLst>
          </p:nvPr>
        </p:nvGraphicFramePr>
        <p:xfrm>
          <a:off x="838200" y="1825625"/>
          <a:ext cx="10831286" cy="3052876"/>
        </p:xfrm>
        <a:graphic>
          <a:graphicData uri="http://schemas.openxmlformats.org/drawingml/2006/table">
            <a:tbl>
              <a:tblPr firstRow="1" firstCol="1" bandRow="1"/>
              <a:tblGrid>
                <a:gridCol w="1353911">
                  <a:extLst>
                    <a:ext uri="{9D8B030D-6E8A-4147-A177-3AD203B41FA5}">
                      <a16:colId xmlns:a16="http://schemas.microsoft.com/office/drawing/2014/main" val="1978094860"/>
                    </a:ext>
                  </a:extLst>
                </a:gridCol>
                <a:gridCol w="1353911">
                  <a:extLst>
                    <a:ext uri="{9D8B030D-6E8A-4147-A177-3AD203B41FA5}">
                      <a16:colId xmlns:a16="http://schemas.microsoft.com/office/drawing/2014/main" val="876205275"/>
                    </a:ext>
                  </a:extLst>
                </a:gridCol>
                <a:gridCol w="1353911">
                  <a:extLst>
                    <a:ext uri="{9D8B030D-6E8A-4147-A177-3AD203B41FA5}">
                      <a16:colId xmlns:a16="http://schemas.microsoft.com/office/drawing/2014/main" val="3686580837"/>
                    </a:ext>
                  </a:extLst>
                </a:gridCol>
                <a:gridCol w="1353911">
                  <a:extLst>
                    <a:ext uri="{9D8B030D-6E8A-4147-A177-3AD203B41FA5}">
                      <a16:colId xmlns:a16="http://schemas.microsoft.com/office/drawing/2014/main" val="2072854377"/>
                    </a:ext>
                  </a:extLst>
                </a:gridCol>
                <a:gridCol w="1353911">
                  <a:extLst>
                    <a:ext uri="{9D8B030D-6E8A-4147-A177-3AD203B41FA5}">
                      <a16:colId xmlns:a16="http://schemas.microsoft.com/office/drawing/2014/main" val="2403868645"/>
                    </a:ext>
                  </a:extLst>
                </a:gridCol>
                <a:gridCol w="1358243">
                  <a:extLst>
                    <a:ext uri="{9D8B030D-6E8A-4147-A177-3AD203B41FA5}">
                      <a16:colId xmlns:a16="http://schemas.microsoft.com/office/drawing/2014/main" val="2417191087"/>
                    </a:ext>
                  </a:extLst>
                </a:gridCol>
                <a:gridCol w="1358243">
                  <a:extLst>
                    <a:ext uri="{9D8B030D-6E8A-4147-A177-3AD203B41FA5}">
                      <a16:colId xmlns:a16="http://schemas.microsoft.com/office/drawing/2014/main" val="2724924312"/>
                    </a:ext>
                  </a:extLst>
                </a:gridCol>
                <a:gridCol w="1345245">
                  <a:extLst>
                    <a:ext uri="{9D8B030D-6E8A-4147-A177-3AD203B41FA5}">
                      <a16:colId xmlns:a16="http://schemas.microsoft.com/office/drawing/2014/main" val="1961286648"/>
                    </a:ext>
                  </a:extLst>
                </a:gridCol>
              </a:tblGrid>
              <a:tr h="24157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Period of </a:t>
                      </a:r>
                      <a:r>
                        <a:rPr lang="sr-Latn-BA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PM </a:t>
                      </a:r>
                      <a:r>
                        <a:rPr lang="sr-Latn-BA" sz="1100" b="1" baseline="-25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2.5*</a:t>
                      </a:r>
                      <a:r>
                        <a:rPr lang="sr-Latn-B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PM </a:t>
                      </a:r>
                      <a:r>
                        <a:rPr lang="sr-Latn-BA" sz="1100" b="1" baseline="-25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10*</a:t>
                      </a:r>
                      <a:r>
                        <a:rPr lang="sr-Latn-B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PM </a:t>
                      </a:r>
                      <a:r>
                        <a:rPr lang="sr-Latn-BA" sz="1100" b="1" baseline="-25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sr-Latn-B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treshold value 24 h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816952"/>
                  </a:ext>
                </a:extLst>
              </a:tr>
              <a:tr h="4831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 EN 12341:2015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Standard gravimetric method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 EN 12341:2015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Standard gravimetric method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952670"/>
                  </a:ext>
                </a:extLst>
              </a:tr>
              <a:tr h="2415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Paprikovac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Borik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Paprikovac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Borik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674120"/>
                  </a:ext>
                </a:extLst>
              </a:tr>
              <a:tr h="457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24.12.2021.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42.95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45.42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μg/m</a:t>
                      </a:r>
                      <a:r>
                        <a:rPr lang="sr-Latn-BA" sz="1100" b="1" baseline="30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6888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25.12.2021.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10.55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11.32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12.88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15.87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17.86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6576118"/>
                  </a:ext>
                </a:extLst>
              </a:tr>
              <a:tr h="241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26.12.2021.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19.83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350652"/>
                  </a:ext>
                </a:extLst>
              </a:tr>
              <a:tr h="241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27.12.2021.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18.70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21.52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22.98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818082"/>
                  </a:ext>
                </a:extLst>
              </a:tr>
              <a:tr h="241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28.12.2021.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24.95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28.46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640574"/>
                  </a:ext>
                </a:extLst>
              </a:tr>
              <a:tr h="241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29.12.2021.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71.43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66.89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85.74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97.93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93.44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675910"/>
                  </a:ext>
                </a:extLst>
              </a:tr>
              <a:tr h="241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30.12.2021.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89.83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119.83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125.55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152.49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558489"/>
                  </a:ext>
                </a:extLst>
              </a:tr>
              <a:tr h="241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31.12.2021.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82.71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107.35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117.90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126.18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148.70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06" marR="676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115120"/>
                  </a:ext>
                </a:extLst>
              </a:tr>
            </a:tbl>
          </a:graphicData>
        </a:graphic>
      </p:graphicFrame>
      <p:pic>
        <p:nvPicPr>
          <p:cNvPr id="5" name="Picture 2" descr="EGU 2022 - European Geosciences Union General Assembly | Copernic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05" y="6198735"/>
            <a:ext cx="2277689" cy="65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2172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4.1.2"/>
  <p:tag name="PPTVERSION" val="16"/>
  <p:tag name="TPOS" val="2"/>
</p:tagLst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570</Words>
  <Application>Microsoft Office PowerPoint</Application>
  <PresentationFormat>Widescreen</PresentationFormat>
  <Paragraphs>223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District heating system in Banja Luka </vt:lpstr>
      <vt:lpstr>Fuel consumption for DHS in 2020/21 (t)</vt:lpstr>
      <vt:lpstr>Heat production in 2020/21 </vt:lpstr>
      <vt:lpstr>District heating network </vt:lpstr>
      <vt:lpstr>District heating network </vt:lpstr>
      <vt:lpstr>The existing air quality problems in Banja Luka (suburban) </vt:lpstr>
      <vt:lpstr>Dispersion model of SOx pollution before installation of biomass boilers </vt:lpstr>
      <vt:lpstr>The existing air quality problems in Banja Luka (urban) – after installation of biomass boilers</vt:lpstr>
      <vt:lpstr>Geothermal potential of Bosnia and Herzegovina </vt:lpstr>
      <vt:lpstr>PowerPoint Presentation</vt:lpstr>
      <vt:lpstr>PowerPoint Presentation</vt:lpstr>
      <vt:lpstr>PowerPoint Presentation</vt:lpstr>
      <vt:lpstr>PowerPoint Presentation</vt:lpstr>
      <vt:lpstr>Conclusions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potential of geothermal district heating in the city of Banja Luka, Bosnia and Herzegovina</dc:title>
  <dc:creator>Petar Gvero</dc:creator>
  <cp:lastModifiedBy>Petar Gvero</cp:lastModifiedBy>
  <cp:revision>26</cp:revision>
  <dcterms:created xsi:type="dcterms:W3CDTF">2022-05-16T22:10:13Z</dcterms:created>
  <dcterms:modified xsi:type="dcterms:W3CDTF">2022-05-25T09:04:57Z</dcterms:modified>
</cp:coreProperties>
</file>