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handoutMasterIdLst>
    <p:handoutMasterId r:id="rId14"/>
  </p:handoutMasterIdLst>
  <p:sldIdLst>
    <p:sldId id="281" r:id="rId3"/>
    <p:sldId id="292" r:id="rId4"/>
    <p:sldId id="293" r:id="rId5"/>
    <p:sldId id="284" r:id="rId6"/>
    <p:sldId id="294" r:id="rId7"/>
    <p:sldId id="295" r:id="rId8"/>
    <p:sldId id="297" r:id="rId9"/>
    <p:sldId id="298" r:id="rId10"/>
    <p:sldId id="299" r:id="rId11"/>
    <p:sldId id="301" r:id="rId12"/>
    <p:sldId id="300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D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92" autoAdjust="0"/>
    <p:restoredTop sz="96682" autoAdjust="0"/>
  </p:normalViewPr>
  <p:slideViewPr>
    <p:cSldViewPr snapToGrid="0" snapToObjects="1">
      <p:cViewPr varScale="1">
        <p:scale>
          <a:sx n="108" d="100"/>
          <a:sy n="108" d="100"/>
        </p:scale>
        <p:origin x="1051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E3B3E-782A-9745-8E84-372F7B6771BF}" type="datetimeFigureOut">
              <a:rPr lang="en-US" smtClean="0"/>
              <a:t>24-May-22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71C0A-6FC9-E54E-92BE-11816E6C8A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06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2192" y="617247"/>
            <a:ext cx="7265534" cy="2229538"/>
          </a:xfrm>
        </p:spPr>
        <p:txBody>
          <a:bodyPr>
            <a:noAutofit/>
          </a:bodyPr>
          <a:lstStyle>
            <a:lvl1pPr algn="l">
              <a:defRPr sz="7200">
                <a:solidFill>
                  <a:srgbClr val="00A6D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2192" y="3203297"/>
            <a:ext cx="7067378" cy="10258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1583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7433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3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Afbeelding 2" descr="TUDelft_LogoZWAR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46" y="4663753"/>
            <a:ext cx="1104294" cy="323006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41865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5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62A2416-1570-3849-86F9-07F78746E1B2}" type="datetimeFigureOut">
              <a:rPr lang="en-US" smtClean="0"/>
              <a:t>24-May-22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832CF66-B496-874C-8E08-71A5E0622B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5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3106" y="205979"/>
            <a:ext cx="71064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3106" y="1200150"/>
            <a:ext cx="7106464" cy="3486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3" descr="TU_P5#white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581184"/>
            <a:ext cx="1368883" cy="632424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1576384" cy="5149008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  <p:pic>
        <p:nvPicPr>
          <p:cNvPr id="11" name="Picture 3" descr="TU_P5#white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389330"/>
            <a:ext cx="1368883" cy="84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4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72404" y="205979"/>
            <a:ext cx="70905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404" y="1200150"/>
            <a:ext cx="7090513" cy="3615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Afbeelding 8" descr="TUDelft_LogoZWART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24" y="4515071"/>
            <a:ext cx="1104294" cy="43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4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09/ACCESS.2021.310862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>
            <a:extLst>
              <a:ext uri="{FF2B5EF4-FFF2-40B4-BE49-F238E27FC236}">
                <a16:creationId xmlns:a16="http://schemas.microsoft.com/office/drawing/2014/main" id="{71630BE7-6480-46C6-9896-628059C12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881" y="4144560"/>
            <a:ext cx="6082767" cy="998940"/>
          </a:xfrm>
          <a:prstGeom prst="rect">
            <a:avLst/>
          </a:prstGeom>
        </p:spPr>
      </p:pic>
      <p:pic>
        <p:nvPicPr>
          <p:cNvPr id="9" name="Tijdelijke aanduiding voor inhoud 3">
            <a:extLst>
              <a:ext uri="{FF2B5EF4-FFF2-40B4-BE49-F238E27FC236}">
                <a16:creationId xmlns:a16="http://schemas.microsoft.com/office/drawing/2014/main" id="{8540FBF6-B515-0DDF-3867-FC6723BF48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2" t="10187" b="25958"/>
          <a:stretch/>
        </p:blipFill>
        <p:spPr>
          <a:xfrm>
            <a:off x="1566530" y="0"/>
            <a:ext cx="7577470" cy="4132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1589D8-C434-465B-AEB0-E1EDE7BA1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6530" y="-1"/>
            <a:ext cx="7577470" cy="1431851"/>
          </a:xfrm>
          <a:solidFill>
            <a:srgbClr val="FFFFFF">
              <a:alpha val="40000"/>
            </a:srgbClr>
          </a:solidFill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Franklin Gothic Book" panose="020B0503020102020204" pitchFamily="34" charset="0"/>
              </a:rPr>
              <a:t>Probabilistic forecasting and scenario generation of pumped discharge in polder systems</a:t>
            </a:r>
            <a:endParaRPr lang="en-GB" sz="32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2F7578-13BD-4CAC-873B-E97A04C8D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6530" y="2913309"/>
            <a:ext cx="7577470" cy="1219201"/>
          </a:xfrm>
          <a:solidFill>
            <a:srgbClr val="FFFFFF">
              <a:alpha val="40000"/>
            </a:srgbClr>
          </a:solidFill>
        </p:spPr>
        <p:txBody>
          <a:bodyPr>
            <a:normAutofit fontScale="70000" lnSpcReduction="20000"/>
          </a:bodyPr>
          <a:lstStyle/>
          <a:p>
            <a:r>
              <a:rPr lang="en-US" sz="1600" dirty="0"/>
              <a:t>Ties van der Heijden</a:t>
            </a:r>
            <a:r>
              <a:rPr lang="en-US" sz="1600" baseline="30000" dirty="0"/>
              <a:t>1,2</a:t>
            </a:r>
          </a:p>
          <a:p>
            <a:r>
              <a:rPr lang="en-US" sz="1600" dirty="0"/>
              <a:t>Nick van de Giesen</a:t>
            </a:r>
            <a:r>
              <a:rPr lang="en-US" sz="1600" baseline="30000" dirty="0"/>
              <a:t>1</a:t>
            </a:r>
          </a:p>
          <a:p>
            <a:r>
              <a:rPr lang="en-US" sz="1600" dirty="0"/>
              <a:t>Peter Palensky</a:t>
            </a:r>
            <a:r>
              <a:rPr lang="en-US" sz="1600" baseline="30000" dirty="0"/>
              <a:t>2</a:t>
            </a:r>
          </a:p>
          <a:p>
            <a:r>
              <a:rPr lang="en-US" sz="1600" dirty="0"/>
              <a:t>Edo Abraham</a:t>
            </a:r>
            <a:r>
              <a:rPr lang="en-US" sz="1600" baseline="30000" dirty="0"/>
              <a:t>1</a:t>
            </a:r>
          </a:p>
          <a:p>
            <a:endParaRPr lang="en-US" sz="1600" baseline="30000" dirty="0"/>
          </a:p>
          <a:p>
            <a:r>
              <a:rPr lang="en-GB" sz="1600" dirty="0"/>
              <a:t>1: Department of Water Resources Management, Delft University of Technology</a:t>
            </a:r>
          </a:p>
          <a:p>
            <a:r>
              <a:rPr lang="en-GB" sz="1600" dirty="0"/>
              <a:t>2: Department of Electrical Sustainable Energy, Delft University of Technology</a:t>
            </a: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CA4626E3-C9A2-62F9-BEB7-EAF0C45BB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66530" cy="208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82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ACE3B-03B0-E2E5-4895-EA850A134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87DE7-B9D3-9D9B-5592-040692E8A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Operationally </a:t>
            </a:r>
            <a:r>
              <a:rPr lang="en-US" sz="2400" dirty="0">
                <a:solidFill>
                  <a:srgbClr val="00A6D6"/>
                </a:solidFill>
              </a:rPr>
              <a:t>low cost</a:t>
            </a:r>
          </a:p>
          <a:p>
            <a:pPr lvl="1"/>
            <a:r>
              <a:rPr lang="en-US" sz="2000" dirty="0">
                <a:solidFill>
                  <a:srgbClr val="00A6D6"/>
                </a:solidFill>
              </a:rPr>
              <a:t>Occasional</a:t>
            </a:r>
            <a:r>
              <a:rPr lang="en-US" sz="2000" dirty="0"/>
              <a:t> feature- and hyperparameter optimization</a:t>
            </a:r>
          </a:p>
          <a:p>
            <a:pPr lvl="1"/>
            <a:r>
              <a:rPr lang="en-US" sz="2000" dirty="0"/>
              <a:t>Rank-correlation calculated </a:t>
            </a:r>
            <a:r>
              <a:rPr lang="en-US" sz="2000" dirty="0">
                <a:solidFill>
                  <a:srgbClr val="00A6D6"/>
                </a:solidFill>
              </a:rPr>
              <a:t>beforehand</a:t>
            </a:r>
          </a:p>
          <a:p>
            <a:pPr lvl="1"/>
            <a:endParaRPr lang="en-US" sz="2000" dirty="0"/>
          </a:p>
          <a:p>
            <a:r>
              <a:rPr lang="en-US" sz="2400" dirty="0">
                <a:solidFill>
                  <a:srgbClr val="00A6D6"/>
                </a:solidFill>
              </a:rPr>
              <a:t>Flexible</a:t>
            </a:r>
            <a:r>
              <a:rPr lang="en-US" sz="2400" dirty="0"/>
              <a:t> BN architecture</a:t>
            </a:r>
          </a:p>
          <a:p>
            <a:pPr lvl="1"/>
            <a:r>
              <a:rPr lang="en-US" sz="2000" dirty="0">
                <a:solidFill>
                  <a:srgbClr val="00A6D6"/>
                </a:solidFill>
              </a:rPr>
              <a:t>Marginal PDFs </a:t>
            </a:r>
            <a:r>
              <a:rPr lang="en-US" sz="2000" dirty="0"/>
              <a:t>are easily changed</a:t>
            </a:r>
          </a:p>
          <a:p>
            <a:pPr lvl="1"/>
            <a:r>
              <a:rPr lang="en-GB" sz="2000" dirty="0"/>
              <a:t>Structure can be changed to fit </a:t>
            </a:r>
            <a:r>
              <a:rPr lang="en-GB" sz="2000" dirty="0">
                <a:solidFill>
                  <a:srgbClr val="00A6D6"/>
                </a:solidFill>
              </a:rPr>
              <a:t>observed</a:t>
            </a:r>
            <a:r>
              <a:rPr lang="en-GB" sz="2000" dirty="0"/>
              <a:t> </a:t>
            </a:r>
            <a:r>
              <a:rPr lang="en-GB" sz="2000" dirty="0">
                <a:solidFill>
                  <a:srgbClr val="00A6D6"/>
                </a:solidFill>
              </a:rPr>
              <a:t>dependencies</a:t>
            </a:r>
          </a:p>
        </p:txBody>
      </p:sp>
    </p:spTree>
    <p:extLst>
      <p:ext uri="{BB962C8B-B14F-4D97-AF65-F5344CB8AC3E}">
        <p14:creationId xmlns:p14="http://schemas.microsoft.com/office/powerpoint/2010/main" val="762572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6D650-0EC5-9835-0426-705BD2C90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4E25D-B820-17B9-27B0-208B3D8E7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/>
              <a:t>Relevant material</a:t>
            </a:r>
            <a:endParaRPr lang="en-US" dirty="0"/>
          </a:p>
          <a:p>
            <a:r>
              <a:rPr lang="en-GB" sz="1400" dirty="0"/>
              <a:t>van der Heijden, T., Lugt, D., van </a:t>
            </a:r>
            <a:r>
              <a:rPr lang="en-GB" sz="1400" dirty="0" err="1"/>
              <a:t>Nooijen</a:t>
            </a:r>
            <a:r>
              <a:rPr lang="en-GB" sz="1400" dirty="0"/>
              <a:t>, R., </a:t>
            </a:r>
            <a:r>
              <a:rPr lang="en-GB" sz="1400" dirty="0" err="1"/>
              <a:t>Palensky</a:t>
            </a:r>
            <a:r>
              <a:rPr lang="en-GB" sz="1400" dirty="0"/>
              <a:t>, P., Abraham, E. (2021). Multi-market Demand Response from pump-controlled open canal systems: an economic MPC approach to pump scheduling. </a:t>
            </a:r>
            <a:r>
              <a:rPr lang="en-GB" sz="1400" i="1" dirty="0"/>
              <a:t>Under review at IWA Journal of </a:t>
            </a:r>
            <a:r>
              <a:rPr lang="en-GB" sz="1400" i="1" dirty="0" err="1"/>
              <a:t>Hydroinformatics</a:t>
            </a:r>
            <a:r>
              <a:rPr lang="en-GB" sz="1400" i="1" dirty="0"/>
              <a:t>.</a:t>
            </a:r>
          </a:p>
          <a:p>
            <a:endParaRPr lang="en-GB" sz="1400" i="1" dirty="0"/>
          </a:p>
          <a:p>
            <a:r>
              <a:rPr lang="en-GB" sz="1400" dirty="0"/>
              <a:t>van der Heijden, T., </a:t>
            </a:r>
            <a:r>
              <a:rPr lang="en-GB" sz="1400" dirty="0" err="1"/>
              <a:t>Palensky</a:t>
            </a:r>
            <a:r>
              <a:rPr lang="en-GB" sz="1400" dirty="0"/>
              <a:t>, P., Abraham, E. (2021). Probabilistic DAM price forecasting using a combined Quantile Regression Deep Neural Network with less-crossing quantiles. In </a:t>
            </a:r>
            <a:r>
              <a:rPr lang="en-GB" sz="1400" i="1" dirty="0"/>
              <a:t>IECON 2021 – 47th Annual Conference of the IEEE Industrial Electronics Society: Proceedings</a:t>
            </a:r>
          </a:p>
          <a:p>
            <a:endParaRPr lang="en-GB" sz="1400" i="1" dirty="0"/>
          </a:p>
          <a:p>
            <a:r>
              <a:rPr lang="en-GB" sz="1400" dirty="0"/>
              <a:t>van der Heijden, T., </a:t>
            </a:r>
            <a:r>
              <a:rPr lang="en-GB" sz="1400" dirty="0" err="1"/>
              <a:t>Palensky</a:t>
            </a:r>
            <a:r>
              <a:rPr lang="en-GB" sz="1400" dirty="0"/>
              <a:t>, P., van de </a:t>
            </a:r>
            <a:r>
              <a:rPr lang="en-GB" sz="1400" dirty="0" err="1"/>
              <a:t>Giesen</a:t>
            </a:r>
            <a:r>
              <a:rPr lang="en-GB" sz="1400" dirty="0"/>
              <a:t>, N., Abraham, E. (2022). Day Ahead Market price scenario generation using a Combined Quantile Regression Deep Neural Network and a Non-parametric Bayesian Network. </a:t>
            </a:r>
            <a:r>
              <a:rPr lang="en-GB" sz="1400" i="1" dirty="0"/>
              <a:t>Accepted for </a:t>
            </a:r>
            <a:r>
              <a:rPr lang="en-GB" sz="1400" i="1" dirty="0" err="1"/>
              <a:t>Powercon</a:t>
            </a:r>
            <a:r>
              <a:rPr lang="en-GB" sz="1400" i="1" dirty="0"/>
              <a:t> 2022, Malaysia.</a:t>
            </a:r>
          </a:p>
          <a:p>
            <a:endParaRPr lang="en-GB" sz="1400" i="1" dirty="0"/>
          </a:p>
          <a:p>
            <a:r>
              <a:rPr lang="en-GB" sz="1400" dirty="0"/>
              <a:t>van der Heijden, T., Lago, J., </a:t>
            </a:r>
            <a:r>
              <a:rPr lang="en-GB" sz="1400" dirty="0" err="1"/>
              <a:t>Palensky</a:t>
            </a:r>
            <a:r>
              <a:rPr lang="en-GB" sz="1400" dirty="0"/>
              <a:t>, P., Abraham, E. (2021). Electricity Price Forecasting in European Day Ahead Markets: a Greedy Consideration of Market Integration.</a:t>
            </a:r>
            <a:r>
              <a:rPr lang="en-GB" sz="1400" i="1" dirty="0"/>
              <a:t> IEEE Access. Available: </a:t>
            </a:r>
            <a:r>
              <a:rPr lang="en-GB" sz="1400" i="1" dirty="0">
                <a:hlinkClick r:id="rId2"/>
              </a:rPr>
              <a:t>https://doi.org/10.1109/ACCESS.2021.3108629</a:t>
            </a:r>
            <a:endParaRPr lang="en-GB" sz="1400" i="1" dirty="0"/>
          </a:p>
          <a:p>
            <a:endParaRPr lang="en-GB" sz="1400" i="1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49859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4644B-0527-039C-216D-9DDB9ECDA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NZK-ARK</a:t>
            </a:r>
            <a:endParaRPr lang="en-GB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707A3823-26D1-8985-2624-8196D9716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508" y="1063229"/>
            <a:ext cx="3985605" cy="3368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16195C4C-C97F-47E9-C79B-6E8ACFD460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052"/>
          <a:stretch/>
        </p:blipFill>
        <p:spPr>
          <a:xfrm>
            <a:off x="1750830" y="1063229"/>
            <a:ext cx="2424222" cy="3372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9258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DEA14-1C35-438D-3D50-8B1988463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of IJmuiden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1FCFA-A5D7-3C59-7AF0-0227B0256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A6D6"/>
                </a:solidFill>
              </a:rPr>
              <a:t>Gates</a:t>
            </a:r>
            <a:r>
              <a:rPr lang="en-US" dirty="0"/>
              <a:t> and a </a:t>
            </a:r>
            <a:r>
              <a:rPr lang="en-US" dirty="0">
                <a:solidFill>
                  <a:srgbClr val="00A6D6"/>
                </a:solidFill>
              </a:rPr>
              <a:t>pumping</a:t>
            </a:r>
            <a:r>
              <a:rPr lang="en-US" dirty="0"/>
              <a:t> station</a:t>
            </a:r>
          </a:p>
          <a:p>
            <a:pPr lvl="1"/>
            <a:r>
              <a:rPr lang="en-US" dirty="0"/>
              <a:t>500 m</a:t>
            </a:r>
            <a:r>
              <a:rPr lang="en-US" baseline="30000" dirty="0"/>
              <a:t>3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, 260 m</a:t>
            </a:r>
            <a:r>
              <a:rPr lang="en-US" baseline="30000" dirty="0"/>
              <a:t>3</a:t>
            </a:r>
            <a:r>
              <a:rPr lang="en-US" dirty="0"/>
              <a:t>s</a:t>
            </a:r>
            <a:r>
              <a:rPr lang="en-US" baseline="30000" dirty="0"/>
              <a:t>-1 </a:t>
            </a:r>
            <a:r>
              <a:rPr lang="en-US" dirty="0"/>
              <a:t>@ 6 MW</a:t>
            </a:r>
          </a:p>
          <a:p>
            <a:endParaRPr lang="en-US" dirty="0"/>
          </a:p>
          <a:p>
            <a:r>
              <a:rPr lang="en-US" dirty="0"/>
              <a:t>Water system </a:t>
            </a:r>
            <a:r>
              <a:rPr lang="en-US" dirty="0">
                <a:solidFill>
                  <a:srgbClr val="00A6D6"/>
                </a:solidFill>
              </a:rPr>
              <a:t>constraints</a:t>
            </a:r>
          </a:p>
          <a:p>
            <a:pPr lvl="1"/>
            <a:r>
              <a:rPr lang="en-US" dirty="0"/>
              <a:t>Flood safety</a:t>
            </a:r>
          </a:p>
          <a:p>
            <a:pPr lvl="1"/>
            <a:r>
              <a:rPr lang="en-US" dirty="0"/>
              <a:t>Shipping</a:t>
            </a:r>
          </a:p>
          <a:p>
            <a:endParaRPr lang="en-US" dirty="0"/>
          </a:p>
          <a:p>
            <a:r>
              <a:rPr lang="en-US" dirty="0"/>
              <a:t>Complex objectives</a:t>
            </a:r>
          </a:p>
          <a:p>
            <a:pPr lvl="1"/>
            <a:r>
              <a:rPr lang="en-US" dirty="0"/>
              <a:t>Minimize </a:t>
            </a:r>
            <a:r>
              <a:rPr lang="en-US" dirty="0">
                <a:solidFill>
                  <a:srgbClr val="00A6D6"/>
                </a:solidFill>
              </a:rPr>
              <a:t>flooding</a:t>
            </a:r>
            <a:r>
              <a:rPr lang="en-US" dirty="0"/>
              <a:t> when inevitable</a:t>
            </a:r>
          </a:p>
          <a:p>
            <a:pPr lvl="1"/>
            <a:r>
              <a:rPr lang="en-US" dirty="0"/>
              <a:t>Use </a:t>
            </a:r>
            <a:r>
              <a:rPr lang="en-US" dirty="0">
                <a:solidFill>
                  <a:srgbClr val="00A6D6"/>
                </a:solidFill>
              </a:rPr>
              <a:t>renewable energy </a:t>
            </a:r>
            <a:r>
              <a:rPr lang="en-US" dirty="0"/>
              <a:t>as much as possible</a:t>
            </a:r>
          </a:p>
          <a:p>
            <a:pPr lvl="2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≈ </a:t>
            </a:r>
            <a:r>
              <a:rPr lang="en-GB" dirty="0"/>
              <a:t>Minimize energy </a:t>
            </a:r>
            <a:r>
              <a:rPr lang="en-GB" dirty="0">
                <a:solidFill>
                  <a:srgbClr val="00A6D6"/>
                </a:solidFill>
              </a:rPr>
              <a:t>cost</a:t>
            </a:r>
          </a:p>
        </p:txBody>
      </p:sp>
    </p:spTree>
    <p:extLst>
      <p:ext uri="{BB962C8B-B14F-4D97-AF65-F5344CB8AC3E}">
        <p14:creationId xmlns:p14="http://schemas.microsoft.com/office/powerpoint/2010/main" val="2260651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7790-0194-4B3B-AAEB-C8EB30F59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forecasting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88C4D-1716-4F5B-A1F0-74D6D0161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105" y="1200150"/>
            <a:ext cx="3631145" cy="3486122"/>
          </a:xfrm>
        </p:spPr>
        <p:txBody>
          <a:bodyPr>
            <a:normAutofit lnSpcReduction="10000"/>
          </a:bodyPr>
          <a:lstStyle/>
          <a:p>
            <a:r>
              <a:rPr lang="en-US" sz="1400" dirty="0"/>
              <a:t>Classic control: </a:t>
            </a:r>
            <a:r>
              <a:rPr lang="en-US" sz="1400" dirty="0">
                <a:solidFill>
                  <a:srgbClr val="00A6D6"/>
                </a:solidFill>
              </a:rPr>
              <a:t>predict </a:t>
            </a:r>
            <a:r>
              <a:rPr lang="en-US" sz="1400" dirty="0"/>
              <a:t>then </a:t>
            </a:r>
            <a:r>
              <a:rPr lang="en-US" sz="1400" dirty="0">
                <a:solidFill>
                  <a:srgbClr val="00A6D6"/>
                </a:solidFill>
              </a:rPr>
              <a:t>optimize</a:t>
            </a:r>
          </a:p>
          <a:p>
            <a:endParaRPr lang="en-US" sz="1400" dirty="0"/>
          </a:p>
          <a:p>
            <a:r>
              <a:rPr lang="en-US" sz="1400" dirty="0"/>
              <a:t>Point forecast…wrong </a:t>
            </a:r>
            <a:r>
              <a:rPr lang="en-US" sz="1400" dirty="0">
                <a:solidFill>
                  <a:srgbClr val="00A6D6"/>
                </a:solidFill>
              </a:rPr>
              <a:t>100%</a:t>
            </a:r>
            <a:r>
              <a:rPr lang="en-US" sz="1400" dirty="0"/>
              <a:t> of times</a:t>
            </a:r>
          </a:p>
          <a:p>
            <a:pPr lvl="1"/>
            <a:r>
              <a:rPr lang="en-US" sz="1200" dirty="0"/>
              <a:t>Suboptimal decision-making</a:t>
            </a:r>
          </a:p>
          <a:p>
            <a:endParaRPr lang="en-US" sz="1400" dirty="0"/>
          </a:p>
          <a:p>
            <a:r>
              <a:rPr lang="en-US" sz="1400" dirty="0">
                <a:solidFill>
                  <a:srgbClr val="00A6D6"/>
                </a:solidFill>
              </a:rPr>
              <a:t>Quantile regression</a:t>
            </a:r>
            <a:r>
              <a:rPr lang="en-US" sz="1400" dirty="0"/>
              <a:t>: show me the value which is expected to be higher than the observation x% of the times</a:t>
            </a:r>
          </a:p>
          <a:p>
            <a:pPr lvl="1"/>
            <a:r>
              <a:rPr lang="en-US" sz="1200" dirty="0"/>
              <a:t>Pump discharge</a:t>
            </a:r>
          </a:p>
          <a:p>
            <a:pPr lvl="1"/>
            <a:r>
              <a:rPr lang="en-US" sz="1200" dirty="0"/>
              <a:t>Electricity prices</a:t>
            </a:r>
          </a:p>
          <a:p>
            <a:pPr lvl="1"/>
            <a:r>
              <a:rPr lang="en-US" sz="1200" dirty="0"/>
              <a:t>Electricity grid load</a:t>
            </a:r>
          </a:p>
          <a:p>
            <a:pPr lvl="1"/>
            <a:r>
              <a:rPr lang="en-US" sz="1200" dirty="0"/>
              <a:t>Solar irradiance</a:t>
            </a:r>
          </a:p>
          <a:p>
            <a:endParaRPr lang="en-US" sz="1400" dirty="0"/>
          </a:p>
          <a:p>
            <a:r>
              <a:rPr lang="en-US" sz="1400" dirty="0">
                <a:solidFill>
                  <a:srgbClr val="00A6D6"/>
                </a:solidFill>
              </a:rPr>
              <a:t>Probabilistic</a:t>
            </a:r>
            <a:r>
              <a:rPr lang="en-US" sz="1400" dirty="0"/>
              <a:t> forecast -&gt; </a:t>
            </a:r>
            <a:r>
              <a:rPr lang="en-US" sz="1400" dirty="0">
                <a:solidFill>
                  <a:srgbClr val="00A6D6"/>
                </a:solidFill>
              </a:rPr>
              <a:t>scenario</a:t>
            </a:r>
            <a:r>
              <a:rPr lang="en-US" sz="1400" dirty="0"/>
              <a:t> (tree) generation -&gt; </a:t>
            </a:r>
            <a:r>
              <a:rPr lang="en-US" sz="1400" dirty="0">
                <a:solidFill>
                  <a:srgbClr val="00A6D6"/>
                </a:solidFill>
              </a:rPr>
              <a:t>stochastic</a:t>
            </a:r>
            <a:r>
              <a:rPr lang="en-US" sz="1400" dirty="0"/>
              <a:t> MPC</a:t>
            </a:r>
            <a:endParaRPr lang="en-GB" sz="1400" dirty="0"/>
          </a:p>
        </p:txBody>
      </p:sp>
      <p:pic>
        <p:nvPicPr>
          <p:cNvPr id="4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60B5DD76-2DCA-22FB-C238-AC90DBD78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168" y="1094463"/>
            <a:ext cx="2898790" cy="28307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6B0F84-AD83-A7E2-99B1-9FEE1E8AC9AA}"/>
              </a:ext>
            </a:extLst>
          </p:cNvPr>
          <p:cNvSpPr txBox="1"/>
          <p:nvPr/>
        </p:nvSpPr>
        <p:spPr>
          <a:xfrm>
            <a:off x="5501709" y="3921858"/>
            <a:ext cx="3559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Source: van der Heijden, T., </a:t>
            </a:r>
            <a:r>
              <a:rPr lang="en-GB" sz="1000" dirty="0" err="1"/>
              <a:t>Palensky</a:t>
            </a:r>
            <a:r>
              <a:rPr lang="en-GB" sz="1000" dirty="0"/>
              <a:t>, P., &amp; Abraham, E. (2021). Probabilistic DAM price forecasting using a combined Quantile Regression Deep Neural Network with less-crossing quantiles. In </a:t>
            </a:r>
            <a:r>
              <a:rPr lang="en-GB" sz="1000" i="1" dirty="0"/>
              <a:t>IECON 2021 – 47th Annual Conference of the IEEE Industrial Electronics Society: Proceedings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7806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234DA-F1AD-F16B-9054-1B7F93394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and hyperparameters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FAAA4-91A2-F08A-D1B7-1DCC6C1D0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‘Classic’ neural network </a:t>
            </a:r>
            <a:r>
              <a:rPr lang="en-US" dirty="0">
                <a:solidFill>
                  <a:srgbClr val="00A6D6"/>
                </a:solidFill>
              </a:rPr>
              <a:t>hyperparameters</a:t>
            </a:r>
          </a:p>
          <a:p>
            <a:pPr lvl="1"/>
            <a:r>
              <a:rPr lang="en-US" dirty="0"/>
              <a:t>N layers, nodes per layer, batch norm, l</a:t>
            </a:r>
            <a:r>
              <a:rPr lang="en-US" baseline="-25000" dirty="0"/>
              <a:t>2</a:t>
            </a:r>
            <a:r>
              <a:rPr lang="en-US" dirty="0"/>
              <a:t> regularization, batch size</a:t>
            </a:r>
          </a:p>
          <a:p>
            <a:endParaRPr lang="en-US" dirty="0"/>
          </a:p>
          <a:p>
            <a:r>
              <a:rPr lang="en-US" dirty="0">
                <a:solidFill>
                  <a:srgbClr val="00A6D6"/>
                </a:solidFill>
              </a:rPr>
              <a:t>‘Water balance’ </a:t>
            </a:r>
            <a:r>
              <a:rPr lang="en-US" dirty="0"/>
              <a:t>features</a:t>
            </a:r>
          </a:p>
          <a:p>
            <a:pPr lvl="1"/>
            <a:r>
              <a:rPr lang="en-US" dirty="0"/>
              <a:t>Precipitation, evaporation, discharge</a:t>
            </a:r>
          </a:p>
          <a:p>
            <a:pPr lvl="1"/>
            <a:r>
              <a:rPr lang="en-US" dirty="0"/>
              <a:t>Only observed historic data</a:t>
            </a:r>
          </a:p>
          <a:p>
            <a:endParaRPr lang="en-US" dirty="0"/>
          </a:p>
          <a:p>
            <a:r>
              <a:rPr lang="en-US" dirty="0"/>
              <a:t>Features </a:t>
            </a:r>
            <a:r>
              <a:rPr lang="en-US" dirty="0">
                <a:solidFill>
                  <a:srgbClr val="00A6D6"/>
                </a:solidFill>
              </a:rPr>
              <a:t>as</a:t>
            </a:r>
            <a:r>
              <a:rPr lang="en-US" dirty="0"/>
              <a:t> hyperparameters</a:t>
            </a:r>
          </a:p>
          <a:p>
            <a:pPr lvl="1"/>
            <a:r>
              <a:rPr lang="en-US" dirty="0"/>
              <a:t>N lags, feature transformations, moving window size</a:t>
            </a:r>
          </a:p>
          <a:p>
            <a:pPr lvl="1"/>
            <a:endParaRPr lang="en-US" dirty="0"/>
          </a:p>
          <a:p>
            <a:r>
              <a:rPr lang="en-US" dirty="0"/>
              <a:t>Optimize with </a:t>
            </a:r>
            <a:r>
              <a:rPr lang="en-US" dirty="0">
                <a:solidFill>
                  <a:srgbClr val="00A6D6"/>
                </a:solidFill>
              </a:rPr>
              <a:t>T</a:t>
            </a:r>
            <a:r>
              <a:rPr lang="en-US" dirty="0"/>
              <a:t>ree of </a:t>
            </a:r>
            <a:r>
              <a:rPr lang="en-US" dirty="0" err="1">
                <a:solidFill>
                  <a:srgbClr val="00A6D6"/>
                </a:solidFill>
              </a:rPr>
              <a:t>P</a:t>
            </a:r>
            <a:r>
              <a:rPr lang="en-US" dirty="0" err="1"/>
              <a:t>arzen</a:t>
            </a:r>
            <a:r>
              <a:rPr lang="en-US" dirty="0"/>
              <a:t> </a:t>
            </a:r>
            <a:r>
              <a:rPr lang="en-US" dirty="0">
                <a:solidFill>
                  <a:srgbClr val="00A6D6"/>
                </a:solidFill>
              </a:rPr>
              <a:t>E</a:t>
            </a:r>
            <a:r>
              <a:rPr lang="en-US" dirty="0"/>
              <a:t>stimators</a:t>
            </a:r>
          </a:p>
          <a:p>
            <a:pPr lvl="1"/>
            <a:r>
              <a:rPr lang="en-US" dirty="0"/>
              <a:t>Use a hold-out </a:t>
            </a:r>
            <a:r>
              <a:rPr lang="en-US" dirty="0">
                <a:solidFill>
                  <a:srgbClr val="00A6D6"/>
                </a:solidFill>
              </a:rPr>
              <a:t>validation set </a:t>
            </a:r>
            <a:r>
              <a:rPr lang="en-US" dirty="0"/>
              <a:t>for optimization</a:t>
            </a:r>
          </a:p>
        </p:txBody>
      </p:sp>
    </p:spTree>
    <p:extLst>
      <p:ext uri="{BB962C8B-B14F-4D97-AF65-F5344CB8AC3E}">
        <p14:creationId xmlns:p14="http://schemas.microsoft.com/office/powerpoint/2010/main" val="2019822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74237-508E-29AA-30B5-2560E5874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Non-parametric Bayesian Network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3D9C0-8AE5-8D3D-FF2E-9C2DB140A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Directed Acyclic </a:t>
            </a:r>
            <a:r>
              <a:rPr lang="en-US" dirty="0">
                <a:solidFill>
                  <a:srgbClr val="00A6D6"/>
                </a:solidFill>
              </a:rPr>
              <a:t>Graph</a:t>
            </a:r>
          </a:p>
          <a:p>
            <a:endParaRPr lang="en-US" dirty="0"/>
          </a:p>
          <a:p>
            <a:r>
              <a:rPr lang="en-US" dirty="0" err="1"/>
              <a:t>Sklar’s</a:t>
            </a:r>
            <a:r>
              <a:rPr lang="en-US" dirty="0"/>
              <a:t> theorem</a:t>
            </a:r>
          </a:p>
          <a:p>
            <a:pPr lvl="1"/>
            <a:r>
              <a:rPr lang="en-US" dirty="0">
                <a:solidFill>
                  <a:srgbClr val="00A6D6"/>
                </a:solidFill>
              </a:rPr>
              <a:t>Bivariate</a:t>
            </a:r>
            <a:r>
              <a:rPr lang="en-US" dirty="0"/>
              <a:t> PDF = 2 </a:t>
            </a:r>
            <a:r>
              <a:rPr lang="en-US" dirty="0">
                <a:solidFill>
                  <a:srgbClr val="00A6D6"/>
                </a:solidFill>
              </a:rPr>
              <a:t>marginal</a:t>
            </a:r>
            <a:r>
              <a:rPr lang="en-US" dirty="0"/>
              <a:t> PDF’s + a </a:t>
            </a:r>
            <a:r>
              <a:rPr lang="en-US" dirty="0">
                <a:solidFill>
                  <a:srgbClr val="00A6D6"/>
                </a:solidFill>
              </a:rPr>
              <a:t>copula</a:t>
            </a:r>
          </a:p>
          <a:p>
            <a:pPr lvl="1"/>
            <a:r>
              <a:rPr lang="en-US" dirty="0"/>
              <a:t>Copula is parametrized by the </a:t>
            </a:r>
            <a:r>
              <a:rPr lang="en-US" dirty="0">
                <a:solidFill>
                  <a:srgbClr val="00A6D6"/>
                </a:solidFill>
              </a:rPr>
              <a:t>rank correlation </a:t>
            </a:r>
            <a:r>
              <a:rPr lang="en-US" dirty="0"/>
              <a:t>of the observed variables</a:t>
            </a:r>
          </a:p>
          <a:p>
            <a:endParaRPr lang="en-US" dirty="0"/>
          </a:p>
          <a:p>
            <a:r>
              <a:rPr lang="en-US" dirty="0">
                <a:solidFill>
                  <a:srgbClr val="00A6D6"/>
                </a:solidFill>
              </a:rPr>
              <a:t>User-defined</a:t>
            </a:r>
            <a:r>
              <a:rPr lang="en-US" dirty="0"/>
              <a:t> dependency structure between variables</a:t>
            </a:r>
          </a:p>
          <a:p>
            <a:endParaRPr lang="en-US" dirty="0"/>
          </a:p>
          <a:p>
            <a:r>
              <a:rPr lang="en-US" dirty="0"/>
              <a:t>Samples that respect the </a:t>
            </a:r>
            <a:r>
              <a:rPr lang="en-US" dirty="0">
                <a:solidFill>
                  <a:srgbClr val="00A6D6"/>
                </a:solidFill>
              </a:rPr>
              <a:t>forecast distribution </a:t>
            </a:r>
            <a:r>
              <a:rPr lang="en-US" dirty="0"/>
              <a:t>AND </a:t>
            </a:r>
            <a:r>
              <a:rPr lang="en-US" dirty="0">
                <a:solidFill>
                  <a:srgbClr val="00A6D6"/>
                </a:solidFill>
              </a:rPr>
              <a:t>observed correlation </a:t>
            </a:r>
            <a:r>
              <a:rPr lang="en-US" dirty="0"/>
              <a:t>in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6887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ED12B-76B3-45A0-852F-0EC3BCA5F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CQR DNN</a:t>
            </a:r>
            <a:endParaRPr lang="en-GB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B2ECF81-3992-83BB-2998-0D12CEF30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254" y="2823323"/>
            <a:ext cx="3251517" cy="232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67170B51-B3E1-B41A-3391-A7AF56544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026" y="807968"/>
            <a:ext cx="5602251" cy="201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291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61BD9-5765-E05C-15B5-CAFA8C800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Scenarios</a:t>
            </a:r>
            <a:endParaRPr lang="en-GB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4FA56D66-9D15-6E4D-88A0-F67D33E69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106" y="1005188"/>
            <a:ext cx="2372322" cy="206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49DAEB-E991-9145-20B5-AEA9033F12DD}"/>
              </a:ext>
            </a:extLst>
          </p:cNvPr>
          <p:cNvSpPr txBox="1"/>
          <p:nvPr/>
        </p:nvSpPr>
        <p:spPr>
          <a:xfrm>
            <a:off x="1892209" y="2991695"/>
            <a:ext cx="1935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Observed correlations</a:t>
            </a:r>
            <a:endParaRPr lang="en-GB" sz="1400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4F73FEF-03E1-A423-CA96-36C50863D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678" y="1005187"/>
            <a:ext cx="2372322" cy="206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E043DF7F-018F-A278-D8D7-AC4780720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222" y="1005188"/>
            <a:ext cx="2372322" cy="206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F7DB4A-133C-51CB-65A7-6BE109B22EFF}"/>
              </a:ext>
            </a:extLst>
          </p:cNvPr>
          <p:cNvSpPr txBox="1"/>
          <p:nvPr/>
        </p:nvSpPr>
        <p:spPr>
          <a:xfrm>
            <a:off x="4358383" y="2991694"/>
            <a:ext cx="1866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Scenario correlations</a:t>
            </a:r>
          </a:p>
          <a:p>
            <a:r>
              <a:rPr lang="en-US" sz="1400" dirty="0"/>
              <a:t>Structure 1</a:t>
            </a:r>
            <a:endParaRPr lang="en-GB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7F188C-5813-14DC-F131-F31CBC0838BB}"/>
              </a:ext>
            </a:extLst>
          </p:cNvPr>
          <p:cNvSpPr txBox="1"/>
          <p:nvPr/>
        </p:nvSpPr>
        <p:spPr>
          <a:xfrm>
            <a:off x="7024730" y="3037862"/>
            <a:ext cx="1866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Scenario correlations</a:t>
            </a:r>
          </a:p>
          <a:p>
            <a:r>
              <a:rPr lang="en-US" sz="1400" dirty="0"/>
              <a:t>Structure 2</a:t>
            </a:r>
            <a:endParaRPr lang="en-GB" sz="1400" dirty="0"/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3596BC99-A574-2CDF-CF07-9C330E079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258" y="3561082"/>
            <a:ext cx="2477286" cy="162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42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940D0-9FF7-8172-79C9-75DE9DDD1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Results – Scenarios</a:t>
            </a:r>
            <a:endParaRPr lang="en-GB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24DBF620-A6E2-6390-9C57-13AF45293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213" y="1451013"/>
            <a:ext cx="733425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00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U Delft">
      <a:dk1>
        <a:sysClr val="windowText" lastClr="000000"/>
      </a:dk1>
      <a:lt1>
        <a:srgbClr val="FFFFFF"/>
      </a:lt1>
      <a:dk2>
        <a:srgbClr val="00A6D6"/>
      </a:dk2>
      <a:lt2>
        <a:srgbClr val="FFFFFF"/>
      </a:lt2>
      <a:accent1>
        <a:srgbClr val="A5CA1A"/>
      </a:accent1>
      <a:accent2>
        <a:srgbClr val="E21A1A"/>
      </a:accent2>
      <a:accent3>
        <a:srgbClr val="6D177F"/>
      </a:accent3>
      <a:accent4>
        <a:srgbClr val="E64616"/>
      </a:accent4>
      <a:accent5>
        <a:srgbClr val="008891"/>
      </a:accent5>
      <a:accent6>
        <a:srgbClr val="6B868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2077</TotalTime>
  <Words>559</Words>
  <Application>Microsoft Office PowerPoint</Application>
  <PresentationFormat>On-screen Show (16:9)</PresentationFormat>
  <Paragraphs>83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Franklin Gothic Book</vt:lpstr>
      <vt:lpstr>Tahoma</vt:lpstr>
      <vt:lpstr>Office Theme</vt:lpstr>
      <vt:lpstr>Custom Design</vt:lpstr>
      <vt:lpstr>Probabilistic forecasting and scenario generation of pumped discharge in polder systems</vt:lpstr>
      <vt:lpstr>The NZK-ARK</vt:lpstr>
      <vt:lpstr>Control of IJmuiden</vt:lpstr>
      <vt:lpstr>Probabilistic forecasting</vt:lpstr>
      <vt:lpstr>Features and hyperparameters</vt:lpstr>
      <vt:lpstr>Non-parametric Bayesian Network</vt:lpstr>
      <vt:lpstr>Results – CQR DNN</vt:lpstr>
      <vt:lpstr>Results – Scenarios</vt:lpstr>
      <vt:lpstr>Results – Scenarios</vt:lpstr>
      <vt:lpstr>Conclusion</vt:lpstr>
      <vt:lpstr>Thanks!</vt:lpstr>
    </vt:vector>
  </TitlesOfParts>
  <Company>TU Delft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Saskia de Been</dc:creator>
  <cp:lastModifiedBy>Heijden, Ties van der</cp:lastModifiedBy>
  <cp:revision>67</cp:revision>
  <dcterms:created xsi:type="dcterms:W3CDTF">2015-07-09T11:57:30Z</dcterms:created>
  <dcterms:modified xsi:type="dcterms:W3CDTF">2022-05-24T09:53:36Z</dcterms:modified>
</cp:coreProperties>
</file>