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494" r:id="rId5"/>
    <p:sldId id="557" r:id="rId6"/>
    <p:sldId id="356" r:id="rId7"/>
    <p:sldId id="357" r:id="rId8"/>
    <p:sldId id="558" r:id="rId9"/>
    <p:sldId id="556" r:id="rId10"/>
    <p:sldId id="570" r:id="rId11"/>
    <p:sldId id="559" r:id="rId12"/>
    <p:sldId id="565" r:id="rId13"/>
    <p:sldId id="473" r:id="rId14"/>
    <p:sldId id="490" r:id="rId15"/>
    <p:sldId id="569" r:id="rId16"/>
    <p:sldId id="552" r:id="rId17"/>
    <p:sldId id="571" r:id="rId18"/>
    <p:sldId id="567" r:id="rId19"/>
    <p:sldId id="568" r:id="rId20"/>
    <p:sldId id="549" r:id="rId21"/>
    <p:sldId id="288" r:id="rId22"/>
    <p:sldId id="5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fsa Mahmood" initials="HM [2]" lastIdx="6" clrIdx="6">
    <p:extLst>
      <p:ext uri="{19B8F6BF-5375-455C-9EA6-DF929625EA0E}">
        <p15:presenceInfo xmlns:p15="http://schemas.microsoft.com/office/powerpoint/2012/main" userId="S::au682162@uni.au.dk::6f57c99e-c64e-44c1-a8c6-a23673f5c140" providerId="AD"/>
      </p:ext>
    </p:extLst>
  </p:cmAuthor>
  <p:cmAuthor id="1" name="Rasmus Rumph" initials="RR" lastIdx="27" clrIdx="0">
    <p:extLst>
      <p:ext uri="{19B8F6BF-5375-455C-9EA6-DF929625EA0E}">
        <p15:presenceInfo xmlns:p15="http://schemas.microsoft.com/office/powerpoint/2012/main" userId="S-1-5-21-898432237-4246117250-2545452943-4405" providerId="AD"/>
      </p:ext>
    </p:extLst>
  </p:cmAuthor>
  <p:cmAuthor id="2" name="Hafsa Mahmood" initials="HM" lastIdx="1" clrIdx="1">
    <p:extLst>
      <p:ext uri="{19B8F6BF-5375-455C-9EA6-DF929625EA0E}">
        <p15:presenceInfo xmlns:p15="http://schemas.microsoft.com/office/powerpoint/2012/main" userId="Hafsa Mahmood" providerId="None"/>
      </p:ext>
    </p:extLst>
  </p:cmAuthor>
  <p:cmAuthor id="3" name="Anders Vest Christiansen" initials="AVC" lastIdx="19" clrIdx="2">
    <p:extLst>
      <p:ext uri="{19B8F6BF-5375-455C-9EA6-DF929625EA0E}">
        <p15:presenceInfo xmlns:p15="http://schemas.microsoft.com/office/powerpoint/2012/main" userId="S-1-5-21-898432237-4246117250-2545452943-1118" providerId="AD"/>
      </p:ext>
    </p:extLst>
  </p:cmAuthor>
  <p:cmAuthor id="4" name="Rasmus Rumph Frederiksen" initials="RRF" lastIdx="34" clrIdx="3">
    <p:extLst>
      <p:ext uri="{19B8F6BF-5375-455C-9EA6-DF929625EA0E}">
        <p15:presenceInfo xmlns:p15="http://schemas.microsoft.com/office/powerpoint/2012/main" userId="S-1-5-21-1647451481-3672502608-3803859085-72254" providerId="AD"/>
      </p:ext>
    </p:extLst>
  </p:cmAuthor>
  <p:cmAuthor id="5" name="hafsa mahmood" initials="hm" lastIdx="1" clrIdx="4">
    <p:extLst>
      <p:ext uri="{19B8F6BF-5375-455C-9EA6-DF929625EA0E}">
        <p15:presenceInfo xmlns:p15="http://schemas.microsoft.com/office/powerpoint/2012/main" userId="4523b334b26b8e1c" providerId="Windows Live"/>
      </p:ext>
    </p:extLst>
  </p:cmAuthor>
  <p:cmAuthor id="6" name="Rasmus Rumph Frederiksen" initials="RRF [2]" lastIdx="28" clrIdx="5">
    <p:extLst>
      <p:ext uri="{19B8F6BF-5375-455C-9EA6-DF929625EA0E}">
        <p15:presenceInfo xmlns:p15="http://schemas.microsoft.com/office/powerpoint/2012/main" userId="S::au216869@uni.au.dk::6f3b425d-f593-4858-9c0b-0f348d3178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9F9"/>
    <a:srgbClr val="1F77B4"/>
    <a:srgbClr val="D62728"/>
    <a:srgbClr val="0000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3" autoAdjust="0"/>
    <p:restoredTop sz="65602" autoAdjust="0"/>
  </p:normalViewPr>
  <p:slideViewPr>
    <p:cSldViewPr snapToGrid="0">
      <p:cViewPr>
        <p:scale>
          <a:sx n="73" d="100"/>
          <a:sy n="73" d="100"/>
        </p:scale>
        <p:origin x="43" y="3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182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1A6C8-3F03-4137-9071-C75A569B6E8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30021-2FDB-4BFE-A93F-2E4283FDF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4824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EBB4D-B8A7-489B-9E64-89D53B09C98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2EEAB-CAB9-41C6-BCB2-DD25E017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1125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2EEAB-CAB9-41C6-BCB2-DD25E017BB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0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2EEAB-CAB9-41C6-BCB2-DD25E017BB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7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C7D77-8922-4BD2-A9ED-F9FC907F5FE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87" y="1231114"/>
            <a:ext cx="10363200" cy="2197886"/>
          </a:xfrm>
          <a:prstGeom prst="rect">
            <a:avLst/>
          </a:prstGeom>
        </p:spPr>
        <p:txBody>
          <a:bodyPr/>
          <a:lstStyle>
            <a:lvl1pPr algn="l">
              <a:lnSpc>
                <a:spcPct val="110000"/>
              </a:lnSpc>
              <a:defRPr sz="4000" baseline="0">
                <a:solidFill>
                  <a:srgbClr val="03428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23" y="3941130"/>
            <a:ext cx="10344163" cy="1448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pic>
        <p:nvPicPr>
          <p:cNvPr id="6" name="Picture 6" descr="HGG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00" y="6174000"/>
            <a:ext cx="3078000" cy="6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59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008000"/>
            <a:ext cx="5508000" cy="5508000"/>
          </a:xfrm>
          <a:prstGeom prst="rect">
            <a:avLst/>
          </a:prstGeom>
        </p:spPr>
        <p:txBody>
          <a:bodyPr/>
          <a:lstStyle>
            <a:lvl1pPr marL="360000" indent="-287993">
              <a:spcBef>
                <a:spcPts val="1300"/>
              </a:spcBef>
              <a:spcAft>
                <a:spcPts val="0"/>
              </a:spcAft>
              <a:defRPr sz="2300" b="1"/>
            </a:lvl1pPr>
            <a:lvl2pPr marL="623984" indent="-191995">
              <a:spcBef>
                <a:spcPts val="533"/>
              </a:spcBef>
              <a:buFont typeface="Arial" pitchFamily="34" charset="0"/>
              <a:buChar char="•"/>
              <a:defRPr sz="2100"/>
            </a:lvl2pPr>
            <a:lvl3pPr marL="863978" indent="-191995">
              <a:spcBef>
                <a:spcPts val="533"/>
              </a:spcBef>
              <a:defRPr sz="1800"/>
            </a:lvl3pPr>
            <a:lvl4pPr marL="1151971" indent="-191995">
              <a:spcBef>
                <a:spcPts val="533"/>
              </a:spcBef>
              <a:buFont typeface="Arial" pitchFamily="34" charset="0"/>
              <a:buChar char="•"/>
              <a:defRPr sz="1800"/>
            </a:lvl4pPr>
            <a:lvl5pPr marL="1391965" indent="-191995">
              <a:spcBef>
                <a:spcPts val="533"/>
              </a:spcBef>
              <a:buFont typeface="Arial" pitchFamily="34" charset="0"/>
              <a:buChar char="•"/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008000"/>
            <a:ext cx="5508000" cy="5508000"/>
          </a:xfrm>
          <a:prstGeom prst="rect">
            <a:avLst/>
          </a:prstGeom>
        </p:spPr>
        <p:txBody>
          <a:bodyPr/>
          <a:lstStyle>
            <a:lvl1pPr marL="360000" indent="-287993">
              <a:spcBef>
                <a:spcPts val="1300"/>
              </a:spcBef>
              <a:defRPr sz="2300" b="1"/>
            </a:lvl1pPr>
            <a:lvl2pPr marL="623984" indent="-191995">
              <a:spcBef>
                <a:spcPts val="533"/>
              </a:spcBef>
              <a:buFont typeface="Arial" pitchFamily="34" charset="0"/>
              <a:buChar char="•"/>
              <a:defRPr sz="2100"/>
            </a:lvl2pPr>
            <a:lvl3pPr marL="863978" indent="-191995">
              <a:spcBef>
                <a:spcPts val="533"/>
              </a:spcBef>
              <a:defRPr sz="1800"/>
            </a:lvl3pPr>
            <a:lvl4pPr marL="1151971" indent="-191995">
              <a:spcBef>
                <a:spcPts val="533"/>
              </a:spcBef>
              <a:buFont typeface="Arial" pitchFamily="34" charset="0"/>
              <a:buChar char="•"/>
              <a:defRPr sz="1800"/>
            </a:lvl4pPr>
            <a:lvl5pPr marL="1391965" indent="-191995">
              <a:spcBef>
                <a:spcPts val="533"/>
              </a:spcBef>
              <a:buFont typeface="Arial" pitchFamily="34" charset="0"/>
              <a:buChar char="•"/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000" y="216000"/>
            <a:ext cx="11304000" cy="684000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pic>
        <p:nvPicPr>
          <p:cNvPr id="6" name="Picture 6" descr="HGG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00" y="6174000"/>
            <a:ext cx="3078000" cy="6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18430" y="651600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9E6DD69-F8E4-43CB-B598-A226814A5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2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000" y="216000"/>
            <a:ext cx="11304000" cy="684000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1998" y="1008000"/>
            <a:ext cx="11304000" cy="5508000"/>
          </a:xfrm>
          <a:prstGeom prst="rect">
            <a:avLst/>
          </a:prstGeom>
        </p:spPr>
        <p:txBody>
          <a:bodyPr/>
          <a:lstStyle>
            <a:lvl1pPr marL="360000" indent="-287993">
              <a:spcBef>
                <a:spcPts val="1300"/>
              </a:spcBef>
              <a:spcAft>
                <a:spcPts val="0"/>
              </a:spcAft>
              <a:defRPr sz="2300" b="1"/>
            </a:lvl1pPr>
            <a:lvl2pPr marL="623984" indent="-191995">
              <a:spcBef>
                <a:spcPts val="533"/>
              </a:spcBef>
              <a:buFont typeface="Arial" pitchFamily="34" charset="0"/>
              <a:buChar char="•"/>
              <a:defRPr sz="2100"/>
            </a:lvl2pPr>
            <a:lvl3pPr marL="863978" indent="-191995">
              <a:spcBef>
                <a:spcPts val="533"/>
              </a:spcBef>
              <a:defRPr sz="1800"/>
            </a:lvl3pPr>
            <a:lvl4pPr marL="1151971" indent="-191995">
              <a:spcBef>
                <a:spcPts val="533"/>
              </a:spcBef>
              <a:buFont typeface="Arial" pitchFamily="34" charset="0"/>
              <a:buChar char="•"/>
              <a:defRPr sz="1800"/>
            </a:lvl4pPr>
            <a:lvl5pPr marL="1391965" indent="-191995">
              <a:spcBef>
                <a:spcPts val="533"/>
              </a:spcBef>
              <a:buFont typeface="Arial" pitchFamily="34" charset="0"/>
              <a:buChar char="•"/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pic>
        <p:nvPicPr>
          <p:cNvPr id="6" name="Picture 6" descr="HGG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00" y="6174000"/>
            <a:ext cx="3078000" cy="6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20584" y="650520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9E6DD69-F8E4-43CB-B598-A226814A5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8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000" y="216000"/>
            <a:ext cx="11304000" cy="684000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pic>
        <p:nvPicPr>
          <p:cNvPr id="6" name="Picture 6" descr="HGG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00" y="6174000"/>
            <a:ext cx="3078000" cy="6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7127" y="648041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9E6DD69-F8E4-43CB-B598-A226814A5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1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GG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00" y="6174000"/>
            <a:ext cx="3078000" cy="6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650520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9E6DD69-F8E4-43CB-B598-A226814A5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88668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9E6DD69-F8E4-43CB-B598-A226814A5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7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Text over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3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GG_logo.wm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00" y="6174000"/>
            <a:ext cx="3078000" cy="6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450574" y="5989983"/>
            <a:ext cx="75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9E6DD69-F8E4-43CB-B598-A226814A5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2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9AA00F-ED4F-4EF4-9F5B-8568AC00F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Assessing the physical controls of simulated drain flow dynamics 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A292DE-6F43-4554-A0BB-8C92D3BAA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85" y="3479386"/>
            <a:ext cx="5931960" cy="1448430"/>
          </a:xfrm>
        </p:spPr>
        <p:txBody>
          <a:bodyPr/>
          <a:lstStyle/>
          <a:p>
            <a:pPr algn="r"/>
            <a:r>
              <a:rPr lang="en-US" sz="1800" dirty="0"/>
              <a:t>Hafsa Mahmood</a:t>
            </a:r>
            <a:r>
              <a:rPr lang="en-US" sz="1800" baseline="30000" dirty="0"/>
              <a:t>1</a:t>
            </a:r>
            <a:endParaRPr lang="en-US" sz="1800" dirty="0"/>
          </a:p>
          <a:p>
            <a:pPr algn="r"/>
            <a:r>
              <a:rPr lang="en-US" sz="180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Raphael Schneider</a:t>
            </a:r>
            <a:r>
              <a:rPr lang="en-US" sz="1800" i="0" baseline="3000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</a:t>
            </a:r>
            <a:endParaRPr lang="en-US" sz="180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pPr algn="r"/>
            <a:r>
              <a:rPr lang="en-US" sz="180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Rasmus Frederiksen</a:t>
            </a:r>
            <a:r>
              <a:rPr lang="en-US" sz="1800" i="0" baseline="3000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3</a:t>
            </a:r>
            <a:endParaRPr lang="en-US" sz="180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pPr algn="r"/>
            <a:r>
              <a:rPr lang="en-US" sz="180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Anders Christiansen</a:t>
            </a:r>
            <a:r>
              <a:rPr lang="en-US" sz="1800" i="0" baseline="3000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1</a:t>
            </a:r>
            <a:endParaRPr lang="en-US" sz="180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pPr algn="r"/>
            <a:r>
              <a:rPr lang="en-US" sz="180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Simon Stisen</a:t>
            </a:r>
            <a:r>
              <a:rPr lang="en-US" sz="1800" i="0" baseline="3000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</a:t>
            </a:r>
          </a:p>
          <a:p>
            <a:r>
              <a:rPr lang="en-US" sz="1200" dirty="0"/>
              <a:t>1. Hydro Geophysics Group, Department of Geoscience, Aarhus University</a:t>
            </a:r>
          </a:p>
          <a:p>
            <a:r>
              <a:rPr lang="en-US" sz="1200" dirty="0"/>
              <a:t>2. Department of Hydrology, Geological survey of Denmark and Greenland</a:t>
            </a:r>
          </a:p>
          <a:p>
            <a:r>
              <a:rPr lang="en-US" sz="1200" dirty="0"/>
              <a:t>3. Department of </a:t>
            </a:r>
            <a:r>
              <a:rPr lang="en-US" sz="1200" dirty="0" err="1"/>
              <a:t>Ecoscience</a:t>
            </a:r>
            <a:r>
              <a:rPr lang="en-US" sz="1200" dirty="0"/>
              <a:t>, Aarhus University</a:t>
            </a:r>
          </a:p>
          <a:p>
            <a:pPr algn="r"/>
            <a:endParaRPr lang="en-US" sz="1200" dirty="0"/>
          </a:p>
          <a:p>
            <a:pPr algn="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BA278-9FEE-425F-819D-8861883A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6192"/>
            <a:ext cx="2990600" cy="921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11760-2C88-4AEB-89AE-433EA4602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48" y="0"/>
            <a:ext cx="1429292" cy="1442286"/>
          </a:xfrm>
          <a:prstGeom prst="rect">
            <a:avLst/>
          </a:prstGeom>
        </p:spPr>
      </p:pic>
      <p:pic>
        <p:nvPicPr>
          <p:cNvPr id="8" name="Picture 2" descr="GEUS | LinkedIn">
            <a:extLst>
              <a:ext uri="{FF2B5EF4-FFF2-40B4-BE49-F238E27FC236}">
                <a16:creationId xmlns:a16="http://schemas.microsoft.com/office/drawing/2014/main" id="{B99F9803-19DC-4663-8013-697DEC80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" y="0"/>
            <a:ext cx="1180728" cy="11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5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B13DE-3059-418A-AC42-1F6CECA4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8" y="56740"/>
            <a:ext cx="10515600" cy="1325563"/>
          </a:xfrm>
        </p:spPr>
        <p:txBody>
          <a:bodyPr/>
          <a:lstStyle/>
          <a:p>
            <a:r>
              <a:rPr lang="en-US" b="0" dirty="0"/>
              <a:t>Generation of hydraulic conductivity map</a:t>
            </a:r>
            <a:endParaRPr lang="da-DK" b="0" dirty="0"/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1FE5A1B8-6352-4A18-BFC4-8B6BE64B7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t="16105" r="45286" b="17617"/>
          <a:stretch/>
        </p:blipFill>
        <p:spPr bwMode="auto">
          <a:xfrm>
            <a:off x="8957770" y="2148720"/>
            <a:ext cx="2866239" cy="362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DAEAAC80-8A2C-4475-979A-048F6A9A9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16758" r="44436" b="17431"/>
          <a:stretch/>
        </p:blipFill>
        <p:spPr bwMode="auto">
          <a:xfrm>
            <a:off x="259955" y="2403855"/>
            <a:ext cx="2828748" cy="34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>
            <a:extLst>
              <a:ext uri="{FF2B5EF4-FFF2-40B4-BE49-F238E27FC236}">
                <a16:creationId xmlns:a16="http://schemas.microsoft.com/office/drawing/2014/main" id="{CD8ACAFC-73BB-49B4-8CE5-DF126ACEC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16147" r="45560" b="18043"/>
          <a:stretch/>
        </p:blipFill>
        <p:spPr bwMode="auto">
          <a:xfrm>
            <a:off x="3758266" y="2403855"/>
            <a:ext cx="2649022" cy="33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2FBFA2-583E-41B3-AA30-75280BC3140E}"/>
              </a:ext>
            </a:extLst>
          </p:cNvPr>
          <p:cNvSpPr txBox="1"/>
          <p:nvPr/>
        </p:nvSpPr>
        <p:spPr>
          <a:xfrm>
            <a:off x="5334191" y="1086986"/>
            <a:ext cx="42230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Linear Correlation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Log(K) = 0.217*</a:t>
            </a:r>
            <a:r>
              <a:rPr lang="en-US" sz="1400" dirty="0">
                <a:solidFill>
                  <a:srgbClr val="FF0000"/>
                </a:solidFill>
              </a:rPr>
              <a:t>Clay fraction (%) </a:t>
            </a:r>
            <a:r>
              <a:rPr lang="en-US" sz="1400" dirty="0"/>
              <a:t>- 2.48</a:t>
            </a:r>
            <a:endParaRPr lang="da-DK" sz="1400" dirty="0"/>
          </a:p>
          <a:p>
            <a:pPr algn="ctr"/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5DFEB-7625-43C1-95D3-DFD2E0036DE8}"/>
              </a:ext>
            </a:extLst>
          </p:cNvPr>
          <p:cNvSpPr txBox="1"/>
          <p:nvPr/>
        </p:nvSpPr>
        <p:spPr>
          <a:xfrm>
            <a:off x="3502751" y="1200323"/>
            <a:ext cx="2237137" cy="646331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30 m resolution Clay fraction </a:t>
            </a:r>
            <a:endParaRPr lang="da-DK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015A3-ACE3-408B-8393-566D2095859A}"/>
              </a:ext>
            </a:extLst>
          </p:cNvPr>
          <p:cNvSpPr txBox="1"/>
          <p:nvPr/>
        </p:nvSpPr>
        <p:spPr>
          <a:xfrm>
            <a:off x="405483" y="1200324"/>
            <a:ext cx="1993728" cy="646331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100 m resolution National model K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B0ECE-75F0-4CCF-9083-BAF18C04A7FA}"/>
              </a:ext>
            </a:extLst>
          </p:cNvPr>
          <p:cNvSpPr txBox="1"/>
          <p:nvPr/>
        </p:nvSpPr>
        <p:spPr>
          <a:xfrm>
            <a:off x="9201589" y="1327691"/>
            <a:ext cx="1980029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30 m resolution K</a:t>
            </a:r>
            <a:endParaRPr lang="da-DK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6A2F03-9261-464B-BC48-DCEB7AE87532}"/>
              </a:ext>
            </a:extLst>
          </p:cNvPr>
          <p:cNvCxnSpPr>
            <a:cxnSpLocks/>
          </p:cNvCxnSpPr>
          <p:nvPr/>
        </p:nvCxnSpPr>
        <p:spPr>
          <a:xfrm>
            <a:off x="6407288" y="1529621"/>
            <a:ext cx="2076820" cy="0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us Sign 4">
            <a:extLst>
              <a:ext uri="{FF2B5EF4-FFF2-40B4-BE49-F238E27FC236}">
                <a16:creationId xmlns:a16="http://schemas.microsoft.com/office/drawing/2014/main" id="{85CF1297-BF63-4DE9-BF8B-CCE66D97CA4D}"/>
              </a:ext>
            </a:extLst>
          </p:cNvPr>
          <p:cNvSpPr/>
          <p:nvPr/>
        </p:nvSpPr>
        <p:spPr>
          <a:xfrm>
            <a:off x="2810437" y="3464356"/>
            <a:ext cx="687682" cy="577048"/>
          </a:xfrm>
          <a:prstGeom prst="mathPlu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1165D63E-D42E-451B-9E6A-1B9903849DB0}"/>
              </a:ext>
            </a:extLst>
          </p:cNvPr>
          <p:cNvSpPr/>
          <p:nvPr/>
        </p:nvSpPr>
        <p:spPr>
          <a:xfrm>
            <a:off x="2644639" y="1239106"/>
            <a:ext cx="612683" cy="577048"/>
          </a:xfrm>
          <a:prstGeom prst="mathPlu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A1F9D4-6468-4825-9092-37785A7362E3}"/>
              </a:ext>
            </a:extLst>
          </p:cNvPr>
          <p:cNvCxnSpPr>
            <a:cxnSpLocks/>
          </p:cNvCxnSpPr>
          <p:nvPr/>
        </p:nvCxnSpPr>
        <p:spPr>
          <a:xfrm>
            <a:off x="6742568" y="3959867"/>
            <a:ext cx="2076820" cy="0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93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6" grpId="0" animBg="1"/>
      <p:bldP spid="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C378-0F01-4492-B4B9-CDCA1DC4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Calibration parameters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3625388-22E1-485B-B973-DFD2BA092D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14330" y="2511663"/>
            <a:ext cx="5240011" cy="2956111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4A5C63-ACFB-4AAB-9D9E-D7D709C84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036" y="1712068"/>
            <a:ext cx="1999183" cy="642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FE3CBE0-1C27-4F8C-B828-ED7B10BB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0" y="1973987"/>
            <a:ext cx="1505758" cy="12891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6221B46-80F7-4A8D-8D47-3A852184D6A2}"/>
              </a:ext>
            </a:extLst>
          </p:cNvPr>
          <p:cNvSpPr txBox="1"/>
          <p:nvPr/>
        </p:nvSpPr>
        <p:spPr>
          <a:xfrm>
            <a:off x="313724" y="1032162"/>
            <a:ext cx="2533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Slope</a:t>
            </a:r>
            <a:r>
              <a:rPr lang="en-US" dirty="0"/>
              <a:t> &amp; </a:t>
            </a:r>
            <a:r>
              <a:rPr lang="en-US" dirty="0">
                <a:solidFill>
                  <a:srgbClr val="FF0000"/>
                </a:solidFill>
              </a:rPr>
              <a:t>Intercept</a:t>
            </a:r>
          </a:p>
          <a:p>
            <a:r>
              <a:rPr lang="en-US" dirty="0"/>
              <a:t>of clay fraction and K linear equation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CE3EF6-B246-46D0-8F56-6474F0A8AEE9}"/>
              </a:ext>
            </a:extLst>
          </p:cNvPr>
          <p:cNvSpPr txBox="1"/>
          <p:nvPr/>
        </p:nvSpPr>
        <p:spPr>
          <a:xfrm>
            <a:off x="3437468" y="976197"/>
            <a:ext cx="192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Drain conductance </a:t>
            </a:r>
            <a:r>
              <a:rPr lang="en-US" dirty="0"/>
              <a:t>- /s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8F02A5-0168-4096-B0F6-236170AFE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563" y="1113512"/>
            <a:ext cx="864925" cy="14768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C66C36E-82A8-4D8D-BC3F-85682D934D84}"/>
              </a:ext>
            </a:extLst>
          </p:cNvPr>
          <p:cNvSpPr txBox="1"/>
          <p:nvPr/>
        </p:nvSpPr>
        <p:spPr>
          <a:xfrm>
            <a:off x="6253596" y="829428"/>
            <a:ext cx="1873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Drain depth </a:t>
            </a:r>
            <a:r>
              <a:rPr lang="en-US" dirty="0"/>
              <a:t>- m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6028BBF0-B0AB-4A80-90EA-8DFD07253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6082" y="1026730"/>
            <a:ext cx="1056856" cy="194775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8739990-8A1C-4650-AEFF-E36ECE837301}"/>
              </a:ext>
            </a:extLst>
          </p:cNvPr>
          <p:cNvSpPr txBox="1"/>
          <p:nvPr/>
        </p:nvSpPr>
        <p:spPr>
          <a:xfrm>
            <a:off x="8542782" y="801121"/>
            <a:ext cx="2208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Root depth </a:t>
            </a:r>
            <a:r>
              <a:rPr lang="en-US" dirty="0"/>
              <a:t>- mm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EF7E22-F63E-4CBE-8740-FF657F515FC0}"/>
              </a:ext>
            </a:extLst>
          </p:cNvPr>
          <p:cNvSpPr txBox="1"/>
          <p:nvPr/>
        </p:nvSpPr>
        <p:spPr>
          <a:xfrm>
            <a:off x="8876157" y="4135512"/>
            <a:ext cx="26877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Clay layer </a:t>
            </a:r>
            <a:r>
              <a:rPr lang="en-US" dirty="0"/>
              <a:t>Kx - m/s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22B33D-A9A0-431D-8E89-82A6E2F40E35}"/>
              </a:ext>
            </a:extLst>
          </p:cNvPr>
          <p:cNvSpPr txBox="1"/>
          <p:nvPr/>
        </p:nvSpPr>
        <p:spPr>
          <a:xfrm>
            <a:off x="62764" y="4375947"/>
            <a:ext cx="2533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Sand layer </a:t>
            </a:r>
            <a:r>
              <a:rPr lang="en-US" dirty="0"/>
              <a:t>Kx - m/s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97D816-6CA7-44EC-9B2B-18F23604ACD6}"/>
              </a:ext>
            </a:extLst>
          </p:cNvPr>
          <p:cNvCxnSpPr>
            <a:cxnSpLocks/>
          </p:cNvCxnSpPr>
          <p:nvPr/>
        </p:nvCxnSpPr>
        <p:spPr>
          <a:xfrm flipV="1">
            <a:off x="7019636" y="2618558"/>
            <a:ext cx="215389" cy="10486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1DAF2FE-1A6A-4510-9A1D-7960BD061F58}"/>
              </a:ext>
            </a:extLst>
          </p:cNvPr>
          <p:cNvCxnSpPr>
            <a:cxnSpLocks/>
          </p:cNvCxnSpPr>
          <p:nvPr/>
        </p:nvCxnSpPr>
        <p:spPr>
          <a:xfrm flipV="1">
            <a:off x="7564582" y="2974489"/>
            <a:ext cx="1541500" cy="599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9DDE567-3B29-442D-91F5-91925B6B887B}"/>
              </a:ext>
            </a:extLst>
          </p:cNvPr>
          <p:cNvCxnSpPr>
            <a:cxnSpLocks/>
          </p:cNvCxnSpPr>
          <p:nvPr/>
        </p:nvCxnSpPr>
        <p:spPr>
          <a:xfrm>
            <a:off x="8127144" y="4738880"/>
            <a:ext cx="5909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785ED90-C949-4BE1-8582-96AC467FFBED}"/>
              </a:ext>
            </a:extLst>
          </p:cNvPr>
          <p:cNvCxnSpPr>
            <a:cxnSpLocks/>
          </p:cNvCxnSpPr>
          <p:nvPr/>
        </p:nvCxnSpPr>
        <p:spPr>
          <a:xfrm flipH="1" flipV="1">
            <a:off x="4386145" y="2326586"/>
            <a:ext cx="101772" cy="1446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8C98977-74B1-4801-B760-85B9B81B9405}"/>
              </a:ext>
            </a:extLst>
          </p:cNvPr>
          <p:cNvCxnSpPr>
            <a:cxnSpLocks/>
          </p:cNvCxnSpPr>
          <p:nvPr/>
        </p:nvCxnSpPr>
        <p:spPr>
          <a:xfrm flipH="1" flipV="1">
            <a:off x="2529411" y="2936150"/>
            <a:ext cx="737416" cy="7310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AC1531E-55AC-4541-9637-9337EB27942D}"/>
              </a:ext>
            </a:extLst>
          </p:cNvPr>
          <p:cNvCxnSpPr>
            <a:cxnSpLocks/>
            <a:endCxn id="42" idx="3"/>
          </p:cNvCxnSpPr>
          <p:nvPr/>
        </p:nvCxnSpPr>
        <p:spPr>
          <a:xfrm flipH="1" flipV="1">
            <a:off x="2595918" y="4560613"/>
            <a:ext cx="1169738" cy="5405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5BE3D25-8B13-4483-9474-6A55A020FB65}"/>
              </a:ext>
            </a:extLst>
          </p:cNvPr>
          <p:cNvSpPr txBox="1"/>
          <p:nvPr/>
        </p:nvSpPr>
        <p:spPr>
          <a:xfrm>
            <a:off x="1844040" y="5709997"/>
            <a:ext cx="10347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cs typeface="Calibri" panose="020F0502020204030204" pitchFamily="34" charset="0"/>
              </a:rPr>
              <a:t>Joint calibration – spatial distribution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53014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40" grpId="0"/>
      <p:bldP spid="41" grpId="0" animBg="1"/>
      <p:bldP spid="42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7D86F-616B-4404-9266-19E290F32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Calibration performance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C5E82EF-D74D-45D1-A151-56C0746F8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491347"/>
            <a:ext cx="4216200" cy="3527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19200B-8436-4869-B710-81FFA6D82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1"/>
          <a:stretch/>
        </p:blipFill>
        <p:spPr>
          <a:xfrm>
            <a:off x="6241539" y="3960907"/>
            <a:ext cx="4216201" cy="2835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34CF5F-059C-474C-A88C-D8805FF72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968" y="1203114"/>
            <a:ext cx="3955623" cy="27577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8C836A-DB47-4933-9EA8-9750C424662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914991" y="1277873"/>
            <a:ext cx="5940821" cy="2621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21B61A-7581-49B9-9C1E-EDCB65C4F832}"/>
              </a:ext>
            </a:extLst>
          </p:cNvPr>
          <p:cNvCxnSpPr>
            <a:cxnSpLocks/>
            <a:stCxn id="9" idx="4"/>
          </p:cNvCxnSpPr>
          <p:nvPr/>
        </p:nvCxnSpPr>
        <p:spPr>
          <a:xfrm flipV="1">
            <a:off x="914991" y="3255124"/>
            <a:ext cx="5940822" cy="767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DDEBC57-72BB-481F-9594-76651C4B49DB}"/>
              </a:ext>
            </a:extLst>
          </p:cNvPr>
          <p:cNvSpPr/>
          <p:nvPr/>
        </p:nvSpPr>
        <p:spPr>
          <a:xfrm>
            <a:off x="857286" y="3898918"/>
            <a:ext cx="115410" cy="123978"/>
          </a:xfrm>
          <a:prstGeom prst="ellipse">
            <a:avLst/>
          </a:prstGeom>
          <a:solidFill>
            <a:srgbClr val="FF0000"/>
          </a:solidFill>
          <a:ln>
            <a:solidFill>
              <a:srgbClr val="FF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313CE-C992-47D3-8C76-6C871E147F0C}"/>
              </a:ext>
            </a:extLst>
          </p:cNvPr>
          <p:cNvSpPr txBox="1"/>
          <p:nvPr/>
        </p:nvSpPr>
        <p:spPr>
          <a:xfrm>
            <a:off x="6855813" y="629099"/>
            <a:ext cx="3433778" cy="461665"/>
          </a:xfrm>
          <a:prstGeom prst="rect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cs typeface="Calibri" panose="020F0502020204030204" pitchFamily="34" charset="0"/>
              </a:rPr>
              <a:t>Drain flow hydrographs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060CD7-76F0-4D45-AFCE-A23298D5136D}"/>
              </a:ext>
            </a:extLst>
          </p:cNvPr>
          <p:cNvSpPr txBox="1"/>
          <p:nvPr/>
        </p:nvSpPr>
        <p:spPr>
          <a:xfrm>
            <a:off x="541536" y="1047263"/>
            <a:ext cx="3231474" cy="461665"/>
          </a:xfrm>
          <a:prstGeom prst="rect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cs typeface="Calibri" panose="020F0502020204030204" pitchFamily="34" charset="0"/>
              </a:rPr>
              <a:t>Drain Catchment area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1FD0F9-7C67-4325-B485-BC9B53BC558E}"/>
              </a:ext>
            </a:extLst>
          </p:cNvPr>
          <p:cNvSpPr txBox="1"/>
          <p:nvPr/>
        </p:nvSpPr>
        <p:spPr>
          <a:xfrm rot="5400000">
            <a:off x="4174725" y="3129020"/>
            <a:ext cx="11341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Calibri" panose="020F0502020204030204" pitchFamily="34" charset="0"/>
              </a:rPr>
              <a:t>Elevation</a:t>
            </a:r>
            <a:endParaRPr lang="en-US" sz="1600" dirty="0"/>
          </a:p>
        </p:txBody>
      </p:sp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D897C978-5B2B-4EC5-8F88-347A9CC786E9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7479" r="63913" b="75346"/>
          <a:stretch/>
        </p:blipFill>
        <p:spPr>
          <a:xfrm>
            <a:off x="10307473" y="2760123"/>
            <a:ext cx="1487575" cy="4950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C91051-3F42-4484-963D-AC6B0318BEB2}"/>
              </a:ext>
            </a:extLst>
          </p:cNvPr>
          <p:cNvSpPr txBox="1"/>
          <p:nvPr/>
        </p:nvSpPr>
        <p:spPr>
          <a:xfrm>
            <a:off x="7713751" y="1373767"/>
            <a:ext cx="1736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Pre- calibration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45702B-1DA8-424B-972B-38C3EB1F0739}"/>
              </a:ext>
            </a:extLst>
          </p:cNvPr>
          <p:cNvSpPr txBox="1"/>
          <p:nvPr/>
        </p:nvSpPr>
        <p:spPr>
          <a:xfrm>
            <a:off x="7653218" y="4059862"/>
            <a:ext cx="18389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Post- calibration</a:t>
            </a:r>
          </a:p>
        </p:txBody>
      </p:sp>
    </p:spTree>
    <p:extLst>
      <p:ext uri="{BB962C8B-B14F-4D97-AF65-F5344CB8AC3E}">
        <p14:creationId xmlns:p14="http://schemas.microsoft.com/office/powerpoint/2010/main" val="304358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FD62-8FC4-400B-ADD3-E8B61203E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00" y="119436"/>
            <a:ext cx="11304000" cy="684000"/>
          </a:xfrm>
        </p:spPr>
        <p:txBody>
          <a:bodyPr/>
          <a:lstStyle/>
          <a:p>
            <a:r>
              <a:rPr lang="en-US" b="0" dirty="0"/>
              <a:t>Calibration performance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AB72F0-051A-43AC-9EDD-B618C2B38CBD}"/>
              </a:ext>
            </a:extLst>
          </p:cNvPr>
          <p:cNvSpPr txBox="1"/>
          <p:nvPr/>
        </p:nvSpPr>
        <p:spPr>
          <a:xfrm>
            <a:off x="7943273" y="871476"/>
            <a:ext cx="2594521" cy="830997"/>
          </a:xfrm>
          <a:prstGeom prst="rect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Model produced drain fraction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D37BA3-246A-4E65-837D-DD0F1FA8529A}"/>
              </a:ext>
            </a:extLst>
          </p:cNvPr>
          <p:cNvSpPr txBox="1"/>
          <p:nvPr/>
        </p:nvSpPr>
        <p:spPr>
          <a:xfrm>
            <a:off x="5386191" y="6584675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Contact: hm@geo.au.dk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4E0928D-B271-4864-8F75-F9FFB0E4B3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4" y="1762588"/>
            <a:ext cx="5437881" cy="40271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A5935BC-2528-4563-AAD9-F41340E563C8}"/>
              </a:ext>
            </a:extLst>
          </p:cNvPr>
          <p:cNvSpPr txBox="1"/>
          <p:nvPr/>
        </p:nvSpPr>
        <p:spPr>
          <a:xfrm>
            <a:off x="1087197" y="964422"/>
            <a:ext cx="3743883" cy="830997"/>
          </a:xfrm>
          <a:prstGeom prst="rect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Mean performance of all 26 drain catchment</a:t>
            </a:r>
          </a:p>
        </p:txBody>
      </p:sp>
      <p:pic>
        <p:nvPicPr>
          <p:cNvPr id="52" name="Picture 51" descr="Chart, scatter chart&#10;&#10;Description automatically generated">
            <a:extLst>
              <a:ext uri="{FF2B5EF4-FFF2-40B4-BE49-F238E27FC236}">
                <a16:creationId xmlns:a16="http://schemas.microsoft.com/office/drawing/2014/main" id="{7FF6F1F6-8DB7-4A2E-9385-9C626D01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2" t="5197" r="12246" b="6716"/>
          <a:stretch/>
        </p:blipFill>
        <p:spPr>
          <a:xfrm>
            <a:off x="10744200" y="1864599"/>
            <a:ext cx="673261" cy="3434473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90F95097-90BA-4B52-9118-15292DE2D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3" t="19023" r="31043" b="22767"/>
          <a:stretch/>
        </p:blipFill>
        <p:spPr>
          <a:xfrm>
            <a:off x="7438120" y="1864599"/>
            <a:ext cx="3099674" cy="3426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FFD00-DA42-465F-BA43-BF680D95D5B8}"/>
              </a:ext>
            </a:extLst>
          </p:cNvPr>
          <p:cNvSpPr txBox="1"/>
          <p:nvPr/>
        </p:nvSpPr>
        <p:spPr>
          <a:xfrm rot="5400000">
            <a:off x="5079700" y="3275111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Mean |PBIAS|</a:t>
            </a:r>
          </a:p>
        </p:txBody>
      </p:sp>
    </p:spTree>
    <p:extLst>
      <p:ext uri="{BB962C8B-B14F-4D97-AF65-F5344CB8AC3E}">
        <p14:creationId xmlns:p14="http://schemas.microsoft.com/office/powerpoint/2010/main" val="6507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9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F07CC12-5635-416E-8838-997804062C13}"/>
              </a:ext>
            </a:extLst>
          </p:cNvPr>
          <p:cNvSpPr txBox="1">
            <a:spLocks/>
          </p:cNvSpPr>
          <p:nvPr/>
        </p:nvSpPr>
        <p:spPr>
          <a:xfrm>
            <a:off x="213962" y="129337"/>
            <a:ext cx="2462563" cy="81772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0"/>
              <a:t>Objective</a:t>
            </a:r>
            <a:endParaRPr lang="da-DK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CA47D-1E2F-4DB7-9778-D7631D3BD8B2}"/>
              </a:ext>
            </a:extLst>
          </p:cNvPr>
          <p:cNvSpPr txBox="1"/>
          <p:nvPr/>
        </p:nvSpPr>
        <p:spPr>
          <a:xfrm>
            <a:off x="2442856" y="2567098"/>
            <a:ext cx="6804828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 a groundwater flow model that can simulate drain flow dynamics for several drain catchments in Denmark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Investigate the physical control on generated      drain fraction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EC8A-D889-4646-B735-BF8859B985CE}"/>
              </a:ext>
            </a:extLst>
          </p:cNvPr>
          <p:cNvSpPr txBox="1"/>
          <p:nvPr/>
        </p:nvSpPr>
        <p:spPr>
          <a:xfrm>
            <a:off x="3030985" y="1887204"/>
            <a:ext cx="6130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What drives drain flow generation?</a:t>
            </a:r>
          </a:p>
        </p:txBody>
      </p:sp>
    </p:spTree>
    <p:extLst>
      <p:ext uri="{BB962C8B-B14F-4D97-AF65-F5344CB8AC3E}">
        <p14:creationId xmlns:p14="http://schemas.microsoft.com/office/powerpoint/2010/main" val="88573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E12A-D597-4603-B46C-7D9F9170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Identified physical variables</a:t>
            </a:r>
          </a:p>
        </p:txBody>
      </p:sp>
      <p:pic>
        <p:nvPicPr>
          <p:cNvPr id="1026" name="Picture 2" descr="Accumulation of water - search in pictures">
            <a:extLst>
              <a:ext uri="{FF2B5EF4-FFF2-40B4-BE49-F238E27FC236}">
                <a16:creationId xmlns:a16="http://schemas.microsoft.com/office/drawing/2014/main" id="{7D57740F-40EF-412F-AF40-3E5526879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7713" r="31107" b="46000"/>
          <a:stretch/>
        </p:blipFill>
        <p:spPr bwMode="auto">
          <a:xfrm>
            <a:off x="281758" y="1412950"/>
            <a:ext cx="2713083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479A9-08EC-4C89-B186-CB66A8BB324F}"/>
              </a:ext>
            </a:extLst>
          </p:cNvPr>
          <p:cNvSpPr txBox="1"/>
          <p:nvPr/>
        </p:nvSpPr>
        <p:spPr>
          <a:xfrm>
            <a:off x="150099" y="971809"/>
            <a:ext cx="321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Topographical wetness index</a:t>
            </a:r>
          </a:p>
        </p:txBody>
      </p:sp>
      <p:pic>
        <p:nvPicPr>
          <p:cNvPr id="1028" name="Picture 4" descr="Terrain relative relief (Department of Environment and Science)">
            <a:extLst>
              <a:ext uri="{FF2B5EF4-FFF2-40B4-BE49-F238E27FC236}">
                <a16:creationId xmlns:a16="http://schemas.microsoft.com/office/drawing/2014/main" id="{5715E7A4-C9D7-4566-9D8D-452FF7B0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7555"/>
            <a:ext cx="32766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F89E1-AB09-43D6-873B-16D56418D4BF}"/>
              </a:ext>
            </a:extLst>
          </p:cNvPr>
          <p:cNvSpPr txBox="1"/>
          <p:nvPr/>
        </p:nvSpPr>
        <p:spPr>
          <a:xfrm>
            <a:off x="150099" y="3059668"/>
            <a:ext cx="228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Topography</a:t>
            </a:r>
          </a:p>
        </p:txBody>
      </p:sp>
      <p:pic>
        <p:nvPicPr>
          <p:cNvPr id="1032" name="Picture 8" descr="Geological layers - Grasshopper - McNeel Forum">
            <a:extLst>
              <a:ext uri="{FF2B5EF4-FFF2-40B4-BE49-F238E27FC236}">
                <a16:creationId xmlns:a16="http://schemas.microsoft.com/office/drawing/2014/main" id="{80C4CAA4-D8F0-46EF-BD89-E378B59B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3" y="5003090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FF004F-F033-4A1D-8A6D-90DE77DCA97B}"/>
              </a:ext>
            </a:extLst>
          </p:cNvPr>
          <p:cNvSpPr txBox="1"/>
          <p:nvPr/>
        </p:nvSpPr>
        <p:spPr>
          <a:xfrm>
            <a:off x="385449" y="4818424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Clay/Sand thickness</a:t>
            </a:r>
          </a:p>
        </p:txBody>
      </p:sp>
      <p:pic>
        <p:nvPicPr>
          <p:cNvPr id="1034" name="Picture 10" descr="The Open Science Laboratory: Sorting out soils">
            <a:extLst>
              <a:ext uri="{FF2B5EF4-FFF2-40B4-BE49-F238E27FC236}">
                <a16:creationId xmlns:a16="http://schemas.microsoft.com/office/drawing/2014/main" id="{48CA7603-B246-456A-8062-637002765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59"/>
          <a:stretch/>
        </p:blipFill>
        <p:spPr bwMode="auto">
          <a:xfrm>
            <a:off x="3654562" y="1397810"/>
            <a:ext cx="1881054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6582A-B4F0-47CB-9D10-6579B9140937}"/>
              </a:ext>
            </a:extLst>
          </p:cNvPr>
          <p:cNvSpPr txBox="1"/>
          <p:nvPr/>
        </p:nvSpPr>
        <p:spPr>
          <a:xfrm>
            <a:off x="3596854" y="99187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Clay fraction</a:t>
            </a:r>
          </a:p>
        </p:txBody>
      </p:sp>
      <p:pic>
        <p:nvPicPr>
          <p:cNvPr id="1036" name="Picture 12" descr="Topographic profiles with the highest slope - Esri Community">
            <a:extLst>
              <a:ext uri="{FF2B5EF4-FFF2-40B4-BE49-F238E27FC236}">
                <a16:creationId xmlns:a16="http://schemas.microsoft.com/office/drawing/2014/main" id="{2CC55F0A-5E27-4C5F-9F4D-A6237A0F5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2799" r="13012" b="23165"/>
          <a:stretch/>
        </p:blipFill>
        <p:spPr bwMode="auto">
          <a:xfrm>
            <a:off x="3701620" y="3402225"/>
            <a:ext cx="2390256" cy="128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7A5D2D-0D6D-4447-AF14-A209879DF9A4}"/>
              </a:ext>
            </a:extLst>
          </p:cNvPr>
          <p:cNvSpPr txBox="1"/>
          <p:nvPr/>
        </p:nvSpPr>
        <p:spPr>
          <a:xfrm>
            <a:off x="3671025" y="307039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</a:t>
            </a:r>
          </a:p>
        </p:txBody>
      </p:sp>
      <p:pic>
        <p:nvPicPr>
          <p:cNvPr id="1038" name="Picture 14" descr="The Rough Surface of the Stone Stock Photo - Image of construction,  closeup: 158676762">
            <a:extLst>
              <a:ext uri="{FF2B5EF4-FFF2-40B4-BE49-F238E27FC236}">
                <a16:creationId xmlns:a16="http://schemas.microsoft.com/office/drawing/2014/main" id="{203CBC76-D272-4C1C-93EB-BD178C2B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72" y="5217845"/>
            <a:ext cx="1800457" cy="13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DCB257-8911-4A9F-AD43-B591F4B446BE}"/>
              </a:ext>
            </a:extLst>
          </p:cNvPr>
          <p:cNvSpPr txBox="1"/>
          <p:nvPr/>
        </p:nvSpPr>
        <p:spPr>
          <a:xfrm>
            <a:off x="3683872" y="48184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Roughness</a:t>
            </a:r>
          </a:p>
        </p:txBody>
      </p:sp>
      <p:pic>
        <p:nvPicPr>
          <p:cNvPr id="1040" name="Picture 16" descr="SPIS Toolbox - Topography - energypedia">
            <a:extLst>
              <a:ext uri="{FF2B5EF4-FFF2-40B4-BE49-F238E27FC236}">
                <a16:creationId xmlns:a16="http://schemas.microsoft.com/office/drawing/2014/main" id="{E0A68C05-B0D5-4B33-93D0-DB785232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37" y="1432468"/>
            <a:ext cx="2166697" cy="149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FF0037-5ED2-46F6-B88A-C590B50CD956}"/>
              </a:ext>
            </a:extLst>
          </p:cNvPr>
          <p:cNvSpPr txBox="1"/>
          <p:nvPr/>
        </p:nvSpPr>
        <p:spPr>
          <a:xfrm>
            <a:off x="6061417" y="991870"/>
            <a:ext cx="1486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Aspect</a:t>
            </a:r>
          </a:p>
        </p:txBody>
      </p:sp>
      <p:pic>
        <p:nvPicPr>
          <p:cNvPr id="1042" name="Picture 18" descr="Understanding curvature rasters">
            <a:extLst>
              <a:ext uri="{FF2B5EF4-FFF2-40B4-BE49-F238E27FC236}">
                <a16:creationId xmlns:a16="http://schemas.microsoft.com/office/drawing/2014/main" id="{D2684824-59D2-4FC7-B0BB-B1135D5F0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02" y="3338940"/>
            <a:ext cx="1849356" cy="147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776C54-ADAC-4277-BA71-CB5545BF57E9}"/>
              </a:ext>
            </a:extLst>
          </p:cNvPr>
          <p:cNvSpPr txBox="1"/>
          <p:nvPr/>
        </p:nvSpPr>
        <p:spPr>
          <a:xfrm>
            <a:off x="6172414" y="2953032"/>
            <a:ext cx="1486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Curvature</a:t>
            </a:r>
          </a:p>
        </p:txBody>
      </p:sp>
    </p:spTree>
    <p:extLst>
      <p:ext uri="{BB962C8B-B14F-4D97-AF65-F5344CB8AC3E}">
        <p14:creationId xmlns:p14="http://schemas.microsoft.com/office/powerpoint/2010/main" val="410118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6" grpId="0"/>
      <p:bldP spid="18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D5FE-A01F-42F4-AF99-247FDBE4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 of identified physical variables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7D59C-A76C-4908-9FD2-8FDE67F1C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2" y="900000"/>
            <a:ext cx="5622037" cy="5849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AC8F14-9152-45B5-89A3-5B7EB375A4A6}"/>
              </a:ext>
            </a:extLst>
          </p:cNvPr>
          <p:cNvSpPr txBox="1"/>
          <p:nvPr/>
        </p:nvSpPr>
        <p:spPr>
          <a:xfrm>
            <a:off x="6212378" y="2782916"/>
            <a:ext cx="453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Removal of redundant variables</a:t>
            </a:r>
          </a:p>
        </p:txBody>
      </p:sp>
    </p:spTree>
    <p:extLst>
      <p:ext uri="{BB962C8B-B14F-4D97-AF65-F5344CB8AC3E}">
        <p14:creationId xmlns:p14="http://schemas.microsoft.com/office/powerpoint/2010/main" val="2993073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B740-E4F6-45D9-8EFB-74E13373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based correlations</a:t>
            </a:r>
          </a:p>
        </p:txBody>
      </p:sp>
      <p:pic>
        <p:nvPicPr>
          <p:cNvPr id="5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A84465-CDC3-466C-B381-F63FAE852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32943" r="2377" b="22093"/>
          <a:stretch/>
        </p:blipFill>
        <p:spPr>
          <a:xfrm>
            <a:off x="432000" y="1319997"/>
            <a:ext cx="10589710" cy="3030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80427-87D3-49BF-AF93-001DFE752ED4}"/>
              </a:ext>
            </a:extLst>
          </p:cNvPr>
          <p:cNvSpPr txBox="1"/>
          <p:nvPr/>
        </p:nvSpPr>
        <p:spPr>
          <a:xfrm>
            <a:off x="9722356" y="76265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≤10</a:t>
            </a:r>
            <a:r>
              <a:rPr lang="en-US" baseline="30000" dirty="0"/>
              <a:t>1</a:t>
            </a:r>
            <a:r>
              <a:rPr lang="en-US" dirty="0"/>
              <a:t> km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06B81-C961-49B3-A3E5-93E30DE2989A}"/>
              </a:ext>
            </a:extLst>
          </p:cNvPr>
          <p:cNvSpPr txBox="1"/>
          <p:nvPr/>
        </p:nvSpPr>
        <p:spPr>
          <a:xfrm>
            <a:off x="2004038" y="781707"/>
            <a:ext cx="1020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4</a:t>
            </a:r>
            <a:r>
              <a:rPr lang="en-US" dirty="0"/>
              <a:t> km</a:t>
            </a:r>
            <a:r>
              <a:rPr lang="en-US" baseline="30000" dirty="0"/>
              <a:t>2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B904DD-9C96-4D56-AD62-484E6ACAA3BC}"/>
              </a:ext>
            </a:extLst>
          </p:cNvPr>
          <p:cNvCxnSpPr>
            <a:cxnSpLocks/>
          </p:cNvCxnSpPr>
          <p:nvPr/>
        </p:nvCxnSpPr>
        <p:spPr>
          <a:xfrm>
            <a:off x="2580532" y="1142950"/>
            <a:ext cx="7596454" cy="1617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Accumulation of water - search in pictures">
            <a:extLst>
              <a:ext uri="{FF2B5EF4-FFF2-40B4-BE49-F238E27FC236}">
                <a16:creationId xmlns:a16="http://schemas.microsoft.com/office/drawing/2014/main" id="{13A0A60A-D959-437E-9FB9-A9ADFF782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7713" r="31107" b="46000"/>
          <a:stretch/>
        </p:blipFill>
        <p:spPr bwMode="auto">
          <a:xfrm>
            <a:off x="3370917" y="5290152"/>
            <a:ext cx="2526963" cy="14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CE7BC-ED5D-4BFD-BBF5-1EECC6ECD9C3}"/>
              </a:ext>
            </a:extLst>
          </p:cNvPr>
          <p:cNvSpPr txBox="1"/>
          <p:nvPr/>
        </p:nvSpPr>
        <p:spPr>
          <a:xfrm>
            <a:off x="3024169" y="4907226"/>
            <a:ext cx="339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Topographical wetness index</a:t>
            </a:r>
          </a:p>
        </p:txBody>
      </p:sp>
      <p:pic>
        <p:nvPicPr>
          <p:cNvPr id="20" name="Picture 4" descr="Terrain relative relief (Department of Environment and Science)">
            <a:extLst>
              <a:ext uri="{FF2B5EF4-FFF2-40B4-BE49-F238E27FC236}">
                <a16:creationId xmlns:a16="http://schemas.microsoft.com/office/drawing/2014/main" id="{09BC1BCB-FCC8-4A6C-80EE-CC6B52B99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68" y="5290152"/>
            <a:ext cx="32766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0FAEDD-21DD-4D25-8AB9-B9461B17F823}"/>
              </a:ext>
            </a:extLst>
          </p:cNvPr>
          <p:cNvSpPr txBox="1"/>
          <p:nvPr/>
        </p:nvSpPr>
        <p:spPr>
          <a:xfrm>
            <a:off x="7171932" y="4854793"/>
            <a:ext cx="245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Relative Topography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57458EBB-6E42-410F-AD4B-504F70AA0E1F}"/>
              </a:ext>
            </a:extLst>
          </p:cNvPr>
          <p:cNvSpPr/>
          <p:nvPr/>
        </p:nvSpPr>
        <p:spPr>
          <a:xfrm rot="16200000">
            <a:off x="6308742" y="1059996"/>
            <a:ext cx="376158" cy="7304876"/>
          </a:xfrm>
          <a:prstGeom prst="leftBrace">
            <a:avLst>
              <a:gd name="adj1" fmla="val 8333"/>
              <a:gd name="adj2" fmla="val 48876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3B638-FC61-4636-9E25-7297C9FC076A}"/>
              </a:ext>
            </a:extLst>
          </p:cNvPr>
          <p:cNvSpPr/>
          <p:nvPr/>
        </p:nvSpPr>
        <p:spPr>
          <a:xfrm>
            <a:off x="336331" y="1770424"/>
            <a:ext cx="9768317" cy="772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564352-6A53-48FD-ABAA-5388ED2997B7}"/>
              </a:ext>
            </a:extLst>
          </p:cNvPr>
          <p:cNvSpPr/>
          <p:nvPr/>
        </p:nvSpPr>
        <p:spPr>
          <a:xfrm>
            <a:off x="4449380" y="3008063"/>
            <a:ext cx="5569527" cy="1259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FEA6A3-6CDC-4948-B377-BA0B8A58FA9F}"/>
              </a:ext>
            </a:extLst>
          </p:cNvPr>
          <p:cNvSpPr txBox="1"/>
          <p:nvPr/>
        </p:nvSpPr>
        <p:spPr>
          <a:xfrm>
            <a:off x="6496821" y="42550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scale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EF750-FF1E-424E-B44C-1E932A9F945F}"/>
              </a:ext>
            </a:extLst>
          </p:cNvPr>
          <p:cNvSpPr/>
          <p:nvPr/>
        </p:nvSpPr>
        <p:spPr>
          <a:xfrm>
            <a:off x="3591672" y="3005509"/>
            <a:ext cx="868218" cy="1259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C0F6C1-A433-4F1C-9025-F2A4BDE5AF30}"/>
              </a:ext>
            </a:extLst>
          </p:cNvPr>
          <p:cNvSpPr txBox="1"/>
          <p:nvPr/>
        </p:nvSpPr>
        <p:spPr>
          <a:xfrm>
            <a:off x="3020758" y="422934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Catchment scale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41259E-0767-44FA-95D0-7D412244B4CA}"/>
              </a:ext>
            </a:extLst>
          </p:cNvPr>
          <p:cNvSpPr/>
          <p:nvPr/>
        </p:nvSpPr>
        <p:spPr>
          <a:xfrm>
            <a:off x="2957503" y="3000634"/>
            <a:ext cx="629536" cy="12643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E7550-B5B2-42AE-A441-3DEE7A02FE82}"/>
              </a:ext>
            </a:extLst>
          </p:cNvPr>
          <p:cNvSpPr txBox="1"/>
          <p:nvPr/>
        </p:nvSpPr>
        <p:spPr>
          <a:xfrm>
            <a:off x="2548471" y="425295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Regional scale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2C4C46-640C-4E97-9015-E149D3264B60}"/>
              </a:ext>
            </a:extLst>
          </p:cNvPr>
          <p:cNvSpPr/>
          <p:nvPr/>
        </p:nvSpPr>
        <p:spPr>
          <a:xfrm>
            <a:off x="2752861" y="3005510"/>
            <a:ext cx="195627" cy="1256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303B00-E3F7-4E56-A671-767EA6841380}"/>
              </a:ext>
            </a:extLst>
          </p:cNvPr>
          <p:cNvSpPr txBox="1"/>
          <p:nvPr/>
        </p:nvSpPr>
        <p:spPr>
          <a:xfrm>
            <a:off x="1953258" y="424789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scale</a:t>
            </a:r>
          </a:p>
        </p:txBody>
      </p:sp>
    </p:spTree>
    <p:extLst>
      <p:ext uri="{BB962C8B-B14F-4D97-AF65-F5344CB8AC3E}">
        <p14:creationId xmlns:p14="http://schemas.microsoft.com/office/powerpoint/2010/main" val="7117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animBg="1"/>
      <p:bldP spid="23" grpId="0" animBg="1"/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8" grpId="0"/>
      <p:bldP spid="28" grpId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DD62-B11A-4BDB-B6A8-DFDFCA2D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0" y="467791"/>
            <a:ext cx="11304000" cy="684000"/>
          </a:xfrm>
        </p:spPr>
        <p:txBody>
          <a:bodyPr/>
          <a:lstStyle/>
          <a:p>
            <a:r>
              <a:rPr lang="en-US" b="0" dirty="0"/>
              <a:t>Conclusion</a:t>
            </a:r>
            <a:endParaRPr lang="da-DK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811B8-D6D5-4E2F-BA34-39A68FD2F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400" b="0" dirty="0"/>
              <a:t>A reliable calibrated model that can predict drain flow dynamics accurately</a:t>
            </a:r>
          </a:p>
          <a:p>
            <a:endParaRPr lang="en-US" sz="2400" b="0" dirty="0"/>
          </a:p>
          <a:p>
            <a:r>
              <a:rPr lang="en-US" sz="2400" b="0" dirty="0"/>
              <a:t>Topographical wetness index and relative topography has control over drain flow dynamics 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7413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832CCD-A759-4F61-980F-2EA5D315C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8125" y="2657475"/>
            <a:ext cx="3457612" cy="981075"/>
          </a:xfrm>
        </p:spPr>
        <p:txBody>
          <a:bodyPr/>
          <a:lstStyle/>
          <a:p>
            <a:r>
              <a:rPr lang="en-US" sz="5400" dirty="0"/>
              <a:t>Thank you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7999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69872B-2281-4BF1-B394-FB15CE61F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Background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00EDBD-1B3F-4980-BDAC-24EBC4BF5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" b="2097"/>
          <a:stretch/>
        </p:blipFill>
        <p:spPr>
          <a:xfrm>
            <a:off x="5589926" y="716603"/>
            <a:ext cx="5311854" cy="59253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3C3167-CE57-4046-BF43-556BB269C63E}"/>
              </a:ext>
            </a:extLst>
          </p:cNvPr>
          <p:cNvSpPr txBox="1"/>
          <p:nvPr/>
        </p:nvSpPr>
        <p:spPr>
          <a:xfrm>
            <a:off x="6096000" y="5713349"/>
            <a:ext cx="56986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cs typeface="Calibri" panose="020F0502020204030204" pitchFamily="34" charset="0"/>
              </a:rPr>
              <a:t>S</a:t>
            </a:r>
            <a:r>
              <a:rPr lang="en-US" sz="1600" b="1" i="0" dirty="0">
                <a:effectLst/>
                <a:cs typeface="Calibri" panose="020F0502020204030204" pitchFamily="34" charset="0"/>
              </a:rPr>
              <a:t>urface waters in eutrophic </a:t>
            </a:r>
            <a:r>
              <a:rPr lang="en-US" sz="1600" b="1" dirty="0">
                <a:cs typeface="Calibri" panose="020F0502020204030204" pitchFamily="34" charset="0"/>
              </a:rPr>
              <a:t>s</a:t>
            </a:r>
            <a:r>
              <a:rPr lang="en-US" sz="1600" b="1" i="0" dirty="0">
                <a:effectLst/>
                <a:cs typeface="Calibri" panose="020F0502020204030204" pitchFamily="34" charset="0"/>
              </a:rPr>
              <a:t>tatus (EU, 2021)</a:t>
            </a:r>
            <a:endParaRPr lang="en-US" sz="1600" b="1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B41190-ACD9-4455-832A-2028DEF21D22}"/>
              </a:ext>
            </a:extLst>
          </p:cNvPr>
          <p:cNvSpPr txBox="1"/>
          <p:nvPr/>
        </p:nvSpPr>
        <p:spPr>
          <a:xfrm>
            <a:off x="192303" y="1279349"/>
            <a:ext cx="5157926" cy="2308324"/>
          </a:xfrm>
          <a:prstGeom prst="rect">
            <a:avLst/>
          </a:prstGeom>
          <a:solidFill>
            <a:schemeClr val="bg1"/>
          </a:solidFill>
          <a:ln w="12700">
            <a:solidFill>
              <a:srgbClr val="FFF9F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Nitrate pollution in surface water</a:t>
            </a:r>
          </a:p>
          <a:p>
            <a:endParaRPr lang="en-US" sz="2400" dirty="0">
              <a:cs typeface="Calibri" panose="020F0502020204030204" pitchFamily="34" charset="0"/>
            </a:endParaRPr>
          </a:p>
          <a:p>
            <a:endParaRPr lang="en-US" sz="24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Nitrate pollution – links to agricultural surplus in Denmark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7BD67E-B677-4D12-BBEF-8F72AF596521}"/>
              </a:ext>
            </a:extLst>
          </p:cNvPr>
          <p:cNvSpPr/>
          <p:nvPr/>
        </p:nvSpPr>
        <p:spPr>
          <a:xfrm>
            <a:off x="7794594" y="2476870"/>
            <a:ext cx="621437" cy="741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32000" y="1116284"/>
            <a:ext cx="10479505" cy="5508000"/>
          </a:xfrm>
        </p:spPr>
        <p:txBody>
          <a:bodyPr/>
          <a:lstStyle/>
          <a:p>
            <a:endParaRPr lang="en-GB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Background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F54C7C-66F2-4A53-B3C1-B5FC9728F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46" y="1540063"/>
            <a:ext cx="4164683" cy="49012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358B0A-D9F4-4303-9573-58D95817BE68}"/>
              </a:ext>
            </a:extLst>
          </p:cNvPr>
          <p:cNvSpPr txBox="1"/>
          <p:nvPr/>
        </p:nvSpPr>
        <p:spPr>
          <a:xfrm>
            <a:off x="5743852" y="2215000"/>
            <a:ext cx="5092084" cy="83099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200" dirty="0">
                <a:cs typeface="Calibri" panose="020F0502020204030204" pitchFamily="34" charset="0"/>
              </a:rPr>
              <a:t>50% of Denmark’s agricultural area has subsurface drains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CC683-2426-42DD-A874-3BDCF4A5E41E}"/>
              </a:ext>
            </a:extLst>
          </p:cNvPr>
          <p:cNvSpPr txBox="1"/>
          <p:nvPr/>
        </p:nvSpPr>
        <p:spPr>
          <a:xfrm>
            <a:off x="3102437" y="6441357"/>
            <a:ext cx="13515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NexusSans"/>
              </a:rPr>
              <a:t>(Møller</a:t>
            </a:r>
            <a:r>
              <a:rPr lang="da-DK" sz="1100" b="0" i="0" strike="noStrike" dirty="0">
                <a:effectLst/>
                <a:latin typeface="NexusSans"/>
              </a:rPr>
              <a:t> et al, 2018)</a:t>
            </a:r>
            <a:endParaRPr lang="da-DK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DEFF9C-A039-45E7-B206-46BD4E07F286}"/>
              </a:ext>
            </a:extLst>
          </p:cNvPr>
          <p:cNvSpPr txBox="1"/>
          <p:nvPr/>
        </p:nvSpPr>
        <p:spPr>
          <a:xfrm>
            <a:off x="5386191" y="6584675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Contact: hm@geo.au.dk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9"/>
    </mc:Choice>
    <mc:Fallback xmlns="">
      <p:transition spd="slow" advTm="6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5017" y="163194"/>
            <a:ext cx="11954803" cy="684000"/>
          </a:xfrm>
        </p:spPr>
        <p:txBody>
          <a:bodyPr/>
          <a:lstStyle/>
          <a:p>
            <a:r>
              <a:rPr lang="en-GB" b="0" dirty="0"/>
              <a:t>Why subsurface drains are important?</a:t>
            </a:r>
            <a:endParaRPr lang="en-US" b="0" dirty="0"/>
          </a:p>
        </p:txBody>
      </p:sp>
      <p:sp>
        <p:nvSpPr>
          <p:cNvPr id="7" name="Rounded Rectangle 6"/>
          <p:cNvSpPr/>
          <p:nvPr/>
        </p:nvSpPr>
        <p:spPr>
          <a:xfrm>
            <a:off x="1124715" y="2754746"/>
            <a:ext cx="1485583" cy="578374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Unsaturated zone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92991" y="4054156"/>
            <a:ext cx="1278896" cy="578374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Saturated zone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3287188-BEC1-4601-9A43-6CDEDDF29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90" t="2790" r="4867"/>
          <a:stretch/>
        </p:blipFill>
        <p:spPr>
          <a:xfrm>
            <a:off x="395926" y="1060515"/>
            <a:ext cx="6079260" cy="547861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6EBDFA-91D6-4622-8374-F81783A9A976}"/>
              </a:ext>
            </a:extLst>
          </p:cNvPr>
          <p:cNvCxnSpPr>
            <a:cxnSpLocks/>
          </p:cNvCxnSpPr>
          <p:nvPr/>
        </p:nvCxnSpPr>
        <p:spPr>
          <a:xfrm flipH="1">
            <a:off x="4494030" y="2516373"/>
            <a:ext cx="639448" cy="2610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208D2A-1778-4C26-AF1A-D9743F4E5D34}"/>
              </a:ext>
            </a:extLst>
          </p:cNvPr>
          <p:cNvSpPr txBox="1"/>
          <p:nvPr/>
        </p:nvSpPr>
        <p:spPr>
          <a:xfrm>
            <a:off x="3383223" y="1755819"/>
            <a:ext cx="1253765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Agricultural surplus into  surface 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ECDC9D-5E02-4464-A448-F028F5CA892C}"/>
              </a:ext>
            </a:extLst>
          </p:cNvPr>
          <p:cNvSpPr txBox="1"/>
          <p:nvPr/>
        </p:nvSpPr>
        <p:spPr>
          <a:xfrm>
            <a:off x="129658" y="4596908"/>
            <a:ext cx="1526666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Agricultural surplus leaching into groundwater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55CDBE-5716-456E-A21F-C2A1FB99651F}"/>
              </a:ext>
            </a:extLst>
          </p:cNvPr>
          <p:cNvSpPr/>
          <p:nvPr/>
        </p:nvSpPr>
        <p:spPr>
          <a:xfrm>
            <a:off x="395927" y="5722071"/>
            <a:ext cx="3342032" cy="754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  <a:prstDash val="lgDash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7F7DEA-4A84-4AD4-860E-2E313A98DC3A}"/>
              </a:ext>
            </a:extLst>
          </p:cNvPr>
          <p:cNvSpPr txBox="1"/>
          <p:nvPr/>
        </p:nvSpPr>
        <p:spPr>
          <a:xfrm>
            <a:off x="2404373" y="5894072"/>
            <a:ext cx="1681237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Subsurface drains – direct flow to surface water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E51BC3-3133-42A6-9EE0-CAF638BC9441}"/>
              </a:ext>
            </a:extLst>
          </p:cNvPr>
          <p:cNvCxnSpPr>
            <a:cxnSpLocks/>
          </p:cNvCxnSpPr>
          <p:nvPr/>
        </p:nvCxnSpPr>
        <p:spPr>
          <a:xfrm>
            <a:off x="525897" y="5467546"/>
            <a:ext cx="0" cy="527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83A5DA-AE2F-4E0D-B540-A8A4D043EF24}"/>
              </a:ext>
            </a:extLst>
          </p:cNvPr>
          <p:cNvCxnSpPr>
            <a:cxnSpLocks/>
          </p:cNvCxnSpPr>
          <p:nvPr/>
        </p:nvCxnSpPr>
        <p:spPr>
          <a:xfrm>
            <a:off x="3795412" y="5773757"/>
            <a:ext cx="21469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6644873-7E2B-40EE-AA5C-C421D4D80447}"/>
              </a:ext>
            </a:extLst>
          </p:cNvPr>
          <p:cNvSpPr txBox="1"/>
          <p:nvPr/>
        </p:nvSpPr>
        <p:spPr>
          <a:xfrm>
            <a:off x="129658" y="6097339"/>
            <a:ext cx="1526666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Nitrate reduction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B4EC19-5378-43F3-BD0D-F861B3527AC2}"/>
              </a:ext>
            </a:extLst>
          </p:cNvPr>
          <p:cNvSpPr txBox="1"/>
          <p:nvPr/>
        </p:nvSpPr>
        <p:spPr>
          <a:xfrm>
            <a:off x="6519607" y="1994292"/>
            <a:ext cx="5271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Subsurface drains increase contribution to nitrate pollution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Need to study subsurface drain flow dynamics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0BD4CA-7CD8-4D09-BD9E-BC9C4EBF339A}"/>
              </a:ext>
            </a:extLst>
          </p:cNvPr>
          <p:cNvSpPr txBox="1"/>
          <p:nvPr/>
        </p:nvSpPr>
        <p:spPr>
          <a:xfrm>
            <a:off x="4445557" y="6453329"/>
            <a:ext cx="2280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exusSans"/>
              </a:rPr>
              <a:t>Petersen et al., 2021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29"/>
    </mc:Choice>
    <mc:Fallback xmlns="">
      <p:transition spd="slow" advTm="9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1" grpId="0" animBg="1"/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592" x="5195888" y="4210050"/>
          <p14:tracePt t="598" x="4940300" y="4037013"/>
          <p14:tracePt t="606" x="4465638" y="3706813"/>
          <p14:tracePt t="612" x="4200525" y="3533775"/>
          <p14:tracePt t="620" x="4000500" y="3406775"/>
          <p14:tracePt t="627" x="3781425" y="3241675"/>
          <p14:tracePt t="634" x="3533775" y="3022600"/>
          <p14:tracePt t="641" x="3287713" y="2830513"/>
          <p14:tracePt t="647" x="2995613" y="2547938"/>
          <p14:tracePt t="655" x="2730500" y="2265363"/>
          <p14:tracePt t="661" x="2484438" y="1954213"/>
          <p14:tracePt t="669" x="2374900" y="1798638"/>
          <p14:tracePt t="677" x="2265363" y="1625600"/>
          <p14:tracePt t="682" x="2182813" y="1460500"/>
          <p14:tracePt t="690" x="2100263" y="1287463"/>
          <p14:tracePt t="696" x="2036763" y="1123950"/>
          <p14:tracePt t="703" x="2000250" y="995363"/>
          <p14:tracePt t="710" x="1973263" y="876300"/>
          <p14:tracePt t="718" x="1973263" y="803275"/>
          <p14:tracePt t="724" x="1973263" y="739775"/>
          <p14:tracePt t="732" x="1973263" y="693738"/>
          <p14:tracePt t="739" x="1981200" y="657225"/>
          <p14:tracePt t="745" x="1981200" y="647700"/>
          <p14:tracePt t="753" x="1990725" y="639763"/>
          <p14:tracePt t="767" x="2000250" y="639763"/>
          <p14:tracePt t="1046" x="1981200" y="620713"/>
          <p14:tracePt t="1053" x="1944688" y="584200"/>
          <p14:tracePt t="1060" x="1881188" y="547688"/>
          <p14:tracePt t="1069" x="1808163" y="484188"/>
          <p14:tracePt t="1074" x="1662113" y="384175"/>
          <p14:tracePt t="1081" x="1423988" y="209550"/>
          <p14:tracePt t="1088" x="1214438" y="82550"/>
          <p14:tracePt t="42013" x="3251200" y="301625"/>
          <p14:tracePt t="42020" x="3635375" y="520700"/>
          <p14:tracePt t="42028" x="3981450" y="712788"/>
          <p14:tracePt t="42034" x="4256088" y="939800"/>
          <p14:tracePt t="42041" x="4438650" y="1058863"/>
          <p14:tracePt t="42048" x="4548188" y="1150938"/>
          <p14:tracePt t="42055" x="4648200" y="1250950"/>
          <p14:tracePt t="42063" x="4740275" y="1350963"/>
          <p14:tracePt t="42069" x="4840288" y="1416050"/>
          <p14:tracePt t="42078" x="4886325" y="1460500"/>
          <p14:tracePt t="42083" x="4913313" y="1489075"/>
          <p14:tracePt t="42091" x="4932363" y="1497013"/>
          <p14:tracePt t="42104" x="4949825" y="1506538"/>
          <p14:tracePt t="42474" x="5005388" y="1533525"/>
          <p14:tracePt t="42482" x="5068888" y="1562100"/>
          <p14:tracePt t="42489" x="5151438" y="1606550"/>
          <p14:tracePt t="42496" x="5305425" y="1679575"/>
          <p14:tracePt t="42502" x="5443538" y="1735138"/>
          <p14:tracePt t="42509" x="5597525" y="1798638"/>
          <p14:tracePt t="42516" x="5716588" y="1835150"/>
          <p14:tracePt t="42524" x="5826125" y="1871663"/>
          <p14:tracePt t="42531" x="5918200" y="1890713"/>
          <p14:tracePt t="42537" x="5991225" y="1927225"/>
          <p14:tracePt t="42544" x="6073775" y="1944688"/>
          <p14:tracePt t="42552" x="6146800" y="1973263"/>
          <p14:tracePt t="42559" x="6210300" y="2000250"/>
          <p14:tracePt t="42566" x="6273800" y="2036763"/>
          <p14:tracePt t="42573" x="6310313" y="2054225"/>
          <p14:tracePt t="42580" x="6337300" y="2054225"/>
          <p14:tracePt t="42586" x="6365875" y="2063750"/>
          <p14:tracePt t="42595" x="6373813" y="2090738"/>
          <p14:tracePt t="42600" x="6402388" y="2090738"/>
          <p14:tracePt t="42607" x="6419850" y="2100263"/>
          <p14:tracePt t="42614" x="6419850" y="2109788"/>
          <p14:tracePt t="42622" x="6429375" y="2109788"/>
          <p14:tracePt t="42628" x="6438900" y="2109788"/>
          <p14:tracePt t="42636" x="6446838" y="2109788"/>
          <p14:tracePt t="42642" x="6456363" y="2127250"/>
          <p14:tracePt t="42650" x="6465888" y="2127250"/>
          <p14:tracePt t="42663" x="6475413" y="2127250"/>
          <p14:tracePt t="42677" x="6483350" y="2136775"/>
          <p14:tracePt t="42699" x="6492875" y="2136775"/>
          <p14:tracePt t="42704" x="6502400" y="2146300"/>
          <p14:tracePt t="42712" x="6511925" y="2146300"/>
          <p14:tracePt t="42719" x="6521450" y="2146300"/>
          <p14:tracePt t="42727" x="6529388" y="2146300"/>
          <p14:tracePt t="42747" x="6538913" y="2155825"/>
          <p14:tracePt t="42754" x="6548438" y="2155825"/>
          <p14:tracePt t="42768" x="6565900" y="2155825"/>
          <p14:tracePt t="42777" x="6575425" y="2155825"/>
          <p14:tracePt t="42782" x="6584950" y="2163763"/>
          <p14:tracePt t="42790" x="6594475" y="2163763"/>
          <p14:tracePt t="42796" x="6602413" y="2173288"/>
          <p14:tracePt t="42803" x="6621463" y="2182813"/>
          <p14:tracePt t="42811" x="6638925" y="2182813"/>
          <p14:tracePt t="42817" x="6657975" y="2192338"/>
          <p14:tracePt t="42825" x="6675438" y="2192338"/>
          <p14:tracePt t="42831" x="6675438" y="2200275"/>
          <p14:tracePt t="42838" x="6704013" y="2200275"/>
          <p14:tracePt t="42845" x="6711950" y="2209800"/>
          <p14:tracePt t="42852" x="6731000" y="2228850"/>
          <p14:tracePt t="42859" x="6748463" y="2228850"/>
          <p14:tracePt t="42866" x="6757988" y="2236788"/>
          <p14:tracePt t="42874" x="6777038" y="2246313"/>
          <p14:tracePt t="42880" x="6784975" y="2246313"/>
          <p14:tracePt t="42887" x="6794500" y="2265363"/>
          <p14:tracePt t="42894" x="6804025" y="2265363"/>
          <p14:tracePt t="42901" x="6821488" y="2282825"/>
          <p14:tracePt t="42908" x="6840538" y="2292350"/>
          <p14:tracePt t="42916" x="6858000" y="2301875"/>
          <p14:tracePt t="42922" x="6886575" y="2319338"/>
          <p14:tracePt t="42929" x="6904038" y="2338388"/>
          <p14:tracePt t="42936" x="6923088" y="2346325"/>
          <p14:tracePt t="42945" x="6931025" y="2355850"/>
          <p14:tracePt t="42951" x="6950075" y="2365375"/>
          <p14:tracePt t="42957" x="6967538" y="2374900"/>
          <p14:tracePt t="42964" x="6977063" y="2382838"/>
          <p14:tracePt t="42972" x="6986588" y="2392363"/>
          <p14:tracePt t="42978" x="6996113" y="2392363"/>
          <p14:tracePt t="42984" x="6996113" y="2401888"/>
          <p14:tracePt t="42992" x="7004050" y="2411413"/>
          <p14:tracePt t="42999" x="7013575" y="2411413"/>
          <p14:tracePt t="43006" x="7013575" y="2419350"/>
          <p14:tracePt t="43013" x="7032625" y="2419350"/>
          <p14:tracePt t="43028" x="7040563" y="2428875"/>
          <p14:tracePt t="43041" x="7050088" y="2428875"/>
          <p14:tracePt t="43047" x="7050088" y="2438400"/>
          <p14:tracePt t="43055" x="7059613" y="2438400"/>
          <p14:tracePt t="43070" x="7059613" y="2447925"/>
          <p14:tracePt t="43076" x="7069138" y="2447925"/>
          <p14:tracePt t="43083" x="7077075" y="2447925"/>
          <p14:tracePt t="43090" x="7077075" y="2455863"/>
          <p14:tracePt t="43140" x="7077075" y="2465388"/>
          <p14:tracePt t="43189" x="7059613" y="2465388"/>
          <p14:tracePt t="43202" x="7040563" y="2465388"/>
          <p14:tracePt t="43208" x="7023100" y="2455863"/>
          <p14:tracePt t="43216" x="7004050" y="2455863"/>
          <p14:tracePt t="43222" x="6977063" y="2447925"/>
          <p14:tracePt t="43229" x="6959600" y="2438400"/>
          <p14:tracePt t="43237" x="6923088" y="2438400"/>
          <p14:tracePt t="43245" x="6858000" y="2428875"/>
          <p14:tracePt t="43250" x="6794500" y="2428875"/>
          <p14:tracePt t="43258" x="6711950" y="2428875"/>
          <p14:tracePt t="43265" x="6675438" y="2428875"/>
          <p14:tracePt t="43271" x="6630988" y="2428875"/>
          <p14:tracePt t="43278" x="6602413" y="2428875"/>
          <p14:tracePt t="43286" x="6565900" y="2428875"/>
          <p14:tracePt t="43294" x="6529388" y="2438400"/>
          <p14:tracePt t="43300" x="6502400" y="2438400"/>
          <p14:tracePt t="43307" x="6475413" y="2447925"/>
          <p14:tracePt t="43314" x="6465888" y="2447925"/>
          <p14:tracePt t="43321" x="6446838" y="2447925"/>
          <p14:tracePt t="43327" x="6410325" y="2455863"/>
          <p14:tracePt t="43335" x="6392863" y="2465388"/>
          <p14:tracePt t="43342" x="6346825" y="2465388"/>
          <p14:tracePt t="43348" x="6300788" y="2474913"/>
          <p14:tracePt t="43356" x="6273800" y="2484438"/>
          <p14:tracePt t="43363" x="6246813" y="2484438"/>
          <p14:tracePt t="43370" x="6237288" y="2492375"/>
          <p14:tracePt t="43377" x="6210300" y="2492375"/>
          <p14:tracePt t="43384" x="6200775" y="2501900"/>
          <p14:tracePt t="43390" x="6173788" y="2501900"/>
          <p14:tracePt t="43397" x="6154738" y="2511425"/>
          <p14:tracePt t="43405" x="6146800" y="2520950"/>
          <p14:tracePt t="43412" x="6137275" y="2520950"/>
          <p14:tracePt t="43418" x="6127750" y="2528888"/>
          <p14:tracePt t="43433" x="6110288" y="2528888"/>
          <p14:tracePt t="43439" x="6091238" y="2547938"/>
          <p14:tracePt t="43446" x="6081713" y="2557463"/>
          <p14:tracePt t="43453" x="6064250" y="2565400"/>
          <p14:tracePt t="43467" x="6054725" y="2574925"/>
          <p14:tracePt t="43474" x="6037263" y="2593975"/>
          <p14:tracePt t="43482" x="6027738" y="2601913"/>
          <p14:tracePt t="43488" x="6018213" y="2620963"/>
          <p14:tracePt t="43496" x="6000750" y="2638425"/>
          <p14:tracePt t="43502" x="5991225" y="2638425"/>
          <p14:tracePt t="43511" x="5991225" y="2647950"/>
          <p14:tracePt t="43516" x="5981700" y="2667000"/>
          <p14:tracePt t="43523" x="5964238" y="2667000"/>
          <p14:tracePt t="43530" x="5954713" y="2684463"/>
          <p14:tracePt t="43537" x="5945188" y="2711450"/>
          <p14:tracePt t="43544" x="5935663" y="2740025"/>
          <p14:tracePt t="43551" x="5918200" y="2767013"/>
          <p14:tracePt t="43559" x="5908675" y="2784475"/>
          <p14:tracePt t="43566" x="5908675" y="2803525"/>
          <p14:tracePt t="43572" x="5891213" y="2820988"/>
          <p14:tracePt t="43579" x="5891213" y="2840038"/>
          <p14:tracePt t="43586" x="5881688" y="2857500"/>
          <p14:tracePt t="43593" x="5872163" y="2876550"/>
          <p14:tracePt t="43600" x="5862638" y="2903538"/>
          <p14:tracePt t="43608" x="5862638" y="2913063"/>
          <p14:tracePt t="43614" x="5854700" y="2930525"/>
          <p14:tracePt t="43621" x="5845175" y="2949575"/>
          <p14:tracePt t="43629" x="5845175" y="2976563"/>
          <p14:tracePt t="43635" x="5845175" y="3005138"/>
          <p14:tracePt t="43642" x="5845175" y="3022600"/>
          <p14:tracePt t="43649" x="5845175" y="3049588"/>
          <p14:tracePt t="43663" x="5845175" y="3068638"/>
          <p14:tracePt t="43670" x="5845175" y="3095625"/>
          <p14:tracePt t="43678" x="5845175" y="3122613"/>
          <p14:tracePt t="43684" x="5845175" y="3159125"/>
          <p14:tracePt t="43691" x="5845175" y="3187700"/>
          <p14:tracePt t="43698" x="5845175" y="3232150"/>
          <p14:tracePt t="43706" x="5845175" y="3251200"/>
          <p14:tracePt t="43712" x="5845175" y="3260725"/>
          <p14:tracePt t="43719" x="5854700" y="3297238"/>
          <p14:tracePt t="43726" x="5862638" y="3305175"/>
          <p14:tracePt t="43733" x="5862638" y="3341688"/>
          <p14:tracePt t="43741" x="5872163" y="3370263"/>
          <p14:tracePt t="43747" x="5881688" y="3387725"/>
          <p14:tracePt t="43755" x="5881688" y="3406775"/>
          <p14:tracePt t="43761" x="5891213" y="3414713"/>
          <p14:tracePt t="43768" x="5891213" y="3424238"/>
          <p14:tracePt t="43775" x="5899150" y="3443288"/>
          <p14:tracePt t="43782" x="5918200" y="3460750"/>
          <p14:tracePt t="43789" x="5927725" y="3479800"/>
          <p14:tracePt t="43796" x="5927725" y="3487738"/>
          <p14:tracePt t="43805" x="5935663" y="3487738"/>
          <p14:tracePt t="43811" x="5954713" y="3506788"/>
          <p14:tracePt t="43817" x="5954713" y="3516313"/>
          <p14:tracePt t="43824" x="5972175" y="3524250"/>
          <p14:tracePt t="43831" x="5991225" y="3533775"/>
          <p14:tracePt t="43838" x="6018213" y="3552825"/>
          <p14:tracePt t="43846" x="6054725" y="3570288"/>
          <p14:tracePt t="43852" x="6081713" y="3579813"/>
          <p14:tracePt t="43860" x="6110288" y="3589338"/>
          <p14:tracePt t="43868" x="6137275" y="3597275"/>
          <p14:tracePt t="43873" x="6173788" y="3625850"/>
          <p14:tracePt t="43879" x="6200775" y="3633788"/>
          <p14:tracePt t="43887" x="6227763" y="3652838"/>
          <p14:tracePt t="43894" x="6264275" y="3662363"/>
          <p14:tracePt t="43901" x="6292850" y="3670300"/>
          <p14:tracePt t="43908" x="6329363" y="3689350"/>
          <p14:tracePt t="43914" x="6383338" y="3706813"/>
          <p14:tracePt t="43922" x="6446838" y="3725863"/>
          <p14:tracePt t="43929" x="6483350" y="3743325"/>
          <p14:tracePt t="43936" x="6521450" y="3752850"/>
          <p14:tracePt t="43945" x="6548438" y="3762375"/>
          <p14:tracePt t="43950" x="6575425" y="3779838"/>
          <p14:tracePt t="43957" x="6602413" y="3779838"/>
          <p14:tracePt t="43963" x="6630988" y="3789363"/>
          <p14:tracePt t="43971" x="6657975" y="3798888"/>
          <p14:tracePt t="43978" x="6675438" y="3808413"/>
          <p14:tracePt t="43985" x="6711950" y="3816350"/>
          <p14:tracePt t="43991" x="6721475" y="3816350"/>
          <p14:tracePt t="43999" x="6740525" y="3816350"/>
          <p14:tracePt t="44006" x="6748463" y="3816350"/>
          <p14:tracePt t="44012" x="6777038" y="3825875"/>
          <p14:tracePt t="44021" x="6804025" y="3825875"/>
          <p14:tracePt t="44028" x="6813550" y="3835400"/>
          <p14:tracePt t="44034" x="6850063" y="3835400"/>
          <p14:tracePt t="44041" x="6867525" y="3844925"/>
          <p14:tracePt t="44048" x="6894513" y="3844925"/>
          <p14:tracePt t="44056" x="6923088" y="3844925"/>
          <p14:tracePt t="44061" x="6950075" y="3852863"/>
          <p14:tracePt t="44078" x="7032625" y="3862388"/>
          <p14:tracePt t="44083" x="7077075" y="3862388"/>
          <p14:tracePt t="44090" x="7123113" y="3862388"/>
          <p14:tracePt t="44097" x="7142163" y="3862388"/>
          <p14:tracePt t="44104" x="7169150" y="3862388"/>
          <p14:tracePt t="44111" x="7205663" y="3862388"/>
          <p14:tracePt t="44118" x="7232650" y="3862388"/>
          <p14:tracePt t="44125" x="7259638" y="3862388"/>
          <p14:tracePt t="44131" x="7288213" y="3862388"/>
          <p14:tracePt t="44139" x="7334250" y="3862388"/>
          <p14:tracePt t="44146" x="7361238" y="3862388"/>
          <p14:tracePt t="44153" x="7388225" y="3862388"/>
          <p14:tracePt t="44160" x="7424738" y="3852863"/>
          <p14:tracePt t="44167" x="7488238" y="3852863"/>
          <p14:tracePt t="44174" x="7516813" y="3852863"/>
          <p14:tracePt t="44180" x="7553325" y="3852863"/>
          <p14:tracePt t="44188" x="7580313" y="3852863"/>
          <p14:tracePt t="44195" x="7607300" y="3844925"/>
          <p14:tracePt t="44201" x="7626350" y="3844925"/>
          <p14:tracePt t="44209" x="7670800" y="3835400"/>
          <p14:tracePt t="44216" x="7707313" y="3825875"/>
          <p14:tracePt t="44222" x="7772400" y="3825875"/>
          <p14:tracePt t="44229" x="7845425" y="3825875"/>
          <p14:tracePt t="44237" x="7881938" y="3808413"/>
          <p14:tracePt t="44244" x="7889875" y="3798888"/>
          <p14:tracePt t="44251" x="7918450" y="3798888"/>
          <p14:tracePt t="44257" x="7954963" y="3789363"/>
          <p14:tracePt t="44265" x="7962900" y="3789363"/>
          <p14:tracePt t="44272" x="7991475" y="3779838"/>
          <p14:tracePt t="44279" x="8008938" y="3771900"/>
          <p14:tracePt t="44285" x="8035925" y="3762375"/>
          <p14:tracePt t="44294" x="8054975" y="3762375"/>
          <p14:tracePt t="44299" x="8054975" y="3752850"/>
          <p14:tracePt t="44306" x="8064500" y="3752850"/>
          <p14:tracePt t="44313" x="8081963" y="3743325"/>
          <p14:tracePt t="44328" x="8101013" y="3735388"/>
          <p14:tracePt t="44335" x="8101013" y="3725863"/>
          <p14:tracePt t="44348" x="8108950" y="3725863"/>
          <p14:tracePt t="44355" x="8118475" y="3716338"/>
          <p14:tracePt t="44362" x="8118475" y="3706813"/>
          <p14:tracePt t="44378" x="8128000" y="3698875"/>
          <p14:tracePt t="44383" x="8137525" y="3689350"/>
          <p14:tracePt t="44404" x="8147050" y="3670300"/>
          <p14:tracePt t="44418" x="8154988" y="3662363"/>
          <p14:tracePt t="44425" x="8154988" y="3652838"/>
          <p14:tracePt t="44433" x="8164513" y="3652838"/>
          <p14:tracePt t="44440" x="8164513" y="3643313"/>
          <p14:tracePt t="44453" x="8174038" y="3633788"/>
          <p14:tracePt t="44461" x="8174038" y="3625850"/>
          <p14:tracePt t="44467" x="8174038" y="3616325"/>
          <p14:tracePt t="44481" x="8174038" y="3606800"/>
          <p14:tracePt t="44489" x="8183563" y="3597275"/>
          <p14:tracePt t="44502" x="8183563" y="3589338"/>
          <p14:tracePt t="44511" x="8183563" y="3579813"/>
          <p14:tracePt t="44516" x="8183563" y="3570288"/>
          <p14:tracePt t="44523" x="8183563" y="3552825"/>
          <p14:tracePt t="44530" x="8191500" y="3552825"/>
          <p14:tracePt t="44538" x="8191500" y="3543300"/>
          <p14:tracePt t="44545" x="8191500" y="3533775"/>
          <p14:tracePt t="44551" x="8191500" y="3524250"/>
          <p14:tracePt t="44559" x="8201025" y="3516313"/>
          <p14:tracePt t="44566" x="8201025" y="3506788"/>
          <p14:tracePt t="44572" x="8201025" y="3497263"/>
          <p14:tracePt t="44579" x="8201025" y="3487738"/>
          <p14:tracePt t="44595" x="8201025" y="3479800"/>
          <p14:tracePt t="44599" x="8201025" y="3470275"/>
          <p14:tracePt t="44606" x="8201025" y="3460750"/>
          <p14:tracePt t="44614" x="8201025" y="3451225"/>
          <p14:tracePt t="44621" x="8201025" y="3443288"/>
          <p14:tracePt t="44628" x="8201025" y="3433763"/>
          <p14:tracePt t="44635" x="8201025" y="3424238"/>
          <p14:tracePt t="44649" x="8201025" y="3406775"/>
          <p14:tracePt t="44656" x="8201025" y="3397250"/>
          <p14:tracePt t="44663" x="8201025" y="3387725"/>
          <p14:tracePt t="44670" x="8201025" y="3378200"/>
          <p14:tracePt t="44685" x="8201025" y="3370263"/>
          <p14:tracePt t="44691" x="8201025" y="3360738"/>
          <p14:tracePt t="44698" x="8201025" y="3351213"/>
          <p14:tracePt t="44705" x="8201025" y="3341688"/>
          <p14:tracePt t="44712" x="8201025" y="3333750"/>
          <p14:tracePt t="44719" x="8201025" y="3324225"/>
          <p14:tracePt t="44727" x="8201025" y="3314700"/>
          <p14:tracePt t="44733" x="8201025" y="3305175"/>
          <p14:tracePt t="44747" x="8201025" y="3287713"/>
          <p14:tracePt t="44761" x="8201025" y="3268663"/>
          <p14:tracePt t="44775" x="8201025" y="3251200"/>
          <p14:tracePt t="44789" x="8201025" y="3241675"/>
          <p14:tracePt t="44803" x="8201025" y="3224213"/>
          <p14:tracePt t="44811" x="8191500" y="3214688"/>
          <p14:tracePt t="44816" x="8191500" y="3195638"/>
          <p14:tracePt t="44824" x="8191500" y="3178175"/>
          <p14:tracePt t="44831" x="8183563" y="3168650"/>
          <p14:tracePt t="44838" x="8183563" y="3151188"/>
          <p14:tracePt t="44845" x="8183563" y="3141663"/>
          <p14:tracePt t="44852" x="8183563" y="3132138"/>
          <p14:tracePt t="44859" x="8183563" y="3114675"/>
          <p14:tracePt t="44865" x="8174038" y="3095625"/>
          <p14:tracePt t="44872" x="8174038" y="3078163"/>
          <p14:tracePt t="44880" x="8164513" y="3078163"/>
          <p14:tracePt t="44887" x="8164513" y="3059113"/>
          <p14:tracePt t="44894" x="8164513" y="3049588"/>
          <p14:tracePt t="44901" x="8154988" y="3041650"/>
          <p14:tracePt t="44908" x="8154988" y="3032125"/>
          <p14:tracePt t="44922" x="8154988" y="3022600"/>
          <p14:tracePt t="44929" x="8154988" y="3013075"/>
          <p14:tracePt t="44935" x="8154988" y="3005138"/>
          <p14:tracePt t="44944" x="8147050" y="3005138"/>
          <p14:tracePt t="44950" x="8137525" y="2995613"/>
          <p14:tracePt t="44956" x="8137525" y="2986088"/>
          <p14:tracePt t="44963" x="8137525" y="2976563"/>
          <p14:tracePt t="44971" x="8128000" y="2959100"/>
          <p14:tracePt t="44978" x="8118475" y="2949575"/>
          <p14:tracePt t="44991" x="8108950" y="2930525"/>
          <p14:tracePt t="45006" x="8108950" y="2922588"/>
          <p14:tracePt t="45012" x="8101013" y="2913063"/>
          <p14:tracePt t="45020" x="8101013" y="2903538"/>
          <p14:tracePt t="45028" x="8091488" y="2894013"/>
          <p14:tracePt t="45041" x="8091488" y="2886075"/>
          <p14:tracePt t="45048" x="8081963" y="2886075"/>
          <p14:tracePt t="45055" x="8072438" y="2867025"/>
          <p14:tracePt t="45069" x="8072438" y="2857500"/>
          <p14:tracePt t="45077" x="8072438" y="2849563"/>
          <p14:tracePt t="45082" x="8064500" y="2849563"/>
          <p14:tracePt t="45090" x="8054975" y="2840038"/>
          <p14:tracePt t="45096" x="8054975" y="2830513"/>
          <p14:tracePt t="45104" x="8045450" y="2820988"/>
          <p14:tracePt t="45111" x="8035925" y="2813050"/>
          <p14:tracePt t="45117" x="8035925" y="2803525"/>
          <p14:tracePt t="45125" x="8027988" y="2803525"/>
          <p14:tracePt t="45131" x="8027988" y="2794000"/>
          <p14:tracePt t="45138" x="8027988" y="2784475"/>
          <p14:tracePt t="45146" x="8018463" y="2776538"/>
          <p14:tracePt t="45152" x="8008938" y="2757488"/>
          <p14:tracePt t="45160" x="7999413" y="2747963"/>
          <p14:tracePt t="45174" x="7999413" y="2740025"/>
          <p14:tracePt t="45180" x="7999413" y="2730500"/>
          <p14:tracePt t="45187" x="7991475" y="2730500"/>
          <p14:tracePt t="45195" x="7981950" y="2730500"/>
          <p14:tracePt t="45201" x="7981950" y="2711450"/>
          <p14:tracePt t="45216" x="7981950" y="2703513"/>
          <p14:tracePt t="45223" x="7972425" y="2703513"/>
          <p14:tracePt t="45229" x="7962900" y="2693988"/>
          <p14:tracePt t="45237" x="7962900" y="2684463"/>
          <p14:tracePt t="45250" x="7962900" y="2674938"/>
          <p14:tracePt t="45257" x="7954963" y="2667000"/>
          <p14:tracePt t="45264" x="7945438" y="2667000"/>
          <p14:tracePt t="45278" x="7945438" y="2647950"/>
          <p14:tracePt t="45294" x="7926388" y="2638425"/>
          <p14:tracePt t="45306" x="7908925" y="2620963"/>
          <p14:tracePt t="45313" x="7908925" y="2611438"/>
          <p14:tracePt t="45320" x="7899400" y="2611438"/>
          <p14:tracePt t="45327" x="7889875" y="2611438"/>
          <p14:tracePt t="45334" x="7881938" y="2593975"/>
          <p14:tracePt t="45341" x="7872413" y="2584450"/>
          <p14:tracePt t="45348" x="7853363" y="2584450"/>
          <p14:tracePt t="45356" x="7845425" y="2574925"/>
          <p14:tracePt t="45362" x="7835900" y="2557463"/>
          <p14:tracePt t="45370" x="7826375" y="2557463"/>
          <p14:tracePt t="45376" x="7816850" y="2557463"/>
          <p14:tracePt t="45383" x="7808913" y="2547938"/>
          <p14:tracePt t="45391" x="7789863" y="2538413"/>
          <p14:tracePt t="45397" x="7762875" y="2528888"/>
          <p14:tracePt t="45404" x="7753350" y="2528888"/>
          <p14:tracePt t="45411" x="7726363" y="2511425"/>
          <p14:tracePt t="45419" x="7707313" y="2501900"/>
          <p14:tracePt t="45425" x="7689850" y="2501900"/>
          <p14:tracePt t="45432" x="7670800" y="2492375"/>
          <p14:tracePt t="45440" x="7662863" y="2484438"/>
          <p14:tracePt t="45446" x="7634288" y="2474913"/>
          <p14:tracePt t="45453" x="7616825" y="2474913"/>
          <p14:tracePt t="45461" x="7597775" y="2465388"/>
          <p14:tracePt t="45468" x="7580313" y="2455863"/>
          <p14:tracePt t="45474" x="7553325" y="2447925"/>
          <p14:tracePt t="45481" x="7543800" y="2438400"/>
          <p14:tracePt t="45489" x="7524750" y="2428875"/>
          <p14:tracePt t="45496" x="7507288" y="2428875"/>
          <p14:tracePt t="45502" x="7480300" y="2419350"/>
          <p14:tracePt t="45509" x="7470775" y="2419350"/>
          <p14:tracePt t="45517" x="7461250" y="2419350"/>
          <p14:tracePt t="45523" x="7443788" y="2419350"/>
          <p14:tracePt t="45530" x="7434263" y="2411413"/>
          <p14:tracePt t="45537" x="7415213" y="2411413"/>
          <p14:tracePt t="45544" x="7388225" y="2401888"/>
          <p14:tracePt t="45550" x="7378700" y="2392363"/>
          <p14:tracePt t="45558" x="7351713" y="2392363"/>
          <p14:tracePt t="45565" x="7334250" y="2392363"/>
          <p14:tracePt t="45572" x="7315200" y="2392363"/>
          <p14:tracePt t="45579" x="7305675" y="2392363"/>
          <p14:tracePt t="45586" x="7296150" y="2382838"/>
          <p14:tracePt t="45595" x="7269163" y="2382838"/>
          <p14:tracePt t="45599" x="7242175" y="2382838"/>
          <p14:tracePt t="45607" x="7215188" y="2382838"/>
          <p14:tracePt t="45614" x="7205663" y="2382838"/>
          <p14:tracePt t="45620" x="7186613" y="2382838"/>
          <p14:tracePt t="45627" x="7159625" y="2382838"/>
          <p14:tracePt t="45635" x="7150100" y="2374900"/>
          <p14:tracePt t="45642" x="7123113" y="2374900"/>
          <p14:tracePt t="45649" x="7096125" y="2374900"/>
          <p14:tracePt t="45656" x="7059613" y="2374900"/>
          <p14:tracePt t="45663" x="7032625" y="2365375"/>
          <p14:tracePt t="45670" x="7013575" y="2365375"/>
          <p14:tracePt t="45678" x="6986588" y="2365375"/>
          <p14:tracePt t="45684" x="6959600" y="2365375"/>
          <p14:tracePt t="45691" x="6923088" y="2365375"/>
          <p14:tracePt t="45698" x="6894513" y="2365375"/>
          <p14:tracePt t="45706" x="6858000" y="2365375"/>
          <p14:tracePt t="45712" x="6831013" y="2365375"/>
          <p14:tracePt t="45719" x="6813550" y="2365375"/>
          <p14:tracePt t="45728" x="6767513" y="2365375"/>
          <p14:tracePt t="45733" x="6731000" y="2365375"/>
          <p14:tracePt t="45740" x="6704013" y="2365375"/>
          <p14:tracePt t="45746" x="6667500" y="2365375"/>
          <p14:tracePt t="45754" x="6638925" y="2365375"/>
          <p14:tracePt t="45761" x="6611938" y="2374900"/>
          <p14:tracePt t="45768" x="6584950" y="2374900"/>
          <p14:tracePt t="45775" x="6565900" y="2382838"/>
          <p14:tracePt t="45782" x="6529388" y="2392363"/>
          <p14:tracePt t="45789" x="6492875" y="2392363"/>
          <p14:tracePt t="45795" x="6475413" y="2392363"/>
          <p14:tracePt t="45803" x="6446838" y="2401888"/>
          <p14:tracePt t="45811" x="6438900" y="2401888"/>
          <p14:tracePt t="45816" x="6410325" y="2411413"/>
          <p14:tracePt t="45824" x="6392863" y="2419350"/>
          <p14:tracePt t="45831" x="6383338" y="2428875"/>
          <p14:tracePt t="45838" x="6356350" y="2428875"/>
          <p14:tracePt t="45844" x="6337300" y="2428875"/>
          <p14:tracePt t="45851" x="6310313" y="2447925"/>
          <p14:tracePt t="45860" x="6292850" y="2447925"/>
          <p14:tracePt t="45866" x="6283325" y="2447925"/>
          <p14:tracePt t="45873" x="6264275" y="2455863"/>
          <p14:tracePt t="45879" x="6246813" y="2455863"/>
          <p14:tracePt t="45887" x="6227763" y="2474913"/>
          <p14:tracePt t="45894" x="6210300" y="2484438"/>
          <p14:tracePt t="45901" x="6200775" y="2484438"/>
          <p14:tracePt t="45908" x="6183313" y="2492375"/>
          <p14:tracePt t="45915" x="6173788" y="2492375"/>
          <p14:tracePt t="45922" x="6164263" y="2501900"/>
          <p14:tracePt t="45928" x="6146800" y="2511425"/>
          <p14:tracePt t="45936" x="6127750" y="2520950"/>
          <p14:tracePt t="45943" x="6100763" y="2538413"/>
          <p14:tracePt t="45950" x="6081713" y="2547938"/>
          <p14:tracePt t="45961" x="6064250" y="2557463"/>
          <p14:tracePt t="45963" x="6054725" y="2565400"/>
          <p14:tracePt t="45971" x="6037263" y="2574925"/>
          <p14:tracePt t="45977" x="6018213" y="2584450"/>
          <p14:tracePt t="45984" x="6000750" y="2601913"/>
          <p14:tracePt t="45991" x="5981700" y="2620963"/>
          <p14:tracePt t="45998" x="5964238" y="2630488"/>
          <p14:tracePt t="46006" x="5954713" y="2638425"/>
          <p14:tracePt t="46012" x="5945188" y="2647950"/>
          <p14:tracePt t="46020" x="5935663" y="2657475"/>
          <p14:tracePt t="46028" x="5927725" y="2667000"/>
          <p14:tracePt t="46033" x="5908675" y="2684463"/>
          <p14:tracePt t="46041" x="5891213" y="2703513"/>
          <p14:tracePt t="46047" x="5891213" y="2711450"/>
          <p14:tracePt t="46055" x="5881688" y="2740025"/>
          <p14:tracePt t="46061" x="5862638" y="2757488"/>
          <p14:tracePt t="46068" x="5854700" y="2767013"/>
          <p14:tracePt t="46076" x="5835650" y="2784475"/>
          <p14:tracePt t="46082" x="5835650" y="2813050"/>
          <p14:tracePt t="46089" x="5818188" y="2849563"/>
          <p14:tracePt t="46097" x="5808663" y="2867025"/>
          <p14:tracePt t="46104" x="5799138" y="2886075"/>
          <p14:tracePt t="46111" x="5789613" y="2894013"/>
          <p14:tracePt t="46118" x="5772150" y="2913063"/>
          <p14:tracePt t="46124" x="5772150" y="2940050"/>
          <p14:tracePt t="46131" x="5762625" y="2949575"/>
          <p14:tracePt t="46138" x="5762625" y="2976563"/>
          <p14:tracePt t="46145" x="5753100" y="3013075"/>
          <p14:tracePt t="46153" x="5745163" y="3032125"/>
          <p14:tracePt t="46160" x="5735638" y="3049588"/>
          <p14:tracePt t="46166" x="5735638" y="3068638"/>
          <p14:tracePt t="46174" x="5726113" y="3086100"/>
          <p14:tracePt t="46180" x="5716588" y="3114675"/>
          <p14:tracePt t="46187" x="5716588" y="3132138"/>
          <p14:tracePt t="46194" x="5716588" y="3151188"/>
          <p14:tracePt t="46202" x="5716588" y="3159125"/>
          <p14:tracePt t="46208" x="5716588" y="3168650"/>
          <p14:tracePt t="46215" x="5716588" y="3178175"/>
          <p14:tracePt t="46223" x="5708650" y="3187700"/>
          <p14:tracePt t="46229" x="5708650" y="3195638"/>
          <p14:tracePt t="46236" x="5708650" y="3205163"/>
          <p14:tracePt t="46245" x="5699125" y="3224213"/>
          <p14:tracePt t="46250" x="5699125" y="3232150"/>
          <p14:tracePt t="46257" x="5689600" y="3241675"/>
          <p14:tracePt t="46265" x="5689600" y="3260725"/>
          <p14:tracePt t="46271" x="5689600" y="3278188"/>
          <p14:tracePt t="46278" x="5689600" y="3297238"/>
          <p14:tracePt t="46285" x="5689600" y="3305175"/>
          <p14:tracePt t="46293" x="5680075" y="3333750"/>
          <p14:tracePt t="46300" x="5680075" y="3351213"/>
          <p14:tracePt t="46306" x="5680075" y="3360738"/>
          <p14:tracePt t="46313" x="5680075" y="3387725"/>
          <p14:tracePt t="46321" x="5680075" y="3397250"/>
          <p14:tracePt t="46328" x="5680075" y="3424238"/>
          <p14:tracePt t="46334" x="5680075" y="3433763"/>
          <p14:tracePt t="46342" x="5680075" y="3460750"/>
          <p14:tracePt t="46349" x="5680075" y="3470275"/>
          <p14:tracePt t="46355" x="5680075" y="3487738"/>
          <p14:tracePt t="46362" x="5689600" y="3516313"/>
          <p14:tracePt t="46369" x="5708650" y="3524250"/>
          <p14:tracePt t="46376" x="5716588" y="3560763"/>
          <p14:tracePt t="46383" x="5735638" y="3589338"/>
          <p14:tracePt t="46390" x="5745163" y="3606800"/>
          <p14:tracePt t="46398" x="5762625" y="3625850"/>
          <p14:tracePt t="46404" x="5781675" y="3652838"/>
          <p14:tracePt t="46411" x="5808663" y="3670300"/>
          <p14:tracePt t="46418" x="5845175" y="3706813"/>
          <p14:tracePt t="46425" x="5881688" y="3735388"/>
          <p14:tracePt t="46432" x="5964238" y="3762375"/>
          <p14:tracePt t="46439" x="6027738" y="3798888"/>
          <p14:tracePt t="46446" x="6073775" y="3816350"/>
          <p14:tracePt t="46453" x="6137275" y="3835400"/>
          <p14:tracePt t="46461" x="6227763" y="3862388"/>
          <p14:tracePt t="46467" x="6319838" y="3871913"/>
          <p14:tracePt t="46474" x="6419850" y="3881438"/>
          <p14:tracePt t="46481" x="6511925" y="3898900"/>
          <p14:tracePt t="46488" x="6557963" y="3908425"/>
          <p14:tracePt t="46496" x="6594475" y="3908425"/>
          <p14:tracePt t="46501" x="6621463" y="3908425"/>
          <p14:tracePt t="46509" x="6657975" y="3908425"/>
          <p14:tracePt t="46516" x="6675438" y="3908425"/>
          <p14:tracePt t="46523" x="6711950" y="3908425"/>
          <p14:tracePt t="46530" x="6748463" y="3908425"/>
          <p14:tracePt t="46537" x="6784975" y="3908425"/>
          <p14:tracePt t="46544" x="6813550" y="3908425"/>
          <p14:tracePt t="46550" x="6831013" y="3908425"/>
          <p14:tracePt t="46558" x="6858000" y="3908425"/>
          <p14:tracePt t="46565" x="6904038" y="3908425"/>
          <p14:tracePt t="46571" x="6931025" y="3898900"/>
          <p14:tracePt t="46578" x="6959600" y="3898900"/>
          <p14:tracePt t="46585" x="7004050" y="3898900"/>
          <p14:tracePt t="46594" x="7032625" y="3889375"/>
          <p14:tracePt t="46600" x="7059613" y="3889375"/>
          <p14:tracePt t="46607" x="7086600" y="3889375"/>
          <p14:tracePt t="46614" x="7113588" y="3889375"/>
          <p14:tracePt t="46621" x="7142163" y="3881438"/>
          <p14:tracePt t="46627" x="7169150" y="3881438"/>
          <p14:tracePt t="46635" x="7215188" y="3881438"/>
          <p14:tracePt t="46642" x="7242175" y="3871913"/>
          <p14:tracePt t="46649" x="7278688" y="3871913"/>
          <p14:tracePt t="46656" x="7334250" y="3862388"/>
          <p14:tracePt t="46663" x="7378700" y="3852863"/>
          <p14:tracePt t="46670" x="7424738" y="3844925"/>
          <p14:tracePt t="46678" x="7488238" y="3844925"/>
          <p14:tracePt t="46683" x="7534275" y="3835400"/>
          <p14:tracePt t="46691" x="7561263" y="3825875"/>
          <p14:tracePt t="46697" x="7616825" y="3816350"/>
          <p14:tracePt t="46704" x="7662863" y="3798888"/>
          <p14:tracePt t="46712" x="7726363" y="3789363"/>
          <p14:tracePt t="46718" x="7816850" y="3762375"/>
          <p14:tracePt t="46725" x="7908925" y="3743325"/>
          <p14:tracePt t="46732" x="7954963" y="3716338"/>
          <p14:tracePt t="46740" x="7991475" y="3716338"/>
          <p14:tracePt t="46746" x="7999413" y="3716338"/>
          <p14:tracePt t="46754" x="8027988" y="3698875"/>
          <p14:tracePt t="46761" x="8045450" y="3689350"/>
          <p14:tracePt t="46768" x="8054975" y="3670300"/>
          <p14:tracePt t="46775" x="8072438" y="3662363"/>
          <p14:tracePt t="46782" x="8091488" y="3652838"/>
          <p14:tracePt t="46790" x="8108950" y="3652838"/>
          <p14:tracePt t="46795" x="8128000" y="3625850"/>
          <p14:tracePt t="46803" x="8147050" y="3606800"/>
          <p14:tracePt t="46810" x="8164513" y="3597275"/>
          <p14:tracePt t="46816" x="8183563" y="3570288"/>
          <p14:tracePt t="46824" x="8210550" y="3552825"/>
          <p14:tracePt t="46830" x="8228013" y="3543300"/>
          <p14:tracePt t="46838" x="8237538" y="3533775"/>
          <p14:tracePt t="46844" x="8237538" y="3524250"/>
          <p14:tracePt t="46851" x="8256588" y="3516313"/>
          <p14:tracePt t="46859" x="8274050" y="3497263"/>
          <p14:tracePt t="46872" x="8283575" y="3497263"/>
          <p14:tracePt t="46879" x="8283575" y="3479800"/>
          <p14:tracePt t="46887" x="8293100" y="3479800"/>
          <p14:tracePt t="46901" x="8293100" y="3470275"/>
          <p14:tracePt t="46907" x="8301038" y="3470275"/>
          <p14:tracePt t="46914" x="8301038" y="3460750"/>
          <p14:tracePt t="46929" x="8310563" y="3451225"/>
          <p14:tracePt t="46961" x="8310563" y="3433763"/>
          <p14:tracePt t="46963" x="8310563" y="3424238"/>
          <p14:tracePt t="46970" x="8310563" y="3406775"/>
          <p14:tracePt t="46978" x="8310563" y="3397250"/>
          <p14:tracePt t="46985" x="8310563" y="3378200"/>
          <p14:tracePt t="46991" x="8310563" y="3360738"/>
          <p14:tracePt t="46998" x="8301038" y="3351213"/>
          <p14:tracePt t="47005" x="8293100" y="3333750"/>
          <p14:tracePt t="47012" x="8283575" y="3314700"/>
          <p14:tracePt t="47019" x="8274050" y="3287713"/>
          <p14:tracePt t="47027" x="8274050" y="3278188"/>
          <p14:tracePt t="47034" x="8264525" y="3268663"/>
          <p14:tracePt t="47041" x="8256588" y="3241675"/>
          <p14:tracePt t="47047" x="8228013" y="3224213"/>
          <p14:tracePt t="47055" x="8220075" y="3187700"/>
          <p14:tracePt t="47061" x="8183563" y="3122613"/>
          <p14:tracePt t="47067" x="8164513" y="3086100"/>
          <p14:tracePt t="47075" x="8147050" y="3068638"/>
          <p14:tracePt t="47083" x="8137525" y="3041650"/>
          <p14:tracePt t="47089" x="8128000" y="3013075"/>
          <p14:tracePt t="47096" x="8118475" y="3005138"/>
          <p14:tracePt t="47103" x="8101013" y="2986088"/>
          <p14:tracePt t="47111" x="8091488" y="2968625"/>
          <p14:tracePt t="47117" x="8081963" y="2959100"/>
          <p14:tracePt t="47124" x="8072438" y="2940050"/>
          <p14:tracePt t="47131" x="8072438" y="2930525"/>
          <p14:tracePt t="47138" x="8064500" y="2930525"/>
          <p14:tracePt t="47146" x="8054975" y="2922588"/>
          <p14:tracePt t="47152" x="8054975" y="2913063"/>
          <p14:tracePt t="47160" x="8045450" y="2903538"/>
          <p14:tracePt t="47166" x="8045450" y="2894013"/>
          <p14:tracePt t="47173" x="8027988" y="2886075"/>
          <p14:tracePt t="47180" x="8018463" y="2886075"/>
          <p14:tracePt t="47187" x="8018463" y="2876550"/>
          <p14:tracePt t="47194" x="8018463" y="2867025"/>
          <p14:tracePt t="47202" x="7999413" y="2849563"/>
          <p14:tracePt t="47209" x="7991475" y="2830513"/>
          <p14:tracePt t="47214" x="7991475" y="2820988"/>
          <p14:tracePt t="47222" x="7981950" y="2813050"/>
          <p14:tracePt t="47236" x="7972425" y="2803525"/>
          <p14:tracePt t="47245" x="7972425" y="2794000"/>
          <p14:tracePt t="47250" x="7962900" y="2794000"/>
          <p14:tracePt t="47257" x="7962900" y="2776538"/>
          <p14:tracePt t="47264" x="7954963" y="2776538"/>
          <p14:tracePt t="47271" x="7954963" y="2767013"/>
          <p14:tracePt t="47279" x="7945438" y="2757488"/>
          <p14:tracePt t="47285" x="7945438" y="2747963"/>
          <p14:tracePt t="47299" x="7935913" y="2747963"/>
          <p14:tracePt t="47308" x="7935913" y="2740025"/>
          <p14:tracePt t="47312" x="7926388" y="2730500"/>
          <p14:tracePt t="47320" x="7926388" y="2720975"/>
          <p14:tracePt t="47334" x="7918450" y="2711450"/>
          <p14:tracePt t="47348" x="7908925" y="2711450"/>
          <p14:tracePt t="47355" x="7908925" y="2703513"/>
          <p14:tracePt t="47369" x="7899400" y="2693988"/>
          <p14:tracePt t="47397" x="7889875" y="2693988"/>
          <p14:tracePt t="47404" x="7889875" y="2684463"/>
          <p14:tracePt t="47411" x="7881938" y="2684463"/>
          <p14:tracePt t="47439" x="7881938" y="2674938"/>
          <p14:tracePt t="47446" x="7872413" y="2674938"/>
          <p14:tracePt t="47481" x="7862888" y="2674938"/>
          <p14:tracePt t="47502" x="7853363" y="2674938"/>
          <p14:tracePt t="47551" x="7845425" y="2667000"/>
          <p14:tracePt t="47573" x="7845425" y="2657475"/>
          <p14:tracePt t="47578" x="7835900" y="2657475"/>
          <p14:tracePt t="47586" x="7826375" y="2657475"/>
          <p14:tracePt t="47594" x="7826375" y="2647950"/>
          <p14:tracePt t="47600" x="7816850" y="2647950"/>
          <p14:tracePt t="47607" x="7808913" y="2638425"/>
          <p14:tracePt t="47613" x="7808913" y="2630488"/>
          <p14:tracePt t="47621" x="7789863" y="2630488"/>
          <p14:tracePt t="47628" x="7780338" y="2620963"/>
          <p14:tracePt t="47634" x="7753350" y="2611438"/>
          <p14:tracePt t="47641" x="7716838" y="2593975"/>
          <p14:tracePt t="47648" x="7626350" y="2557463"/>
          <p14:tracePt t="47656" x="7507288" y="2520950"/>
          <p14:tracePt t="47662" x="7351713" y="2474913"/>
          <p14:tracePt t="47670" x="7232650" y="2438400"/>
          <p14:tracePt t="47678" x="7105650" y="2401888"/>
          <p14:tracePt t="47683" x="6996113" y="2374900"/>
          <p14:tracePt t="47690" x="6877050" y="2355850"/>
          <p14:tracePt t="47697" x="6784975" y="2328863"/>
          <p14:tracePt t="47704" x="6711950" y="2319338"/>
          <p14:tracePt t="47712" x="6667500" y="2309813"/>
          <p14:tracePt t="47719" x="6638925" y="2301875"/>
          <p14:tracePt t="47725" x="6611938" y="2282825"/>
          <p14:tracePt t="47732" x="6602413" y="2282825"/>
          <p14:tracePt t="47741" x="6575425" y="2273300"/>
          <p14:tracePt t="47746" x="6565900" y="2273300"/>
          <p14:tracePt t="47753" x="6557963" y="2273300"/>
          <p14:tracePt t="47761" x="6538913" y="2273300"/>
          <p14:tracePt t="47768" x="6529388" y="2273300"/>
          <p14:tracePt t="47774" x="6521450" y="2273300"/>
          <p14:tracePt t="47788" x="6511925" y="2273300"/>
          <p14:tracePt t="47795" x="6502400" y="2273300"/>
          <p14:tracePt t="47810" x="6492875" y="2273300"/>
          <p14:tracePt t="47817" x="6483350" y="2273300"/>
          <p14:tracePt t="47823" x="6475413" y="2282825"/>
          <p14:tracePt t="47830" x="6465888" y="2282825"/>
          <p14:tracePt t="48690" x="6456363" y="2282825"/>
          <p14:tracePt t="48698" x="6456363" y="2292350"/>
          <p14:tracePt t="48705" x="6446838" y="2292350"/>
          <p14:tracePt t="48711" x="6429375" y="2292350"/>
          <p14:tracePt t="48718" x="6410325" y="2301875"/>
          <p14:tracePt t="48725" x="6383338" y="2309813"/>
          <p14:tracePt t="48732" x="6365875" y="2319338"/>
          <p14:tracePt t="48739" x="6329363" y="2338388"/>
          <p14:tracePt t="48746" x="6292850" y="2355850"/>
          <p14:tracePt t="48753" x="6237288" y="2374900"/>
          <p14:tracePt t="48762" x="6200775" y="2392363"/>
          <p14:tracePt t="48767" x="6137275" y="2428875"/>
          <p14:tracePt t="48774" x="6073775" y="2447925"/>
          <p14:tracePt t="48781" x="6008688" y="2465388"/>
          <p14:tracePt t="48788" x="5964238" y="2501900"/>
          <p14:tracePt t="48795" x="5908675" y="2520950"/>
          <p14:tracePt t="48802" x="5845175" y="2547938"/>
          <p14:tracePt t="48809" x="5753100" y="2611438"/>
          <p14:tracePt t="48816" x="5597525" y="2684463"/>
          <p14:tracePt t="48824" x="5278438" y="2840038"/>
          <p14:tracePt t="48830" x="5022850" y="2959100"/>
          <p14:tracePt t="48837" x="4886325" y="3032125"/>
          <p14:tracePt t="48845" x="4648200" y="3187700"/>
          <p14:tracePt t="48851" x="4529138" y="3260725"/>
          <p14:tracePt t="48858" x="4383088" y="3360738"/>
          <p14:tracePt t="48865" x="4210050" y="3451225"/>
          <p14:tracePt t="48872" x="4027488" y="3570288"/>
          <p14:tracePt t="48880" x="3927475" y="3643313"/>
          <p14:tracePt t="48886" x="3825875" y="3706813"/>
          <p14:tracePt t="48894" x="3762375" y="3771900"/>
          <p14:tracePt t="48900" x="3698875" y="3808413"/>
          <p14:tracePt t="48907" x="3598863" y="3871913"/>
          <p14:tracePt t="48914" x="3533775" y="3898900"/>
          <p14:tracePt t="48921" x="3470275" y="3935413"/>
          <p14:tracePt t="48928" x="3416300" y="3963988"/>
          <p14:tracePt t="48935" x="3379788" y="4008438"/>
          <p14:tracePt t="48944" x="3343275" y="4027488"/>
          <p14:tracePt t="48949" x="3324225" y="4037013"/>
          <p14:tracePt t="48962" x="3270250" y="4064000"/>
          <p14:tracePt t="48964" x="3232150" y="4100513"/>
          <p14:tracePt t="48970" x="3195638" y="4127500"/>
          <p14:tracePt t="48978" x="3159125" y="4154488"/>
          <p14:tracePt t="48984" x="3132138" y="4183063"/>
          <p14:tracePt t="48991" x="3114675" y="4191000"/>
          <p14:tracePt t="50145" x="3032125" y="4246563"/>
          <p14:tracePt t="50152" x="2895600" y="4319588"/>
          <p14:tracePt t="50159" x="2749550" y="4402138"/>
          <p14:tracePt t="50166" x="2647950" y="4446588"/>
          <p14:tracePt t="50173" x="2530475" y="4492625"/>
          <p14:tracePt t="50179" x="2401888" y="4548188"/>
          <p14:tracePt t="50187" x="2282825" y="4565650"/>
          <p14:tracePt t="50194" x="2192338" y="4602163"/>
          <p14:tracePt t="50200" x="2136775" y="4611688"/>
          <p14:tracePt t="50207" x="2082800" y="4638675"/>
          <p14:tracePt t="50215" x="2036763" y="4657725"/>
          <p14:tracePt t="50221" x="2000250" y="4657725"/>
          <p14:tracePt t="50228" x="1963738" y="4675188"/>
          <p14:tracePt t="50236" x="1936750" y="4684713"/>
          <p14:tracePt t="50243" x="1908175" y="4694238"/>
          <p14:tracePt t="50250" x="1881188" y="4702175"/>
          <p14:tracePt t="50257" x="1844675" y="4702175"/>
          <p14:tracePt t="50264" x="1835150" y="4711700"/>
          <p14:tracePt t="50270" x="1808163" y="4711700"/>
          <p14:tracePt t="50278" x="1790700" y="4711700"/>
          <p14:tracePt t="50285" x="1754188" y="4721225"/>
          <p14:tracePt t="50291" x="1717675" y="4738688"/>
          <p14:tracePt t="50298" x="1681163" y="4757738"/>
          <p14:tracePt t="50306" x="1644650" y="4767263"/>
          <p14:tracePt t="50313" x="1635125" y="4775200"/>
          <p14:tracePt t="50320" x="1616075" y="4775200"/>
          <p14:tracePt t="50328" x="1579563" y="4784725"/>
          <p14:tracePt t="50334" x="1543050" y="4803775"/>
          <p14:tracePt t="50341" x="1525588" y="4811713"/>
          <p14:tracePt t="50347" x="1489075" y="4821238"/>
          <p14:tracePt t="50355" x="1452563" y="4830763"/>
          <p14:tracePt t="50362" x="1452563" y="4840288"/>
          <p14:tracePt t="50368" x="1423988" y="4840288"/>
          <p14:tracePt t="50375" x="1416050" y="4848225"/>
          <p14:tracePt t="50383" x="1387475" y="4867275"/>
          <p14:tracePt t="50390" x="1350963" y="4884738"/>
          <p14:tracePt t="50396" x="1333500" y="4903788"/>
          <p14:tracePt t="50404" x="1306513" y="4922838"/>
          <p14:tracePt t="50411" x="1287463" y="4922838"/>
          <p14:tracePt t="50418" x="1277938" y="4930775"/>
          <p14:tracePt t="50424" x="1260475" y="4940300"/>
          <p14:tracePt t="50431" x="1241425" y="4949825"/>
          <p14:tracePt t="50446" x="1233488" y="4959350"/>
          <p14:tracePt t="50452" x="1223963" y="4959350"/>
          <p14:tracePt t="50466" x="1214438" y="4967288"/>
          <p14:tracePt t="50473" x="1204913" y="4967288"/>
          <p14:tracePt t="50487" x="1196975" y="4976813"/>
          <p14:tracePt t="50511" x="1187450" y="4976813"/>
          <p14:tracePt t="50523" x="1177925" y="4976813"/>
          <p14:tracePt t="50529" x="1177925" y="4986338"/>
          <p14:tracePt t="50550" x="1168400" y="4986338"/>
          <p14:tracePt t="50578" x="1160463" y="4986338"/>
          <p14:tracePt t="50676" x="1168400" y="4986338"/>
          <p14:tracePt t="50683" x="1177925" y="4986338"/>
          <p14:tracePt t="50690" x="1187450" y="4986338"/>
          <p14:tracePt t="50697" x="1196975" y="4986338"/>
          <p14:tracePt t="50704" x="1204913" y="4986338"/>
          <p14:tracePt t="50711" x="1214438" y="4986338"/>
          <p14:tracePt t="50718" x="1223963" y="4986338"/>
          <p14:tracePt t="50726" x="1241425" y="4986338"/>
          <p14:tracePt t="50732" x="1277938" y="4986338"/>
          <p14:tracePt t="50739" x="1306513" y="4986338"/>
          <p14:tracePt t="50746" x="1343025" y="4986338"/>
          <p14:tracePt t="50754" x="1379538" y="4986338"/>
          <p14:tracePt t="50762" x="1397000" y="4986338"/>
          <p14:tracePt t="50767" x="1443038" y="4986338"/>
          <p14:tracePt t="50774" x="1470025" y="4986338"/>
          <p14:tracePt t="50781" x="1516063" y="4986338"/>
          <p14:tracePt t="50788" x="1562100" y="4986338"/>
          <p14:tracePt t="50795" x="1579563" y="4986338"/>
          <p14:tracePt t="50802" x="1616075" y="4986338"/>
          <p14:tracePt t="50810" x="1625600" y="4986338"/>
          <p14:tracePt t="50817" x="1652588" y="4986338"/>
          <p14:tracePt t="50823" x="1671638" y="4986338"/>
          <p14:tracePt t="50830" x="1698625" y="4986338"/>
          <p14:tracePt t="50837" x="1735138" y="4986338"/>
          <p14:tracePt t="50845" x="1754188" y="4986338"/>
          <p14:tracePt t="50851" x="1771650" y="4986338"/>
          <p14:tracePt t="50858" x="1790700" y="4986338"/>
          <p14:tracePt t="50865" x="1808163" y="4986338"/>
          <p14:tracePt t="50872" x="1817688" y="4995863"/>
          <p14:tracePt t="50878" x="1835150" y="5003800"/>
          <p14:tracePt t="50886" x="1863725" y="5003800"/>
          <p14:tracePt t="50894" x="1871663" y="5003800"/>
          <p14:tracePt t="50906" x="1881188" y="5003800"/>
          <p14:tracePt t="50914" x="1890713" y="5003800"/>
          <p14:tracePt t="50922" x="1900238" y="5003800"/>
          <p14:tracePt t="50928" x="1917700" y="5013325"/>
          <p14:tracePt t="50946" x="1927225" y="5013325"/>
          <p14:tracePt t="50949" x="1927225" y="5022850"/>
          <p14:tracePt t="50955" x="1936750" y="5022850"/>
          <p14:tracePt t="50971" x="1944688" y="5022850"/>
          <p14:tracePt t="50978" x="1944688" y="5032375"/>
          <p14:tracePt t="50984" x="1954213" y="5032375"/>
          <p14:tracePt t="50991" x="1963738" y="5032375"/>
          <p14:tracePt t="51019" x="1973263" y="5040313"/>
          <p14:tracePt t="51026" x="1981200" y="5040313"/>
          <p14:tracePt t="51040" x="1981200" y="5049838"/>
          <p14:tracePt t="51054" x="1990725" y="5049838"/>
          <p14:tracePt t="51068" x="2000250" y="5049838"/>
          <p14:tracePt t="51089" x="2000250" y="5059363"/>
          <p14:tracePt t="51117" x="2009775" y="5059363"/>
          <p14:tracePt t="51137" x="2017713" y="5059363"/>
          <p14:tracePt t="51172" x="2017713" y="5068888"/>
          <p14:tracePt t="51215" x="2017713" y="5076825"/>
          <p14:tracePt t="51606" x="2009775" y="5076825"/>
          <p14:tracePt t="52831" x="2000250" y="5076825"/>
          <p14:tracePt t="52852" x="1990725" y="5076825"/>
          <p14:tracePt t="52858" x="1990725" y="5068888"/>
          <p14:tracePt t="52872" x="1990725" y="5059363"/>
          <p14:tracePt t="52879" x="1990725" y="5049838"/>
          <p14:tracePt t="52885" x="1981200" y="5022850"/>
          <p14:tracePt t="52894" x="1973263" y="5003800"/>
          <p14:tracePt t="52900" x="1963738" y="4995863"/>
          <p14:tracePt t="52907" x="1944688" y="4949825"/>
          <p14:tracePt t="52914" x="1936750" y="4913313"/>
          <p14:tracePt t="52921" x="1927225" y="4867275"/>
          <p14:tracePt t="52928" x="1890713" y="4775200"/>
          <p14:tracePt t="52935" x="1863725" y="4684713"/>
          <p14:tracePt t="52941" x="1835150" y="4602163"/>
          <p14:tracePt t="52948" x="1798638" y="4529138"/>
          <p14:tracePt t="52956" x="1771650" y="4446588"/>
          <p14:tracePt t="52964" x="1762125" y="4373563"/>
          <p14:tracePt t="52970" x="1735138" y="4319588"/>
          <p14:tracePt t="52978" x="1725613" y="4273550"/>
          <p14:tracePt t="52984" x="1708150" y="4237038"/>
          <p14:tracePt t="52991" x="1708150" y="4219575"/>
          <p14:tracePt t="52998" x="1698625" y="4183063"/>
          <p14:tracePt t="53005" x="1689100" y="4154488"/>
          <p14:tracePt t="53012" x="1681163" y="4137025"/>
          <p14:tracePt t="53019" x="1681163" y="4117975"/>
          <p14:tracePt t="53026" x="1681163" y="4100513"/>
          <p14:tracePt t="53032" x="1671638" y="4090988"/>
          <p14:tracePt t="53039" x="1671638" y="4073525"/>
          <p14:tracePt t="53047" x="1671638" y="4064000"/>
          <p14:tracePt t="53054" x="1671638" y="4044950"/>
          <p14:tracePt t="53068" x="1671638" y="4037013"/>
          <p14:tracePt t="53075" x="1671638" y="4027488"/>
          <p14:tracePt t="53089" x="1671638" y="4017963"/>
          <p14:tracePt t="53095" x="1671638" y="4008438"/>
          <p14:tracePt t="53117" x="1671638" y="4000500"/>
          <p14:tracePt t="53130" x="1671638" y="3990975"/>
          <p14:tracePt t="62283" x="1681163" y="4000500"/>
          <p14:tracePt t="62290" x="1681163" y="4008438"/>
          <p14:tracePt t="62296" x="1689100" y="4037013"/>
          <p14:tracePt t="62303" x="1708150" y="4073525"/>
          <p14:tracePt t="62312" x="1708150" y="4090988"/>
          <p14:tracePt t="62317" x="1725613" y="4127500"/>
          <p14:tracePt t="62324" x="1735138" y="4164013"/>
          <p14:tracePt t="62331" x="1735138" y="4191000"/>
          <p14:tracePt t="62339" x="1744663" y="4200525"/>
          <p14:tracePt t="62346" x="1754188" y="4227513"/>
          <p14:tracePt t="62352" x="1754188" y="4237038"/>
          <p14:tracePt t="62359" x="1762125" y="4264025"/>
          <p14:tracePt t="62366" x="1762125" y="4300538"/>
          <p14:tracePt t="62373" x="1771650" y="4319588"/>
          <p14:tracePt t="62380" x="1781175" y="4356100"/>
          <p14:tracePt t="62388" x="1790700" y="4383088"/>
          <p14:tracePt t="62394" x="1790700" y="4392613"/>
          <p14:tracePt t="62401" x="1808163" y="4419600"/>
          <p14:tracePt t="62409" x="1817688" y="4438650"/>
          <p14:tracePt t="62416" x="1835150" y="4446588"/>
          <p14:tracePt t="62422" x="1835150" y="4475163"/>
          <p14:tracePt t="62429" x="1835150" y="4483100"/>
          <p14:tracePt t="62437" x="1844675" y="4483100"/>
          <p14:tracePt t="62444" x="1854200" y="4502150"/>
          <p14:tracePt t="62450" x="1854200" y="4511675"/>
          <p14:tracePt t="62457" x="1863725" y="4511675"/>
          <p14:tracePt t="62464" x="1871663" y="4529138"/>
          <p14:tracePt t="62472" x="1881188" y="4538663"/>
          <p14:tracePt t="62479" x="1890713" y="4538663"/>
          <p14:tracePt t="62485" x="1890713" y="4548188"/>
          <p14:tracePt t="62492" x="1900238" y="4556125"/>
          <p14:tracePt t="62499" x="1908175" y="4565650"/>
          <p14:tracePt t="62506" x="1908175" y="4584700"/>
          <p14:tracePt t="62512" x="1927225" y="4592638"/>
          <p14:tracePt t="62520" x="1936750" y="4602163"/>
          <p14:tracePt t="62528" x="1944688" y="4621213"/>
          <p14:tracePt t="62541" x="1954213" y="4629150"/>
          <p14:tracePt t="62548" x="1963738" y="4638675"/>
          <p14:tracePt t="62555" x="1981200" y="4648200"/>
          <p14:tracePt t="62561" x="1990725" y="4665663"/>
          <p14:tracePt t="62569" x="2009775" y="4675188"/>
          <p14:tracePt t="62576" x="2017713" y="4684713"/>
          <p14:tracePt t="62584" x="2036763" y="4694238"/>
          <p14:tracePt t="62590" x="2054225" y="4694238"/>
          <p14:tracePt t="62597" x="2063750" y="4711700"/>
          <p14:tracePt t="62605" x="2082800" y="4738688"/>
          <p14:tracePt t="62611" x="2100263" y="4748213"/>
          <p14:tracePt t="62618" x="2119313" y="4748213"/>
          <p14:tracePt t="62625" x="2136775" y="4757738"/>
          <p14:tracePt t="62633" x="2146300" y="4767263"/>
          <p14:tracePt t="62639" x="2163763" y="4775200"/>
          <p14:tracePt t="62646" x="2182813" y="4784725"/>
          <p14:tracePt t="62653" x="2200275" y="4784725"/>
          <p14:tracePt t="62660" x="2236788" y="4803775"/>
          <p14:tracePt t="62667" x="2265363" y="4811713"/>
          <p14:tracePt t="62674" x="2292350" y="4811713"/>
          <p14:tracePt t="62681" x="2319338" y="4821238"/>
          <p14:tracePt t="62688" x="2346325" y="4821238"/>
          <p14:tracePt t="62695" x="2374900" y="4821238"/>
          <p14:tracePt t="62702" x="2428875" y="4830763"/>
          <p14:tracePt t="62709" x="2474913" y="4830763"/>
          <p14:tracePt t="62716" x="2538413" y="4840288"/>
          <p14:tracePt t="62723" x="2574925" y="4848225"/>
          <p14:tracePt t="62730" x="2593975" y="4848225"/>
          <p14:tracePt t="62736" x="2620963" y="4857750"/>
          <p14:tracePt t="62744" x="2647950" y="4857750"/>
          <p14:tracePt t="62751" x="2676525" y="4857750"/>
          <p14:tracePt t="62757" x="2693988" y="4876800"/>
          <p14:tracePt t="62764" x="2720975" y="4876800"/>
          <p14:tracePt t="62772" x="2749550" y="4876800"/>
          <p14:tracePt t="62779" x="2767013" y="4876800"/>
          <p14:tracePt t="62785" x="2776538" y="4876800"/>
          <p14:tracePt t="62794" x="2794000" y="4876800"/>
          <p14:tracePt t="64016" x="2830513" y="4848225"/>
          <p14:tracePt t="64024" x="2867025" y="4803775"/>
          <p14:tracePt t="64030" x="2922588" y="4748213"/>
          <p14:tracePt t="64037" x="2968625" y="4702175"/>
          <p14:tracePt t="64044" x="3005138" y="4657725"/>
          <p14:tracePt t="64052" x="3032125" y="4638675"/>
          <p14:tracePt t="64058" x="3049588" y="4611688"/>
          <p14:tracePt t="64065" x="3095625" y="4565650"/>
          <p14:tracePt t="64073" x="3132138" y="4519613"/>
          <p14:tracePt t="64079" x="3151188" y="4492625"/>
          <p14:tracePt t="64086" x="3187700" y="4456113"/>
          <p14:tracePt t="64095" x="3214688" y="4429125"/>
          <p14:tracePt t="64100" x="3224213" y="4419600"/>
          <p14:tracePt t="64107" x="3251200" y="4392613"/>
          <p14:tracePt t="64115" x="3260725" y="4373563"/>
          <p14:tracePt t="64121" x="3287713" y="4356100"/>
          <p14:tracePt t="64128" x="3324225" y="4329113"/>
          <p14:tracePt t="64135" x="3351213" y="4310063"/>
          <p14:tracePt t="64142" x="3370263" y="4292600"/>
          <p14:tracePt t="64149" x="3387725" y="4273550"/>
          <p14:tracePt t="64156" x="3406775" y="4256088"/>
          <p14:tracePt t="64163" x="3433763" y="4246563"/>
          <p14:tracePt t="64170" x="3443288" y="4227513"/>
          <p14:tracePt t="64178" x="3470275" y="4200525"/>
          <p14:tracePt t="64184" x="3506788" y="4183063"/>
          <p14:tracePt t="64192" x="3525838" y="4164013"/>
          <p14:tracePt t="64199" x="3543300" y="4146550"/>
          <p14:tracePt t="64205" x="3562350" y="4127500"/>
          <p14:tracePt t="64213" x="3589338" y="4100513"/>
          <p14:tracePt t="64219" x="3616325" y="4073525"/>
          <p14:tracePt t="64226" x="3625850" y="4064000"/>
          <p14:tracePt t="64233" x="3652838" y="4037013"/>
          <p14:tracePt t="64240" x="3671888" y="4017963"/>
          <p14:tracePt t="64247" x="3689350" y="4008438"/>
          <p14:tracePt t="64254" x="3698875" y="4008438"/>
          <p14:tracePt t="64261" x="3708400" y="4000500"/>
          <p14:tracePt t="64268" x="3716338" y="3981450"/>
          <p14:tracePt t="64275" x="3725863" y="3981450"/>
          <p14:tracePt t="64282" x="3752850" y="3963988"/>
          <p14:tracePt t="64289" x="3771900" y="3954463"/>
          <p14:tracePt t="64296" x="3771900" y="3944938"/>
          <p14:tracePt t="64303" x="3789363" y="3935413"/>
          <p14:tracePt t="64317" x="3808413" y="3935413"/>
          <p14:tracePt t="64324" x="3817938" y="3927475"/>
          <p14:tracePt t="64331" x="3825875" y="3927475"/>
          <p14:tracePt t="64338" x="3844925" y="3917950"/>
          <p14:tracePt t="64352" x="3854450" y="3917950"/>
          <p14:tracePt t="64359" x="3862388" y="3917950"/>
          <p14:tracePt t="64373" x="3881438" y="3917950"/>
          <p14:tracePt t="64380" x="3890963" y="3917950"/>
          <p14:tracePt t="64387" x="3898900" y="3908425"/>
          <p14:tracePt t="64394" x="3908425" y="3908425"/>
          <p14:tracePt t="64401" x="3908425" y="3898900"/>
          <p14:tracePt t="64409" x="3927475" y="3898900"/>
          <p14:tracePt t="64417" x="3935413" y="3898900"/>
          <p14:tracePt t="64421" x="3954463" y="3889375"/>
          <p14:tracePt t="64428" x="3971925" y="3889375"/>
          <p14:tracePt t="64435" x="3990975" y="3881438"/>
          <p14:tracePt t="64445" x="4008438" y="3881438"/>
          <p14:tracePt t="64450" x="4017963" y="3881438"/>
          <p14:tracePt t="64456" x="4054475" y="3871913"/>
          <p14:tracePt t="64464" x="4083050" y="3871913"/>
          <p14:tracePt t="64471" x="4110038" y="3862388"/>
          <p14:tracePt t="64479" x="4146550" y="3862388"/>
          <p14:tracePt t="64484" x="4183063" y="3852863"/>
          <p14:tracePt t="64492" x="4210050" y="3844925"/>
          <p14:tracePt t="64499" x="4246563" y="3835400"/>
          <p14:tracePt t="64506" x="4302125" y="3835400"/>
          <p14:tracePt t="64513" x="4356100" y="3825875"/>
          <p14:tracePt t="64520" x="4419600" y="3808413"/>
          <p14:tracePt t="64528" x="4492625" y="3808413"/>
          <p14:tracePt t="64533" x="4557713" y="3779838"/>
          <p14:tracePt t="64542" x="4611688" y="3771900"/>
          <p14:tracePt t="64547" x="4675188" y="3771900"/>
          <p14:tracePt t="64555" x="4748213" y="3752850"/>
          <p14:tracePt t="64562" x="4840288" y="3743325"/>
          <p14:tracePt t="64569" x="4913313" y="3716338"/>
          <p14:tracePt t="64577" x="4995863" y="3716338"/>
          <p14:tracePt t="64583" x="5049838" y="3716338"/>
          <p14:tracePt t="64590" x="5114925" y="3716338"/>
          <p14:tracePt t="64597" x="5159375" y="3716338"/>
          <p14:tracePt t="64604" x="5214938" y="3716338"/>
          <p14:tracePt t="64611" x="5278438" y="3716338"/>
          <p14:tracePt t="64618" x="5351463" y="3716338"/>
          <p14:tracePt t="64625" x="5451475" y="3716338"/>
          <p14:tracePt t="64632" x="5570538" y="3716338"/>
          <p14:tracePt t="64640" x="5643563" y="3716338"/>
          <p14:tracePt t="64645" x="5716588" y="3716338"/>
          <p14:tracePt t="64653" x="5772150" y="3716338"/>
          <p14:tracePt t="64659" x="5799138" y="3716338"/>
          <p14:tracePt t="64667" x="5835650" y="3725863"/>
          <p14:tracePt t="64674" x="5862638" y="3725863"/>
          <p14:tracePt t="64681" x="5908675" y="3725863"/>
          <p14:tracePt t="64689" x="5935663" y="3735388"/>
          <p14:tracePt t="64694" x="5954713" y="3735388"/>
          <p14:tracePt t="64701" x="5981700" y="3735388"/>
          <p14:tracePt t="64708" x="5991225" y="3743325"/>
          <p14:tracePt t="64715" x="6008688" y="3743325"/>
          <p14:tracePt t="64723" x="6018213" y="3743325"/>
          <p14:tracePt t="64729" x="6037263" y="3743325"/>
          <p14:tracePt t="64737" x="6064250" y="3743325"/>
          <p14:tracePt t="64745" x="6081713" y="3743325"/>
          <p14:tracePt t="64751" x="6118225" y="3743325"/>
          <p14:tracePt t="64758" x="6164263" y="3743325"/>
          <p14:tracePt t="64764" x="6200775" y="3725863"/>
          <p14:tracePt t="64771" x="6256338" y="3716338"/>
          <p14:tracePt t="64778" x="6300788" y="3716338"/>
          <p14:tracePt t="64786" x="6329363" y="3706813"/>
          <p14:tracePt t="64793" x="6337300" y="3698875"/>
          <p14:tracePt t="64799" x="6346825" y="3698875"/>
          <p14:tracePt t="65499" x="6356350" y="3698875"/>
          <p14:tracePt t="65505" x="6365875" y="3689350"/>
          <p14:tracePt t="65512" x="6365875" y="3679825"/>
          <p14:tracePt t="65520" x="6365875" y="3670300"/>
          <p14:tracePt t="65528" x="6373813" y="3670300"/>
          <p14:tracePt t="65533" x="6383338" y="3670300"/>
          <p14:tracePt t="65541" x="6383338" y="3662363"/>
          <p14:tracePt t="65547" x="6383338" y="3652838"/>
          <p14:tracePt t="65555" x="6392863" y="3652838"/>
          <p14:tracePt t="65569" x="6402388" y="3643313"/>
          <p14:tracePt t="65576" x="6402388" y="3633788"/>
          <p14:tracePt t="65604" x="6402388" y="3625850"/>
          <p14:tracePt t="65611" x="6410325" y="3616325"/>
          <p14:tracePt t="65618" x="6419850" y="3606800"/>
          <p14:tracePt t="65625" x="6419850" y="3597275"/>
          <p14:tracePt t="65631" x="6429375" y="3597275"/>
          <p14:tracePt t="65639" x="6429375" y="3589338"/>
          <p14:tracePt t="65646" x="6429375" y="3579813"/>
          <p14:tracePt t="65661" x="6429375" y="3570288"/>
          <p14:tracePt t="65667" x="6438900" y="3570288"/>
          <p14:tracePt t="65673" x="6438900" y="3560763"/>
          <p14:tracePt t="65688" x="6438900" y="3552825"/>
          <p14:tracePt t="65695" x="6446838" y="3552825"/>
          <p14:tracePt t="65716" x="6446838" y="3543300"/>
          <p14:tracePt t="65722" x="6446838" y="3533775"/>
          <p14:tracePt t="65737" x="6456363" y="3533775"/>
          <p14:tracePt t="65744" x="6465888" y="3524250"/>
          <p14:tracePt t="65757" x="6465888" y="3506788"/>
          <p14:tracePt t="65778" x="6465888" y="3497263"/>
          <p14:tracePt t="65792" x="6465888" y="3487738"/>
          <p14:tracePt t="65799" x="6465888" y="3479800"/>
          <p14:tracePt t="65806" x="6475413" y="3479800"/>
          <p14:tracePt t="65813" x="6475413" y="3470275"/>
          <p14:tracePt t="65835" x="6475413" y="3460750"/>
          <p14:tracePt t="65841" x="6475413" y="3451225"/>
          <p14:tracePt t="65864" x="6475413" y="3443288"/>
          <p14:tracePt t="65912" x="6475413" y="3433763"/>
          <p14:tracePt t="65932" x="6475413" y="3424238"/>
          <p14:tracePt t="66402" x="6475413" y="3433763"/>
          <p14:tracePt t="66450" x="6475413" y="3443288"/>
          <p14:tracePt t="66471" x="6475413" y="3451225"/>
          <p14:tracePt t="66500" x="6475413" y="3460750"/>
          <p14:tracePt t="66569" x="6475413" y="3470275"/>
          <p14:tracePt t="66597" x="6475413" y="3479800"/>
          <p14:tracePt t="66647" x="6475413" y="3487738"/>
          <p14:tracePt t="66667" x="6475413" y="3497263"/>
          <p14:tracePt t="66716" x="6475413" y="3506788"/>
          <p14:tracePt t="66744" x="6475413" y="3516313"/>
          <p14:tracePt t="66778" x="6475413" y="3524250"/>
          <p14:tracePt t="66786" x="6475413" y="3533775"/>
          <p14:tracePt t="66814" x="6465888" y="3543300"/>
          <p14:tracePt t="66820" x="6465888" y="3552825"/>
          <p14:tracePt t="66842" x="6456363" y="3560763"/>
          <p14:tracePt t="66862" x="6456363" y="3570288"/>
          <p14:tracePt t="66891" x="6446838" y="3570288"/>
          <p14:tracePt t="66897" x="6446838" y="3579813"/>
          <p14:tracePt t="66904" x="6438900" y="3579813"/>
          <p14:tracePt t="66911" x="6438900" y="3589338"/>
          <p14:tracePt t="66925" x="6438900" y="3597275"/>
          <p14:tracePt t="66944" x="6429375" y="3597275"/>
          <p14:tracePt t="66946" x="6429375" y="3606800"/>
          <p14:tracePt t="66954" x="6429375" y="3616325"/>
          <p14:tracePt t="66961" x="6419850" y="3616325"/>
          <p14:tracePt t="66966" x="6419850" y="3625850"/>
          <p14:tracePt t="66974" x="6419850" y="3633788"/>
          <p14:tracePt t="66989" x="6410325" y="3633788"/>
          <p14:tracePt t="67002" x="6410325" y="3643313"/>
          <p14:tracePt t="67016" x="6410325" y="3652838"/>
          <p14:tracePt t="67058" x="6410325" y="3662363"/>
          <p14:tracePt t="67065" x="6410325" y="3670300"/>
          <p14:tracePt t="67184" x="6410325" y="3679825"/>
          <p14:tracePt t="67205" x="6419850" y="3689350"/>
          <p14:tracePt t="67211" x="6429375" y="3689350"/>
          <p14:tracePt t="67226" x="6438900" y="3689350"/>
          <p14:tracePt t="67233" x="6446838" y="3698875"/>
          <p14:tracePt t="67240" x="6456363" y="3698875"/>
          <p14:tracePt t="67246" x="6475413" y="3698875"/>
          <p14:tracePt t="67254" x="6511925" y="3698875"/>
          <p14:tracePt t="67261" x="6602413" y="3716338"/>
          <p14:tracePt t="67268" x="6748463" y="3735388"/>
          <p14:tracePt t="67275" x="6894513" y="3752850"/>
          <p14:tracePt t="67282" x="6967538" y="3762375"/>
          <p14:tracePt t="67289" x="7050088" y="3779838"/>
          <p14:tracePt t="67296" x="7123113" y="3808413"/>
          <p14:tracePt t="67303" x="7186613" y="3825875"/>
          <p14:tracePt t="67311" x="7269163" y="3844925"/>
          <p14:tracePt t="67317" x="7315200" y="3881438"/>
          <p14:tracePt t="67324" x="7342188" y="3881438"/>
          <p14:tracePt t="67331" x="7370763" y="3889375"/>
          <p14:tracePt t="67338" x="7370763" y="3898900"/>
          <p14:tracePt t="67344" x="7388225" y="3908425"/>
          <p14:tracePt t="67353" x="7397750" y="3917950"/>
          <p14:tracePt t="67358" x="7407275" y="3917950"/>
          <p14:tracePt t="67366" x="7424738" y="3917950"/>
          <p14:tracePt t="67380" x="7434263" y="3927475"/>
          <p14:tracePt t="67386" x="7443788" y="3927475"/>
          <p14:tracePt t="67395" x="7443788" y="3935413"/>
          <p14:tracePt t="67400" x="7451725" y="3935413"/>
          <p14:tracePt t="67407" x="7461250" y="3944938"/>
          <p14:tracePt t="67429" x="7461250" y="3954463"/>
          <p14:tracePt t="67436" x="7480300" y="3954463"/>
          <p14:tracePt t="67456" x="7488238" y="3963988"/>
          <p14:tracePt t="67471" x="7497763" y="3963988"/>
          <p14:tracePt t="67484" x="7507288" y="3971925"/>
          <p14:tracePt t="67506" x="7516813" y="3971925"/>
          <p14:tracePt t="67512" x="7524750" y="3971925"/>
          <p14:tracePt t="67533" x="7524750" y="3981450"/>
          <p14:tracePt t="67547" x="7524750" y="3990975"/>
          <p14:tracePt t="67554" x="7534275" y="3990975"/>
          <p14:tracePt t="67582" x="7543800" y="3990975"/>
          <p14:tracePt t="67674" x="7543800" y="4000500"/>
          <p14:tracePt t="72630" x="7534275" y="4000500"/>
          <p14:tracePt t="72644" x="7516813" y="4000500"/>
          <p14:tracePt t="72651" x="7497763" y="3990975"/>
          <p14:tracePt t="72659" x="7497763" y="3981450"/>
          <p14:tracePt t="72666" x="7480300" y="3981450"/>
          <p14:tracePt t="72672" x="7461250" y="3971925"/>
          <p14:tracePt t="72679" x="7424738" y="3963988"/>
          <p14:tracePt t="72686" x="7361238" y="3944938"/>
          <p14:tracePt t="72693" x="7269163" y="3927475"/>
          <p14:tracePt t="72700" x="7169150" y="3898900"/>
          <p14:tracePt t="72708" x="7050088" y="3881438"/>
          <p14:tracePt t="72714" x="6940550" y="3871913"/>
          <p14:tracePt t="72720" x="6831013" y="3871913"/>
          <p14:tracePt t="72728" x="6684963" y="3844925"/>
          <p14:tracePt t="72735" x="6456363" y="3816350"/>
          <p14:tracePt t="72742" x="6200775" y="3779838"/>
          <p14:tracePt t="72749" x="6037263" y="3771900"/>
          <p14:tracePt t="72756" x="5854700" y="3762375"/>
          <p14:tracePt t="72763" x="5753100" y="3762375"/>
          <p14:tracePt t="72770" x="5634038" y="3762375"/>
          <p14:tracePt t="72776" x="5534025" y="3762375"/>
          <p14:tracePt t="72783" x="5407025" y="3771900"/>
          <p14:tracePt t="72791" x="5287963" y="3779838"/>
          <p14:tracePt t="72797" x="5151438" y="3798888"/>
          <p14:tracePt t="72805" x="5032375" y="3816350"/>
          <p14:tracePt t="72813" x="4932363" y="3844925"/>
          <p14:tracePt t="72819" x="4821238" y="3881438"/>
          <p14:tracePt t="72826" x="4694238" y="3917950"/>
          <p14:tracePt t="72833" x="4584700" y="3935413"/>
          <p14:tracePt t="72840" x="4465638" y="3971925"/>
          <p14:tracePt t="72846" x="4375150" y="4000500"/>
          <p14:tracePt t="72854" x="4329113" y="4017963"/>
          <p14:tracePt t="72862" x="4292600" y="4027488"/>
          <p14:tracePt t="72868" x="4265613" y="4044950"/>
          <p14:tracePt t="72875" x="4237038" y="4044950"/>
          <p14:tracePt t="72882" x="4210050" y="4064000"/>
          <p14:tracePt t="72889" x="4192588" y="4073525"/>
          <p14:tracePt t="72896" x="4164013" y="4081463"/>
          <p14:tracePt t="72903" x="4156075" y="4081463"/>
          <p14:tracePt t="72910" x="4137025" y="4081463"/>
          <p14:tracePt t="72917" x="4137025" y="4090988"/>
          <p14:tracePt t="72924" x="4119563" y="4090988"/>
          <p14:tracePt t="72938" x="4090988" y="4110038"/>
          <p14:tracePt t="72945" x="4073525" y="4127500"/>
          <p14:tracePt t="72951" x="4054475" y="4137025"/>
          <p14:tracePt t="72962" x="4037013" y="4146550"/>
          <p14:tracePt t="72965" x="4008438" y="4164013"/>
          <p14:tracePt t="72972" x="4000500" y="4183063"/>
          <p14:tracePt t="72980" x="3981450" y="4200525"/>
          <p14:tracePt t="72987" x="3954463" y="4210050"/>
          <p14:tracePt t="72995" x="3935413" y="4227513"/>
          <p14:tracePt t="73001" x="3917950" y="4237038"/>
          <p14:tracePt t="73008" x="3898900" y="4256088"/>
          <p14:tracePt t="73014" x="3881438" y="4264025"/>
          <p14:tracePt t="73021" x="3854450" y="4273550"/>
          <p14:tracePt t="73028" x="3817938" y="4300538"/>
          <p14:tracePt t="73035" x="3781425" y="4319588"/>
          <p14:tracePt t="73042" x="3752850" y="4346575"/>
          <p14:tracePt t="73050" x="3725863" y="4356100"/>
          <p14:tracePt t="73057" x="3716338" y="4373563"/>
          <p14:tracePt t="73063" x="3689350" y="4373563"/>
          <p14:tracePt t="73071" x="3662363" y="4392613"/>
          <p14:tracePt t="73078" x="3652838" y="4410075"/>
          <p14:tracePt t="73084" x="3625850" y="4429125"/>
          <p14:tracePt t="73091" x="3598863" y="4446588"/>
          <p14:tracePt t="73098" x="3579813" y="4456113"/>
          <p14:tracePt t="73106" x="3562350" y="4475163"/>
          <p14:tracePt t="73112" x="3533775" y="4483100"/>
          <p14:tracePt t="73119" x="3525838" y="4502150"/>
          <p14:tracePt t="73128" x="3497263" y="4519613"/>
          <p14:tracePt t="73133" x="3470275" y="4538663"/>
          <p14:tracePt t="73140" x="3443288" y="4556125"/>
          <p14:tracePt t="73147" x="3443288" y="4584700"/>
          <p14:tracePt t="73155" x="3424238" y="4592638"/>
          <p14:tracePt t="73161" x="3416300" y="4602163"/>
          <p14:tracePt t="73168" x="3406775" y="4621213"/>
          <p14:tracePt t="73176" x="3397250" y="4629150"/>
          <p14:tracePt t="73182" x="3379788" y="4648200"/>
          <p14:tracePt t="73189" x="3370263" y="4657725"/>
          <p14:tracePt t="73196" x="3370263" y="4665663"/>
          <p14:tracePt t="73204" x="3360738" y="4665663"/>
          <p14:tracePt t="73212" x="3351213" y="4675188"/>
          <p14:tracePt t="73217" x="3351213" y="4684713"/>
          <p14:tracePt t="73224" x="3343275" y="4694238"/>
          <p14:tracePt t="73231" x="3343275" y="4711700"/>
          <p14:tracePt t="73237" x="3333750" y="4711700"/>
          <p14:tracePt t="73244" x="3324225" y="4721225"/>
          <p14:tracePt t="73253" x="3324225" y="4730750"/>
          <p14:tracePt t="73266" x="3314700" y="4738688"/>
          <p14:tracePt t="74978" x="3324225" y="4738688"/>
          <p14:tracePt t="74986" x="3351213" y="4730750"/>
          <p14:tracePt t="74993" x="3416300" y="4684713"/>
          <p14:tracePt t="74999" x="3497263" y="4648200"/>
          <p14:tracePt t="75007" x="3589338" y="4592638"/>
          <p14:tracePt t="75014" x="3716338" y="4538663"/>
          <p14:tracePt t="75021" x="3789363" y="4502150"/>
          <p14:tracePt t="75028" x="3881438" y="4465638"/>
          <p14:tracePt t="75035" x="3963988" y="4438650"/>
          <p14:tracePt t="75041" x="4027488" y="4410075"/>
          <p14:tracePt t="75048" x="4090988" y="4402138"/>
          <p14:tracePt t="75056" x="4119563" y="4392613"/>
          <p14:tracePt t="75063" x="4164013" y="4383088"/>
          <p14:tracePt t="75070" x="4210050" y="4383088"/>
          <p14:tracePt t="75078" x="4302125" y="4373563"/>
          <p14:tracePt t="75084" x="4392613" y="4356100"/>
          <p14:tracePt t="75090" x="4492625" y="4337050"/>
          <p14:tracePt t="75097" x="4611688" y="4329113"/>
          <p14:tracePt t="75105" x="4703763" y="4319588"/>
          <p14:tracePt t="75112" x="4776788" y="4310063"/>
          <p14:tracePt t="75119" x="4840288" y="4292600"/>
          <p14:tracePt t="75127" x="4932363" y="4292600"/>
          <p14:tracePt t="75133" x="5022850" y="4283075"/>
          <p14:tracePt t="75140" x="5105400" y="4273550"/>
          <p14:tracePt t="75146" x="5187950" y="4273550"/>
          <p14:tracePt t="75153" x="5260975" y="4273550"/>
          <p14:tracePt t="75162" x="5305425" y="4273550"/>
          <p14:tracePt t="75167" x="5351463" y="4273550"/>
          <p14:tracePt t="75174" x="5414963" y="4264025"/>
          <p14:tracePt t="75182" x="5487988" y="4264025"/>
          <p14:tracePt t="75189" x="5589588" y="4264025"/>
          <p14:tracePt t="75195" x="5708650" y="4264025"/>
          <p14:tracePt t="75203" x="5818188" y="4256088"/>
          <p14:tracePt t="75212" x="5899150" y="4237038"/>
          <p14:tracePt t="75216" x="5945188" y="4227513"/>
          <p14:tracePt t="75223" x="5991225" y="4227513"/>
          <p14:tracePt t="75230" x="6037263" y="4227513"/>
          <p14:tracePt t="75237" x="6081713" y="4219575"/>
          <p14:tracePt t="75244" x="6146800" y="4219575"/>
          <p14:tracePt t="75251" x="6219825" y="4210050"/>
          <p14:tracePt t="75259" x="6246813" y="4210050"/>
          <p14:tracePt t="75266" x="6300788" y="4210050"/>
          <p14:tracePt t="75272" x="6337300" y="4210050"/>
          <p14:tracePt t="75279" x="6392863" y="4210050"/>
          <p14:tracePt t="75286" x="6429375" y="4200525"/>
          <p14:tracePt t="75294" x="6465888" y="4191000"/>
          <p14:tracePt t="75300" x="6492875" y="4191000"/>
          <p14:tracePt t="75308" x="6511925" y="4183063"/>
          <p14:tracePt t="75314" x="6521450" y="4183063"/>
          <p14:tracePt t="75321" x="6538913" y="4183063"/>
          <p14:tracePt t="75329" x="6557963" y="4173538"/>
          <p14:tracePt t="75335" x="6565900" y="4173538"/>
          <p14:tracePt t="75342" x="6584950" y="4173538"/>
          <p14:tracePt t="75350" x="6594475" y="4173538"/>
          <p14:tracePt t="75357" x="6602413" y="4173538"/>
          <p14:tracePt t="75363" x="6611938" y="4173538"/>
          <p14:tracePt t="75384" x="6621463" y="4173538"/>
          <p14:tracePt t="75392" x="6630988" y="4173538"/>
          <p14:tracePt t="75427" x="6630988" y="4164013"/>
          <p14:tracePt t="75433" x="6630988" y="4154488"/>
          <p14:tracePt t="75476" x="6621463" y="4146550"/>
          <p14:tracePt t="75482" x="6621463" y="4137025"/>
          <p14:tracePt t="75504" x="6611938" y="4117975"/>
          <p14:tracePt t="75510" x="6602413" y="4117975"/>
          <p14:tracePt t="75524" x="6594475" y="4110038"/>
          <p14:tracePt t="75530" x="6594475" y="4100513"/>
          <p14:tracePt t="75538" x="6594475" y="4090988"/>
          <p14:tracePt t="75552" x="6584950" y="4090988"/>
          <p14:tracePt t="75560" x="6584950" y="4081463"/>
          <p14:tracePt t="75566" x="6584950" y="4073525"/>
          <p14:tracePt t="75573" x="6575425" y="4073525"/>
          <p14:tracePt t="75580" x="6575425" y="4054475"/>
          <p14:tracePt t="75595" x="6575425" y="4044950"/>
          <p14:tracePt t="75608" x="6575425" y="4037013"/>
          <p14:tracePt t="75615" x="6575425" y="4027488"/>
          <p14:tracePt t="75622" x="6565900" y="4027488"/>
          <p14:tracePt t="75628" x="6565900" y="4017963"/>
          <p14:tracePt t="75643" x="6557963" y="4000500"/>
          <p14:tracePt t="75663" x="6557963" y="3990975"/>
          <p14:tracePt t="75671" x="6557963" y="3981450"/>
          <p14:tracePt t="75685" x="6557963" y="3963988"/>
          <p14:tracePt t="75692" x="6557963" y="3954463"/>
          <p14:tracePt t="75706" x="6557963" y="3944938"/>
          <p14:tracePt t="75712" x="6557963" y="3935413"/>
          <p14:tracePt t="75720" x="6557963" y="3927475"/>
          <p14:tracePt t="75728" x="6557963" y="3917950"/>
          <p14:tracePt t="75741" x="6557963" y="3908425"/>
          <p14:tracePt t="75748" x="6557963" y="3898900"/>
          <p14:tracePt t="75762" x="6557963" y="3889375"/>
          <p14:tracePt t="75769" x="6557963" y="3881438"/>
          <p14:tracePt t="75777" x="6557963" y="3871913"/>
          <p14:tracePt t="75783" x="6557963" y="3862388"/>
          <p14:tracePt t="75791" x="6557963" y="3852863"/>
          <p14:tracePt t="75811" x="6557963" y="3844925"/>
          <p14:tracePt t="75825" x="6557963" y="3835400"/>
          <p14:tracePt t="75846" x="6557963" y="3825875"/>
          <p14:tracePt t="75861" x="6557963" y="3816350"/>
          <p14:tracePt t="75908" x="6557963" y="3808413"/>
          <p14:tracePt t="75930" x="6557963" y="3798888"/>
          <p14:tracePt t="75971" x="6557963" y="3789363"/>
          <p14:tracePt t="75994" x="6557963" y="3779838"/>
          <p14:tracePt t="76014" x="6557963" y="3771900"/>
          <p14:tracePt t="76035" x="6557963" y="3762375"/>
          <p14:tracePt t="76042" x="6557963" y="3752850"/>
          <p14:tracePt t="76062" x="6548438" y="3743325"/>
          <p14:tracePt t="76069" x="6548438" y="3735388"/>
          <p14:tracePt t="76084" x="6548438" y="3725863"/>
          <p14:tracePt t="76091" x="6548438" y="3716338"/>
          <p14:tracePt t="76104" x="6538913" y="3706813"/>
          <p14:tracePt t="76118" x="6538913" y="3698875"/>
          <p14:tracePt t="76140" x="6529388" y="3689350"/>
          <p14:tracePt t="76161" x="6529388" y="3679825"/>
          <p14:tracePt t="76174" x="6529388" y="3670300"/>
          <p14:tracePt t="76238" x="6521450" y="3670300"/>
          <p14:tracePt t="76259" x="6511925" y="3670300"/>
          <p14:tracePt t="76272" x="6511925" y="3679825"/>
          <p14:tracePt t="76279" x="6502400" y="3689350"/>
          <p14:tracePt t="76294" x="6492875" y="3698875"/>
          <p14:tracePt t="76300" x="6492875" y="3706813"/>
          <p14:tracePt t="76314" x="6475413" y="3716338"/>
          <p14:tracePt t="76321" x="6475413" y="3735388"/>
          <p14:tracePt t="76327" x="6465888" y="3735388"/>
          <p14:tracePt t="76336" x="6456363" y="3743325"/>
          <p14:tracePt t="76342" x="6456363" y="3752850"/>
          <p14:tracePt t="76349" x="6446838" y="3752850"/>
          <p14:tracePt t="76356" x="6438900" y="3771900"/>
          <p14:tracePt t="76363" x="6438900" y="3779838"/>
          <p14:tracePt t="76370" x="6419850" y="3779838"/>
          <p14:tracePt t="76378" x="6410325" y="3798888"/>
          <p14:tracePt t="76385" x="6410325" y="3808413"/>
          <p14:tracePt t="76391" x="6402388" y="3808413"/>
          <p14:tracePt t="76398" x="6392863" y="3816350"/>
          <p14:tracePt t="76405" x="6383338" y="3825875"/>
          <p14:tracePt t="76412" x="6373813" y="3825875"/>
          <p14:tracePt t="76419" x="6365875" y="3835400"/>
          <p14:tracePt t="76426" x="6365875" y="3844925"/>
          <p14:tracePt t="76433" x="6365875" y="3852863"/>
          <p14:tracePt t="76440" x="6356350" y="3852863"/>
          <p14:tracePt t="76454" x="6346825" y="3862388"/>
          <p14:tracePt t="76463" x="6346825" y="3871913"/>
          <p14:tracePt t="76475" x="6337300" y="3871913"/>
          <p14:tracePt t="76482" x="6329363" y="3871913"/>
          <p14:tracePt t="76511" x="6329363" y="3881438"/>
          <p14:tracePt t="76531" x="6329363" y="3889375"/>
          <p14:tracePt t="76552" x="6319838" y="3889375"/>
          <p14:tracePt t="76573" x="6319838" y="3898900"/>
          <p14:tracePt t="76720" x="6310313" y="3898900"/>
          <p14:tracePt t="76727" x="6310313" y="3889375"/>
          <p14:tracePt t="76755" x="6310313" y="3881438"/>
          <p14:tracePt t="76803" x="6310313" y="3871913"/>
          <p14:tracePt t="76832" x="6310313" y="3862388"/>
          <p14:tracePt t="76867" x="6310313" y="3852863"/>
          <p14:tracePt t="76916" x="6310313" y="3844925"/>
          <p14:tracePt t="76944" x="6310313" y="3835400"/>
          <p14:tracePt t="76964" x="6310313" y="3825875"/>
          <p14:tracePt t="76978" x="6310313" y="3816350"/>
          <p14:tracePt t="76999" x="6300788" y="3808413"/>
          <p14:tracePt t="77006" x="6300788" y="3798888"/>
          <p14:tracePt t="77034" x="6300788" y="3789363"/>
          <p14:tracePt t="77041" x="6300788" y="3779838"/>
          <p14:tracePt t="77048" x="6292850" y="3779838"/>
          <p14:tracePt t="77070" x="6292850" y="3771900"/>
          <p14:tracePt t="77083" x="6292850" y="3762375"/>
          <p14:tracePt t="77119" x="6292850" y="3752850"/>
          <p14:tracePt t="77140" x="6292850" y="3743325"/>
          <p14:tracePt t="77782" x="6292850" y="3752850"/>
          <p14:tracePt t="77804" x="6292850" y="3762375"/>
          <p14:tracePt t="77817" x="6300788" y="3771900"/>
          <p14:tracePt t="77831" x="6300788" y="3779838"/>
          <p14:tracePt t="77853" x="6300788" y="3789363"/>
          <p14:tracePt t="77902" x="6310313" y="3798888"/>
          <p14:tracePt t="77922" x="6310313" y="3808413"/>
          <p14:tracePt t="78125" x="6310313" y="3798888"/>
          <p14:tracePt t="78131" x="6310313" y="3789363"/>
          <p14:tracePt t="78139" x="6310313" y="3762375"/>
          <p14:tracePt t="78146" x="6310313" y="3735388"/>
          <p14:tracePt t="78153" x="6310313" y="3725863"/>
          <p14:tracePt t="78160" x="6310313" y="3698875"/>
          <p14:tracePt t="78167" x="6300788" y="3670300"/>
          <p14:tracePt t="78174" x="6300788" y="3652838"/>
          <p14:tracePt t="78180" x="6292850" y="3616325"/>
          <p14:tracePt t="78188" x="6292850" y="3597275"/>
          <p14:tracePt t="78195" x="6292850" y="3579813"/>
          <p14:tracePt t="78202" x="6292850" y="3570288"/>
          <p14:tracePt t="78208" x="6292850" y="3560763"/>
          <p14:tracePt t="78216" x="6283325" y="3543300"/>
          <p14:tracePt t="78223" x="6283325" y="3533775"/>
          <p14:tracePt t="78229" x="6283325" y="3524250"/>
          <p14:tracePt t="78237" x="6283325" y="3516313"/>
          <p14:tracePt t="78250" x="6283325" y="3506788"/>
          <p14:tracePt t="78264" x="6283325" y="3497263"/>
          <p14:tracePt t="78271" x="6273800" y="3497263"/>
          <p14:tracePt t="78286" x="6273800" y="3487738"/>
          <p14:tracePt t="78299" x="6273800" y="3479800"/>
          <p14:tracePt t="78306" x="6273800" y="3470275"/>
          <p14:tracePt t="78363" x="6273800" y="3460750"/>
          <p14:tracePt t="78384" x="6264275" y="3460750"/>
          <p14:tracePt t="78447" x="6264275" y="3470275"/>
          <p14:tracePt t="78461" x="6264275" y="3479800"/>
          <p14:tracePt t="78467" x="6264275" y="3487738"/>
          <p14:tracePt t="78481" x="6264275" y="3506788"/>
          <p14:tracePt t="78495" x="6264275" y="3516313"/>
          <p14:tracePt t="78502" x="6264275" y="3524250"/>
          <p14:tracePt t="78510" x="6264275" y="3533775"/>
          <p14:tracePt t="78523" x="6264275" y="3552825"/>
          <p14:tracePt t="78530" x="6264275" y="3560763"/>
          <p14:tracePt t="78537" x="6264275" y="3579813"/>
          <p14:tracePt t="78544" x="6264275" y="3589338"/>
          <p14:tracePt t="78551" x="6264275" y="3597275"/>
          <p14:tracePt t="78559" x="6264275" y="3606800"/>
          <p14:tracePt t="78565" x="6264275" y="3616325"/>
          <p14:tracePt t="78572" x="6264275" y="3625850"/>
          <p14:tracePt t="78579" x="6273800" y="3633788"/>
          <p14:tracePt t="78587" x="6273800" y="3643313"/>
          <p14:tracePt t="78593" x="6273800" y="3652838"/>
          <p14:tracePt t="78600" x="6273800" y="3662363"/>
          <p14:tracePt t="78607" x="6283325" y="3662363"/>
          <p14:tracePt t="78613" x="6283325" y="3679825"/>
          <p14:tracePt t="78629" x="6283325" y="3689350"/>
          <p14:tracePt t="78636" x="6292850" y="3689350"/>
          <p14:tracePt t="78642" x="6292850" y="3698875"/>
          <p14:tracePt t="78663" x="6292850" y="3706813"/>
          <p14:tracePt t="78685" x="6300788" y="3716338"/>
          <p14:tracePt t="78705" x="6310313" y="3716338"/>
          <p14:tracePt t="78712" x="6310313" y="3725863"/>
          <p14:tracePt t="78755" x="6319838" y="3725863"/>
          <p14:tracePt t="78761" x="6329363" y="3725863"/>
          <p14:tracePt t="78810" x="6337300" y="3725863"/>
          <p14:tracePt t="78838" x="6346825" y="3725863"/>
          <p14:tracePt t="78866" x="6356350" y="3716338"/>
          <p14:tracePt t="78880" x="6365875" y="3716338"/>
          <p14:tracePt t="78930" x="6373813" y="3716338"/>
          <p14:tracePt t="78972" x="6373813" y="3706813"/>
          <p14:tracePt t="78999" x="6383338" y="3706813"/>
          <p14:tracePt t="79586" x="6383338" y="3698875"/>
          <p14:tracePt t="79657" x="6383338" y="3689350"/>
          <p14:tracePt t="80614" x="6373813" y="3689350"/>
          <p14:tracePt t="80670" x="6365875" y="3689350"/>
          <p14:tracePt t="80761" x="6356350" y="3689350"/>
          <p14:tracePt t="80810" x="6356350" y="3698875"/>
          <p14:tracePt t="80852" x="6356350" y="3706813"/>
          <p14:tracePt t="80936" x="6356350" y="3716338"/>
          <p14:tracePt t="80957" x="6356350" y="3725863"/>
          <p14:tracePt t="81006" x="6346825" y="3735388"/>
          <p14:tracePt t="81012" x="6346825" y="3743325"/>
          <p14:tracePt t="81034" x="6337300" y="3743325"/>
          <p14:tracePt t="81068" x="6337300" y="3752850"/>
          <p14:tracePt t="81083" x="6337300" y="3762375"/>
          <p14:tracePt t="81096" x="6337300" y="3771900"/>
          <p14:tracePt t="81117" x="6337300" y="3779838"/>
          <p14:tracePt t="81131" x="6337300" y="3789363"/>
          <p14:tracePt t="81173" x="6337300" y="3798888"/>
          <p14:tracePt t="81180" x="6337300" y="3808413"/>
          <p14:tracePt t="81222" x="6337300" y="3816350"/>
          <p14:tracePt t="81250" x="6329363" y="3825875"/>
          <p14:tracePt t="81300" x="6329363" y="3835400"/>
          <p14:tracePt t="81320" x="6329363" y="3844925"/>
          <p14:tracePt t="81404" x="6329363" y="3852863"/>
          <p14:tracePt t="81426" x="6329363" y="3862388"/>
          <p14:tracePt t="81907" x="6319838" y="3862388"/>
          <p14:tracePt t="81950" x="6310313" y="3862388"/>
          <p14:tracePt t="81957" x="6300788" y="3862388"/>
          <p14:tracePt t="81978" x="6292850" y="3862388"/>
          <p14:tracePt t="81984" x="6283325" y="3871913"/>
          <p14:tracePt t="81991" x="6264275" y="3871913"/>
          <p14:tracePt t="81998" x="6237288" y="3889375"/>
          <p14:tracePt t="82005" x="6191250" y="3898900"/>
          <p14:tracePt t="82012" x="6183313" y="3908425"/>
          <p14:tracePt t="82019" x="6154738" y="3917950"/>
          <p14:tracePt t="82026" x="6137275" y="3917950"/>
          <p14:tracePt t="82033" x="6127750" y="3927475"/>
          <p14:tracePt t="82039" x="6118225" y="3935413"/>
          <p14:tracePt t="82046" x="6110288" y="3935413"/>
          <p14:tracePt t="82054" x="6100763" y="3944938"/>
          <p14:tracePt t="82068" x="6091238" y="3944938"/>
          <p14:tracePt t="82075" x="6081713" y="3944938"/>
          <p14:tracePt t="82088" x="6073775" y="3954463"/>
          <p14:tracePt t="82103" x="6064250" y="3954463"/>
          <p14:tracePt t="82131" x="6054725" y="3963988"/>
          <p14:tracePt t="82138" x="6045200" y="3963988"/>
          <p14:tracePt t="82160" x="6037263" y="3963988"/>
          <p14:tracePt t="82180" x="6027738" y="3963988"/>
          <p14:tracePt t="82201" x="6018213" y="3963988"/>
          <p14:tracePt t="82208" x="6008688" y="3963988"/>
          <p14:tracePt t="82214" x="6008688" y="3971925"/>
          <p14:tracePt t="82229" x="6000750" y="3981450"/>
          <p14:tracePt t="82236" x="5991225" y="3981450"/>
          <p14:tracePt t="82243" x="5981700" y="3981450"/>
          <p14:tracePt t="82250" x="5972175" y="3981450"/>
          <p14:tracePt t="82257" x="5964238" y="3981450"/>
          <p14:tracePt t="82272" x="5945188" y="3981450"/>
          <p14:tracePt t="82278" x="5935663" y="3990975"/>
          <p14:tracePt t="82284" x="5927725" y="3990975"/>
          <p14:tracePt t="82291" x="5918200" y="3990975"/>
          <p14:tracePt t="82299" x="5918200" y="4000500"/>
          <p14:tracePt t="82306" x="5908675" y="4000500"/>
          <p14:tracePt t="82313" x="5899150" y="4000500"/>
          <p14:tracePt t="82335" x="5881688" y="4000500"/>
          <p14:tracePt t="82340" x="5872163" y="4000500"/>
          <p14:tracePt t="82368" x="5862638" y="4000500"/>
          <p14:tracePt t="82376" x="5854700" y="4000500"/>
          <p14:tracePt t="82404" x="5845175" y="4000500"/>
          <p14:tracePt t="82417" x="5835650" y="4000500"/>
          <p14:tracePt t="82431" x="5835650" y="3990975"/>
          <p14:tracePt t="82439" x="5826125" y="3981450"/>
          <p14:tracePt t="82445" x="5818188" y="3981450"/>
          <p14:tracePt t="82466" x="5818188" y="3971925"/>
          <p14:tracePt t="82474" x="5808663" y="3971925"/>
          <p14:tracePt t="82480" x="5808663" y="3963988"/>
          <p14:tracePt t="82487" x="5799138" y="39639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137BC8-FB07-4318-8DAE-BF8E8D11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Drain fraction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65EE6-F8CA-41BB-8504-013790A8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817" y="1977675"/>
            <a:ext cx="3574311" cy="267642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A44212-4BE2-4FA1-9B7D-6AA1928AFBF4}"/>
              </a:ext>
            </a:extLst>
          </p:cNvPr>
          <p:cNvCxnSpPr>
            <a:cxnSpLocks/>
          </p:cNvCxnSpPr>
          <p:nvPr/>
        </p:nvCxnSpPr>
        <p:spPr>
          <a:xfrm>
            <a:off x="6931238" y="2819640"/>
            <a:ext cx="0" cy="13382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68DA8A-03F2-4AF8-8F0C-FDBCE47B0D8A}"/>
              </a:ext>
            </a:extLst>
          </p:cNvPr>
          <p:cNvSpPr txBox="1"/>
          <p:nvPr/>
        </p:nvSpPr>
        <p:spPr>
          <a:xfrm>
            <a:off x="7006147" y="361921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34E26-95BA-415C-B4AD-E4F8770366F0}"/>
              </a:ext>
            </a:extLst>
          </p:cNvPr>
          <p:cNvSpPr txBox="1"/>
          <p:nvPr/>
        </p:nvSpPr>
        <p:spPr>
          <a:xfrm>
            <a:off x="3233909" y="2879695"/>
            <a:ext cx="1261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Subsurface drain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31362B-E53E-44CE-A024-310273CADCFF}"/>
              </a:ext>
            </a:extLst>
          </p:cNvPr>
          <p:cNvCxnSpPr>
            <a:cxnSpLocks/>
          </p:cNvCxnSpPr>
          <p:nvPr/>
        </p:nvCxnSpPr>
        <p:spPr>
          <a:xfrm>
            <a:off x="6131703" y="1877449"/>
            <a:ext cx="0" cy="3735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9140B2-2B5F-459B-83A0-D3FD96AAE288}"/>
              </a:ext>
            </a:extLst>
          </p:cNvPr>
          <p:cNvCxnSpPr>
            <a:cxnSpLocks/>
          </p:cNvCxnSpPr>
          <p:nvPr/>
        </p:nvCxnSpPr>
        <p:spPr>
          <a:xfrm>
            <a:off x="5905622" y="1905138"/>
            <a:ext cx="0" cy="3735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A4B4E2-3C0E-4395-B40D-61522EB40E61}"/>
              </a:ext>
            </a:extLst>
          </p:cNvPr>
          <p:cNvSpPr txBox="1"/>
          <p:nvPr/>
        </p:nvSpPr>
        <p:spPr>
          <a:xfrm>
            <a:off x="5492204" y="1538895"/>
            <a:ext cx="12789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Recharge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82915-5901-4039-880E-AA73500E8935}"/>
              </a:ext>
            </a:extLst>
          </p:cNvPr>
          <p:cNvSpPr txBox="1"/>
          <p:nvPr/>
        </p:nvSpPr>
        <p:spPr>
          <a:xfrm>
            <a:off x="3308817" y="4472555"/>
            <a:ext cx="1355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Drain flow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76E22D-CD84-4522-9A1D-60C4E922204B}"/>
                  </a:ext>
                </a:extLst>
              </p:cNvPr>
              <p:cNvSpPr txBox="1"/>
              <p:nvPr/>
            </p:nvSpPr>
            <p:spPr>
              <a:xfrm>
                <a:off x="3073367" y="5257874"/>
                <a:ext cx="4300799" cy="667490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𝐷𝑟𝑎𝑖𝑛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𝑓𝑟𝑎𝑐𝑡𝑖𝑜𝑛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𝑣𝑜𝑙𝑢𝑚𝑒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𝑜𝑓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𝑑𝑖𝑠𝑐h𝑎𝑟𝑔𝑒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𝑣𝑜𝑙𝑢𝑚𝑒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𝑜𝑓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𝑟𝑒𝑐h𝑎𝑟𝑔𝑒</m:t>
                          </m:r>
                        </m:den>
                      </m:f>
                    </m:oMath>
                  </m:oMathPara>
                </a14:m>
                <a:endParaRPr lang="en-US" sz="1800" dirty="0"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76E22D-CD84-4522-9A1D-60C4E9222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367" y="5257874"/>
                <a:ext cx="4300799" cy="6674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6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F07CC12-5635-416E-8838-997804062C13}"/>
              </a:ext>
            </a:extLst>
          </p:cNvPr>
          <p:cNvSpPr txBox="1">
            <a:spLocks/>
          </p:cNvSpPr>
          <p:nvPr/>
        </p:nvSpPr>
        <p:spPr>
          <a:xfrm>
            <a:off x="213962" y="129337"/>
            <a:ext cx="2462563" cy="81772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0"/>
              <a:t>Objective</a:t>
            </a:r>
            <a:endParaRPr lang="da-DK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CA47D-1E2F-4DB7-9778-D7631D3BD8B2}"/>
              </a:ext>
            </a:extLst>
          </p:cNvPr>
          <p:cNvSpPr txBox="1"/>
          <p:nvPr/>
        </p:nvSpPr>
        <p:spPr>
          <a:xfrm>
            <a:off x="2321417" y="2539389"/>
            <a:ext cx="6804828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 a groundwater flow model that can simulate drain flow dynamics for several drain catchments in Denmark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Investigate the physical control on generated      drain fraction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EC8A-D889-4646-B735-BF8859B985CE}"/>
              </a:ext>
            </a:extLst>
          </p:cNvPr>
          <p:cNvSpPr txBox="1"/>
          <p:nvPr/>
        </p:nvSpPr>
        <p:spPr>
          <a:xfrm>
            <a:off x="2905218" y="1868731"/>
            <a:ext cx="6130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What drives drain flow generation?</a:t>
            </a:r>
          </a:p>
        </p:txBody>
      </p:sp>
    </p:spTree>
    <p:extLst>
      <p:ext uri="{BB962C8B-B14F-4D97-AF65-F5344CB8AC3E}">
        <p14:creationId xmlns:p14="http://schemas.microsoft.com/office/powerpoint/2010/main" val="186984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F07CC12-5635-416E-8838-997804062C13}"/>
              </a:ext>
            </a:extLst>
          </p:cNvPr>
          <p:cNvSpPr txBox="1">
            <a:spLocks/>
          </p:cNvSpPr>
          <p:nvPr/>
        </p:nvSpPr>
        <p:spPr>
          <a:xfrm>
            <a:off x="213962" y="129337"/>
            <a:ext cx="2462563" cy="81772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0"/>
              <a:t>Objective</a:t>
            </a:r>
            <a:endParaRPr lang="da-DK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CA47D-1E2F-4DB7-9778-D7631D3BD8B2}"/>
              </a:ext>
            </a:extLst>
          </p:cNvPr>
          <p:cNvSpPr txBox="1"/>
          <p:nvPr/>
        </p:nvSpPr>
        <p:spPr>
          <a:xfrm>
            <a:off x="2321417" y="2539389"/>
            <a:ext cx="6804828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 a groundwater flow model that can simulate drain flow dynamics for several drain catchments in Denmark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Investigate the physical control on generated      drain fraction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EC8A-D889-4646-B735-BF8859B985CE}"/>
              </a:ext>
            </a:extLst>
          </p:cNvPr>
          <p:cNvSpPr txBox="1"/>
          <p:nvPr/>
        </p:nvSpPr>
        <p:spPr>
          <a:xfrm>
            <a:off x="2905218" y="1868731"/>
            <a:ext cx="6130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What drives drain flow generation?</a:t>
            </a:r>
          </a:p>
        </p:txBody>
      </p:sp>
    </p:spTree>
    <p:extLst>
      <p:ext uri="{BB962C8B-B14F-4D97-AF65-F5344CB8AC3E}">
        <p14:creationId xmlns:p14="http://schemas.microsoft.com/office/powerpoint/2010/main" val="2839003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249CD7-D68B-458E-8CB8-21361350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167459"/>
            <a:ext cx="10515600" cy="1325563"/>
          </a:xfrm>
        </p:spPr>
        <p:txBody>
          <a:bodyPr/>
          <a:lstStyle/>
          <a:p>
            <a:r>
              <a:rPr lang="en-US" b="0" dirty="0"/>
              <a:t>Data collection and selection of drain sites</a:t>
            </a:r>
            <a:endParaRPr lang="da-DK" b="0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6F5770A-629F-432B-A3F0-77B48233FF3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11631" r="31769" b="35824"/>
          <a:stretch/>
        </p:blipFill>
        <p:spPr bwMode="auto">
          <a:xfrm>
            <a:off x="1225811" y="683491"/>
            <a:ext cx="4589762" cy="5831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5EF80-D62D-44BB-8C95-25A7B83AC989}"/>
              </a:ext>
            </a:extLst>
          </p:cNvPr>
          <p:cNvSpPr txBox="1"/>
          <p:nvPr/>
        </p:nvSpPr>
        <p:spPr>
          <a:xfrm>
            <a:off x="5123735" y="1223456"/>
            <a:ext cx="6217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26 field scale (&lt;1km</a:t>
            </a:r>
            <a:r>
              <a:rPr lang="en-US" sz="2400" baseline="30000" dirty="0"/>
              <a:t>2</a:t>
            </a:r>
            <a:r>
              <a:rPr lang="en-US" sz="2400" dirty="0"/>
              <a:t>) drain catchment </a:t>
            </a:r>
          </a:p>
          <a:p>
            <a:endParaRPr lang="en-US" sz="2400" dirty="0"/>
          </a:p>
          <a:p>
            <a:r>
              <a:rPr lang="en-US" sz="2400" dirty="0"/>
              <a:t>Collected observed drain flows data</a:t>
            </a:r>
            <a:endParaRPr lang="en-US" dirty="0"/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721C0F0-BE9B-429B-AB40-6B6F15CEB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55" y="3686798"/>
            <a:ext cx="3862909" cy="295887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15C1D2-B4C0-4096-98DE-73849DCDB409}"/>
              </a:ext>
            </a:extLst>
          </p:cNvPr>
          <p:cNvCxnSpPr>
            <a:cxnSpLocks/>
          </p:cNvCxnSpPr>
          <p:nvPr/>
        </p:nvCxnSpPr>
        <p:spPr>
          <a:xfrm>
            <a:off x="3195782" y="3843113"/>
            <a:ext cx="5787137" cy="72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42FA9E-DCF9-4528-B5F1-6FEA586B45C1}"/>
              </a:ext>
            </a:extLst>
          </p:cNvPr>
          <p:cNvSpPr txBox="1"/>
          <p:nvPr/>
        </p:nvSpPr>
        <p:spPr>
          <a:xfrm>
            <a:off x="7949099" y="3211277"/>
            <a:ext cx="1601300" cy="461665"/>
          </a:xfrm>
          <a:prstGeom prst="rect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cs typeface="Calibri" panose="020F0502020204030204" pitchFamily="34" charset="0"/>
              </a:rPr>
              <a:t>Drain site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EEFC-0F66-409C-8909-68B8F345CF6F}"/>
              </a:ext>
            </a:extLst>
          </p:cNvPr>
          <p:cNvSpPr txBox="1"/>
          <p:nvPr/>
        </p:nvSpPr>
        <p:spPr>
          <a:xfrm rot="5400000">
            <a:off x="10488447" y="4947990"/>
            <a:ext cx="1085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Calibri" panose="020F0502020204030204" pitchFamily="34" charset="0"/>
              </a:rPr>
              <a:t>Elevation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F19861-BEEE-4FD2-8A25-FAD5541F1552}"/>
              </a:ext>
            </a:extLst>
          </p:cNvPr>
          <p:cNvCxnSpPr>
            <a:cxnSpLocks/>
            <a:endCxn id="24" idx="4"/>
          </p:cNvCxnSpPr>
          <p:nvPr/>
        </p:nvCxnSpPr>
        <p:spPr>
          <a:xfrm>
            <a:off x="3195782" y="4048688"/>
            <a:ext cx="4301859" cy="1852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4146E34-DD0B-4BDC-B590-08B4C5081C49}"/>
              </a:ext>
            </a:extLst>
          </p:cNvPr>
          <p:cNvSpPr/>
          <p:nvPr/>
        </p:nvSpPr>
        <p:spPr>
          <a:xfrm>
            <a:off x="7439936" y="5777468"/>
            <a:ext cx="115410" cy="123978"/>
          </a:xfrm>
          <a:prstGeom prst="ellipse">
            <a:avLst/>
          </a:prstGeom>
          <a:solidFill>
            <a:srgbClr val="FF0000"/>
          </a:solidFill>
          <a:ln>
            <a:solidFill>
              <a:srgbClr val="FF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583FD-4CA4-4F86-9A18-99A940FE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49" y="262518"/>
            <a:ext cx="10515600" cy="1325563"/>
          </a:xfrm>
        </p:spPr>
        <p:txBody>
          <a:bodyPr/>
          <a:lstStyle/>
          <a:p>
            <a:r>
              <a:rPr lang="en-US" b="0" dirty="0"/>
              <a:t>Groundwater flow model (MIKE-SHE)</a:t>
            </a:r>
            <a:endParaRPr lang="da-DK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12CF-C7F0-4DAE-82DF-3F5CF94D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583" y="1221631"/>
            <a:ext cx="5144339" cy="4962734"/>
          </a:xfrm>
        </p:spPr>
        <p:txBody>
          <a:bodyPr>
            <a:normAutofit/>
          </a:bodyPr>
          <a:lstStyle/>
          <a:p>
            <a:pPr marL="72007" indent="0" algn="ctr">
              <a:buNone/>
            </a:pPr>
            <a:endParaRPr lang="en-US" sz="2400" b="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/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da-DK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37179A-396C-4993-8D2C-45D32B496AC2}"/>
              </a:ext>
            </a:extLst>
          </p:cNvPr>
          <p:cNvSpPr/>
          <p:nvPr/>
        </p:nvSpPr>
        <p:spPr>
          <a:xfrm>
            <a:off x="580614" y="3311373"/>
            <a:ext cx="3698424" cy="140297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Pre-existing DK hydrological model (100*100m)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401CAA-1548-48D3-BFD2-B80C980C2148}"/>
              </a:ext>
            </a:extLst>
          </p:cNvPr>
          <p:cNvSpPr/>
          <p:nvPr/>
        </p:nvSpPr>
        <p:spPr>
          <a:xfrm>
            <a:off x="6149268" y="3311373"/>
            <a:ext cx="3991316" cy="140297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en-US" b="0" dirty="0">
                <a:solidFill>
                  <a:schemeClr val="tx1"/>
                </a:solidFill>
              </a:rPr>
              <a:t>Modified DK hydrological model (10*10m)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4C6854-1A3B-4D87-8506-BB15AD22CD79}"/>
              </a:ext>
            </a:extLst>
          </p:cNvPr>
          <p:cNvSpPr txBox="1"/>
          <p:nvPr/>
        </p:nvSpPr>
        <p:spPr>
          <a:xfrm>
            <a:off x="5079911" y="4788896"/>
            <a:ext cx="6130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1800" b="0" dirty="0">
                <a:solidFill>
                  <a:schemeClr val="tx1"/>
                </a:solidFill>
              </a:rPr>
              <a:t>Drain conductance</a:t>
            </a:r>
          </a:p>
          <a:p>
            <a:pPr marL="72007" indent="0" algn="ctr">
              <a:buClr>
                <a:schemeClr val="tx1"/>
              </a:buClr>
              <a:buNone/>
            </a:pPr>
            <a:r>
              <a:rPr lang="en-US" sz="1800" b="0" dirty="0">
                <a:solidFill>
                  <a:schemeClr val="tx1"/>
                </a:solidFill>
              </a:rPr>
              <a:t>Hydraulic conductivity (0-2m)</a:t>
            </a:r>
          </a:p>
          <a:p>
            <a:pPr marL="72007" indent="0" algn="ctr">
              <a:buClr>
                <a:schemeClr val="tx1"/>
              </a:buClr>
              <a:buNone/>
            </a:pPr>
            <a:r>
              <a:rPr lang="en-US" sz="1800" b="0" dirty="0">
                <a:solidFill>
                  <a:schemeClr val="tx1"/>
                </a:solidFill>
              </a:rPr>
              <a:t>Geological layers depth</a:t>
            </a:r>
          </a:p>
          <a:p>
            <a:pPr marL="72007" indent="0" algn="ctr">
              <a:buClr>
                <a:schemeClr val="tx1"/>
              </a:buClr>
              <a:buNone/>
            </a:pPr>
            <a:r>
              <a:rPr lang="en-US" sz="1800" b="0" dirty="0">
                <a:solidFill>
                  <a:schemeClr val="tx1"/>
                </a:solidFill>
              </a:rPr>
              <a:t>Drain depth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9E74D-9740-4A8A-9A4C-FC03B7EA0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116" y="1415231"/>
            <a:ext cx="4353323" cy="165037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B71AEFE-90B1-4048-B250-ADA8BD912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9918" y="1351428"/>
            <a:ext cx="4807665" cy="171417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2FEE2C-C496-4707-8E82-515E61D7E55D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4279038" y="4012863"/>
            <a:ext cx="1870230" cy="0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4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3|1.1|1.4|16.6"/>
</p:tagLst>
</file>

<file path=ppt/theme/theme1.xml><?xml version="1.0" encoding="utf-8"?>
<a:theme xmlns:a="http://schemas.openxmlformats.org/drawingml/2006/main" name="HGG_2011">
  <a:themeElements>
    <a:clrScheme name="AU">
      <a:dk1>
        <a:srgbClr val="000000"/>
      </a:dk1>
      <a:lt1>
        <a:srgbClr val="FFFFFF"/>
      </a:lt1>
      <a:dk2>
        <a:srgbClr val="81A0C6"/>
      </a:dk2>
      <a:lt2>
        <a:srgbClr val="03428E"/>
      </a:lt2>
      <a:accent1>
        <a:srgbClr val="FFFFFF"/>
      </a:accent1>
      <a:accent2>
        <a:srgbClr val="808092"/>
      </a:accent2>
      <a:accent3>
        <a:srgbClr val="FFFFFF"/>
      </a:accent3>
      <a:accent4>
        <a:srgbClr val="000000"/>
      </a:accent4>
      <a:accent5>
        <a:srgbClr val="FFFFFF"/>
      </a:accent5>
      <a:accent6>
        <a:srgbClr val="737384"/>
      </a:accent6>
      <a:hlink>
        <a:srgbClr val="E6ECF4"/>
      </a:hlink>
      <a:folHlink>
        <a:srgbClr val="E5E5E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836BC33D1E5846BD77C269C61838DB" ma:contentTypeVersion="13" ma:contentTypeDescription="Opret et nyt dokument." ma:contentTypeScope="" ma:versionID="681ef4e38040811187d1b4e0762dd59e">
  <xsd:schema xmlns:xsd="http://www.w3.org/2001/XMLSchema" xmlns:xs="http://www.w3.org/2001/XMLSchema" xmlns:p="http://schemas.microsoft.com/office/2006/metadata/properties" xmlns:ns3="f659a008-7c21-4ee3-a745-e38581e13101" xmlns:ns4="e064323b-8959-406a-a3e9-bb6e93638192" targetNamespace="http://schemas.microsoft.com/office/2006/metadata/properties" ma:root="true" ma:fieldsID="96fafc411b8d79d7ba3cedfb3be3ef17" ns3:_="" ns4:_="">
    <xsd:import namespace="f659a008-7c21-4ee3-a745-e38581e13101"/>
    <xsd:import namespace="e064323b-8959-406a-a3e9-bb6e936381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9a008-7c21-4ee3-a745-e38581e13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4323b-8959-406a-a3e9-bb6e9363819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A746B6-6C0C-4932-A132-5735E138FD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59a008-7c21-4ee3-a745-e38581e13101"/>
    <ds:schemaRef ds:uri="e064323b-8959-406a-a3e9-bb6e93638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D4C062-7103-4A3A-ABFE-0007B3021884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f659a008-7c21-4ee3-a745-e38581e13101"/>
    <ds:schemaRef ds:uri="http://schemas.microsoft.com/office/2006/documentManagement/types"/>
    <ds:schemaRef ds:uri="e064323b-8959-406a-a3e9-bb6e9363819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9B0F7E-D99D-4D58-85C0-B75F22AEF9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HGGtemplate_Wide_White_April2019</Template>
  <TotalTime>55604</TotalTime>
  <Words>515</Words>
  <Application>Microsoft Office PowerPoint</Application>
  <PresentationFormat>Widescreen</PresentationFormat>
  <Paragraphs>135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NexusSans</vt:lpstr>
      <vt:lpstr>Open Sans</vt:lpstr>
      <vt:lpstr>HGG_2011</vt:lpstr>
      <vt:lpstr>Assessing the physical controls of simulated drain flow dynamics </vt:lpstr>
      <vt:lpstr>Background</vt:lpstr>
      <vt:lpstr>Background </vt:lpstr>
      <vt:lpstr>Why subsurface drains are important?</vt:lpstr>
      <vt:lpstr>Drain fraction</vt:lpstr>
      <vt:lpstr>PowerPoint Presentation</vt:lpstr>
      <vt:lpstr>PowerPoint Presentation</vt:lpstr>
      <vt:lpstr>Data collection and selection of drain sites</vt:lpstr>
      <vt:lpstr>Groundwater flow model (MIKE-SHE)</vt:lpstr>
      <vt:lpstr>Generation of hydraulic conductivity map</vt:lpstr>
      <vt:lpstr>Calibration parameters</vt:lpstr>
      <vt:lpstr>Calibration performance</vt:lpstr>
      <vt:lpstr>Calibration performance</vt:lpstr>
      <vt:lpstr>PowerPoint Presentation</vt:lpstr>
      <vt:lpstr>Identified physical variables</vt:lpstr>
      <vt:lpstr>Covariance of identified physical variables</vt:lpstr>
      <vt:lpstr>Scale based correlations</vt:lpstr>
      <vt:lpstr>Conclusion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Hafsa Mahmood</dc:creator>
  <cp:lastModifiedBy>Hafsa Mahmood</cp:lastModifiedBy>
  <cp:revision>686</cp:revision>
  <dcterms:created xsi:type="dcterms:W3CDTF">2021-02-10T07:17:58Z</dcterms:created>
  <dcterms:modified xsi:type="dcterms:W3CDTF">2022-05-20T08:27:02Z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0x01010056836BC33D1E5846BD77C269C61838DB</vt:lpwstr>
  </property>
</Properties>
</file>