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79" r:id="rId2"/>
    <p:sldId id="280" r:id="rId3"/>
    <p:sldId id="282" r:id="rId4"/>
    <p:sldId id="281" r:id="rId5"/>
    <p:sldId id="445" r:id="rId6"/>
    <p:sldId id="285" r:id="rId7"/>
    <p:sldId id="283" r:id="rId8"/>
    <p:sldId id="284" r:id="rId9"/>
    <p:sldId id="446"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75" d="100"/>
          <a:sy n="75" d="100"/>
        </p:scale>
        <p:origin x="62" y="22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071D71-4A8F-41FA-BB20-12DCB3943766}" type="datetimeFigureOut">
              <a:rPr lang="en-GB" smtClean="0"/>
              <a:t>23/05/2022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1AA45C-4ACD-4FA3-8983-CBF1C1F6C36F}" type="slidenum">
              <a:rPr lang="en-GB" smtClean="0"/>
              <a:t>‹#›</a:t>
            </a:fld>
            <a:endParaRPr lang="en-GB"/>
          </a:p>
        </p:txBody>
      </p:sp>
    </p:spTree>
    <p:extLst>
      <p:ext uri="{BB962C8B-B14F-4D97-AF65-F5344CB8AC3E}">
        <p14:creationId xmlns:p14="http://schemas.microsoft.com/office/powerpoint/2010/main" val="37564567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DengXian" panose="02010600030101010101" pitchFamily="2" charset="-122"/>
                <a:cs typeface="Times New Roman" panose="02020603050405020304" pitchFamily="18" charset="0"/>
              </a:rPr>
              <a:t>Hello, everyone. My topic is </a:t>
            </a:r>
            <a:r>
              <a:rPr lang="en-US" sz="1800" dirty="0">
                <a:effectLst/>
                <a:latin typeface="Calibri" panose="020F0502020204030204" pitchFamily="34" charset="0"/>
                <a:ea typeface="DengXian" panose="02010600030101010101" pitchFamily="2" charset="-122"/>
                <a:cs typeface="Times New Roman" panose="02020603050405020304" pitchFamily="18" charset="0"/>
              </a:rPr>
              <a:t>Global climate change risks and cities. The contributors are me and my supervisor Professor Gerald Mills. Cities are major drivers of climate change and are at great risk from the effects of climate change. Projected hazards associated with global climate change include sea-level rise, more frequent hot days/nights, more intense heatwaves, and more intense rainfall events. These hazards will be enhanced in cities because of local effects such as the urban Heat Island and enhanced surface runoff. Managing risk in each city must take note of the spatial nature of the hazard and the exposure and vulnerability of the population and the supporting infrastructure. For example, when we manage climate risks of Dublin city, we firstly noticed that Dublin is at low elevation and close to sea-level along coasts, and the built urban form and concentrated populations are located alongside Liffey River. Therefore, we can say Dublin is probably at the risks of river flooding and sea-level rising flooding. Also, there is a considerable body of knowledge on Dublin’s unique nature of built landscapes, local topography, and emission patterns, which could be used to evaluate other climate risks in Dublin city. </a:t>
            </a:r>
            <a:endParaRPr lang="en-GB" sz="1800" dirty="0">
              <a:effectLst/>
              <a:latin typeface="Calibri" panose="020F0502020204030204" pitchFamily="34" charset="0"/>
              <a:ea typeface="DengXian" panose="02010600030101010101" pitchFamily="2" charset="-122"/>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5204188A-64E1-4307-BA67-E4231BFCBE7B}" type="slidenum">
              <a:rPr lang="en-GB" smtClean="0"/>
              <a:t>1</a:t>
            </a:fld>
            <a:endParaRPr lang="en-GB"/>
          </a:p>
        </p:txBody>
      </p:sp>
    </p:spTree>
    <p:extLst>
      <p:ext uri="{BB962C8B-B14F-4D97-AF65-F5344CB8AC3E}">
        <p14:creationId xmlns:p14="http://schemas.microsoft.com/office/powerpoint/2010/main" val="37158643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0B739D-5139-3F13-D349-AA3209E488B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59CBBC2-57C5-6DCD-19F5-6B85808FBD8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680F08F-D4FD-F46E-AA12-D3C6C71732D3}"/>
              </a:ext>
            </a:extLst>
          </p:cNvPr>
          <p:cNvSpPr>
            <a:spLocks noGrp="1"/>
          </p:cNvSpPr>
          <p:nvPr>
            <p:ph type="dt" sz="half" idx="10"/>
          </p:nvPr>
        </p:nvSpPr>
        <p:spPr/>
        <p:txBody>
          <a:bodyPr/>
          <a:lstStyle/>
          <a:p>
            <a:fld id="{CD303667-5EC5-4552-BE2D-925D4EE3CF75}" type="datetimeFigureOut">
              <a:rPr lang="en-GB" smtClean="0"/>
              <a:t>23/05/2022</a:t>
            </a:fld>
            <a:endParaRPr lang="en-GB"/>
          </a:p>
        </p:txBody>
      </p:sp>
      <p:sp>
        <p:nvSpPr>
          <p:cNvPr id="5" name="Footer Placeholder 4">
            <a:extLst>
              <a:ext uri="{FF2B5EF4-FFF2-40B4-BE49-F238E27FC236}">
                <a16:creationId xmlns:a16="http://schemas.microsoft.com/office/drawing/2014/main" id="{8BBDD31F-254F-48BD-BEA1-2C64F419447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9C4F0C1-10B5-E96D-F424-604004E84110}"/>
              </a:ext>
            </a:extLst>
          </p:cNvPr>
          <p:cNvSpPr>
            <a:spLocks noGrp="1"/>
          </p:cNvSpPr>
          <p:nvPr>
            <p:ph type="sldNum" sz="quarter" idx="12"/>
          </p:nvPr>
        </p:nvSpPr>
        <p:spPr/>
        <p:txBody>
          <a:bodyPr/>
          <a:lstStyle/>
          <a:p>
            <a:fld id="{D4A9BB5E-2808-490F-B244-090092DE7F1E}" type="slidenum">
              <a:rPr lang="en-GB" smtClean="0"/>
              <a:t>‹#›</a:t>
            </a:fld>
            <a:endParaRPr lang="en-GB"/>
          </a:p>
        </p:txBody>
      </p:sp>
    </p:spTree>
    <p:extLst>
      <p:ext uri="{BB962C8B-B14F-4D97-AF65-F5344CB8AC3E}">
        <p14:creationId xmlns:p14="http://schemas.microsoft.com/office/powerpoint/2010/main" val="23266275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DABE7F-0101-65B1-B4B9-ECCDE6B19AC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13C68C7-F3FF-D519-8E6C-A3CCF5091FD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3335A6B-82C0-2EC8-3D6B-0DFFC239F44E}"/>
              </a:ext>
            </a:extLst>
          </p:cNvPr>
          <p:cNvSpPr>
            <a:spLocks noGrp="1"/>
          </p:cNvSpPr>
          <p:nvPr>
            <p:ph type="dt" sz="half" idx="10"/>
          </p:nvPr>
        </p:nvSpPr>
        <p:spPr/>
        <p:txBody>
          <a:bodyPr/>
          <a:lstStyle/>
          <a:p>
            <a:fld id="{CD303667-5EC5-4552-BE2D-925D4EE3CF75}" type="datetimeFigureOut">
              <a:rPr lang="en-GB" smtClean="0"/>
              <a:t>23/05/2022</a:t>
            </a:fld>
            <a:endParaRPr lang="en-GB"/>
          </a:p>
        </p:txBody>
      </p:sp>
      <p:sp>
        <p:nvSpPr>
          <p:cNvPr id="5" name="Footer Placeholder 4">
            <a:extLst>
              <a:ext uri="{FF2B5EF4-FFF2-40B4-BE49-F238E27FC236}">
                <a16:creationId xmlns:a16="http://schemas.microsoft.com/office/drawing/2014/main" id="{30C7D75E-523B-2217-CC81-0C5B325EC2E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E2B71F5-AEF2-1FFB-A9F3-E2ABB2BB8046}"/>
              </a:ext>
            </a:extLst>
          </p:cNvPr>
          <p:cNvSpPr>
            <a:spLocks noGrp="1"/>
          </p:cNvSpPr>
          <p:nvPr>
            <p:ph type="sldNum" sz="quarter" idx="12"/>
          </p:nvPr>
        </p:nvSpPr>
        <p:spPr/>
        <p:txBody>
          <a:bodyPr/>
          <a:lstStyle/>
          <a:p>
            <a:fld id="{D4A9BB5E-2808-490F-B244-090092DE7F1E}" type="slidenum">
              <a:rPr lang="en-GB" smtClean="0"/>
              <a:t>‹#›</a:t>
            </a:fld>
            <a:endParaRPr lang="en-GB"/>
          </a:p>
        </p:txBody>
      </p:sp>
    </p:spTree>
    <p:extLst>
      <p:ext uri="{BB962C8B-B14F-4D97-AF65-F5344CB8AC3E}">
        <p14:creationId xmlns:p14="http://schemas.microsoft.com/office/powerpoint/2010/main" val="7064693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3084D28-A822-6389-8385-E957A6706DC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CF366A5-60BB-A07B-5CA0-8631D7946D5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DA1F1AF-176A-4E8B-5462-EF4FCC8A9326}"/>
              </a:ext>
            </a:extLst>
          </p:cNvPr>
          <p:cNvSpPr>
            <a:spLocks noGrp="1"/>
          </p:cNvSpPr>
          <p:nvPr>
            <p:ph type="dt" sz="half" idx="10"/>
          </p:nvPr>
        </p:nvSpPr>
        <p:spPr/>
        <p:txBody>
          <a:bodyPr/>
          <a:lstStyle/>
          <a:p>
            <a:fld id="{CD303667-5EC5-4552-BE2D-925D4EE3CF75}" type="datetimeFigureOut">
              <a:rPr lang="en-GB" smtClean="0"/>
              <a:t>23/05/2022</a:t>
            </a:fld>
            <a:endParaRPr lang="en-GB"/>
          </a:p>
        </p:txBody>
      </p:sp>
      <p:sp>
        <p:nvSpPr>
          <p:cNvPr id="5" name="Footer Placeholder 4">
            <a:extLst>
              <a:ext uri="{FF2B5EF4-FFF2-40B4-BE49-F238E27FC236}">
                <a16:creationId xmlns:a16="http://schemas.microsoft.com/office/drawing/2014/main" id="{BB4D7ED4-C619-CB4B-863C-2A7237B6B47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D724A0C-F16A-126C-653C-81C7E2C3B78B}"/>
              </a:ext>
            </a:extLst>
          </p:cNvPr>
          <p:cNvSpPr>
            <a:spLocks noGrp="1"/>
          </p:cNvSpPr>
          <p:nvPr>
            <p:ph type="sldNum" sz="quarter" idx="12"/>
          </p:nvPr>
        </p:nvSpPr>
        <p:spPr/>
        <p:txBody>
          <a:bodyPr/>
          <a:lstStyle/>
          <a:p>
            <a:fld id="{D4A9BB5E-2808-490F-B244-090092DE7F1E}" type="slidenum">
              <a:rPr lang="en-GB" smtClean="0"/>
              <a:t>‹#›</a:t>
            </a:fld>
            <a:endParaRPr lang="en-GB"/>
          </a:p>
        </p:txBody>
      </p:sp>
    </p:spTree>
    <p:extLst>
      <p:ext uri="{BB962C8B-B14F-4D97-AF65-F5344CB8AC3E}">
        <p14:creationId xmlns:p14="http://schemas.microsoft.com/office/powerpoint/2010/main" val="1129608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FFEF20-D706-A9DB-2F8D-2CF48FFF10E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8F39A33-3F4C-6911-B7B7-20AB3A05004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415F444-50A1-EA72-9560-66B51BC1C9E2}"/>
              </a:ext>
            </a:extLst>
          </p:cNvPr>
          <p:cNvSpPr>
            <a:spLocks noGrp="1"/>
          </p:cNvSpPr>
          <p:nvPr>
            <p:ph type="dt" sz="half" idx="10"/>
          </p:nvPr>
        </p:nvSpPr>
        <p:spPr/>
        <p:txBody>
          <a:bodyPr/>
          <a:lstStyle/>
          <a:p>
            <a:fld id="{CD303667-5EC5-4552-BE2D-925D4EE3CF75}" type="datetimeFigureOut">
              <a:rPr lang="en-GB" smtClean="0"/>
              <a:t>23/05/2022</a:t>
            </a:fld>
            <a:endParaRPr lang="en-GB"/>
          </a:p>
        </p:txBody>
      </p:sp>
      <p:sp>
        <p:nvSpPr>
          <p:cNvPr id="5" name="Footer Placeholder 4">
            <a:extLst>
              <a:ext uri="{FF2B5EF4-FFF2-40B4-BE49-F238E27FC236}">
                <a16:creationId xmlns:a16="http://schemas.microsoft.com/office/drawing/2014/main" id="{F9E39D1C-CF8C-D8C5-BF1A-DBACB089829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0EC4DD0-9B7C-A2C3-1322-EE98E82FFB7E}"/>
              </a:ext>
            </a:extLst>
          </p:cNvPr>
          <p:cNvSpPr>
            <a:spLocks noGrp="1"/>
          </p:cNvSpPr>
          <p:nvPr>
            <p:ph type="sldNum" sz="quarter" idx="12"/>
          </p:nvPr>
        </p:nvSpPr>
        <p:spPr/>
        <p:txBody>
          <a:bodyPr/>
          <a:lstStyle/>
          <a:p>
            <a:fld id="{D4A9BB5E-2808-490F-B244-090092DE7F1E}" type="slidenum">
              <a:rPr lang="en-GB" smtClean="0"/>
              <a:t>‹#›</a:t>
            </a:fld>
            <a:endParaRPr lang="en-GB"/>
          </a:p>
        </p:txBody>
      </p:sp>
    </p:spTree>
    <p:extLst>
      <p:ext uri="{BB962C8B-B14F-4D97-AF65-F5344CB8AC3E}">
        <p14:creationId xmlns:p14="http://schemas.microsoft.com/office/powerpoint/2010/main" val="14577235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E757D6-1F19-E47D-DF9A-E068F9D6744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A40B035-1495-73FF-68C3-FA61DE29326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BE6E8AF-D399-EB1B-000B-A7E9796D031E}"/>
              </a:ext>
            </a:extLst>
          </p:cNvPr>
          <p:cNvSpPr>
            <a:spLocks noGrp="1"/>
          </p:cNvSpPr>
          <p:nvPr>
            <p:ph type="dt" sz="half" idx="10"/>
          </p:nvPr>
        </p:nvSpPr>
        <p:spPr/>
        <p:txBody>
          <a:bodyPr/>
          <a:lstStyle/>
          <a:p>
            <a:fld id="{CD303667-5EC5-4552-BE2D-925D4EE3CF75}" type="datetimeFigureOut">
              <a:rPr lang="en-GB" smtClean="0"/>
              <a:t>23/05/2022</a:t>
            </a:fld>
            <a:endParaRPr lang="en-GB"/>
          </a:p>
        </p:txBody>
      </p:sp>
      <p:sp>
        <p:nvSpPr>
          <p:cNvPr id="5" name="Footer Placeholder 4">
            <a:extLst>
              <a:ext uri="{FF2B5EF4-FFF2-40B4-BE49-F238E27FC236}">
                <a16:creationId xmlns:a16="http://schemas.microsoft.com/office/drawing/2014/main" id="{94F7DD5F-56B2-1D69-C2D5-26DAD231071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0B3BE03-B4BF-9425-80D1-CF88CB1EB56C}"/>
              </a:ext>
            </a:extLst>
          </p:cNvPr>
          <p:cNvSpPr>
            <a:spLocks noGrp="1"/>
          </p:cNvSpPr>
          <p:nvPr>
            <p:ph type="sldNum" sz="quarter" idx="12"/>
          </p:nvPr>
        </p:nvSpPr>
        <p:spPr/>
        <p:txBody>
          <a:bodyPr/>
          <a:lstStyle/>
          <a:p>
            <a:fld id="{D4A9BB5E-2808-490F-B244-090092DE7F1E}" type="slidenum">
              <a:rPr lang="en-GB" smtClean="0"/>
              <a:t>‹#›</a:t>
            </a:fld>
            <a:endParaRPr lang="en-GB"/>
          </a:p>
        </p:txBody>
      </p:sp>
    </p:spTree>
    <p:extLst>
      <p:ext uri="{BB962C8B-B14F-4D97-AF65-F5344CB8AC3E}">
        <p14:creationId xmlns:p14="http://schemas.microsoft.com/office/powerpoint/2010/main" val="21232732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4DA83C-2659-07B3-3E35-1C448175C95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D56FE03-1DED-5CB1-DF75-FCEBA73A33B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E9E42D5-3180-F785-83F1-315C45B0297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77B1C51-0017-27F7-E055-913C8E3CD41B}"/>
              </a:ext>
            </a:extLst>
          </p:cNvPr>
          <p:cNvSpPr>
            <a:spLocks noGrp="1"/>
          </p:cNvSpPr>
          <p:nvPr>
            <p:ph type="dt" sz="half" idx="10"/>
          </p:nvPr>
        </p:nvSpPr>
        <p:spPr/>
        <p:txBody>
          <a:bodyPr/>
          <a:lstStyle/>
          <a:p>
            <a:fld id="{CD303667-5EC5-4552-BE2D-925D4EE3CF75}" type="datetimeFigureOut">
              <a:rPr lang="en-GB" smtClean="0"/>
              <a:t>23/05/2022</a:t>
            </a:fld>
            <a:endParaRPr lang="en-GB"/>
          </a:p>
        </p:txBody>
      </p:sp>
      <p:sp>
        <p:nvSpPr>
          <p:cNvPr id="6" name="Footer Placeholder 5">
            <a:extLst>
              <a:ext uri="{FF2B5EF4-FFF2-40B4-BE49-F238E27FC236}">
                <a16:creationId xmlns:a16="http://schemas.microsoft.com/office/drawing/2014/main" id="{9B9295C8-B7D1-9DF5-0B5F-381B9AA492F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A7C4C94-BA17-FC65-D6AA-4CBD8E5BE1C6}"/>
              </a:ext>
            </a:extLst>
          </p:cNvPr>
          <p:cNvSpPr>
            <a:spLocks noGrp="1"/>
          </p:cNvSpPr>
          <p:nvPr>
            <p:ph type="sldNum" sz="quarter" idx="12"/>
          </p:nvPr>
        </p:nvSpPr>
        <p:spPr/>
        <p:txBody>
          <a:bodyPr/>
          <a:lstStyle/>
          <a:p>
            <a:fld id="{D4A9BB5E-2808-490F-B244-090092DE7F1E}" type="slidenum">
              <a:rPr lang="en-GB" smtClean="0"/>
              <a:t>‹#›</a:t>
            </a:fld>
            <a:endParaRPr lang="en-GB"/>
          </a:p>
        </p:txBody>
      </p:sp>
    </p:spTree>
    <p:extLst>
      <p:ext uri="{BB962C8B-B14F-4D97-AF65-F5344CB8AC3E}">
        <p14:creationId xmlns:p14="http://schemas.microsoft.com/office/powerpoint/2010/main" val="31498503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E97D3-C7FA-4E87-D946-CB9B348B0EBD}"/>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424CC8C-2BE3-F0F3-6C6C-3446CAB80EA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158133F-CA75-6BB6-4F76-8C765C963CB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A973B74-7527-1EEE-6516-BE6550477C2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225EF75-299A-B86A-0959-395D30BFD17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1CC645E-A2C4-80B3-F47D-BB84FEA6F28C}"/>
              </a:ext>
            </a:extLst>
          </p:cNvPr>
          <p:cNvSpPr>
            <a:spLocks noGrp="1"/>
          </p:cNvSpPr>
          <p:nvPr>
            <p:ph type="dt" sz="half" idx="10"/>
          </p:nvPr>
        </p:nvSpPr>
        <p:spPr/>
        <p:txBody>
          <a:bodyPr/>
          <a:lstStyle/>
          <a:p>
            <a:fld id="{CD303667-5EC5-4552-BE2D-925D4EE3CF75}" type="datetimeFigureOut">
              <a:rPr lang="en-GB" smtClean="0"/>
              <a:t>23/05/2022</a:t>
            </a:fld>
            <a:endParaRPr lang="en-GB"/>
          </a:p>
        </p:txBody>
      </p:sp>
      <p:sp>
        <p:nvSpPr>
          <p:cNvPr id="8" name="Footer Placeholder 7">
            <a:extLst>
              <a:ext uri="{FF2B5EF4-FFF2-40B4-BE49-F238E27FC236}">
                <a16:creationId xmlns:a16="http://schemas.microsoft.com/office/drawing/2014/main" id="{26289C5F-85E6-9924-C418-BC520B0883A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D879B3D1-01C7-5797-C096-BFCAF182F311}"/>
              </a:ext>
            </a:extLst>
          </p:cNvPr>
          <p:cNvSpPr>
            <a:spLocks noGrp="1"/>
          </p:cNvSpPr>
          <p:nvPr>
            <p:ph type="sldNum" sz="quarter" idx="12"/>
          </p:nvPr>
        </p:nvSpPr>
        <p:spPr/>
        <p:txBody>
          <a:bodyPr/>
          <a:lstStyle/>
          <a:p>
            <a:fld id="{D4A9BB5E-2808-490F-B244-090092DE7F1E}" type="slidenum">
              <a:rPr lang="en-GB" smtClean="0"/>
              <a:t>‹#›</a:t>
            </a:fld>
            <a:endParaRPr lang="en-GB"/>
          </a:p>
        </p:txBody>
      </p:sp>
    </p:spTree>
    <p:extLst>
      <p:ext uri="{BB962C8B-B14F-4D97-AF65-F5344CB8AC3E}">
        <p14:creationId xmlns:p14="http://schemas.microsoft.com/office/powerpoint/2010/main" val="16062028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20C00-3B28-66DF-828C-DD94A2DBF1D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251AC04-BDA8-A4EA-6932-511534A67A25}"/>
              </a:ext>
            </a:extLst>
          </p:cNvPr>
          <p:cNvSpPr>
            <a:spLocks noGrp="1"/>
          </p:cNvSpPr>
          <p:nvPr>
            <p:ph type="dt" sz="half" idx="10"/>
          </p:nvPr>
        </p:nvSpPr>
        <p:spPr/>
        <p:txBody>
          <a:bodyPr/>
          <a:lstStyle/>
          <a:p>
            <a:fld id="{CD303667-5EC5-4552-BE2D-925D4EE3CF75}" type="datetimeFigureOut">
              <a:rPr lang="en-GB" smtClean="0"/>
              <a:t>23/05/2022</a:t>
            </a:fld>
            <a:endParaRPr lang="en-GB"/>
          </a:p>
        </p:txBody>
      </p:sp>
      <p:sp>
        <p:nvSpPr>
          <p:cNvPr id="4" name="Footer Placeholder 3">
            <a:extLst>
              <a:ext uri="{FF2B5EF4-FFF2-40B4-BE49-F238E27FC236}">
                <a16:creationId xmlns:a16="http://schemas.microsoft.com/office/drawing/2014/main" id="{934F884B-BAED-39E4-2939-E8CFA10A444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3BF5F90-3820-55D1-A3E1-12AAF803057D}"/>
              </a:ext>
            </a:extLst>
          </p:cNvPr>
          <p:cNvSpPr>
            <a:spLocks noGrp="1"/>
          </p:cNvSpPr>
          <p:nvPr>
            <p:ph type="sldNum" sz="quarter" idx="12"/>
          </p:nvPr>
        </p:nvSpPr>
        <p:spPr/>
        <p:txBody>
          <a:bodyPr/>
          <a:lstStyle/>
          <a:p>
            <a:fld id="{D4A9BB5E-2808-490F-B244-090092DE7F1E}" type="slidenum">
              <a:rPr lang="en-GB" smtClean="0"/>
              <a:t>‹#›</a:t>
            </a:fld>
            <a:endParaRPr lang="en-GB"/>
          </a:p>
        </p:txBody>
      </p:sp>
    </p:spTree>
    <p:extLst>
      <p:ext uri="{BB962C8B-B14F-4D97-AF65-F5344CB8AC3E}">
        <p14:creationId xmlns:p14="http://schemas.microsoft.com/office/powerpoint/2010/main" val="16099817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3B741AE-BE89-189F-82FB-263E77890BDC}"/>
              </a:ext>
            </a:extLst>
          </p:cNvPr>
          <p:cNvSpPr>
            <a:spLocks noGrp="1"/>
          </p:cNvSpPr>
          <p:nvPr>
            <p:ph type="dt" sz="half" idx="10"/>
          </p:nvPr>
        </p:nvSpPr>
        <p:spPr/>
        <p:txBody>
          <a:bodyPr/>
          <a:lstStyle/>
          <a:p>
            <a:fld id="{CD303667-5EC5-4552-BE2D-925D4EE3CF75}" type="datetimeFigureOut">
              <a:rPr lang="en-GB" smtClean="0"/>
              <a:t>23/05/2022</a:t>
            </a:fld>
            <a:endParaRPr lang="en-GB"/>
          </a:p>
        </p:txBody>
      </p:sp>
      <p:sp>
        <p:nvSpPr>
          <p:cNvPr id="3" name="Footer Placeholder 2">
            <a:extLst>
              <a:ext uri="{FF2B5EF4-FFF2-40B4-BE49-F238E27FC236}">
                <a16:creationId xmlns:a16="http://schemas.microsoft.com/office/drawing/2014/main" id="{3AF22972-EB86-1CAE-7EF9-18B8B9B2AA24}"/>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46BEE40-2B03-30FD-B0ED-42E0BB9CED25}"/>
              </a:ext>
            </a:extLst>
          </p:cNvPr>
          <p:cNvSpPr>
            <a:spLocks noGrp="1"/>
          </p:cNvSpPr>
          <p:nvPr>
            <p:ph type="sldNum" sz="quarter" idx="12"/>
          </p:nvPr>
        </p:nvSpPr>
        <p:spPr/>
        <p:txBody>
          <a:bodyPr/>
          <a:lstStyle/>
          <a:p>
            <a:fld id="{D4A9BB5E-2808-490F-B244-090092DE7F1E}" type="slidenum">
              <a:rPr lang="en-GB" smtClean="0"/>
              <a:t>‹#›</a:t>
            </a:fld>
            <a:endParaRPr lang="en-GB"/>
          </a:p>
        </p:txBody>
      </p:sp>
    </p:spTree>
    <p:extLst>
      <p:ext uri="{BB962C8B-B14F-4D97-AF65-F5344CB8AC3E}">
        <p14:creationId xmlns:p14="http://schemas.microsoft.com/office/powerpoint/2010/main" val="17215339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328EF3-FBE8-A3C9-4EEC-647F88561A5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750D158-673B-FE61-A82C-73227C31CEA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2487215-E876-165E-1BEB-41072FBA44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34A4BB3-CA7E-44A6-7D52-6A24BE493D3C}"/>
              </a:ext>
            </a:extLst>
          </p:cNvPr>
          <p:cNvSpPr>
            <a:spLocks noGrp="1"/>
          </p:cNvSpPr>
          <p:nvPr>
            <p:ph type="dt" sz="half" idx="10"/>
          </p:nvPr>
        </p:nvSpPr>
        <p:spPr/>
        <p:txBody>
          <a:bodyPr/>
          <a:lstStyle/>
          <a:p>
            <a:fld id="{CD303667-5EC5-4552-BE2D-925D4EE3CF75}" type="datetimeFigureOut">
              <a:rPr lang="en-GB" smtClean="0"/>
              <a:t>23/05/2022</a:t>
            </a:fld>
            <a:endParaRPr lang="en-GB"/>
          </a:p>
        </p:txBody>
      </p:sp>
      <p:sp>
        <p:nvSpPr>
          <p:cNvPr id="6" name="Footer Placeholder 5">
            <a:extLst>
              <a:ext uri="{FF2B5EF4-FFF2-40B4-BE49-F238E27FC236}">
                <a16:creationId xmlns:a16="http://schemas.microsoft.com/office/drawing/2014/main" id="{A8A2AFC9-53AC-1071-34CE-3A663014F34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72C5AB3-6858-4CAE-38B6-45BF0E659586}"/>
              </a:ext>
            </a:extLst>
          </p:cNvPr>
          <p:cNvSpPr>
            <a:spLocks noGrp="1"/>
          </p:cNvSpPr>
          <p:nvPr>
            <p:ph type="sldNum" sz="quarter" idx="12"/>
          </p:nvPr>
        </p:nvSpPr>
        <p:spPr/>
        <p:txBody>
          <a:bodyPr/>
          <a:lstStyle/>
          <a:p>
            <a:fld id="{D4A9BB5E-2808-490F-B244-090092DE7F1E}" type="slidenum">
              <a:rPr lang="en-GB" smtClean="0"/>
              <a:t>‹#›</a:t>
            </a:fld>
            <a:endParaRPr lang="en-GB"/>
          </a:p>
        </p:txBody>
      </p:sp>
    </p:spTree>
    <p:extLst>
      <p:ext uri="{BB962C8B-B14F-4D97-AF65-F5344CB8AC3E}">
        <p14:creationId xmlns:p14="http://schemas.microsoft.com/office/powerpoint/2010/main" val="37170208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23EEF-F63A-1B6A-C3DE-6698CC112F4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2CBA83B-5CFE-A908-E92A-01A1578B5CC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152A5E0-6902-CE83-0EB6-33ACB1771B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BF20DB-E2DD-DEFA-F56E-CD56ACEFB59D}"/>
              </a:ext>
            </a:extLst>
          </p:cNvPr>
          <p:cNvSpPr>
            <a:spLocks noGrp="1"/>
          </p:cNvSpPr>
          <p:nvPr>
            <p:ph type="dt" sz="half" idx="10"/>
          </p:nvPr>
        </p:nvSpPr>
        <p:spPr/>
        <p:txBody>
          <a:bodyPr/>
          <a:lstStyle/>
          <a:p>
            <a:fld id="{CD303667-5EC5-4552-BE2D-925D4EE3CF75}" type="datetimeFigureOut">
              <a:rPr lang="en-GB" smtClean="0"/>
              <a:t>23/05/2022</a:t>
            </a:fld>
            <a:endParaRPr lang="en-GB"/>
          </a:p>
        </p:txBody>
      </p:sp>
      <p:sp>
        <p:nvSpPr>
          <p:cNvPr id="6" name="Footer Placeholder 5">
            <a:extLst>
              <a:ext uri="{FF2B5EF4-FFF2-40B4-BE49-F238E27FC236}">
                <a16:creationId xmlns:a16="http://schemas.microsoft.com/office/drawing/2014/main" id="{875CD3A3-5A18-5F1C-FEE9-633D51D4252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48A9AE5-EE9F-A940-C8C5-931DEEADFF08}"/>
              </a:ext>
            </a:extLst>
          </p:cNvPr>
          <p:cNvSpPr>
            <a:spLocks noGrp="1"/>
          </p:cNvSpPr>
          <p:nvPr>
            <p:ph type="sldNum" sz="quarter" idx="12"/>
          </p:nvPr>
        </p:nvSpPr>
        <p:spPr/>
        <p:txBody>
          <a:bodyPr/>
          <a:lstStyle/>
          <a:p>
            <a:fld id="{D4A9BB5E-2808-490F-B244-090092DE7F1E}" type="slidenum">
              <a:rPr lang="en-GB" smtClean="0"/>
              <a:t>‹#›</a:t>
            </a:fld>
            <a:endParaRPr lang="en-GB"/>
          </a:p>
        </p:txBody>
      </p:sp>
    </p:spTree>
    <p:extLst>
      <p:ext uri="{BB962C8B-B14F-4D97-AF65-F5344CB8AC3E}">
        <p14:creationId xmlns:p14="http://schemas.microsoft.com/office/powerpoint/2010/main" val="11890835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646ED9F-BA39-3A4F-6054-3DC640C7138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B0DD809-18AD-0651-F507-1198B5105B6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FD72B49-F29D-CBBA-9E35-C5BB41FE12C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303667-5EC5-4552-BE2D-925D4EE3CF75}" type="datetimeFigureOut">
              <a:rPr lang="en-GB" smtClean="0"/>
              <a:t>23/05/2022</a:t>
            </a:fld>
            <a:endParaRPr lang="en-GB"/>
          </a:p>
        </p:txBody>
      </p:sp>
      <p:sp>
        <p:nvSpPr>
          <p:cNvPr id="5" name="Footer Placeholder 4">
            <a:extLst>
              <a:ext uri="{FF2B5EF4-FFF2-40B4-BE49-F238E27FC236}">
                <a16:creationId xmlns:a16="http://schemas.microsoft.com/office/drawing/2014/main" id="{99B6C88C-1323-2291-624E-F75AB0E6EE3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17A0844C-C0E8-A8C5-1534-DAEE47BE245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A9BB5E-2808-490F-B244-090092DE7F1E}" type="slidenum">
              <a:rPr lang="en-GB" smtClean="0"/>
              <a:t>‹#›</a:t>
            </a:fld>
            <a:endParaRPr lang="en-GB"/>
          </a:p>
        </p:txBody>
      </p:sp>
    </p:spTree>
    <p:extLst>
      <p:ext uri="{BB962C8B-B14F-4D97-AF65-F5344CB8AC3E}">
        <p14:creationId xmlns:p14="http://schemas.microsoft.com/office/powerpoint/2010/main" val="32219527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hyperlink" Target="https://edgar.jrc.ec.europa.eu/emissions_data_and_maps" TargetMode="External"/><Relationship Id="rId3" Type="http://schemas.openxmlformats.org/officeDocument/2006/relationships/hyperlink" Target="https://figshare.com/articles/dataset/European_LCZ_map/13322450/1" TargetMode="External"/><Relationship Id="rId7" Type="http://schemas.openxmlformats.org/officeDocument/2006/relationships/hyperlink" Target="https://ghsl.jrc.ec.europa.eu/" TargetMode="External"/><Relationship Id="rId12" Type="http://schemas.openxmlformats.org/officeDocument/2006/relationships/hyperlink" Target="https://cds.climate.copernicus.eu/cdsapp#!/home" TargetMode="Externa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hyperlink" Target="https://www.worldpop.org/" TargetMode="External"/><Relationship Id="rId11" Type="http://schemas.openxmlformats.org/officeDocument/2006/relationships/hyperlink" Target="https://www.earthenv.org/topography" TargetMode="External"/><Relationship Id="rId5" Type="http://schemas.openxmlformats.org/officeDocument/2006/relationships/hyperlink" Target="https://data.jrc.ec.europa.eu/dataset/8e49997c-ba99-4ed1-9aec-059bb440001b" TargetMode="External"/><Relationship Id="rId10" Type="http://schemas.openxmlformats.org/officeDocument/2006/relationships/hyperlink" Target="https://www.who.int/data/gho/data/themes/air-pollution/who-air-quality-database" TargetMode="External"/><Relationship Id="rId4" Type="http://schemas.openxmlformats.org/officeDocument/2006/relationships/hyperlink" Target="https://search.earthdata.nasa.gov/search?q=C1000000240-LPDAAC_ECS" TargetMode="External"/><Relationship Id="rId9" Type="http://schemas.openxmlformats.org/officeDocument/2006/relationships/hyperlink" Target="https://www.eea.europa.eu/data-and-maps/data/eea-coastline-for-analysis-1/gis-data/europe-coastline-shapefile"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Slide Background Fill">
            <a:extLst>
              <a:ext uri="{FF2B5EF4-FFF2-40B4-BE49-F238E27FC236}">
                <a16:creationId xmlns:a16="http://schemas.microsoft.com/office/drawing/2014/main" id="{C3420C89-0B09-4632-A4AF-3971D08BF7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Color Cover">
            <a:extLst>
              <a:ext uri="{FF2B5EF4-FFF2-40B4-BE49-F238E27FC236}">
                <a16:creationId xmlns:a16="http://schemas.microsoft.com/office/drawing/2014/main" id="{4E5CBA61-BF74-40B4-A3A8-366BBA626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AC27E70C-5470-4262-B9CE-AE52C51CF4C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2929"/>
            <a:ext cx="12188952" cy="3490956"/>
            <a:chOff x="651279" y="598259"/>
            <a:chExt cx="10889442" cy="5680742"/>
          </a:xfrm>
        </p:grpSpPr>
        <p:sp>
          <p:nvSpPr>
            <p:cNvPr id="19" name="Color">
              <a:extLst>
                <a:ext uri="{FF2B5EF4-FFF2-40B4-BE49-F238E27FC236}">
                  <a16:creationId xmlns:a16="http://schemas.microsoft.com/office/drawing/2014/main" id="{B5C7D35F-738C-47DF-AD6E-859806E460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Color">
              <a:extLst>
                <a:ext uri="{FF2B5EF4-FFF2-40B4-BE49-F238E27FC236}">
                  <a16:creationId xmlns:a16="http://schemas.microsoft.com/office/drawing/2014/main" id="{740F8C8B-E52F-46CF-89C7-51C6A037CF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5" name="Picture 4" descr="Map&#10;&#10;Description automatically generated">
            <a:extLst>
              <a:ext uri="{FF2B5EF4-FFF2-40B4-BE49-F238E27FC236}">
                <a16:creationId xmlns:a16="http://schemas.microsoft.com/office/drawing/2014/main" id="{29A58BD3-6E17-4B1E-B54F-D0BD26B32BB3}"/>
              </a:ext>
            </a:extLst>
          </p:cNvPr>
          <p:cNvPicPr>
            <a:picLocks noChangeAspect="1"/>
          </p:cNvPicPr>
          <p:nvPr/>
        </p:nvPicPr>
        <p:blipFill rotWithShape="1">
          <a:blip r:embed="rId3"/>
          <a:srcRect r="-1" b="14100"/>
          <a:stretch/>
        </p:blipFill>
        <p:spPr>
          <a:xfrm>
            <a:off x="7154517" y="3666597"/>
            <a:ext cx="4730214" cy="2661403"/>
          </a:xfrm>
          <a:prstGeom prst="rect">
            <a:avLst/>
          </a:prstGeom>
        </p:spPr>
      </p:pic>
      <p:grpSp>
        <p:nvGrpSpPr>
          <p:cNvPr id="22" name="Group 21">
            <a:extLst>
              <a:ext uri="{FF2B5EF4-FFF2-40B4-BE49-F238E27FC236}">
                <a16:creationId xmlns:a16="http://schemas.microsoft.com/office/drawing/2014/main" id="{E27AF472-EAE3-4572-AB69-B92BD10DBC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23" name="Freeform: Shape 22">
              <a:extLst>
                <a:ext uri="{FF2B5EF4-FFF2-40B4-BE49-F238E27FC236}">
                  <a16:creationId xmlns:a16="http://schemas.microsoft.com/office/drawing/2014/main" id="{BF4DB9D2-6215-420C-874C-82EADF8C6C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1F003139-C97C-44FA-B139-32E4DFDCE9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5" name="Freeform: Shape 24">
              <a:extLst>
                <a:ext uri="{FF2B5EF4-FFF2-40B4-BE49-F238E27FC236}">
                  <a16:creationId xmlns:a16="http://schemas.microsoft.com/office/drawing/2014/main" id="{5CE4DD6E-8CEA-45EE-B630-DBC22144D8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6" name="Freeform: Shape 25">
              <a:extLst>
                <a:ext uri="{FF2B5EF4-FFF2-40B4-BE49-F238E27FC236}">
                  <a16:creationId xmlns:a16="http://schemas.microsoft.com/office/drawing/2014/main" id="{A4372F7F-AA3C-470B-AA61-7C35B7722C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7" name="Freeform: Shape 26">
              <a:extLst>
                <a:ext uri="{FF2B5EF4-FFF2-40B4-BE49-F238E27FC236}">
                  <a16:creationId xmlns:a16="http://schemas.microsoft.com/office/drawing/2014/main" id="{34B605BF-D199-43DD-9328-E99F2ADFC6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8" name="Freeform: Shape 27">
              <a:extLst>
                <a:ext uri="{FF2B5EF4-FFF2-40B4-BE49-F238E27FC236}">
                  <a16:creationId xmlns:a16="http://schemas.microsoft.com/office/drawing/2014/main" id="{E5D42A77-7336-4A35-8922-8098A16AA2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9" name="Freeform: Shape 28">
              <a:extLst>
                <a:ext uri="{FF2B5EF4-FFF2-40B4-BE49-F238E27FC236}">
                  <a16:creationId xmlns:a16="http://schemas.microsoft.com/office/drawing/2014/main" id="{7401EE7D-B85D-4C10-AB8C-71884EFB11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8B79A605-CCFA-68D8-7767-C792A502C257}"/>
              </a:ext>
            </a:extLst>
          </p:cNvPr>
          <p:cNvSpPr>
            <a:spLocks noGrp="1"/>
          </p:cNvSpPr>
          <p:nvPr>
            <p:ph type="title"/>
          </p:nvPr>
        </p:nvSpPr>
        <p:spPr>
          <a:xfrm>
            <a:off x="1693063" y="153718"/>
            <a:ext cx="7415027" cy="1945072"/>
          </a:xfrm>
        </p:spPr>
        <p:txBody>
          <a:bodyPr vert="horz" lIns="91440" tIns="45720" rIns="91440" bIns="45720" rtlCol="0" anchor="b">
            <a:normAutofit/>
          </a:bodyPr>
          <a:lstStyle/>
          <a:p>
            <a:r>
              <a:rPr lang="en-US" kern="1200" dirty="0">
                <a:solidFill>
                  <a:schemeClr val="bg1"/>
                </a:solidFill>
                <a:latin typeface="+mj-lt"/>
                <a:ea typeface="+mj-ea"/>
                <a:cs typeface="+mj-cs"/>
              </a:rPr>
              <a:t>Evaluating urban risks in Europe using publicly available continental-scale data</a:t>
            </a:r>
          </a:p>
        </p:txBody>
      </p:sp>
      <p:sp>
        <p:nvSpPr>
          <p:cNvPr id="9" name="TextBox 8">
            <a:extLst>
              <a:ext uri="{FF2B5EF4-FFF2-40B4-BE49-F238E27FC236}">
                <a16:creationId xmlns:a16="http://schemas.microsoft.com/office/drawing/2014/main" id="{D04D366D-DBA4-42A4-1CF5-F6ECF5B80E5E}"/>
              </a:ext>
            </a:extLst>
          </p:cNvPr>
          <p:cNvSpPr txBox="1"/>
          <p:nvPr/>
        </p:nvSpPr>
        <p:spPr>
          <a:xfrm>
            <a:off x="307269" y="3842367"/>
            <a:ext cx="6383722" cy="1826327"/>
          </a:xfrm>
          <a:prstGeom prst="rect">
            <a:avLst/>
          </a:prstGeom>
        </p:spPr>
        <p:txBody>
          <a:bodyPr vert="horz" lIns="91440" tIns="45720" rIns="91440" bIns="45720" rtlCol="0" anchor="ctr">
            <a:normAutofit/>
          </a:bodyPr>
          <a:lstStyle/>
          <a:p>
            <a:pPr>
              <a:lnSpc>
                <a:spcPct val="90000"/>
              </a:lnSpc>
              <a:spcAft>
                <a:spcPts val="600"/>
              </a:spcAft>
            </a:pPr>
            <a:r>
              <a:rPr lang="en-US" dirty="0" err="1">
                <a:solidFill>
                  <a:schemeClr val="tx2"/>
                </a:solidFill>
              </a:rPr>
              <a:t>Zeting</a:t>
            </a:r>
            <a:r>
              <a:rPr lang="en-US" dirty="0">
                <a:solidFill>
                  <a:schemeClr val="tx2"/>
                </a:solidFill>
              </a:rPr>
              <a:t> Li, Gerald Mills, Matthias </a:t>
            </a:r>
            <a:r>
              <a:rPr lang="en-US" dirty="0" err="1">
                <a:solidFill>
                  <a:schemeClr val="tx2"/>
                </a:solidFill>
              </a:rPr>
              <a:t>Demuzere</a:t>
            </a:r>
            <a:r>
              <a:rPr lang="en-US" dirty="0">
                <a:solidFill>
                  <a:schemeClr val="tx2"/>
                </a:solidFill>
              </a:rPr>
              <a:t>, and Benjamin Bechtel</a:t>
            </a:r>
          </a:p>
          <a:p>
            <a:pPr>
              <a:lnSpc>
                <a:spcPct val="90000"/>
              </a:lnSpc>
              <a:spcAft>
                <a:spcPts val="600"/>
              </a:spcAft>
            </a:pPr>
            <a:endParaRPr lang="en-US" dirty="0">
              <a:solidFill>
                <a:schemeClr val="tx2"/>
              </a:solidFill>
            </a:endParaRPr>
          </a:p>
          <a:p>
            <a:pPr>
              <a:lnSpc>
                <a:spcPct val="90000"/>
              </a:lnSpc>
              <a:spcAft>
                <a:spcPts val="600"/>
              </a:spcAft>
            </a:pPr>
            <a:r>
              <a:rPr lang="en-US" dirty="0">
                <a:solidFill>
                  <a:schemeClr val="tx2"/>
                </a:solidFill>
              </a:rPr>
              <a:t>School of Geography, UCD.</a:t>
            </a:r>
          </a:p>
          <a:p>
            <a:pPr>
              <a:lnSpc>
                <a:spcPct val="90000"/>
              </a:lnSpc>
              <a:spcAft>
                <a:spcPts val="600"/>
              </a:spcAft>
            </a:pPr>
            <a:r>
              <a:rPr lang="en-US" dirty="0">
                <a:solidFill>
                  <a:schemeClr val="tx2"/>
                </a:solidFill>
              </a:rPr>
              <a:t>School of Geography, RUB</a:t>
            </a:r>
          </a:p>
          <a:p>
            <a:pPr>
              <a:lnSpc>
                <a:spcPct val="90000"/>
              </a:lnSpc>
              <a:spcAft>
                <a:spcPts val="600"/>
              </a:spcAft>
            </a:pPr>
            <a:endParaRPr lang="en-US" dirty="0">
              <a:solidFill>
                <a:schemeClr val="tx2"/>
              </a:solidFill>
            </a:endParaRPr>
          </a:p>
        </p:txBody>
      </p:sp>
      <p:sp>
        <p:nvSpPr>
          <p:cNvPr id="3" name="TextBox 2">
            <a:extLst>
              <a:ext uri="{FF2B5EF4-FFF2-40B4-BE49-F238E27FC236}">
                <a16:creationId xmlns:a16="http://schemas.microsoft.com/office/drawing/2014/main" id="{8708D013-152F-EA24-7457-35F90926AE16}"/>
              </a:ext>
            </a:extLst>
          </p:cNvPr>
          <p:cNvSpPr txBox="1"/>
          <p:nvPr/>
        </p:nvSpPr>
        <p:spPr>
          <a:xfrm>
            <a:off x="618063" y="4856921"/>
            <a:ext cx="9565028" cy="1249240"/>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endParaRPr lang="en-US" dirty="0"/>
          </a:p>
          <a:p>
            <a:pPr indent="-228600">
              <a:lnSpc>
                <a:spcPct val="90000"/>
              </a:lnSpc>
              <a:spcAft>
                <a:spcPts val="600"/>
              </a:spcAft>
              <a:buFont typeface="Arial" panose="020B0604020202020204" pitchFamily="34" charset="0"/>
              <a:buChar char="•"/>
            </a:pPr>
            <a:endParaRPr lang="en-US" dirty="0"/>
          </a:p>
        </p:txBody>
      </p:sp>
      <p:pic>
        <p:nvPicPr>
          <p:cNvPr id="1026" name="Picture 2" descr="University College Dublin">
            <a:extLst>
              <a:ext uri="{FF2B5EF4-FFF2-40B4-BE49-F238E27FC236}">
                <a16:creationId xmlns:a16="http://schemas.microsoft.com/office/drawing/2014/main" id="{E95CE06B-AF36-B043-C4F8-37ACBE47077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98660" y="944053"/>
            <a:ext cx="785221" cy="115473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4D09C223-8AF4-3A3A-8625-84A0FD334CC2}"/>
              </a:ext>
            </a:extLst>
          </p:cNvPr>
          <p:cNvPicPr>
            <a:picLocks noChangeAspect="1"/>
          </p:cNvPicPr>
          <p:nvPr/>
        </p:nvPicPr>
        <p:blipFill>
          <a:blip r:embed="rId5"/>
          <a:stretch>
            <a:fillRect/>
          </a:stretch>
        </p:blipFill>
        <p:spPr>
          <a:xfrm>
            <a:off x="0" y="89410"/>
            <a:ext cx="1533224" cy="1533224"/>
          </a:xfrm>
          <a:prstGeom prst="rect">
            <a:avLst/>
          </a:prstGeom>
        </p:spPr>
      </p:pic>
      <p:pic>
        <p:nvPicPr>
          <p:cNvPr id="7" name="Picture 6">
            <a:extLst>
              <a:ext uri="{FF2B5EF4-FFF2-40B4-BE49-F238E27FC236}">
                <a16:creationId xmlns:a16="http://schemas.microsoft.com/office/drawing/2014/main" id="{671E0870-2B3C-6F4C-5D66-B994E28DB685}"/>
              </a:ext>
            </a:extLst>
          </p:cNvPr>
          <p:cNvPicPr>
            <a:picLocks noChangeAspect="1"/>
          </p:cNvPicPr>
          <p:nvPr/>
        </p:nvPicPr>
        <p:blipFill>
          <a:blip r:embed="rId6"/>
          <a:stretch>
            <a:fillRect/>
          </a:stretch>
        </p:blipFill>
        <p:spPr>
          <a:xfrm>
            <a:off x="9826075" y="2396842"/>
            <a:ext cx="2244598" cy="426474"/>
          </a:xfrm>
          <a:prstGeom prst="rect">
            <a:avLst/>
          </a:prstGeom>
        </p:spPr>
      </p:pic>
      <p:sp>
        <p:nvSpPr>
          <p:cNvPr id="8" name="TextBox 7">
            <a:extLst>
              <a:ext uri="{FF2B5EF4-FFF2-40B4-BE49-F238E27FC236}">
                <a16:creationId xmlns:a16="http://schemas.microsoft.com/office/drawing/2014/main" id="{5654612D-48C5-6830-604A-0C89497519BB}"/>
              </a:ext>
            </a:extLst>
          </p:cNvPr>
          <p:cNvSpPr txBox="1"/>
          <p:nvPr/>
        </p:nvSpPr>
        <p:spPr>
          <a:xfrm>
            <a:off x="123034" y="6483498"/>
            <a:ext cx="7342523" cy="369332"/>
          </a:xfrm>
          <a:prstGeom prst="rect">
            <a:avLst/>
          </a:prstGeom>
          <a:noFill/>
        </p:spPr>
        <p:txBody>
          <a:bodyPr wrap="none" rtlCol="0">
            <a:spAutoFit/>
          </a:bodyPr>
          <a:lstStyle/>
          <a:p>
            <a:r>
              <a:rPr lang="en-IE" dirty="0"/>
              <a:t>Terrain-AI is sponsored by Science Foundation Ireland and Microsoft (Ireland)</a:t>
            </a:r>
          </a:p>
        </p:txBody>
      </p:sp>
    </p:spTree>
    <p:extLst>
      <p:ext uri="{BB962C8B-B14F-4D97-AF65-F5344CB8AC3E}">
        <p14:creationId xmlns:p14="http://schemas.microsoft.com/office/powerpoint/2010/main" val="2529760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B830D-C77C-DF83-25D8-1E96A5F32047}"/>
              </a:ext>
            </a:extLst>
          </p:cNvPr>
          <p:cNvSpPr>
            <a:spLocks noGrp="1"/>
          </p:cNvSpPr>
          <p:nvPr>
            <p:ph type="title"/>
          </p:nvPr>
        </p:nvSpPr>
        <p:spPr>
          <a:xfrm>
            <a:off x="838200" y="365126"/>
            <a:ext cx="9016269" cy="850172"/>
          </a:xfrm>
        </p:spPr>
        <p:txBody>
          <a:bodyPr/>
          <a:lstStyle/>
          <a:p>
            <a:r>
              <a:rPr lang="en-US" dirty="0"/>
              <a:t>Context</a:t>
            </a:r>
            <a:endParaRPr lang="en-GB" dirty="0"/>
          </a:p>
        </p:txBody>
      </p:sp>
      <p:pic>
        <p:nvPicPr>
          <p:cNvPr id="4" name="Picture 2" descr="University College Dublin">
            <a:extLst>
              <a:ext uri="{FF2B5EF4-FFF2-40B4-BE49-F238E27FC236}">
                <a16:creationId xmlns:a16="http://schemas.microsoft.com/office/drawing/2014/main" id="{BC73ACDD-3D12-5A09-4329-9231B5380A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32723" y="60560"/>
            <a:ext cx="785221" cy="115473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F5F8206-45CB-CFD6-B3E8-516B455801B1}"/>
              </a:ext>
            </a:extLst>
          </p:cNvPr>
          <p:cNvSpPr txBox="1"/>
          <p:nvPr/>
        </p:nvSpPr>
        <p:spPr>
          <a:xfrm>
            <a:off x="533400" y="1360022"/>
            <a:ext cx="8614986" cy="4585871"/>
          </a:xfrm>
          <a:prstGeom prst="rect">
            <a:avLst/>
          </a:prstGeom>
          <a:noFill/>
        </p:spPr>
        <p:txBody>
          <a:bodyPr wrap="square" rtlCol="0">
            <a:spAutoFit/>
          </a:bodyPr>
          <a:lstStyle/>
          <a:p>
            <a:r>
              <a:rPr lang="en-IE" dirty="0"/>
              <a:t>Cities are exposed (population and physical infrastructure) to several hazards (natural and anthropogenic) that will be enhanced in the near future:</a:t>
            </a:r>
          </a:p>
          <a:p>
            <a:pPr marL="285750" indent="-285750">
              <a:buFont typeface="Arial" panose="020B0604020202020204" pitchFamily="34" charset="0"/>
              <a:buChar char="•"/>
            </a:pPr>
            <a:r>
              <a:rPr lang="en-IE" sz="1600" dirty="0"/>
              <a:t>Most cities are located at </a:t>
            </a:r>
            <a:r>
              <a:rPr lang="en-US" sz="1600" dirty="0">
                <a:effectLst/>
                <a:latin typeface="Arial" panose="020B0604020202020204" pitchFamily="34" charset="0"/>
                <a:ea typeface="等线" panose="02010600030101010101" pitchFamily="2" charset="-122"/>
              </a:rPr>
              <a:t>low-elevation and close to coasts</a:t>
            </a:r>
            <a:r>
              <a:rPr lang="en-US" sz="1600" dirty="0">
                <a:latin typeface="Arial" panose="020B0604020202020204" pitchFamily="34" charset="0"/>
                <a:ea typeface="等线" panose="02010600030101010101" pitchFamily="2" charset="-122"/>
              </a:rPr>
              <a:t>. This exposes them to the impacts of coastal flooding and strong storms. </a:t>
            </a:r>
          </a:p>
          <a:p>
            <a:pPr marL="285750" indent="-285750">
              <a:buFont typeface="Arial" panose="020B0604020202020204" pitchFamily="34" charset="0"/>
              <a:buChar char="•"/>
            </a:pPr>
            <a:r>
              <a:rPr lang="en-US" sz="1600" dirty="0" err="1">
                <a:latin typeface="Arial" panose="020B0604020202020204" pitchFamily="34" charset="0"/>
                <a:ea typeface="等线" panose="02010600030101010101" pitchFamily="2" charset="-122"/>
              </a:rPr>
              <a:t>Urbanised</a:t>
            </a:r>
            <a:r>
              <a:rPr lang="en-US" sz="1600" dirty="0">
                <a:latin typeface="Arial" panose="020B0604020202020204" pitchFamily="34" charset="0"/>
                <a:ea typeface="等线" panose="02010600030101010101" pitchFamily="2" charset="-122"/>
              </a:rPr>
              <a:t> landscapes are also paved so that rainfall pools is either quickly displaced to rivers (fluvial flooding) or pools on the ground (pluvial flooding). </a:t>
            </a:r>
          </a:p>
          <a:p>
            <a:pPr marL="285750" indent="-285750">
              <a:buFont typeface="Arial" panose="020B0604020202020204" pitchFamily="34" charset="0"/>
              <a:buChar char="•"/>
            </a:pPr>
            <a:r>
              <a:rPr lang="en-US" sz="1600" dirty="0">
                <a:latin typeface="Arial" panose="020B0604020202020204" pitchFamily="34" charset="0"/>
                <a:ea typeface="等线" panose="02010600030101010101" pitchFamily="2" charset="-122"/>
              </a:rPr>
              <a:t>The radical changes to the surface in cities also creates an urban heat island, which can increase heat stress. </a:t>
            </a:r>
          </a:p>
          <a:p>
            <a:endParaRPr lang="en-US" sz="1600" dirty="0">
              <a:latin typeface="Arial" panose="020B0604020202020204" pitchFamily="34" charset="0"/>
              <a:ea typeface="等线" panose="02010600030101010101" pitchFamily="2" charset="-122"/>
            </a:endParaRPr>
          </a:p>
          <a:p>
            <a:r>
              <a:rPr lang="en-US" sz="1600" dirty="0">
                <a:latin typeface="Arial" panose="020B0604020202020204" pitchFamily="34" charset="0"/>
                <a:ea typeface="等线" panose="02010600030101010101" pitchFamily="2" charset="-122"/>
              </a:rPr>
              <a:t>Vulnerability describes the degree of exposure to these hazards, which can be addressed by examining urban resilience to climate shocks. A key part of building resilience is knowledge sharing between cities.</a:t>
            </a:r>
          </a:p>
          <a:p>
            <a:endParaRPr lang="en-US" sz="1600" dirty="0">
              <a:latin typeface="Arial" panose="020B0604020202020204" pitchFamily="34" charset="0"/>
              <a:ea typeface="等线" panose="02010600030101010101" pitchFamily="2" charset="-122"/>
            </a:endParaRPr>
          </a:p>
          <a:p>
            <a:r>
              <a:rPr lang="en-US" sz="1600" dirty="0">
                <a:latin typeface="Arial" panose="020B0604020202020204" pitchFamily="34" charset="0"/>
                <a:ea typeface="等线" panose="02010600030101010101" pitchFamily="2" charset="-122"/>
              </a:rPr>
              <a:t>Assessing and comparing risks across cities requires a consistent method.</a:t>
            </a:r>
          </a:p>
          <a:p>
            <a:endParaRPr lang="en-US" sz="1600" dirty="0">
              <a:latin typeface="Arial" panose="020B0604020202020204" pitchFamily="34" charset="0"/>
              <a:ea typeface="等线" panose="02010600030101010101" pitchFamily="2" charset="-122"/>
            </a:endParaRPr>
          </a:p>
          <a:p>
            <a:r>
              <a:rPr lang="en-US" sz="1600" dirty="0">
                <a:latin typeface="Arial" panose="020B0604020202020204" pitchFamily="34" charset="0"/>
                <a:ea typeface="等线" panose="02010600030101010101" pitchFamily="2" charset="-122"/>
              </a:rPr>
              <a:t>Global databases on a range of hazards are now available at a resolution that allows intra-city and inter-city comparisons. The recently published Local Climate Zone (LCZ) database at 100m resolution is ideally suited to provide a framework for this work.</a:t>
            </a:r>
          </a:p>
        </p:txBody>
      </p:sp>
      <p:pic>
        <p:nvPicPr>
          <p:cNvPr id="6" name="Picture 5">
            <a:extLst>
              <a:ext uri="{FF2B5EF4-FFF2-40B4-BE49-F238E27FC236}">
                <a16:creationId xmlns:a16="http://schemas.microsoft.com/office/drawing/2014/main" id="{816DAC96-21E0-688A-DDF9-4C0AC4A554FA}"/>
              </a:ext>
            </a:extLst>
          </p:cNvPr>
          <p:cNvPicPr>
            <a:picLocks noChangeAspect="1"/>
          </p:cNvPicPr>
          <p:nvPr/>
        </p:nvPicPr>
        <p:blipFill>
          <a:blip r:embed="rId3"/>
          <a:stretch>
            <a:fillRect/>
          </a:stretch>
        </p:blipFill>
        <p:spPr>
          <a:xfrm>
            <a:off x="9144000" y="1920571"/>
            <a:ext cx="2581333" cy="2555476"/>
          </a:xfrm>
          <a:prstGeom prst="rect">
            <a:avLst/>
          </a:prstGeom>
        </p:spPr>
      </p:pic>
    </p:spTree>
    <p:extLst>
      <p:ext uri="{BB962C8B-B14F-4D97-AF65-F5344CB8AC3E}">
        <p14:creationId xmlns:p14="http://schemas.microsoft.com/office/powerpoint/2010/main" val="27149796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61923-80C6-326C-401D-C8F8D51C9665}"/>
              </a:ext>
            </a:extLst>
          </p:cNvPr>
          <p:cNvSpPr>
            <a:spLocks noGrp="1"/>
          </p:cNvSpPr>
          <p:nvPr>
            <p:ph type="title"/>
          </p:nvPr>
        </p:nvSpPr>
        <p:spPr/>
        <p:txBody>
          <a:bodyPr/>
          <a:lstStyle/>
          <a:p>
            <a:r>
              <a:rPr lang="en-US" dirty="0"/>
              <a:t>Geospatial Datasets</a:t>
            </a:r>
            <a:endParaRPr lang="en-GB" dirty="0"/>
          </a:p>
        </p:txBody>
      </p:sp>
      <p:sp>
        <p:nvSpPr>
          <p:cNvPr id="3" name="Content Placeholder 2">
            <a:extLst>
              <a:ext uri="{FF2B5EF4-FFF2-40B4-BE49-F238E27FC236}">
                <a16:creationId xmlns:a16="http://schemas.microsoft.com/office/drawing/2014/main" id="{E3368907-253E-A962-95FD-F5DC8994318D}"/>
              </a:ext>
            </a:extLst>
          </p:cNvPr>
          <p:cNvSpPr>
            <a:spLocks noGrp="1"/>
          </p:cNvSpPr>
          <p:nvPr>
            <p:ph idx="1"/>
          </p:nvPr>
        </p:nvSpPr>
        <p:spPr/>
        <p:txBody>
          <a:bodyPr/>
          <a:lstStyle/>
          <a:p>
            <a:endParaRPr lang="en-GB" dirty="0"/>
          </a:p>
        </p:txBody>
      </p:sp>
      <p:pic>
        <p:nvPicPr>
          <p:cNvPr id="4" name="Picture 2" descr="University College Dublin">
            <a:extLst>
              <a:ext uri="{FF2B5EF4-FFF2-40B4-BE49-F238E27FC236}">
                <a16:creationId xmlns:a16="http://schemas.microsoft.com/office/drawing/2014/main" id="{8A328DE0-DF28-083A-2C76-889D9DA3CB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32723" y="60560"/>
            <a:ext cx="785221" cy="115473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Table 4">
            <a:extLst>
              <a:ext uri="{FF2B5EF4-FFF2-40B4-BE49-F238E27FC236}">
                <a16:creationId xmlns:a16="http://schemas.microsoft.com/office/drawing/2014/main" id="{8E33221E-BBF7-3E6C-91B4-880AA7F72781}"/>
              </a:ext>
            </a:extLst>
          </p:cNvPr>
          <p:cNvGraphicFramePr>
            <a:graphicFrameLocks noGrp="1"/>
          </p:cNvGraphicFramePr>
          <p:nvPr>
            <p:extLst>
              <p:ext uri="{D42A27DB-BD31-4B8C-83A1-F6EECF244321}">
                <p14:modId xmlns:p14="http://schemas.microsoft.com/office/powerpoint/2010/main" val="728990717"/>
              </p:ext>
            </p:extLst>
          </p:nvPr>
        </p:nvGraphicFramePr>
        <p:xfrm>
          <a:off x="755508" y="1537303"/>
          <a:ext cx="10832748" cy="4927981"/>
        </p:xfrm>
        <a:graphic>
          <a:graphicData uri="http://schemas.openxmlformats.org/drawingml/2006/table">
            <a:tbl>
              <a:tblPr firstRow="1" firstCol="1" bandRow="1">
                <a:tableStyleId>{5C22544A-7EE6-4342-B048-85BDC9FD1C3A}</a:tableStyleId>
              </a:tblPr>
              <a:tblGrid>
                <a:gridCol w="896293">
                  <a:extLst>
                    <a:ext uri="{9D8B030D-6E8A-4147-A177-3AD203B41FA5}">
                      <a16:colId xmlns:a16="http://schemas.microsoft.com/office/drawing/2014/main" val="2569098199"/>
                    </a:ext>
                  </a:extLst>
                </a:gridCol>
                <a:gridCol w="941560">
                  <a:extLst>
                    <a:ext uri="{9D8B030D-6E8A-4147-A177-3AD203B41FA5}">
                      <a16:colId xmlns:a16="http://schemas.microsoft.com/office/drawing/2014/main" val="2160198161"/>
                    </a:ext>
                  </a:extLst>
                </a:gridCol>
                <a:gridCol w="1004935">
                  <a:extLst>
                    <a:ext uri="{9D8B030D-6E8A-4147-A177-3AD203B41FA5}">
                      <a16:colId xmlns:a16="http://schemas.microsoft.com/office/drawing/2014/main" val="3640422381"/>
                    </a:ext>
                  </a:extLst>
                </a:gridCol>
                <a:gridCol w="2317687">
                  <a:extLst>
                    <a:ext uri="{9D8B030D-6E8A-4147-A177-3AD203B41FA5}">
                      <a16:colId xmlns:a16="http://schemas.microsoft.com/office/drawing/2014/main" val="371515314"/>
                    </a:ext>
                  </a:extLst>
                </a:gridCol>
                <a:gridCol w="5672273">
                  <a:extLst>
                    <a:ext uri="{9D8B030D-6E8A-4147-A177-3AD203B41FA5}">
                      <a16:colId xmlns:a16="http://schemas.microsoft.com/office/drawing/2014/main" val="592369144"/>
                    </a:ext>
                  </a:extLst>
                </a:gridCol>
              </a:tblGrid>
              <a:tr h="303496">
                <a:tc>
                  <a:txBody>
                    <a:bodyPr/>
                    <a:lstStyle/>
                    <a:p>
                      <a:pPr>
                        <a:lnSpc>
                          <a:spcPct val="107000"/>
                        </a:lnSpc>
                        <a:spcAft>
                          <a:spcPts val="800"/>
                        </a:spcAft>
                      </a:pPr>
                      <a:r>
                        <a:rPr lang="en-GB" sz="1400" dirty="0">
                          <a:effectLst/>
                        </a:rPr>
                        <a:t>Dataset</a:t>
                      </a:r>
                      <a:endParaRPr lang="en-US" sz="1400" dirty="0">
                        <a:effectLst/>
                        <a:latin typeface="Calibri" panose="020F0502020204030204" pitchFamily="34" charset="0"/>
                        <a:ea typeface="DengXian" panose="02010600030101010101" pitchFamily="2" charset="-122"/>
                        <a:cs typeface="Times New Roman" panose="02020603050405020304" pitchFamily="18" charset="0"/>
                      </a:endParaRPr>
                    </a:p>
                  </a:txBody>
                  <a:tcPr marL="41061" marR="41061" marT="0" marB="0"/>
                </a:tc>
                <a:tc>
                  <a:txBody>
                    <a:bodyPr/>
                    <a:lstStyle/>
                    <a:p>
                      <a:pPr>
                        <a:lnSpc>
                          <a:spcPct val="107000"/>
                        </a:lnSpc>
                        <a:spcAft>
                          <a:spcPts val="800"/>
                        </a:spcAft>
                      </a:pPr>
                      <a:r>
                        <a:rPr lang="en-GB" sz="1400">
                          <a:effectLst/>
                        </a:rPr>
                        <a:t>Resolution</a:t>
                      </a:r>
                      <a:endParaRPr lang="en-US" sz="1400">
                        <a:effectLst/>
                        <a:latin typeface="Calibri" panose="020F0502020204030204" pitchFamily="34" charset="0"/>
                        <a:ea typeface="DengXian" panose="02010600030101010101" pitchFamily="2" charset="-122"/>
                        <a:cs typeface="Times New Roman" panose="02020603050405020304" pitchFamily="18" charset="0"/>
                      </a:endParaRPr>
                    </a:p>
                  </a:txBody>
                  <a:tcPr marL="41061" marR="41061" marT="0" marB="0"/>
                </a:tc>
                <a:tc>
                  <a:txBody>
                    <a:bodyPr/>
                    <a:lstStyle/>
                    <a:p>
                      <a:pPr>
                        <a:lnSpc>
                          <a:spcPct val="107000"/>
                        </a:lnSpc>
                        <a:spcAft>
                          <a:spcPts val="800"/>
                        </a:spcAft>
                      </a:pPr>
                      <a:r>
                        <a:rPr lang="en-GB" sz="1400">
                          <a:effectLst/>
                        </a:rPr>
                        <a:t>Extent</a:t>
                      </a:r>
                      <a:endParaRPr lang="en-US" sz="1400">
                        <a:effectLst/>
                        <a:latin typeface="Calibri" panose="020F0502020204030204" pitchFamily="34" charset="0"/>
                        <a:ea typeface="DengXian" panose="02010600030101010101" pitchFamily="2" charset="-122"/>
                        <a:cs typeface="Times New Roman" panose="02020603050405020304" pitchFamily="18" charset="0"/>
                      </a:endParaRPr>
                    </a:p>
                  </a:txBody>
                  <a:tcPr marL="41061" marR="41061" marT="0" marB="0"/>
                </a:tc>
                <a:tc>
                  <a:txBody>
                    <a:bodyPr/>
                    <a:lstStyle/>
                    <a:p>
                      <a:pPr>
                        <a:lnSpc>
                          <a:spcPct val="107000"/>
                        </a:lnSpc>
                        <a:spcAft>
                          <a:spcPts val="800"/>
                        </a:spcAft>
                      </a:pPr>
                      <a:r>
                        <a:rPr lang="en-GB" sz="1400" dirty="0">
                          <a:effectLst/>
                        </a:rPr>
                        <a:t>Source</a:t>
                      </a:r>
                      <a:endParaRPr lang="en-US" sz="1400" dirty="0">
                        <a:effectLst/>
                        <a:latin typeface="Calibri" panose="020F0502020204030204" pitchFamily="34" charset="0"/>
                        <a:ea typeface="DengXian" panose="02010600030101010101" pitchFamily="2" charset="-122"/>
                        <a:cs typeface="Times New Roman" panose="02020603050405020304" pitchFamily="18" charset="0"/>
                      </a:endParaRPr>
                    </a:p>
                  </a:txBody>
                  <a:tcPr marL="41061" marR="41061" marT="0" marB="0"/>
                </a:tc>
                <a:tc>
                  <a:txBody>
                    <a:bodyPr/>
                    <a:lstStyle/>
                    <a:p>
                      <a:pPr>
                        <a:lnSpc>
                          <a:spcPct val="107000"/>
                        </a:lnSpc>
                        <a:spcAft>
                          <a:spcPts val="800"/>
                        </a:spcAft>
                      </a:pPr>
                      <a:r>
                        <a:rPr lang="en-GB" sz="1400">
                          <a:effectLst/>
                        </a:rPr>
                        <a:t>Description</a:t>
                      </a:r>
                      <a:endParaRPr lang="en-US" sz="1400">
                        <a:effectLst/>
                        <a:latin typeface="Calibri" panose="020F0502020204030204" pitchFamily="34" charset="0"/>
                        <a:ea typeface="DengXian" panose="02010600030101010101" pitchFamily="2" charset="-122"/>
                        <a:cs typeface="Times New Roman" panose="02020603050405020304" pitchFamily="18" charset="0"/>
                      </a:endParaRPr>
                    </a:p>
                  </a:txBody>
                  <a:tcPr marL="41061" marR="41061" marT="0" marB="0"/>
                </a:tc>
                <a:extLst>
                  <a:ext uri="{0D108BD9-81ED-4DB2-BD59-A6C34878D82A}">
                    <a16:rowId xmlns:a16="http://schemas.microsoft.com/office/drawing/2014/main" val="3114628099"/>
                  </a:ext>
                </a:extLst>
              </a:tr>
              <a:tr h="303496">
                <a:tc>
                  <a:txBody>
                    <a:bodyPr/>
                    <a:lstStyle/>
                    <a:p>
                      <a:pPr>
                        <a:lnSpc>
                          <a:spcPct val="107000"/>
                        </a:lnSpc>
                        <a:spcAft>
                          <a:spcPts val="800"/>
                        </a:spcAft>
                      </a:pPr>
                      <a:r>
                        <a:rPr lang="en-GB" sz="1000" dirty="0">
                          <a:effectLst/>
                        </a:rPr>
                        <a:t>LCZ_EU</a:t>
                      </a:r>
                      <a:endParaRPr lang="en-US" sz="1000" dirty="0">
                        <a:effectLst/>
                        <a:latin typeface="Calibri" panose="020F0502020204030204" pitchFamily="34" charset="0"/>
                        <a:ea typeface="DengXian" panose="02010600030101010101" pitchFamily="2" charset="-122"/>
                        <a:cs typeface="Times New Roman" panose="02020603050405020304" pitchFamily="18" charset="0"/>
                      </a:endParaRPr>
                    </a:p>
                  </a:txBody>
                  <a:tcPr marL="41061" marR="41061" marT="0" marB="0"/>
                </a:tc>
                <a:tc>
                  <a:txBody>
                    <a:bodyPr/>
                    <a:lstStyle/>
                    <a:p>
                      <a:pPr>
                        <a:lnSpc>
                          <a:spcPct val="107000"/>
                        </a:lnSpc>
                        <a:spcAft>
                          <a:spcPts val="800"/>
                        </a:spcAft>
                      </a:pPr>
                      <a:r>
                        <a:rPr lang="en-GB" sz="1000" dirty="0">
                          <a:effectLst/>
                        </a:rPr>
                        <a:t>100m</a:t>
                      </a:r>
                      <a:endParaRPr lang="en-US" sz="1000" dirty="0">
                        <a:effectLst/>
                        <a:latin typeface="Calibri" panose="020F0502020204030204" pitchFamily="34" charset="0"/>
                        <a:ea typeface="DengXian" panose="02010600030101010101" pitchFamily="2" charset="-122"/>
                        <a:cs typeface="Times New Roman" panose="02020603050405020304" pitchFamily="18" charset="0"/>
                      </a:endParaRPr>
                    </a:p>
                  </a:txBody>
                  <a:tcPr marL="41061" marR="41061" marT="0" marB="0"/>
                </a:tc>
                <a:tc>
                  <a:txBody>
                    <a:bodyPr/>
                    <a:lstStyle/>
                    <a:p>
                      <a:pPr>
                        <a:lnSpc>
                          <a:spcPct val="107000"/>
                        </a:lnSpc>
                        <a:spcAft>
                          <a:spcPts val="800"/>
                        </a:spcAft>
                      </a:pPr>
                      <a:r>
                        <a:rPr lang="en-GB" sz="1000" u="none" dirty="0">
                          <a:effectLst/>
                        </a:rPr>
                        <a:t>Europe</a:t>
                      </a:r>
                      <a:endParaRPr lang="en-US" sz="1000" u="none" dirty="0">
                        <a:effectLst/>
                        <a:latin typeface="Calibri" panose="020F0502020204030204" pitchFamily="34" charset="0"/>
                        <a:ea typeface="DengXian" panose="02010600030101010101" pitchFamily="2" charset="-122"/>
                        <a:cs typeface="Times New Roman" panose="02020603050405020304" pitchFamily="18" charset="0"/>
                      </a:endParaRPr>
                    </a:p>
                  </a:txBody>
                  <a:tcPr marL="41061" marR="41061" marT="0" marB="0"/>
                </a:tc>
                <a:tc>
                  <a:txBody>
                    <a:bodyPr/>
                    <a:lstStyle/>
                    <a:p>
                      <a:pPr>
                        <a:lnSpc>
                          <a:spcPct val="107000"/>
                        </a:lnSpc>
                        <a:spcAft>
                          <a:spcPts val="800"/>
                        </a:spcAft>
                      </a:pPr>
                      <a:r>
                        <a:rPr lang="en-GB" sz="1000" u="none" dirty="0">
                          <a:effectLst/>
                          <a:hlinkClick r:id="rId3"/>
                        </a:rPr>
                        <a:t>European LCZ map (figshare.com)</a:t>
                      </a:r>
                      <a:endParaRPr lang="en-US" sz="1000" u="none" dirty="0">
                        <a:effectLst/>
                        <a:latin typeface="Calibri" panose="020F0502020204030204" pitchFamily="34" charset="0"/>
                        <a:ea typeface="DengXian" panose="02010600030101010101" pitchFamily="2" charset="-122"/>
                        <a:cs typeface="Times New Roman" panose="02020603050405020304" pitchFamily="18" charset="0"/>
                      </a:endParaRPr>
                    </a:p>
                  </a:txBody>
                  <a:tcPr marL="41061" marR="41061" marT="0" marB="0"/>
                </a:tc>
                <a:tc>
                  <a:txBody>
                    <a:bodyPr/>
                    <a:lstStyle/>
                    <a:p>
                      <a:pPr>
                        <a:lnSpc>
                          <a:spcPct val="107000"/>
                        </a:lnSpc>
                        <a:spcAft>
                          <a:spcPts val="800"/>
                        </a:spcAft>
                      </a:pPr>
                      <a:r>
                        <a:rPr lang="en-GB" sz="1000" u="none" dirty="0">
                          <a:effectLst/>
                        </a:rPr>
                        <a:t>A European Local Climate Zone map</a:t>
                      </a:r>
                      <a:endParaRPr lang="en-US" sz="1000" u="none" dirty="0">
                        <a:effectLst/>
                        <a:latin typeface="Calibri" panose="020F0502020204030204" pitchFamily="34" charset="0"/>
                        <a:ea typeface="DengXian" panose="02010600030101010101" pitchFamily="2" charset="-122"/>
                        <a:cs typeface="Times New Roman" panose="02020603050405020304" pitchFamily="18" charset="0"/>
                      </a:endParaRPr>
                    </a:p>
                  </a:txBody>
                  <a:tcPr marL="41061" marR="41061" marT="0" marB="0"/>
                </a:tc>
                <a:extLst>
                  <a:ext uri="{0D108BD9-81ED-4DB2-BD59-A6C34878D82A}">
                    <a16:rowId xmlns:a16="http://schemas.microsoft.com/office/drawing/2014/main" val="1977915982"/>
                  </a:ext>
                </a:extLst>
              </a:tr>
              <a:tr h="207820">
                <a:tc>
                  <a:txBody>
                    <a:bodyPr/>
                    <a:lstStyle/>
                    <a:p>
                      <a:pPr>
                        <a:lnSpc>
                          <a:spcPct val="107000"/>
                        </a:lnSpc>
                        <a:spcAft>
                          <a:spcPts val="800"/>
                        </a:spcAft>
                      </a:pPr>
                      <a:r>
                        <a:rPr lang="en-GB" sz="1000" dirty="0">
                          <a:effectLst/>
                        </a:rPr>
                        <a:t>DEM</a:t>
                      </a:r>
                      <a:endParaRPr lang="en-US" sz="1000" dirty="0">
                        <a:effectLst/>
                        <a:latin typeface="Calibri" panose="020F0502020204030204" pitchFamily="34" charset="0"/>
                        <a:ea typeface="DengXian" panose="02010600030101010101" pitchFamily="2" charset="-122"/>
                        <a:cs typeface="Times New Roman" panose="02020603050405020304" pitchFamily="18" charset="0"/>
                      </a:endParaRPr>
                    </a:p>
                  </a:txBody>
                  <a:tcPr marL="41061" marR="41061" marT="0" marB="0"/>
                </a:tc>
                <a:tc>
                  <a:txBody>
                    <a:bodyPr/>
                    <a:lstStyle/>
                    <a:p>
                      <a:pPr>
                        <a:lnSpc>
                          <a:spcPct val="107000"/>
                        </a:lnSpc>
                        <a:spcAft>
                          <a:spcPts val="800"/>
                        </a:spcAft>
                      </a:pPr>
                      <a:r>
                        <a:rPr lang="en-GB" sz="1000">
                          <a:effectLst/>
                        </a:rPr>
                        <a:t>30m</a:t>
                      </a:r>
                      <a:endParaRPr lang="en-US" sz="1000">
                        <a:effectLst/>
                        <a:latin typeface="Calibri" panose="020F0502020204030204" pitchFamily="34" charset="0"/>
                        <a:ea typeface="DengXian" panose="02010600030101010101" pitchFamily="2" charset="-122"/>
                        <a:cs typeface="Times New Roman" panose="02020603050405020304" pitchFamily="18" charset="0"/>
                      </a:endParaRPr>
                    </a:p>
                  </a:txBody>
                  <a:tcPr marL="41061" marR="41061" marT="0" marB="0"/>
                </a:tc>
                <a:tc>
                  <a:txBody>
                    <a:bodyPr/>
                    <a:lstStyle/>
                    <a:p>
                      <a:pPr>
                        <a:lnSpc>
                          <a:spcPct val="107000"/>
                        </a:lnSpc>
                        <a:spcAft>
                          <a:spcPts val="800"/>
                        </a:spcAft>
                      </a:pPr>
                      <a:r>
                        <a:rPr lang="en-GB" sz="1000" u="none" dirty="0">
                          <a:effectLst/>
                        </a:rPr>
                        <a:t>Globe</a:t>
                      </a:r>
                      <a:endParaRPr lang="en-US" sz="1000" u="none" dirty="0">
                        <a:effectLst/>
                        <a:latin typeface="Calibri" panose="020F0502020204030204" pitchFamily="34" charset="0"/>
                        <a:ea typeface="DengXian" panose="02010600030101010101" pitchFamily="2" charset="-122"/>
                        <a:cs typeface="Times New Roman" panose="02020603050405020304" pitchFamily="18" charset="0"/>
                      </a:endParaRPr>
                    </a:p>
                  </a:txBody>
                  <a:tcPr marL="41061" marR="41061" marT="0" marB="0"/>
                </a:tc>
                <a:tc>
                  <a:txBody>
                    <a:bodyPr/>
                    <a:lstStyle/>
                    <a:p>
                      <a:pPr>
                        <a:lnSpc>
                          <a:spcPct val="107000"/>
                        </a:lnSpc>
                        <a:spcAft>
                          <a:spcPts val="800"/>
                        </a:spcAft>
                      </a:pPr>
                      <a:r>
                        <a:rPr lang="en-GB" sz="1000" u="none" dirty="0" err="1">
                          <a:effectLst/>
                          <a:hlinkClick r:id="rId4"/>
                        </a:rPr>
                        <a:t>Earthdata</a:t>
                      </a:r>
                      <a:r>
                        <a:rPr lang="en-GB" sz="1000" u="none" dirty="0">
                          <a:effectLst/>
                          <a:hlinkClick r:id="rId4"/>
                        </a:rPr>
                        <a:t> Search (nasa.gov)</a:t>
                      </a:r>
                      <a:endParaRPr lang="en-US" sz="1000" u="none" dirty="0">
                        <a:effectLst/>
                        <a:latin typeface="Calibri" panose="020F0502020204030204" pitchFamily="34" charset="0"/>
                        <a:ea typeface="DengXian" panose="02010600030101010101" pitchFamily="2" charset="-122"/>
                        <a:cs typeface="Times New Roman" panose="02020603050405020304" pitchFamily="18" charset="0"/>
                      </a:endParaRPr>
                    </a:p>
                  </a:txBody>
                  <a:tcPr marL="41061" marR="41061" marT="0" marB="0"/>
                </a:tc>
                <a:tc>
                  <a:txBody>
                    <a:bodyPr/>
                    <a:lstStyle/>
                    <a:p>
                      <a:pPr>
                        <a:lnSpc>
                          <a:spcPct val="107000"/>
                        </a:lnSpc>
                        <a:spcAft>
                          <a:spcPts val="800"/>
                        </a:spcAft>
                      </a:pPr>
                      <a:r>
                        <a:rPr lang="en-GB" sz="1000" u="none" dirty="0">
                          <a:effectLst/>
                        </a:rPr>
                        <a:t>STRM Globe DEM data from NASA</a:t>
                      </a:r>
                      <a:endParaRPr lang="en-US" sz="1000" u="none" dirty="0">
                        <a:effectLst/>
                        <a:latin typeface="Calibri" panose="020F0502020204030204" pitchFamily="34" charset="0"/>
                        <a:ea typeface="DengXian" panose="02010600030101010101" pitchFamily="2" charset="-122"/>
                        <a:cs typeface="Times New Roman" panose="02020603050405020304" pitchFamily="18" charset="0"/>
                      </a:endParaRPr>
                    </a:p>
                  </a:txBody>
                  <a:tcPr marL="41061" marR="41061" marT="0" marB="0"/>
                </a:tc>
                <a:extLst>
                  <a:ext uri="{0D108BD9-81ED-4DB2-BD59-A6C34878D82A}">
                    <a16:rowId xmlns:a16="http://schemas.microsoft.com/office/drawing/2014/main" val="2135795778"/>
                  </a:ext>
                </a:extLst>
              </a:tr>
              <a:tr h="795390">
                <a:tc>
                  <a:txBody>
                    <a:bodyPr/>
                    <a:lstStyle/>
                    <a:p>
                      <a:pPr>
                        <a:lnSpc>
                          <a:spcPct val="107000"/>
                        </a:lnSpc>
                        <a:spcAft>
                          <a:spcPts val="800"/>
                        </a:spcAft>
                      </a:pPr>
                      <a:r>
                        <a:rPr lang="en-GB" sz="1000" dirty="0">
                          <a:effectLst/>
                        </a:rPr>
                        <a:t>River Flood Risk</a:t>
                      </a:r>
                      <a:endParaRPr lang="en-US" sz="1000" dirty="0">
                        <a:effectLst/>
                        <a:latin typeface="Calibri" panose="020F0502020204030204" pitchFamily="34" charset="0"/>
                        <a:ea typeface="DengXian" panose="02010600030101010101" pitchFamily="2" charset="-122"/>
                        <a:cs typeface="Times New Roman" panose="02020603050405020304" pitchFamily="18" charset="0"/>
                      </a:endParaRPr>
                    </a:p>
                  </a:txBody>
                  <a:tcPr marL="41061" marR="41061" marT="0" marB="0"/>
                </a:tc>
                <a:tc>
                  <a:txBody>
                    <a:bodyPr/>
                    <a:lstStyle/>
                    <a:p>
                      <a:pPr>
                        <a:lnSpc>
                          <a:spcPct val="107000"/>
                        </a:lnSpc>
                        <a:spcAft>
                          <a:spcPts val="800"/>
                        </a:spcAft>
                      </a:pPr>
                      <a:r>
                        <a:rPr lang="en-GB" sz="1000" dirty="0">
                          <a:effectLst/>
                        </a:rPr>
                        <a:t>100m</a:t>
                      </a:r>
                      <a:endParaRPr lang="en-US" sz="1000" dirty="0">
                        <a:effectLst/>
                        <a:latin typeface="Calibri" panose="020F0502020204030204" pitchFamily="34" charset="0"/>
                        <a:ea typeface="DengXian" panose="02010600030101010101" pitchFamily="2" charset="-122"/>
                        <a:cs typeface="Times New Roman" panose="02020603050405020304" pitchFamily="18" charset="0"/>
                      </a:endParaRPr>
                    </a:p>
                  </a:txBody>
                  <a:tcPr marL="41061" marR="41061" marT="0" marB="0"/>
                </a:tc>
                <a:tc>
                  <a:txBody>
                    <a:bodyPr/>
                    <a:lstStyle/>
                    <a:p>
                      <a:pPr>
                        <a:lnSpc>
                          <a:spcPct val="107000"/>
                        </a:lnSpc>
                        <a:spcAft>
                          <a:spcPts val="800"/>
                        </a:spcAft>
                      </a:pPr>
                      <a:r>
                        <a:rPr lang="en-GB" sz="1000" u="none">
                          <a:effectLst/>
                        </a:rPr>
                        <a:t>Europe</a:t>
                      </a:r>
                      <a:endParaRPr lang="en-US" sz="1000" u="none">
                        <a:effectLst/>
                        <a:latin typeface="Calibri" panose="020F0502020204030204" pitchFamily="34" charset="0"/>
                        <a:ea typeface="DengXian" panose="02010600030101010101" pitchFamily="2" charset="-122"/>
                        <a:cs typeface="Times New Roman" panose="02020603050405020304" pitchFamily="18" charset="0"/>
                      </a:endParaRPr>
                    </a:p>
                  </a:txBody>
                  <a:tcPr marL="41061" marR="41061" marT="0" marB="0"/>
                </a:tc>
                <a:tc>
                  <a:txBody>
                    <a:bodyPr/>
                    <a:lstStyle/>
                    <a:p>
                      <a:pPr>
                        <a:lnSpc>
                          <a:spcPct val="107000"/>
                        </a:lnSpc>
                        <a:spcAft>
                          <a:spcPts val="800"/>
                        </a:spcAft>
                      </a:pPr>
                      <a:r>
                        <a:rPr lang="en-GB" sz="1000" u="none" dirty="0">
                          <a:effectLst/>
                          <a:hlinkClick r:id="rId5"/>
                        </a:rPr>
                        <a:t>Joint Research Centre Data Catalogue - River flood hazard maps for Europe - version 1 - European Commission (europa.eu)</a:t>
                      </a:r>
                      <a:endParaRPr lang="en-US" sz="1000" u="none" dirty="0">
                        <a:effectLst/>
                        <a:latin typeface="Calibri" panose="020F0502020204030204" pitchFamily="34" charset="0"/>
                        <a:ea typeface="DengXian" panose="02010600030101010101" pitchFamily="2" charset="-122"/>
                        <a:cs typeface="Times New Roman" panose="02020603050405020304" pitchFamily="18" charset="0"/>
                      </a:endParaRPr>
                    </a:p>
                  </a:txBody>
                  <a:tcPr marL="41061" marR="41061" marT="0" marB="0"/>
                </a:tc>
                <a:tc>
                  <a:txBody>
                    <a:bodyPr/>
                    <a:lstStyle/>
                    <a:p>
                      <a:pPr>
                        <a:lnSpc>
                          <a:spcPct val="107000"/>
                        </a:lnSpc>
                        <a:spcAft>
                          <a:spcPts val="800"/>
                        </a:spcAft>
                      </a:pPr>
                      <a:r>
                        <a:rPr lang="en-GB" sz="1000" u="none" dirty="0">
                          <a:effectLst/>
                        </a:rPr>
                        <a:t>The maps depict flood prone areas for river flood events for six different flood frequencies (from 1-in-10-years to 1-in-500-years)</a:t>
                      </a:r>
                      <a:endParaRPr lang="en-US" sz="1000" u="none" dirty="0">
                        <a:effectLst/>
                        <a:latin typeface="Calibri" panose="020F0502020204030204" pitchFamily="34" charset="0"/>
                        <a:ea typeface="DengXian" panose="02010600030101010101" pitchFamily="2" charset="-122"/>
                        <a:cs typeface="Times New Roman" panose="02020603050405020304" pitchFamily="18" charset="0"/>
                      </a:endParaRPr>
                    </a:p>
                  </a:txBody>
                  <a:tcPr marL="41061" marR="41061" marT="0" marB="0"/>
                </a:tc>
                <a:extLst>
                  <a:ext uri="{0D108BD9-81ED-4DB2-BD59-A6C34878D82A}">
                    <a16:rowId xmlns:a16="http://schemas.microsoft.com/office/drawing/2014/main" val="4164398255"/>
                  </a:ext>
                </a:extLst>
              </a:tr>
              <a:tr h="458675">
                <a:tc>
                  <a:txBody>
                    <a:bodyPr/>
                    <a:lstStyle/>
                    <a:p>
                      <a:pPr>
                        <a:lnSpc>
                          <a:spcPct val="107000"/>
                        </a:lnSpc>
                        <a:spcAft>
                          <a:spcPts val="800"/>
                        </a:spcAft>
                      </a:pPr>
                      <a:r>
                        <a:rPr lang="en-GB" sz="1000">
                          <a:effectLst/>
                        </a:rPr>
                        <a:t>WorldPOP</a:t>
                      </a:r>
                      <a:endParaRPr lang="en-US" sz="1000">
                        <a:effectLst/>
                        <a:latin typeface="Calibri" panose="020F0502020204030204" pitchFamily="34" charset="0"/>
                        <a:ea typeface="DengXian" panose="02010600030101010101" pitchFamily="2" charset="-122"/>
                        <a:cs typeface="Times New Roman" panose="02020603050405020304" pitchFamily="18" charset="0"/>
                      </a:endParaRPr>
                    </a:p>
                  </a:txBody>
                  <a:tcPr marL="41061" marR="41061" marT="0" marB="0"/>
                </a:tc>
                <a:tc>
                  <a:txBody>
                    <a:bodyPr/>
                    <a:lstStyle/>
                    <a:p>
                      <a:pPr>
                        <a:lnSpc>
                          <a:spcPct val="107000"/>
                        </a:lnSpc>
                        <a:spcAft>
                          <a:spcPts val="800"/>
                        </a:spcAft>
                      </a:pPr>
                      <a:r>
                        <a:rPr lang="en-GB" sz="1000">
                          <a:effectLst/>
                        </a:rPr>
                        <a:t>1km and 100m</a:t>
                      </a:r>
                      <a:endParaRPr lang="en-US" sz="1000">
                        <a:effectLst/>
                        <a:latin typeface="Calibri" panose="020F0502020204030204" pitchFamily="34" charset="0"/>
                        <a:ea typeface="DengXian" panose="02010600030101010101" pitchFamily="2" charset="-122"/>
                        <a:cs typeface="Times New Roman" panose="02020603050405020304" pitchFamily="18" charset="0"/>
                      </a:endParaRPr>
                    </a:p>
                  </a:txBody>
                  <a:tcPr marL="41061" marR="41061" marT="0" marB="0"/>
                </a:tc>
                <a:tc>
                  <a:txBody>
                    <a:bodyPr/>
                    <a:lstStyle/>
                    <a:p>
                      <a:pPr>
                        <a:lnSpc>
                          <a:spcPct val="107000"/>
                        </a:lnSpc>
                        <a:spcAft>
                          <a:spcPts val="800"/>
                        </a:spcAft>
                      </a:pPr>
                      <a:r>
                        <a:rPr lang="en-GB" sz="1000" u="none">
                          <a:effectLst/>
                        </a:rPr>
                        <a:t>Globe</a:t>
                      </a:r>
                      <a:endParaRPr lang="en-US" sz="1000" u="none">
                        <a:effectLst/>
                        <a:latin typeface="Calibri" panose="020F0502020204030204" pitchFamily="34" charset="0"/>
                        <a:ea typeface="DengXian" panose="02010600030101010101" pitchFamily="2" charset="-122"/>
                        <a:cs typeface="Times New Roman" panose="02020603050405020304" pitchFamily="18" charset="0"/>
                      </a:endParaRPr>
                    </a:p>
                  </a:txBody>
                  <a:tcPr marL="41061" marR="41061" marT="0" marB="0"/>
                </a:tc>
                <a:tc>
                  <a:txBody>
                    <a:bodyPr/>
                    <a:lstStyle/>
                    <a:p>
                      <a:pPr>
                        <a:lnSpc>
                          <a:spcPct val="107000"/>
                        </a:lnSpc>
                        <a:spcAft>
                          <a:spcPts val="800"/>
                        </a:spcAft>
                      </a:pPr>
                      <a:r>
                        <a:rPr lang="en-GB" sz="1000" u="none" dirty="0" err="1">
                          <a:effectLst/>
                          <a:hlinkClick r:id="rId6"/>
                        </a:rPr>
                        <a:t>WorldPop</a:t>
                      </a:r>
                      <a:endParaRPr lang="en-US" sz="1000" u="none" dirty="0">
                        <a:effectLst/>
                        <a:latin typeface="Calibri" panose="020F0502020204030204" pitchFamily="34" charset="0"/>
                        <a:ea typeface="DengXian" panose="02010600030101010101" pitchFamily="2" charset="-122"/>
                        <a:cs typeface="Times New Roman" panose="02020603050405020304" pitchFamily="18" charset="0"/>
                      </a:endParaRPr>
                    </a:p>
                  </a:txBody>
                  <a:tcPr marL="41061" marR="41061" marT="0" marB="0"/>
                </a:tc>
                <a:tc>
                  <a:txBody>
                    <a:bodyPr/>
                    <a:lstStyle/>
                    <a:p>
                      <a:pPr>
                        <a:lnSpc>
                          <a:spcPct val="107000"/>
                        </a:lnSpc>
                        <a:spcAft>
                          <a:spcPts val="800"/>
                        </a:spcAft>
                      </a:pPr>
                      <a:r>
                        <a:rPr lang="en-GB" sz="1000" u="none" dirty="0">
                          <a:effectLst/>
                        </a:rPr>
                        <a:t>Population density data for Globe</a:t>
                      </a:r>
                      <a:endParaRPr lang="en-US" sz="1000" u="none" dirty="0">
                        <a:effectLst/>
                        <a:latin typeface="Calibri" panose="020F0502020204030204" pitchFamily="34" charset="0"/>
                        <a:ea typeface="DengXian" panose="02010600030101010101" pitchFamily="2" charset="-122"/>
                        <a:cs typeface="Times New Roman" panose="02020603050405020304" pitchFamily="18" charset="0"/>
                      </a:endParaRPr>
                    </a:p>
                  </a:txBody>
                  <a:tcPr marL="41061" marR="41061" marT="0" marB="0"/>
                </a:tc>
                <a:extLst>
                  <a:ext uri="{0D108BD9-81ED-4DB2-BD59-A6C34878D82A}">
                    <a16:rowId xmlns:a16="http://schemas.microsoft.com/office/drawing/2014/main" val="2806666460"/>
                  </a:ext>
                </a:extLst>
              </a:tr>
              <a:tr h="614861">
                <a:tc>
                  <a:txBody>
                    <a:bodyPr/>
                    <a:lstStyle/>
                    <a:p>
                      <a:pPr>
                        <a:lnSpc>
                          <a:spcPct val="107000"/>
                        </a:lnSpc>
                        <a:spcAft>
                          <a:spcPts val="800"/>
                        </a:spcAft>
                      </a:pPr>
                      <a:r>
                        <a:rPr lang="en-GB" sz="1000">
                          <a:effectLst/>
                        </a:rPr>
                        <a:t>GHSL</a:t>
                      </a:r>
                      <a:endParaRPr lang="en-US" sz="1000">
                        <a:effectLst/>
                        <a:latin typeface="Calibri" panose="020F0502020204030204" pitchFamily="34" charset="0"/>
                        <a:ea typeface="DengXian" panose="02010600030101010101" pitchFamily="2" charset="-122"/>
                        <a:cs typeface="Times New Roman" panose="02020603050405020304" pitchFamily="18" charset="0"/>
                      </a:endParaRPr>
                    </a:p>
                  </a:txBody>
                  <a:tcPr marL="41061" marR="41061" marT="0" marB="0"/>
                </a:tc>
                <a:tc>
                  <a:txBody>
                    <a:bodyPr/>
                    <a:lstStyle/>
                    <a:p>
                      <a:pPr>
                        <a:lnSpc>
                          <a:spcPct val="107000"/>
                        </a:lnSpc>
                        <a:spcAft>
                          <a:spcPts val="800"/>
                        </a:spcAft>
                      </a:pPr>
                      <a:r>
                        <a:rPr lang="en-GB" sz="1000" dirty="0">
                          <a:effectLst/>
                        </a:rPr>
                        <a:t>Vector data</a:t>
                      </a:r>
                      <a:endParaRPr lang="en-US" sz="1000" dirty="0">
                        <a:effectLst/>
                        <a:latin typeface="Calibri" panose="020F0502020204030204" pitchFamily="34" charset="0"/>
                        <a:ea typeface="DengXian" panose="02010600030101010101" pitchFamily="2" charset="-122"/>
                        <a:cs typeface="Times New Roman" panose="02020603050405020304" pitchFamily="18" charset="0"/>
                      </a:endParaRPr>
                    </a:p>
                  </a:txBody>
                  <a:tcPr marL="41061" marR="41061" marT="0" marB="0"/>
                </a:tc>
                <a:tc>
                  <a:txBody>
                    <a:bodyPr/>
                    <a:lstStyle/>
                    <a:p>
                      <a:pPr>
                        <a:lnSpc>
                          <a:spcPct val="107000"/>
                        </a:lnSpc>
                        <a:spcAft>
                          <a:spcPts val="800"/>
                        </a:spcAft>
                      </a:pPr>
                      <a:r>
                        <a:rPr lang="en-GB" sz="1000" u="none">
                          <a:effectLst/>
                        </a:rPr>
                        <a:t>Globe</a:t>
                      </a:r>
                      <a:endParaRPr lang="en-US" sz="1000" u="none">
                        <a:effectLst/>
                        <a:latin typeface="Calibri" panose="020F0502020204030204" pitchFamily="34" charset="0"/>
                        <a:ea typeface="DengXian" panose="02010600030101010101" pitchFamily="2" charset="-122"/>
                        <a:cs typeface="Times New Roman" panose="02020603050405020304" pitchFamily="18" charset="0"/>
                      </a:endParaRPr>
                    </a:p>
                  </a:txBody>
                  <a:tcPr marL="41061" marR="41061" marT="0" marB="0"/>
                </a:tc>
                <a:tc>
                  <a:txBody>
                    <a:bodyPr/>
                    <a:lstStyle/>
                    <a:p>
                      <a:pPr>
                        <a:lnSpc>
                          <a:spcPct val="107000"/>
                        </a:lnSpc>
                        <a:spcAft>
                          <a:spcPts val="800"/>
                        </a:spcAft>
                      </a:pPr>
                      <a:r>
                        <a:rPr lang="en-GB" sz="1000" u="none" dirty="0">
                          <a:effectLst/>
                          <a:hlinkClick r:id="rId7"/>
                        </a:rPr>
                        <a:t>Global Human Settlement - GHSL Homepage - European Commission (europa.eu)</a:t>
                      </a:r>
                      <a:endParaRPr lang="en-US" sz="1000" u="none" dirty="0">
                        <a:effectLst/>
                        <a:latin typeface="Calibri" panose="020F0502020204030204" pitchFamily="34" charset="0"/>
                        <a:ea typeface="DengXian" panose="02010600030101010101" pitchFamily="2" charset="-122"/>
                        <a:cs typeface="Times New Roman" panose="02020603050405020304" pitchFamily="18" charset="0"/>
                      </a:endParaRPr>
                    </a:p>
                  </a:txBody>
                  <a:tcPr marL="41061" marR="41061" marT="0" marB="0"/>
                </a:tc>
                <a:tc>
                  <a:txBody>
                    <a:bodyPr/>
                    <a:lstStyle/>
                    <a:p>
                      <a:pPr>
                        <a:lnSpc>
                          <a:spcPct val="107000"/>
                        </a:lnSpc>
                        <a:spcAft>
                          <a:spcPts val="800"/>
                        </a:spcAft>
                      </a:pPr>
                      <a:r>
                        <a:rPr lang="en-GB" sz="1000" u="none" dirty="0">
                          <a:effectLst/>
                        </a:rPr>
                        <a:t>Spatially detailed information of population and settlements</a:t>
                      </a:r>
                      <a:endParaRPr lang="en-US" sz="1000" u="none" dirty="0">
                        <a:effectLst/>
                        <a:latin typeface="Calibri" panose="020F0502020204030204" pitchFamily="34" charset="0"/>
                        <a:ea typeface="DengXian" panose="02010600030101010101" pitchFamily="2" charset="-122"/>
                        <a:cs typeface="Times New Roman" panose="02020603050405020304" pitchFamily="18" charset="0"/>
                      </a:endParaRPr>
                    </a:p>
                  </a:txBody>
                  <a:tcPr marL="41061" marR="41061" marT="0" marB="0"/>
                </a:tc>
                <a:extLst>
                  <a:ext uri="{0D108BD9-81ED-4DB2-BD59-A6C34878D82A}">
                    <a16:rowId xmlns:a16="http://schemas.microsoft.com/office/drawing/2014/main" val="3730288368"/>
                  </a:ext>
                </a:extLst>
              </a:tr>
              <a:tr h="433032">
                <a:tc>
                  <a:txBody>
                    <a:bodyPr/>
                    <a:lstStyle/>
                    <a:p>
                      <a:pPr>
                        <a:lnSpc>
                          <a:spcPct val="107000"/>
                        </a:lnSpc>
                        <a:spcAft>
                          <a:spcPts val="800"/>
                        </a:spcAft>
                      </a:pPr>
                      <a:r>
                        <a:rPr lang="en-GB" sz="1000">
                          <a:effectLst/>
                        </a:rPr>
                        <a:t>GHG emission</a:t>
                      </a:r>
                      <a:endParaRPr lang="en-US" sz="1000">
                        <a:effectLst/>
                        <a:latin typeface="Calibri" panose="020F0502020204030204" pitchFamily="34" charset="0"/>
                        <a:ea typeface="DengXian" panose="02010600030101010101" pitchFamily="2" charset="-122"/>
                        <a:cs typeface="Times New Roman" panose="02020603050405020304" pitchFamily="18" charset="0"/>
                      </a:endParaRPr>
                    </a:p>
                  </a:txBody>
                  <a:tcPr marL="41061" marR="41061" marT="0" marB="0"/>
                </a:tc>
                <a:tc>
                  <a:txBody>
                    <a:bodyPr/>
                    <a:lstStyle/>
                    <a:p>
                      <a:pPr>
                        <a:lnSpc>
                          <a:spcPct val="107000"/>
                        </a:lnSpc>
                        <a:spcAft>
                          <a:spcPts val="800"/>
                        </a:spcAft>
                      </a:pPr>
                      <a:r>
                        <a:rPr lang="en-GB" sz="1000">
                          <a:effectLst/>
                        </a:rPr>
                        <a:t>0.1 degree (10km)</a:t>
                      </a:r>
                      <a:endParaRPr lang="en-US" sz="1000">
                        <a:effectLst/>
                        <a:latin typeface="Calibri" panose="020F0502020204030204" pitchFamily="34" charset="0"/>
                        <a:ea typeface="DengXian" panose="02010600030101010101" pitchFamily="2" charset="-122"/>
                        <a:cs typeface="Times New Roman" panose="02020603050405020304" pitchFamily="18" charset="0"/>
                      </a:endParaRPr>
                    </a:p>
                  </a:txBody>
                  <a:tcPr marL="41061" marR="41061" marT="0" marB="0"/>
                </a:tc>
                <a:tc>
                  <a:txBody>
                    <a:bodyPr/>
                    <a:lstStyle/>
                    <a:p>
                      <a:pPr>
                        <a:lnSpc>
                          <a:spcPct val="107000"/>
                        </a:lnSpc>
                        <a:spcAft>
                          <a:spcPts val="800"/>
                        </a:spcAft>
                      </a:pPr>
                      <a:r>
                        <a:rPr lang="en-GB" sz="1000" u="none" dirty="0">
                          <a:effectLst/>
                        </a:rPr>
                        <a:t>Globe</a:t>
                      </a:r>
                      <a:endParaRPr lang="en-US" sz="1000" u="none" dirty="0">
                        <a:effectLst/>
                        <a:latin typeface="Calibri" panose="020F0502020204030204" pitchFamily="34" charset="0"/>
                        <a:ea typeface="DengXian" panose="02010600030101010101" pitchFamily="2" charset="-122"/>
                        <a:cs typeface="Times New Roman" panose="02020603050405020304" pitchFamily="18" charset="0"/>
                      </a:endParaRPr>
                    </a:p>
                  </a:txBody>
                  <a:tcPr marL="41061" marR="41061" marT="0" marB="0"/>
                </a:tc>
                <a:tc>
                  <a:txBody>
                    <a:bodyPr/>
                    <a:lstStyle/>
                    <a:p>
                      <a:pPr>
                        <a:lnSpc>
                          <a:spcPct val="107000"/>
                        </a:lnSpc>
                        <a:spcAft>
                          <a:spcPts val="800"/>
                        </a:spcAft>
                      </a:pPr>
                      <a:r>
                        <a:rPr lang="en-GB" sz="1000" u="none" dirty="0">
                          <a:effectLst/>
                          <a:hlinkClick r:id="rId8"/>
                        </a:rPr>
                        <a:t>EDGAR - The Emissions Database for Global Atmospheric Research (europa.eu)</a:t>
                      </a:r>
                      <a:endParaRPr lang="en-US" sz="1000" u="none" dirty="0">
                        <a:effectLst/>
                        <a:latin typeface="Calibri" panose="020F0502020204030204" pitchFamily="34" charset="0"/>
                        <a:ea typeface="DengXian" panose="02010600030101010101" pitchFamily="2" charset="-122"/>
                        <a:cs typeface="Times New Roman" panose="02020603050405020304" pitchFamily="18" charset="0"/>
                      </a:endParaRPr>
                    </a:p>
                  </a:txBody>
                  <a:tcPr marL="41061" marR="41061" marT="0" marB="0"/>
                </a:tc>
                <a:tc>
                  <a:txBody>
                    <a:bodyPr/>
                    <a:lstStyle/>
                    <a:p>
                      <a:pPr>
                        <a:lnSpc>
                          <a:spcPct val="107000"/>
                        </a:lnSpc>
                        <a:spcAft>
                          <a:spcPts val="800"/>
                        </a:spcAft>
                      </a:pPr>
                      <a:r>
                        <a:rPr lang="en-GB" sz="1000" u="none" dirty="0">
                          <a:effectLst/>
                        </a:rPr>
                        <a:t>emissions of the three main greenhouse gases (CO2, CH4, N2O) and fluorinated gases per sector and country.</a:t>
                      </a:r>
                      <a:endParaRPr lang="en-US" sz="1000" u="none" dirty="0">
                        <a:effectLst/>
                        <a:latin typeface="Calibri" panose="020F0502020204030204" pitchFamily="34" charset="0"/>
                        <a:ea typeface="DengXian" panose="02010600030101010101" pitchFamily="2" charset="-122"/>
                        <a:cs typeface="Times New Roman" panose="02020603050405020304" pitchFamily="18" charset="0"/>
                      </a:endParaRPr>
                    </a:p>
                  </a:txBody>
                  <a:tcPr marL="41061" marR="41061" marT="0" marB="0"/>
                </a:tc>
                <a:extLst>
                  <a:ext uri="{0D108BD9-81ED-4DB2-BD59-A6C34878D82A}">
                    <a16:rowId xmlns:a16="http://schemas.microsoft.com/office/drawing/2014/main" val="1231108360"/>
                  </a:ext>
                </a:extLst>
              </a:tr>
              <a:tr h="432189">
                <a:tc>
                  <a:txBody>
                    <a:bodyPr/>
                    <a:lstStyle/>
                    <a:p>
                      <a:pPr>
                        <a:lnSpc>
                          <a:spcPct val="107000"/>
                        </a:lnSpc>
                        <a:spcAft>
                          <a:spcPts val="800"/>
                        </a:spcAft>
                      </a:pPr>
                      <a:r>
                        <a:rPr lang="en-GB" sz="1000">
                          <a:effectLst/>
                        </a:rPr>
                        <a:t>European Coastline</a:t>
                      </a:r>
                      <a:endParaRPr lang="en-US" sz="1000">
                        <a:effectLst/>
                        <a:latin typeface="Calibri" panose="020F0502020204030204" pitchFamily="34" charset="0"/>
                        <a:ea typeface="DengXian" panose="02010600030101010101" pitchFamily="2" charset="-122"/>
                        <a:cs typeface="Times New Roman" panose="02020603050405020304" pitchFamily="18" charset="0"/>
                      </a:endParaRPr>
                    </a:p>
                  </a:txBody>
                  <a:tcPr marL="41061" marR="41061" marT="0" marB="0"/>
                </a:tc>
                <a:tc>
                  <a:txBody>
                    <a:bodyPr/>
                    <a:lstStyle/>
                    <a:p>
                      <a:pPr>
                        <a:lnSpc>
                          <a:spcPct val="107000"/>
                        </a:lnSpc>
                        <a:spcAft>
                          <a:spcPts val="800"/>
                        </a:spcAft>
                      </a:pPr>
                      <a:r>
                        <a:rPr lang="en-GB" sz="1000">
                          <a:effectLst/>
                        </a:rPr>
                        <a:t>Vector data</a:t>
                      </a:r>
                      <a:endParaRPr lang="en-US" sz="1000">
                        <a:effectLst/>
                        <a:latin typeface="Calibri" panose="020F0502020204030204" pitchFamily="34" charset="0"/>
                        <a:ea typeface="DengXian" panose="02010600030101010101" pitchFamily="2" charset="-122"/>
                        <a:cs typeface="Times New Roman" panose="02020603050405020304" pitchFamily="18" charset="0"/>
                      </a:endParaRPr>
                    </a:p>
                  </a:txBody>
                  <a:tcPr marL="41061" marR="41061" marT="0" marB="0"/>
                </a:tc>
                <a:tc>
                  <a:txBody>
                    <a:bodyPr/>
                    <a:lstStyle/>
                    <a:p>
                      <a:pPr>
                        <a:lnSpc>
                          <a:spcPct val="107000"/>
                        </a:lnSpc>
                        <a:spcAft>
                          <a:spcPts val="800"/>
                        </a:spcAft>
                      </a:pPr>
                      <a:r>
                        <a:rPr lang="en-GB" sz="1000" u="none">
                          <a:effectLst/>
                        </a:rPr>
                        <a:t>Europe</a:t>
                      </a:r>
                      <a:endParaRPr lang="en-US" sz="1000" u="none">
                        <a:effectLst/>
                        <a:latin typeface="Calibri" panose="020F0502020204030204" pitchFamily="34" charset="0"/>
                        <a:ea typeface="DengXian" panose="02010600030101010101" pitchFamily="2" charset="-122"/>
                        <a:cs typeface="Times New Roman" panose="02020603050405020304" pitchFamily="18" charset="0"/>
                      </a:endParaRPr>
                    </a:p>
                  </a:txBody>
                  <a:tcPr marL="41061" marR="41061" marT="0" marB="0"/>
                </a:tc>
                <a:tc>
                  <a:txBody>
                    <a:bodyPr/>
                    <a:lstStyle/>
                    <a:p>
                      <a:pPr>
                        <a:lnSpc>
                          <a:spcPct val="107000"/>
                        </a:lnSpc>
                        <a:spcAft>
                          <a:spcPts val="800"/>
                        </a:spcAft>
                      </a:pPr>
                      <a:r>
                        <a:rPr lang="en-GB" sz="1000" u="none" dirty="0">
                          <a:effectLst/>
                          <a:hlinkClick r:id="rId9"/>
                        </a:rPr>
                        <a:t>Europe coastline shapefile — European Environment Agency (europa.eu)</a:t>
                      </a:r>
                      <a:endParaRPr lang="en-US" sz="1000" u="none" dirty="0">
                        <a:effectLst/>
                        <a:latin typeface="Calibri" panose="020F0502020204030204" pitchFamily="34" charset="0"/>
                        <a:ea typeface="DengXian" panose="02010600030101010101" pitchFamily="2" charset="-122"/>
                        <a:cs typeface="Times New Roman" panose="02020603050405020304" pitchFamily="18" charset="0"/>
                      </a:endParaRPr>
                    </a:p>
                  </a:txBody>
                  <a:tcPr marL="41061" marR="41061" marT="0" marB="0"/>
                </a:tc>
                <a:tc>
                  <a:txBody>
                    <a:bodyPr/>
                    <a:lstStyle/>
                    <a:p>
                      <a:pPr>
                        <a:lnSpc>
                          <a:spcPct val="107000"/>
                        </a:lnSpc>
                        <a:spcAft>
                          <a:spcPts val="800"/>
                        </a:spcAft>
                      </a:pPr>
                      <a:r>
                        <a:rPr lang="en-GB" sz="1000" u="none" dirty="0">
                          <a:effectLst/>
                        </a:rPr>
                        <a:t> </a:t>
                      </a:r>
                      <a:endParaRPr lang="en-US" sz="1000" u="none" dirty="0">
                        <a:effectLst/>
                        <a:latin typeface="Calibri" panose="020F0502020204030204" pitchFamily="34" charset="0"/>
                        <a:ea typeface="DengXian" panose="02010600030101010101" pitchFamily="2" charset="-122"/>
                        <a:cs typeface="Times New Roman" panose="02020603050405020304" pitchFamily="18" charset="0"/>
                      </a:endParaRPr>
                    </a:p>
                  </a:txBody>
                  <a:tcPr marL="41061" marR="41061" marT="0" marB="0"/>
                </a:tc>
                <a:extLst>
                  <a:ext uri="{0D108BD9-81ED-4DB2-BD59-A6C34878D82A}">
                    <a16:rowId xmlns:a16="http://schemas.microsoft.com/office/drawing/2014/main" val="3290615939"/>
                  </a:ext>
                </a:extLst>
              </a:tr>
              <a:tr h="445664">
                <a:tc>
                  <a:txBody>
                    <a:bodyPr/>
                    <a:lstStyle/>
                    <a:p>
                      <a:pPr>
                        <a:lnSpc>
                          <a:spcPct val="107000"/>
                        </a:lnSpc>
                        <a:spcAft>
                          <a:spcPts val="800"/>
                        </a:spcAft>
                      </a:pPr>
                      <a:r>
                        <a:rPr lang="en-GB" sz="1000">
                          <a:effectLst/>
                        </a:rPr>
                        <a:t>Air Quality</a:t>
                      </a:r>
                      <a:endParaRPr lang="en-US" sz="1000">
                        <a:effectLst/>
                        <a:latin typeface="Calibri" panose="020F0502020204030204" pitchFamily="34" charset="0"/>
                        <a:ea typeface="DengXian" panose="02010600030101010101" pitchFamily="2" charset="-122"/>
                        <a:cs typeface="Times New Roman" panose="02020603050405020304" pitchFamily="18" charset="0"/>
                      </a:endParaRPr>
                    </a:p>
                  </a:txBody>
                  <a:tcPr marL="41061" marR="41061" marT="0" marB="0"/>
                </a:tc>
                <a:tc>
                  <a:txBody>
                    <a:bodyPr/>
                    <a:lstStyle/>
                    <a:p>
                      <a:pPr>
                        <a:lnSpc>
                          <a:spcPct val="107000"/>
                        </a:lnSpc>
                        <a:spcAft>
                          <a:spcPts val="800"/>
                        </a:spcAft>
                      </a:pPr>
                      <a:r>
                        <a:rPr lang="en-GB" sz="1000">
                          <a:effectLst/>
                        </a:rPr>
                        <a:t>Tabulated per city</a:t>
                      </a:r>
                      <a:endParaRPr lang="en-US" sz="1000">
                        <a:effectLst/>
                        <a:latin typeface="Calibri" panose="020F0502020204030204" pitchFamily="34" charset="0"/>
                        <a:ea typeface="DengXian" panose="02010600030101010101" pitchFamily="2" charset="-122"/>
                        <a:cs typeface="Times New Roman" panose="02020603050405020304" pitchFamily="18" charset="0"/>
                      </a:endParaRPr>
                    </a:p>
                  </a:txBody>
                  <a:tcPr marL="41061" marR="41061" marT="0" marB="0"/>
                </a:tc>
                <a:tc>
                  <a:txBody>
                    <a:bodyPr/>
                    <a:lstStyle/>
                    <a:p>
                      <a:pPr>
                        <a:lnSpc>
                          <a:spcPct val="107000"/>
                        </a:lnSpc>
                        <a:spcAft>
                          <a:spcPts val="800"/>
                        </a:spcAft>
                      </a:pPr>
                      <a:r>
                        <a:rPr lang="en-GB" sz="1000" u="none">
                          <a:effectLst/>
                        </a:rPr>
                        <a:t>Globe</a:t>
                      </a:r>
                      <a:endParaRPr lang="en-US" sz="1000" u="none">
                        <a:effectLst/>
                        <a:latin typeface="Calibri" panose="020F0502020204030204" pitchFamily="34" charset="0"/>
                        <a:ea typeface="DengXian" panose="02010600030101010101" pitchFamily="2" charset="-122"/>
                        <a:cs typeface="Times New Roman" panose="02020603050405020304" pitchFamily="18" charset="0"/>
                      </a:endParaRPr>
                    </a:p>
                  </a:txBody>
                  <a:tcPr marL="41061" marR="41061" marT="0" marB="0"/>
                </a:tc>
                <a:tc>
                  <a:txBody>
                    <a:bodyPr/>
                    <a:lstStyle/>
                    <a:p>
                      <a:pPr>
                        <a:lnSpc>
                          <a:spcPct val="107000"/>
                        </a:lnSpc>
                        <a:spcAft>
                          <a:spcPts val="800"/>
                        </a:spcAft>
                      </a:pPr>
                      <a:r>
                        <a:rPr lang="en-GB" sz="1000" u="none" dirty="0">
                          <a:effectLst/>
                          <a:hlinkClick r:id="rId10"/>
                        </a:rPr>
                        <a:t>SDG Indicator 11.6.2 Concentrations of fine particulate matter (PM2.5) (who.int)</a:t>
                      </a:r>
                      <a:endParaRPr lang="en-US" sz="1000" u="none" dirty="0">
                        <a:effectLst/>
                        <a:latin typeface="Calibri" panose="020F0502020204030204" pitchFamily="34" charset="0"/>
                        <a:ea typeface="DengXian" panose="02010600030101010101" pitchFamily="2" charset="-122"/>
                        <a:cs typeface="Times New Roman" panose="02020603050405020304" pitchFamily="18" charset="0"/>
                      </a:endParaRPr>
                    </a:p>
                  </a:txBody>
                  <a:tcPr marL="41061" marR="41061" marT="0" marB="0"/>
                </a:tc>
                <a:tc>
                  <a:txBody>
                    <a:bodyPr/>
                    <a:lstStyle/>
                    <a:p>
                      <a:pPr>
                        <a:lnSpc>
                          <a:spcPct val="107000"/>
                        </a:lnSpc>
                        <a:spcAft>
                          <a:spcPts val="800"/>
                        </a:spcAft>
                      </a:pPr>
                      <a:r>
                        <a:rPr lang="en-GB" sz="1000" u="none">
                          <a:effectLst/>
                        </a:rPr>
                        <a:t>Annual mean concentrations of air pollution for the city or town as a whole</a:t>
                      </a:r>
                      <a:endParaRPr lang="en-US" sz="1000" u="none">
                        <a:effectLst/>
                        <a:latin typeface="Calibri" panose="020F0502020204030204" pitchFamily="34" charset="0"/>
                        <a:ea typeface="DengXian" panose="02010600030101010101" pitchFamily="2" charset="-122"/>
                        <a:cs typeface="Times New Roman" panose="02020603050405020304" pitchFamily="18" charset="0"/>
                      </a:endParaRPr>
                    </a:p>
                  </a:txBody>
                  <a:tcPr marL="41061" marR="41061" marT="0" marB="0"/>
                </a:tc>
                <a:extLst>
                  <a:ext uri="{0D108BD9-81ED-4DB2-BD59-A6C34878D82A}">
                    <a16:rowId xmlns:a16="http://schemas.microsoft.com/office/drawing/2014/main" val="3946018563"/>
                  </a:ext>
                </a:extLst>
              </a:tr>
              <a:tr h="425513">
                <a:tc>
                  <a:txBody>
                    <a:bodyPr/>
                    <a:lstStyle/>
                    <a:p>
                      <a:pPr>
                        <a:lnSpc>
                          <a:spcPct val="107000"/>
                        </a:lnSpc>
                        <a:spcAft>
                          <a:spcPts val="800"/>
                        </a:spcAft>
                      </a:pPr>
                      <a:r>
                        <a:rPr lang="en-GB" sz="1000">
                          <a:effectLst/>
                        </a:rPr>
                        <a:t>Topography</a:t>
                      </a:r>
                      <a:endParaRPr lang="en-US" sz="1000">
                        <a:effectLst/>
                        <a:latin typeface="Calibri" panose="020F0502020204030204" pitchFamily="34" charset="0"/>
                        <a:ea typeface="DengXian" panose="02010600030101010101" pitchFamily="2" charset="-122"/>
                        <a:cs typeface="Times New Roman" panose="02020603050405020304" pitchFamily="18" charset="0"/>
                      </a:endParaRPr>
                    </a:p>
                  </a:txBody>
                  <a:tcPr marL="41061" marR="41061" marT="0" marB="0"/>
                </a:tc>
                <a:tc>
                  <a:txBody>
                    <a:bodyPr/>
                    <a:lstStyle/>
                    <a:p>
                      <a:pPr>
                        <a:lnSpc>
                          <a:spcPct val="107000"/>
                        </a:lnSpc>
                        <a:spcAft>
                          <a:spcPts val="800"/>
                        </a:spcAft>
                      </a:pPr>
                      <a:r>
                        <a:rPr lang="en-GB" sz="1000">
                          <a:effectLst/>
                        </a:rPr>
                        <a:t>From 1km to 100km</a:t>
                      </a:r>
                      <a:endParaRPr lang="en-US" sz="1000">
                        <a:effectLst/>
                        <a:latin typeface="Calibri" panose="020F0502020204030204" pitchFamily="34" charset="0"/>
                        <a:ea typeface="DengXian" panose="02010600030101010101" pitchFamily="2" charset="-122"/>
                        <a:cs typeface="Times New Roman" panose="02020603050405020304" pitchFamily="18" charset="0"/>
                      </a:endParaRPr>
                    </a:p>
                  </a:txBody>
                  <a:tcPr marL="41061" marR="41061" marT="0" marB="0"/>
                </a:tc>
                <a:tc>
                  <a:txBody>
                    <a:bodyPr/>
                    <a:lstStyle/>
                    <a:p>
                      <a:pPr>
                        <a:lnSpc>
                          <a:spcPct val="107000"/>
                        </a:lnSpc>
                        <a:spcAft>
                          <a:spcPts val="800"/>
                        </a:spcAft>
                      </a:pPr>
                      <a:r>
                        <a:rPr lang="en-GB" sz="1000" u="none">
                          <a:effectLst/>
                        </a:rPr>
                        <a:t>Globe</a:t>
                      </a:r>
                      <a:endParaRPr lang="en-US" sz="1000" u="none">
                        <a:effectLst/>
                        <a:latin typeface="Calibri" panose="020F0502020204030204" pitchFamily="34" charset="0"/>
                        <a:ea typeface="DengXian" panose="02010600030101010101" pitchFamily="2" charset="-122"/>
                        <a:cs typeface="Times New Roman" panose="02020603050405020304" pitchFamily="18" charset="0"/>
                      </a:endParaRPr>
                    </a:p>
                  </a:txBody>
                  <a:tcPr marL="41061" marR="41061" marT="0" marB="0"/>
                </a:tc>
                <a:tc>
                  <a:txBody>
                    <a:bodyPr/>
                    <a:lstStyle/>
                    <a:p>
                      <a:pPr>
                        <a:lnSpc>
                          <a:spcPct val="107000"/>
                        </a:lnSpc>
                        <a:spcAft>
                          <a:spcPts val="800"/>
                        </a:spcAft>
                      </a:pPr>
                      <a:r>
                        <a:rPr lang="en-GB" sz="1000" u="none" dirty="0">
                          <a:effectLst/>
                          <a:hlinkClick r:id="rId11"/>
                        </a:rPr>
                        <a:t>Global 1,5,10,100-km Topography - </a:t>
                      </a:r>
                      <a:r>
                        <a:rPr lang="en-GB" sz="1000" u="none" dirty="0" err="1">
                          <a:effectLst/>
                          <a:hlinkClick r:id="rId11"/>
                        </a:rPr>
                        <a:t>EarthEnv</a:t>
                      </a:r>
                      <a:endParaRPr lang="en-US" sz="1000" u="none" dirty="0">
                        <a:effectLst/>
                        <a:latin typeface="Calibri" panose="020F0502020204030204" pitchFamily="34" charset="0"/>
                        <a:ea typeface="DengXian" panose="02010600030101010101" pitchFamily="2" charset="-122"/>
                        <a:cs typeface="Times New Roman" panose="02020603050405020304" pitchFamily="18" charset="0"/>
                      </a:endParaRPr>
                    </a:p>
                  </a:txBody>
                  <a:tcPr marL="41061" marR="41061" marT="0" marB="0"/>
                </a:tc>
                <a:tc>
                  <a:txBody>
                    <a:bodyPr/>
                    <a:lstStyle/>
                    <a:p>
                      <a:pPr>
                        <a:lnSpc>
                          <a:spcPct val="107000"/>
                        </a:lnSpc>
                        <a:spcAft>
                          <a:spcPts val="800"/>
                        </a:spcAft>
                      </a:pPr>
                      <a:r>
                        <a:rPr lang="en-GB" sz="1000" u="none" dirty="0">
                          <a:effectLst/>
                        </a:rPr>
                        <a:t>There are 10 geomorphological landform classes. Each variable is provided at different aggregations from 1, 5, 10, 50 to 100 km spatial grains.</a:t>
                      </a:r>
                      <a:endParaRPr lang="en-US" sz="1000" u="none" dirty="0">
                        <a:effectLst/>
                        <a:latin typeface="Calibri" panose="020F0502020204030204" pitchFamily="34" charset="0"/>
                        <a:ea typeface="DengXian" panose="02010600030101010101" pitchFamily="2" charset="-122"/>
                        <a:cs typeface="Times New Roman" panose="02020603050405020304" pitchFamily="18" charset="0"/>
                      </a:endParaRPr>
                    </a:p>
                  </a:txBody>
                  <a:tcPr marL="41061" marR="41061" marT="0" marB="0"/>
                </a:tc>
                <a:extLst>
                  <a:ext uri="{0D108BD9-81ED-4DB2-BD59-A6C34878D82A}">
                    <a16:rowId xmlns:a16="http://schemas.microsoft.com/office/drawing/2014/main" val="2842572006"/>
                  </a:ext>
                </a:extLst>
              </a:tr>
              <a:tr h="507845">
                <a:tc>
                  <a:txBody>
                    <a:bodyPr/>
                    <a:lstStyle/>
                    <a:p>
                      <a:pPr>
                        <a:lnSpc>
                          <a:spcPct val="107000"/>
                        </a:lnSpc>
                        <a:spcAft>
                          <a:spcPts val="800"/>
                        </a:spcAft>
                      </a:pPr>
                      <a:r>
                        <a:rPr lang="en-GB" sz="1000">
                          <a:effectLst/>
                        </a:rPr>
                        <a:t>UHI</a:t>
                      </a:r>
                      <a:endParaRPr lang="en-US" sz="1000">
                        <a:effectLst/>
                        <a:latin typeface="Calibri" panose="020F0502020204030204" pitchFamily="34" charset="0"/>
                        <a:ea typeface="DengXian" panose="02010600030101010101" pitchFamily="2" charset="-122"/>
                        <a:cs typeface="Times New Roman" panose="02020603050405020304" pitchFamily="18" charset="0"/>
                      </a:endParaRPr>
                    </a:p>
                  </a:txBody>
                  <a:tcPr marL="41061" marR="41061" marT="0" marB="0"/>
                </a:tc>
                <a:tc>
                  <a:txBody>
                    <a:bodyPr/>
                    <a:lstStyle/>
                    <a:p>
                      <a:pPr>
                        <a:lnSpc>
                          <a:spcPct val="107000"/>
                        </a:lnSpc>
                        <a:spcAft>
                          <a:spcPts val="800"/>
                        </a:spcAft>
                      </a:pPr>
                      <a:r>
                        <a:rPr lang="en-GB" sz="1000">
                          <a:effectLst/>
                        </a:rPr>
                        <a:t> </a:t>
                      </a:r>
                      <a:endParaRPr lang="en-US" sz="1000">
                        <a:effectLst/>
                        <a:latin typeface="Calibri" panose="020F0502020204030204" pitchFamily="34" charset="0"/>
                        <a:ea typeface="DengXian" panose="02010600030101010101" pitchFamily="2" charset="-122"/>
                        <a:cs typeface="Times New Roman" panose="02020603050405020304" pitchFamily="18" charset="0"/>
                      </a:endParaRPr>
                    </a:p>
                  </a:txBody>
                  <a:tcPr marL="41061" marR="41061" marT="0" marB="0"/>
                </a:tc>
                <a:tc>
                  <a:txBody>
                    <a:bodyPr/>
                    <a:lstStyle/>
                    <a:p>
                      <a:pPr>
                        <a:lnSpc>
                          <a:spcPct val="107000"/>
                        </a:lnSpc>
                        <a:spcAft>
                          <a:spcPts val="800"/>
                        </a:spcAft>
                      </a:pPr>
                      <a:r>
                        <a:rPr lang="en-GB" sz="1000" u="none">
                          <a:effectLst/>
                        </a:rPr>
                        <a:t> </a:t>
                      </a:r>
                      <a:endParaRPr lang="en-US" sz="1000" u="none">
                        <a:effectLst/>
                        <a:latin typeface="Calibri" panose="020F0502020204030204" pitchFamily="34" charset="0"/>
                        <a:ea typeface="DengXian" panose="02010600030101010101" pitchFamily="2" charset="-122"/>
                        <a:cs typeface="Times New Roman" panose="02020603050405020304" pitchFamily="18" charset="0"/>
                      </a:endParaRPr>
                    </a:p>
                  </a:txBody>
                  <a:tcPr marL="41061" marR="41061" marT="0" marB="0"/>
                </a:tc>
                <a:tc>
                  <a:txBody>
                    <a:bodyPr/>
                    <a:lstStyle/>
                    <a:p>
                      <a:pPr>
                        <a:lnSpc>
                          <a:spcPct val="107000"/>
                        </a:lnSpc>
                        <a:spcAft>
                          <a:spcPts val="800"/>
                        </a:spcAft>
                      </a:pPr>
                      <a:r>
                        <a:rPr lang="en-GB" sz="1000" u="none" dirty="0">
                          <a:effectLst/>
                          <a:hlinkClick r:id="rId12"/>
                        </a:rPr>
                        <a:t>https://cds.climate.copernicus.eu/cdsapp#!/home</a:t>
                      </a:r>
                      <a:r>
                        <a:rPr lang="en-GB" sz="1000" u="none" dirty="0">
                          <a:effectLst/>
                        </a:rPr>
                        <a:t> </a:t>
                      </a:r>
                      <a:endParaRPr lang="en-US" sz="1000" u="none" dirty="0">
                        <a:effectLst/>
                        <a:latin typeface="Calibri" panose="020F0502020204030204" pitchFamily="34" charset="0"/>
                        <a:ea typeface="DengXian" panose="02010600030101010101" pitchFamily="2" charset="-122"/>
                        <a:cs typeface="Times New Roman" panose="02020603050405020304" pitchFamily="18" charset="0"/>
                      </a:endParaRPr>
                    </a:p>
                  </a:txBody>
                  <a:tcPr marL="41061" marR="41061" marT="0" marB="0"/>
                </a:tc>
                <a:tc>
                  <a:txBody>
                    <a:bodyPr/>
                    <a:lstStyle/>
                    <a:p>
                      <a:pPr>
                        <a:lnSpc>
                          <a:spcPct val="107000"/>
                        </a:lnSpc>
                        <a:spcAft>
                          <a:spcPts val="800"/>
                        </a:spcAft>
                      </a:pPr>
                      <a:r>
                        <a:rPr lang="en-GB" sz="1000" u="none" dirty="0">
                          <a:effectLst/>
                        </a:rPr>
                        <a:t>The C3S Climate Data Store (CDS) provides various datasets of different climate parameters, which could be used to evaluate Urban heat island effects. </a:t>
                      </a:r>
                      <a:endParaRPr lang="en-US" sz="1000" u="none" dirty="0">
                        <a:effectLst/>
                        <a:latin typeface="Calibri" panose="020F0502020204030204" pitchFamily="34" charset="0"/>
                        <a:ea typeface="DengXian" panose="02010600030101010101" pitchFamily="2" charset="-122"/>
                        <a:cs typeface="Times New Roman" panose="02020603050405020304" pitchFamily="18" charset="0"/>
                      </a:endParaRPr>
                    </a:p>
                  </a:txBody>
                  <a:tcPr marL="41061" marR="41061" marT="0" marB="0"/>
                </a:tc>
                <a:extLst>
                  <a:ext uri="{0D108BD9-81ED-4DB2-BD59-A6C34878D82A}">
                    <a16:rowId xmlns:a16="http://schemas.microsoft.com/office/drawing/2014/main" val="1077743972"/>
                  </a:ext>
                </a:extLst>
              </a:tr>
            </a:tbl>
          </a:graphicData>
        </a:graphic>
      </p:graphicFrame>
    </p:spTree>
    <p:extLst>
      <p:ext uri="{BB962C8B-B14F-4D97-AF65-F5344CB8AC3E}">
        <p14:creationId xmlns:p14="http://schemas.microsoft.com/office/powerpoint/2010/main" val="2158293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37B625-49CF-CB89-FDA4-2D9A5952EC7C}"/>
              </a:ext>
            </a:extLst>
          </p:cNvPr>
          <p:cNvSpPr>
            <a:spLocks noGrp="1"/>
          </p:cNvSpPr>
          <p:nvPr>
            <p:ph type="title"/>
          </p:nvPr>
        </p:nvSpPr>
        <p:spPr/>
        <p:txBody>
          <a:bodyPr/>
          <a:lstStyle/>
          <a:p>
            <a:r>
              <a:rPr lang="en-US" dirty="0"/>
              <a:t>Methodology</a:t>
            </a:r>
            <a:endParaRPr lang="en-GB" dirty="0"/>
          </a:p>
        </p:txBody>
      </p:sp>
      <p:pic>
        <p:nvPicPr>
          <p:cNvPr id="4" name="Picture 2" descr="University College Dublin">
            <a:extLst>
              <a:ext uri="{FF2B5EF4-FFF2-40B4-BE49-F238E27FC236}">
                <a16:creationId xmlns:a16="http://schemas.microsoft.com/office/drawing/2014/main" id="{6CD828A3-4A6D-7CDD-2DDF-C4695677EC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32723" y="60560"/>
            <a:ext cx="785221" cy="1154737"/>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a:extLst>
              <a:ext uri="{FF2B5EF4-FFF2-40B4-BE49-F238E27FC236}">
                <a16:creationId xmlns:a16="http://schemas.microsoft.com/office/drawing/2014/main" id="{BE482CC7-D792-6610-1EE2-F5F4CA464F3F}"/>
              </a:ext>
            </a:extLst>
          </p:cNvPr>
          <p:cNvSpPr txBox="1">
            <a:spLocks/>
          </p:cNvSpPr>
          <p:nvPr/>
        </p:nvSpPr>
        <p:spPr>
          <a:xfrm>
            <a:off x="838200" y="1995253"/>
            <a:ext cx="4671588" cy="39084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900"/>
              <a:t>Data Management</a:t>
            </a:r>
          </a:p>
          <a:p>
            <a:pPr lvl="1"/>
            <a:r>
              <a:rPr lang="en-US" sz="1900"/>
              <a:t>Downloaded using Python </a:t>
            </a:r>
          </a:p>
          <a:p>
            <a:pPr lvl="1"/>
            <a:r>
              <a:rPr lang="en-US" sz="1900"/>
              <a:t>Data initialization (spatial reference, resolution, and extent)</a:t>
            </a:r>
          </a:p>
          <a:p>
            <a:r>
              <a:rPr lang="en-US" sz="1900"/>
              <a:t>Data analysis</a:t>
            </a:r>
          </a:p>
          <a:p>
            <a:pPr lvl="1"/>
            <a:r>
              <a:rPr lang="en-US" sz="1900"/>
              <a:t>Time series reconstruction (GHG emission profiles)</a:t>
            </a:r>
          </a:p>
          <a:p>
            <a:pPr lvl="1"/>
            <a:r>
              <a:rPr lang="en-US" sz="1900"/>
              <a:t>Correlation analysis (between LCZ and other geospatial datasets)</a:t>
            </a:r>
          </a:p>
          <a:p>
            <a:pPr lvl="1"/>
            <a:endParaRPr lang="en-US" sz="1900"/>
          </a:p>
          <a:p>
            <a:pPr lvl="1"/>
            <a:endParaRPr lang="en-US" sz="1900"/>
          </a:p>
          <a:p>
            <a:endParaRPr lang="en-US" sz="1900"/>
          </a:p>
          <a:p>
            <a:pPr lvl="1"/>
            <a:endParaRPr lang="en-GB" sz="1900" dirty="0"/>
          </a:p>
        </p:txBody>
      </p:sp>
      <p:pic>
        <p:nvPicPr>
          <p:cNvPr id="7" name="Picture 6" descr="Timeline&#10;&#10;Description automatically generated">
            <a:extLst>
              <a:ext uri="{FF2B5EF4-FFF2-40B4-BE49-F238E27FC236}">
                <a16:creationId xmlns:a16="http://schemas.microsoft.com/office/drawing/2014/main" id="{43BC9A54-0D45-6404-222A-E93072639DA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5691277" y="1519862"/>
            <a:ext cx="6155141" cy="4693295"/>
          </a:xfrm>
          <a:prstGeom prst="rect">
            <a:avLst/>
          </a:prstGeom>
          <a:noFill/>
        </p:spPr>
      </p:pic>
    </p:spTree>
    <p:extLst>
      <p:ext uri="{BB962C8B-B14F-4D97-AF65-F5344CB8AC3E}">
        <p14:creationId xmlns:p14="http://schemas.microsoft.com/office/powerpoint/2010/main" val="14866478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Fig. 1">
            <a:extLst>
              <a:ext uri="{FF2B5EF4-FFF2-40B4-BE49-F238E27FC236}">
                <a16:creationId xmlns:a16="http://schemas.microsoft.com/office/drawing/2014/main" id="{EF28AAF9-8245-BA7E-3E57-B550C1D2C2F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22855" y="1046697"/>
            <a:ext cx="4072922" cy="502829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C011BFFF-2BB4-9766-9647-2F852DF1BA97}"/>
              </a:ext>
            </a:extLst>
          </p:cNvPr>
          <p:cNvPicPr>
            <a:picLocks noChangeAspect="1"/>
          </p:cNvPicPr>
          <p:nvPr/>
        </p:nvPicPr>
        <p:blipFill>
          <a:blip r:embed="rId3"/>
          <a:stretch>
            <a:fillRect/>
          </a:stretch>
        </p:blipFill>
        <p:spPr>
          <a:xfrm>
            <a:off x="5887185" y="1302362"/>
            <a:ext cx="4568164" cy="4846931"/>
          </a:xfrm>
          <a:prstGeom prst="rect">
            <a:avLst/>
          </a:prstGeom>
        </p:spPr>
      </p:pic>
      <p:sp>
        <p:nvSpPr>
          <p:cNvPr id="6" name="TextBox 5">
            <a:extLst>
              <a:ext uri="{FF2B5EF4-FFF2-40B4-BE49-F238E27FC236}">
                <a16:creationId xmlns:a16="http://schemas.microsoft.com/office/drawing/2014/main" id="{FAA754FC-D8C2-BECE-B577-E179F09ACBE1}"/>
              </a:ext>
            </a:extLst>
          </p:cNvPr>
          <p:cNvSpPr txBox="1"/>
          <p:nvPr/>
        </p:nvSpPr>
        <p:spPr>
          <a:xfrm>
            <a:off x="4363816" y="6223591"/>
            <a:ext cx="3330271" cy="369332"/>
          </a:xfrm>
          <a:prstGeom prst="rect">
            <a:avLst/>
          </a:prstGeom>
          <a:noFill/>
        </p:spPr>
        <p:txBody>
          <a:bodyPr wrap="none" rtlCol="0">
            <a:spAutoFit/>
          </a:bodyPr>
          <a:lstStyle/>
          <a:p>
            <a:r>
              <a:rPr lang="en-IE" dirty="0"/>
              <a:t>Local Climate Zone (LCZ) typology</a:t>
            </a:r>
          </a:p>
        </p:txBody>
      </p:sp>
      <p:sp>
        <p:nvSpPr>
          <p:cNvPr id="7" name="TextBox 6">
            <a:extLst>
              <a:ext uri="{FF2B5EF4-FFF2-40B4-BE49-F238E27FC236}">
                <a16:creationId xmlns:a16="http://schemas.microsoft.com/office/drawing/2014/main" id="{E3878F9E-0040-443A-1453-3F429BAE57E8}"/>
              </a:ext>
            </a:extLst>
          </p:cNvPr>
          <p:cNvSpPr txBox="1"/>
          <p:nvPr/>
        </p:nvSpPr>
        <p:spPr>
          <a:xfrm>
            <a:off x="3700130" y="404037"/>
            <a:ext cx="4256550" cy="369332"/>
          </a:xfrm>
          <a:prstGeom prst="rect">
            <a:avLst/>
          </a:prstGeom>
          <a:noFill/>
        </p:spPr>
        <p:txBody>
          <a:bodyPr wrap="none" rtlCol="0">
            <a:spAutoFit/>
          </a:bodyPr>
          <a:lstStyle/>
          <a:p>
            <a:r>
              <a:rPr lang="en-IE" dirty="0"/>
              <a:t>A description of types of urban landscapes.</a:t>
            </a:r>
          </a:p>
        </p:txBody>
      </p:sp>
      <p:pic>
        <p:nvPicPr>
          <p:cNvPr id="8" name="Picture 2" descr="University College Dublin">
            <a:extLst>
              <a:ext uri="{FF2B5EF4-FFF2-40B4-BE49-F238E27FC236}">
                <a16:creationId xmlns:a16="http://schemas.microsoft.com/office/drawing/2014/main" id="{F1BF2364-ACB7-E273-9086-E3152E0FBC3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32723" y="60560"/>
            <a:ext cx="785221" cy="11547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60893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C7AB93-8FB1-07BC-FAD9-D130CA942190}"/>
              </a:ext>
            </a:extLst>
          </p:cNvPr>
          <p:cNvSpPr>
            <a:spLocks noGrp="1"/>
          </p:cNvSpPr>
          <p:nvPr>
            <p:ph type="title"/>
          </p:nvPr>
        </p:nvSpPr>
        <p:spPr/>
        <p:txBody>
          <a:bodyPr/>
          <a:lstStyle/>
          <a:p>
            <a:r>
              <a:rPr lang="en-GB" dirty="0"/>
              <a:t>London as Example</a:t>
            </a:r>
          </a:p>
        </p:txBody>
      </p:sp>
      <p:pic>
        <p:nvPicPr>
          <p:cNvPr id="4" name="Content Placeholder 3" descr="Chart, pie chart&#10;&#10;Description automatically generated">
            <a:extLst>
              <a:ext uri="{FF2B5EF4-FFF2-40B4-BE49-F238E27FC236}">
                <a16:creationId xmlns:a16="http://schemas.microsoft.com/office/drawing/2014/main" id="{D1ABF892-F7EB-C6A6-EF67-5C55E26B28A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933440" y="1011118"/>
            <a:ext cx="5846882" cy="5846882"/>
          </a:xfrm>
          <a:prstGeom prst="rect">
            <a:avLst/>
          </a:prstGeom>
        </p:spPr>
      </p:pic>
      <p:pic>
        <p:nvPicPr>
          <p:cNvPr id="10" name="Picture 9">
            <a:extLst>
              <a:ext uri="{FF2B5EF4-FFF2-40B4-BE49-F238E27FC236}">
                <a16:creationId xmlns:a16="http://schemas.microsoft.com/office/drawing/2014/main" id="{65CE72C9-DE55-121B-DA52-7C2D87B15958}"/>
              </a:ext>
            </a:extLst>
          </p:cNvPr>
          <p:cNvPicPr>
            <a:picLocks noChangeAspect="1"/>
          </p:cNvPicPr>
          <p:nvPr/>
        </p:nvPicPr>
        <p:blipFill>
          <a:blip r:embed="rId3"/>
          <a:stretch>
            <a:fillRect/>
          </a:stretch>
        </p:blipFill>
        <p:spPr>
          <a:xfrm>
            <a:off x="1107441" y="1288476"/>
            <a:ext cx="4470400" cy="2655350"/>
          </a:xfrm>
          <a:prstGeom prst="rect">
            <a:avLst/>
          </a:prstGeom>
        </p:spPr>
      </p:pic>
      <p:pic>
        <p:nvPicPr>
          <p:cNvPr id="12" name="Picture 11">
            <a:extLst>
              <a:ext uri="{FF2B5EF4-FFF2-40B4-BE49-F238E27FC236}">
                <a16:creationId xmlns:a16="http://schemas.microsoft.com/office/drawing/2014/main" id="{159E7EA3-CEA4-E454-1BB1-9EA882BDCAAF}"/>
              </a:ext>
            </a:extLst>
          </p:cNvPr>
          <p:cNvPicPr>
            <a:picLocks noChangeAspect="1"/>
          </p:cNvPicPr>
          <p:nvPr/>
        </p:nvPicPr>
        <p:blipFill>
          <a:blip r:embed="rId4"/>
          <a:stretch>
            <a:fillRect/>
          </a:stretch>
        </p:blipFill>
        <p:spPr>
          <a:xfrm>
            <a:off x="1107441" y="4138057"/>
            <a:ext cx="4490668" cy="2655351"/>
          </a:xfrm>
          <a:prstGeom prst="rect">
            <a:avLst/>
          </a:prstGeom>
        </p:spPr>
      </p:pic>
      <p:pic>
        <p:nvPicPr>
          <p:cNvPr id="6" name="Picture 2" descr="University College Dublin">
            <a:extLst>
              <a:ext uri="{FF2B5EF4-FFF2-40B4-BE49-F238E27FC236}">
                <a16:creationId xmlns:a16="http://schemas.microsoft.com/office/drawing/2014/main" id="{6B585EF0-2BA4-2655-3DA7-8121996EAB3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32723" y="60560"/>
            <a:ext cx="785221" cy="11547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44543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EF4F96-C0BA-6FB2-F01B-7765ADA906A6}"/>
              </a:ext>
            </a:extLst>
          </p:cNvPr>
          <p:cNvSpPr>
            <a:spLocks noGrp="1"/>
          </p:cNvSpPr>
          <p:nvPr>
            <p:ph type="title"/>
          </p:nvPr>
        </p:nvSpPr>
        <p:spPr/>
        <p:txBody>
          <a:bodyPr/>
          <a:lstStyle/>
          <a:p>
            <a:r>
              <a:rPr lang="en-US" dirty="0"/>
              <a:t>Exposure of European cities to flooding risks</a:t>
            </a:r>
            <a:endParaRPr lang="en-GB" dirty="0"/>
          </a:p>
        </p:txBody>
      </p:sp>
      <p:pic>
        <p:nvPicPr>
          <p:cNvPr id="4" name="Picture 2" descr="University College Dublin">
            <a:extLst>
              <a:ext uri="{FF2B5EF4-FFF2-40B4-BE49-F238E27FC236}">
                <a16:creationId xmlns:a16="http://schemas.microsoft.com/office/drawing/2014/main" id="{C4C1C770-A3C1-A9CE-1136-B8A630A133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32723" y="60560"/>
            <a:ext cx="785221" cy="115473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Chart, scatter chart, bubble chart&#10;&#10;Description automatically generated">
            <a:extLst>
              <a:ext uri="{FF2B5EF4-FFF2-40B4-BE49-F238E27FC236}">
                <a16:creationId xmlns:a16="http://schemas.microsoft.com/office/drawing/2014/main" id="{0A11C2DE-F8B0-A388-D4C5-CAD83FE194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30254" y="1422009"/>
            <a:ext cx="5787690" cy="4416561"/>
          </a:xfrm>
          <a:prstGeom prst="rect">
            <a:avLst/>
          </a:prstGeom>
        </p:spPr>
      </p:pic>
      <p:sp>
        <p:nvSpPr>
          <p:cNvPr id="12" name="TextBox 11">
            <a:extLst>
              <a:ext uri="{FF2B5EF4-FFF2-40B4-BE49-F238E27FC236}">
                <a16:creationId xmlns:a16="http://schemas.microsoft.com/office/drawing/2014/main" id="{59DA3013-44EE-106E-A4D8-0CE2E3A964A3}"/>
              </a:ext>
            </a:extLst>
          </p:cNvPr>
          <p:cNvSpPr txBox="1"/>
          <p:nvPr/>
        </p:nvSpPr>
        <p:spPr>
          <a:xfrm>
            <a:off x="599440" y="5831840"/>
            <a:ext cx="10281920" cy="646331"/>
          </a:xfrm>
          <a:prstGeom prst="rect">
            <a:avLst/>
          </a:prstGeom>
          <a:noFill/>
        </p:spPr>
        <p:txBody>
          <a:bodyPr wrap="square" rtlCol="0">
            <a:spAutoFit/>
          </a:bodyPr>
          <a:lstStyle/>
          <a:p>
            <a:r>
              <a:rPr lang="en-GB" dirty="0"/>
              <a:t>The cities selected is the major cities of Europe (largest by population) that are affected by both coastal flooding and fluvial flooding risks. The size of each pie chart is the area in flooding risks of the city. </a:t>
            </a:r>
          </a:p>
        </p:txBody>
      </p:sp>
      <p:pic>
        <p:nvPicPr>
          <p:cNvPr id="16" name="Content Placeholder 7" descr="Chart, bubble chart&#10;&#10;Description automatically generated">
            <a:extLst>
              <a:ext uri="{FF2B5EF4-FFF2-40B4-BE49-F238E27FC236}">
                <a16:creationId xmlns:a16="http://schemas.microsoft.com/office/drawing/2014/main" id="{62A0E313-BB89-87BD-A839-E6D31655AC1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2564" y="1422009"/>
            <a:ext cx="5787690" cy="4419176"/>
          </a:xfrm>
          <a:prstGeom prst="rect">
            <a:avLst/>
          </a:prstGeom>
        </p:spPr>
      </p:pic>
    </p:spTree>
    <p:extLst>
      <p:ext uri="{BB962C8B-B14F-4D97-AF65-F5344CB8AC3E}">
        <p14:creationId xmlns:p14="http://schemas.microsoft.com/office/powerpoint/2010/main" val="21358900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3BE0E-6E6B-35C8-1149-D80C8EC3058B}"/>
              </a:ext>
            </a:extLst>
          </p:cNvPr>
          <p:cNvSpPr>
            <a:spLocks noGrp="1"/>
          </p:cNvSpPr>
          <p:nvPr>
            <p:ph type="title"/>
          </p:nvPr>
        </p:nvSpPr>
        <p:spPr/>
        <p:txBody>
          <a:bodyPr/>
          <a:lstStyle/>
          <a:p>
            <a:r>
              <a:rPr lang="en-US" dirty="0"/>
              <a:t>Discussion and Conclusion </a:t>
            </a:r>
            <a:endParaRPr lang="en-GB" dirty="0"/>
          </a:p>
        </p:txBody>
      </p:sp>
      <p:sp>
        <p:nvSpPr>
          <p:cNvPr id="3" name="Content Placeholder 2">
            <a:extLst>
              <a:ext uri="{FF2B5EF4-FFF2-40B4-BE49-F238E27FC236}">
                <a16:creationId xmlns:a16="http://schemas.microsoft.com/office/drawing/2014/main" id="{85835A9E-86C4-7596-6A01-B1BDF1551C31}"/>
              </a:ext>
            </a:extLst>
          </p:cNvPr>
          <p:cNvSpPr>
            <a:spLocks noGrp="1"/>
          </p:cNvSpPr>
          <p:nvPr>
            <p:ph idx="1"/>
          </p:nvPr>
        </p:nvSpPr>
        <p:spPr/>
        <p:txBody>
          <a:bodyPr/>
          <a:lstStyle/>
          <a:p>
            <a:r>
              <a:rPr lang="en-US" dirty="0"/>
              <a:t>The exposure of urban form and urban population to climate risks highly depends on the made up of cities which are efficiently described by the Local Climate Zones (LCZs)</a:t>
            </a:r>
          </a:p>
          <a:p>
            <a:endParaRPr lang="en-US" dirty="0"/>
          </a:p>
          <a:p>
            <a:r>
              <a:rPr lang="en-US" dirty="0"/>
              <a:t>Further Steps</a:t>
            </a:r>
          </a:p>
          <a:p>
            <a:pPr lvl="1"/>
            <a:r>
              <a:rPr lang="en-US" dirty="0"/>
              <a:t>Add other datasets: Air quality (WHO), Urban heat island (Copernicus), Current and projected climate (Climate Data Store)</a:t>
            </a:r>
          </a:p>
          <a:p>
            <a:pPr lvl="1"/>
            <a:r>
              <a:rPr lang="en-US" dirty="0"/>
              <a:t>Combine data (e.g., wind and coastal flooding) to improve hazard assessment.</a:t>
            </a:r>
          </a:p>
          <a:p>
            <a:pPr lvl="1"/>
            <a:r>
              <a:rPr lang="en-US" dirty="0"/>
              <a:t>Expand work to global scale using recent global LCZ data.</a:t>
            </a:r>
          </a:p>
          <a:p>
            <a:pPr lvl="1"/>
            <a:endParaRPr lang="en-GB" dirty="0"/>
          </a:p>
        </p:txBody>
      </p:sp>
      <p:pic>
        <p:nvPicPr>
          <p:cNvPr id="4" name="Picture 2" descr="University College Dublin">
            <a:extLst>
              <a:ext uri="{FF2B5EF4-FFF2-40B4-BE49-F238E27FC236}">
                <a16:creationId xmlns:a16="http://schemas.microsoft.com/office/drawing/2014/main" id="{C69F52D5-347C-5B6C-10BC-337A209A32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32723" y="60560"/>
            <a:ext cx="785221" cy="11547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2315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B6720-C321-7DF4-F87F-EB061D74E65E}"/>
              </a:ext>
            </a:extLst>
          </p:cNvPr>
          <p:cNvSpPr>
            <a:spLocks noGrp="1"/>
          </p:cNvSpPr>
          <p:nvPr>
            <p:ph type="title"/>
          </p:nvPr>
        </p:nvSpPr>
        <p:spPr/>
        <p:txBody>
          <a:bodyPr/>
          <a:lstStyle/>
          <a:p>
            <a:r>
              <a:rPr lang="en-IE" dirty="0"/>
              <a:t>References</a:t>
            </a:r>
          </a:p>
        </p:txBody>
      </p:sp>
      <p:sp>
        <p:nvSpPr>
          <p:cNvPr id="8" name="TextBox 7">
            <a:extLst>
              <a:ext uri="{FF2B5EF4-FFF2-40B4-BE49-F238E27FC236}">
                <a16:creationId xmlns:a16="http://schemas.microsoft.com/office/drawing/2014/main" id="{91E7F3C7-E3D9-08CB-CA8C-C5461B9877B3}"/>
              </a:ext>
            </a:extLst>
          </p:cNvPr>
          <p:cNvSpPr txBox="1"/>
          <p:nvPr/>
        </p:nvSpPr>
        <p:spPr>
          <a:xfrm>
            <a:off x="1007706" y="1539551"/>
            <a:ext cx="10515600" cy="4524315"/>
          </a:xfrm>
          <a:prstGeom prst="rect">
            <a:avLst/>
          </a:prstGeom>
          <a:noFill/>
        </p:spPr>
        <p:txBody>
          <a:bodyPr wrap="square" rtlCol="0">
            <a:spAutoFit/>
          </a:bodyPr>
          <a:lstStyle/>
          <a:p>
            <a:pPr marL="285750" indent="-285750">
              <a:buFont typeface="Arial" panose="020B0604020202020204" pitchFamily="34" charset="0"/>
              <a:buChar char="•"/>
            </a:pPr>
            <a:r>
              <a:rPr lang="en-GB" dirty="0"/>
              <a:t>Anjos, M., </a:t>
            </a:r>
            <a:r>
              <a:rPr lang="en-GB" dirty="0" err="1"/>
              <a:t>Targino</a:t>
            </a:r>
            <a:r>
              <a:rPr lang="en-GB" dirty="0"/>
              <a:t>, A. C., </a:t>
            </a:r>
            <a:r>
              <a:rPr lang="en-GB" dirty="0" err="1"/>
              <a:t>Krecl</a:t>
            </a:r>
            <a:r>
              <a:rPr lang="en-GB" dirty="0"/>
              <a:t>, P., </a:t>
            </a:r>
            <a:r>
              <a:rPr lang="en-GB" dirty="0" err="1"/>
              <a:t>Oukawa</a:t>
            </a:r>
            <a:r>
              <a:rPr lang="en-GB" dirty="0"/>
              <a:t>, G. Y., &amp; Braga, R. F. (2020). Analysis of the urban heat island under different synoptic patterns using local climate zones. </a:t>
            </a:r>
            <a:r>
              <a:rPr lang="en-GB" i="1" dirty="0"/>
              <a:t>Building and Environment, 185</a:t>
            </a:r>
            <a:r>
              <a:rPr lang="en-GB" dirty="0"/>
              <a:t>, 107268. </a:t>
            </a:r>
          </a:p>
          <a:p>
            <a:pPr marL="285750" indent="-285750">
              <a:buFont typeface="Arial" panose="020B0604020202020204" pitchFamily="34" charset="0"/>
              <a:buChar char="•"/>
            </a:pPr>
            <a:r>
              <a:rPr lang="en-GB" dirty="0" err="1"/>
              <a:t>Brousse</a:t>
            </a:r>
            <a:r>
              <a:rPr lang="en-GB" dirty="0"/>
              <a:t>, O., </a:t>
            </a:r>
            <a:r>
              <a:rPr lang="en-GB" dirty="0" err="1"/>
              <a:t>Martilli</a:t>
            </a:r>
            <a:r>
              <a:rPr lang="en-GB" dirty="0"/>
              <a:t>, A., Foley, M., Mills, G., &amp; Bechtel, B. (2016). WUDAPT, an efficient land use producing data tool for mesoscale models? Integration of urban LCZ in WRF over Madrid. </a:t>
            </a:r>
            <a:r>
              <a:rPr lang="en-GB" i="1" dirty="0"/>
              <a:t>Urban Climate, 17</a:t>
            </a:r>
            <a:r>
              <a:rPr lang="en-GB" dirty="0"/>
              <a:t>, 116-134. </a:t>
            </a:r>
          </a:p>
          <a:p>
            <a:pPr marL="285750" indent="-285750">
              <a:buFont typeface="Arial" panose="020B0604020202020204" pitchFamily="34" charset="0"/>
              <a:buChar char="•"/>
            </a:pPr>
            <a:r>
              <a:rPr lang="en-GB" dirty="0"/>
              <a:t>Demuzere, M., Bechtel, B., </a:t>
            </a:r>
            <a:r>
              <a:rPr lang="en-GB" dirty="0" err="1"/>
              <a:t>Middel</a:t>
            </a:r>
            <a:r>
              <a:rPr lang="en-GB" dirty="0"/>
              <a:t>, A., &amp; Mills, G. (2019). Mapping Europe into local climate zones. </a:t>
            </a:r>
            <a:r>
              <a:rPr lang="en-GB" i="1" dirty="0" err="1"/>
              <a:t>PloS</a:t>
            </a:r>
            <a:r>
              <a:rPr lang="en-GB" i="1" dirty="0"/>
              <a:t> one, 14</a:t>
            </a:r>
            <a:r>
              <a:rPr lang="en-GB" dirty="0"/>
              <a:t>(4), e0214474. </a:t>
            </a:r>
          </a:p>
          <a:p>
            <a:pPr marL="285750" indent="-285750">
              <a:buFont typeface="Arial" panose="020B0604020202020204" pitchFamily="34" charset="0"/>
              <a:buChar char="•"/>
            </a:pPr>
            <a:r>
              <a:rPr lang="en-GB" dirty="0"/>
              <a:t>Dimitrov, S., Popov, A., &amp; </a:t>
            </a:r>
            <a:r>
              <a:rPr lang="en-GB" dirty="0" err="1"/>
              <a:t>Iliev</a:t>
            </a:r>
            <a:r>
              <a:rPr lang="en-GB" dirty="0"/>
              <a:t>, M. (2021). An Application of the LCZ Approach in Surface Urban Heat Island Mapping in Sofia, Bulgaria. </a:t>
            </a:r>
            <a:r>
              <a:rPr lang="en-GB" i="1" dirty="0"/>
              <a:t>Atmosphere, 12</a:t>
            </a:r>
            <a:r>
              <a:rPr lang="en-GB" dirty="0"/>
              <a:t>(11), 1370. </a:t>
            </a:r>
          </a:p>
          <a:p>
            <a:pPr marL="285750" indent="-285750">
              <a:buFont typeface="Arial" panose="020B0604020202020204" pitchFamily="34" charset="0"/>
              <a:buChar char="•"/>
            </a:pPr>
            <a:r>
              <a:rPr lang="en-GB" dirty="0"/>
              <a:t>Wang, C., </a:t>
            </a:r>
            <a:r>
              <a:rPr lang="en-GB" dirty="0" err="1"/>
              <a:t>Middel</a:t>
            </a:r>
            <a:r>
              <a:rPr lang="en-GB" dirty="0"/>
              <a:t>, A., </a:t>
            </a:r>
            <a:r>
              <a:rPr lang="en-GB" dirty="0" err="1"/>
              <a:t>Myint</a:t>
            </a:r>
            <a:r>
              <a:rPr lang="en-GB" dirty="0"/>
              <a:t>, S. W., Kaplan, S., </a:t>
            </a:r>
            <a:r>
              <a:rPr lang="en-GB" dirty="0" err="1"/>
              <a:t>Brazel</a:t>
            </a:r>
            <a:r>
              <a:rPr lang="en-GB" dirty="0"/>
              <a:t>, A. J., &amp; </a:t>
            </a:r>
            <a:r>
              <a:rPr lang="en-GB" dirty="0" err="1"/>
              <a:t>Lukasczyk</a:t>
            </a:r>
            <a:r>
              <a:rPr lang="en-GB" dirty="0"/>
              <a:t>, J. (2018). Assessing local climate zones in arid cities: The case of Phoenix, Arizona and Las Vegas, Nevada. </a:t>
            </a:r>
            <a:r>
              <a:rPr lang="en-GB" i="1" dirty="0"/>
              <a:t>ISPRS Journal of Photogrammetry and Remote Sensing, 141</a:t>
            </a:r>
            <a:r>
              <a:rPr lang="en-GB" dirty="0"/>
              <a:t>, 59-71. </a:t>
            </a:r>
          </a:p>
          <a:p>
            <a:pPr marL="285750" indent="-285750">
              <a:buFont typeface="Arial" panose="020B0604020202020204" pitchFamily="34" charset="0"/>
              <a:buChar char="•"/>
            </a:pPr>
            <a:r>
              <a:rPr lang="en-GB" dirty="0"/>
              <a:t>Zhao, Z., Shen, L., Li, L., Wang, H., &amp; He, B.-J. (2020). Local climate zone classification scheme can also indicate local-scale urban ventilation performance: An evidence-based study. </a:t>
            </a:r>
            <a:r>
              <a:rPr lang="en-GB" i="1" dirty="0"/>
              <a:t>Atmosphere, 11</a:t>
            </a:r>
            <a:r>
              <a:rPr lang="en-GB" dirty="0"/>
              <a:t>(8), 776. </a:t>
            </a:r>
          </a:p>
          <a:p>
            <a:pPr marL="285750" indent="-285750">
              <a:buFont typeface="Arial" panose="020B0604020202020204" pitchFamily="34" charset="0"/>
              <a:buChar char="•"/>
            </a:pPr>
            <a:r>
              <a:rPr lang="en-GB" dirty="0"/>
              <a:t>Zhou, Y., Zhang, G., Jiang, L., Chen, X., </a:t>
            </a:r>
            <a:r>
              <a:rPr lang="en-GB" dirty="0" err="1"/>
              <a:t>Xie</a:t>
            </a:r>
            <a:r>
              <a:rPr lang="en-GB" dirty="0"/>
              <a:t>, T., Wei, Y., . . . </a:t>
            </a:r>
            <a:r>
              <a:rPr lang="en-GB" dirty="0" err="1"/>
              <a:t>Lun</a:t>
            </a:r>
            <a:r>
              <a:rPr lang="en-GB" dirty="0"/>
              <a:t>, F. (2021). Mapping local climate zones and their associated heat risk issues in Beijing: Based on open data. </a:t>
            </a:r>
            <a:r>
              <a:rPr lang="en-GB" i="1" dirty="0"/>
              <a:t>Sustainable Cities and Society, 74</a:t>
            </a:r>
            <a:r>
              <a:rPr lang="en-GB" dirty="0"/>
              <a:t>, 103174. </a:t>
            </a:r>
          </a:p>
          <a:p>
            <a:endParaRPr lang="en-GB" i="1" dirty="0"/>
          </a:p>
        </p:txBody>
      </p:sp>
      <p:pic>
        <p:nvPicPr>
          <p:cNvPr id="9" name="Picture 2" descr="University College Dublin">
            <a:extLst>
              <a:ext uri="{FF2B5EF4-FFF2-40B4-BE49-F238E27FC236}">
                <a16:creationId xmlns:a16="http://schemas.microsoft.com/office/drawing/2014/main" id="{37340543-6EFB-733A-AC42-A845D52711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32723" y="60560"/>
            <a:ext cx="785221" cy="11547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27733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TotalTime>
  <Words>1308</Words>
  <Application>Microsoft Office PowerPoint</Application>
  <PresentationFormat>Widescreen</PresentationFormat>
  <Paragraphs>104</Paragraphs>
  <Slides>9</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Calibri Light</vt:lpstr>
      <vt:lpstr>Office Theme</vt:lpstr>
      <vt:lpstr>Evaluating urban risks in Europe using publicly available continental-scale data</vt:lpstr>
      <vt:lpstr>Context</vt:lpstr>
      <vt:lpstr>Geospatial Datasets</vt:lpstr>
      <vt:lpstr>Methodology</vt:lpstr>
      <vt:lpstr>PowerPoint Presentation</vt:lpstr>
      <vt:lpstr>London as Example</vt:lpstr>
      <vt:lpstr>Exposure of European cities to flooding risks</vt:lpstr>
      <vt:lpstr>Discussion and Conclusion </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Evaluating urban risks in Europe using publicly available continental-scale data</dc:title>
  <dc:creator>Li Zeting</dc:creator>
  <cp:lastModifiedBy>Zeting</cp:lastModifiedBy>
  <cp:revision>14</cp:revision>
  <dcterms:created xsi:type="dcterms:W3CDTF">2022-05-22T10:05:30Z</dcterms:created>
  <dcterms:modified xsi:type="dcterms:W3CDTF">2022-05-23T21:36:00Z</dcterms:modified>
</cp:coreProperties>
</file>