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0_863B16FF.xml" ContentType="application/vnd.ms-powerpoint.comments+xml"/>
  <Override PartName="/ppt/comments/modernComment_112_252ACBA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9" r:id="rId3"/>
    <p:sldId id="274" r:id="rId4"/>
    <p:sldId id="289" r:id="rId5"/>
    <p:sldId id="268" r:id="rId6"/>
    <p:sldId id="269" r:id="rId7"/>
    <p:sldId id="272" r:id="rId8"/>
    <p:sldId id="287" r:id="rId9"/>
    <p:sldId id="286" r:id="rId10"/>
    <p:sldId id="288" r:id="rId11"/>
    <p:sldId id="271" r:id="rId12"/>
    <p:sldId id="290" r:id="rId13"/>
    <p:sldId id="278" r:id="rId1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2A4B52-0519-8CF4-3F1C-389C6B3DB50F}" name="1220" initials="1" userId="S::1220@officehome.info::ebda6716-287b-4cfa-a8ab-f3c8d0de7bea" providerId="AD"/>
  <p188:author id="{5535567B-C17C-7302-1B66-06345479D8AF}" name="root" initials="r" userId="roo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5226" autoAdjust="0"/>
  </p:normalViewPr>
  <p:slideViewPr>
    <p:cSldViewPr snapToObjects="1">
      <p:cViewPr>
        <p:scale>
          <a:sx n="91" d="100"/>
          <a:sy n="91" d="100"/>
        </p:scale>
        <p:origin x="-1066" y="-5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00_863B16FF.xml><?xml version="1.0" encoding="utf-8"?>
<p188:cmLst xmlns:a="http://schemas.openxmlformats.org/drawingml/2006/main" xmlns:r="http://schemas.openxmlformats.org/officeDocument/2006/relationships" xmlns:p188="http://schemas.microsoft.com/office/powerpoint/2018/8/main">
  <p188:cm id="{55D177F7-2A65-4FEB-961C-77E4421E5F4D}" authorId="{192A4B52-0519-8CF4-3F1C-389C6B3DB50F}" created="2022-05-17T21:09:30.542">
    <pc:sldMkLst xmlns:pc="http://schemas.microsoft.com/office/powerpoint/2013/main/command">
      <pc:docMk/>
      <pc:sldMk cId="2252019455" sldId="256"/>
    </pc:sldMkLst>
    <p188:txBody>
      <a:bodyPr/>
      <a:lstStyle/>
      <a:p>
        <a:r>
          <a:rPr lang="es-ES"/>
          <a:t>Cambiar imagen de fondo</a:t>
        </a:r>
      </a:p>
    </p188:txBody>
  </p188:cm>
</p188:cmLst>
</file>

<file path=ppt/comments/modernComment_112_252ACBAE.xml><?xml version="1.0" encoding="utf-8"?>
<p188:cmLst xmlns:a="http://schemas.openxmlformats.org/drawingml/2006/main" xmlns:r="http://schemas.openxmlformats.org/officeDocument/2006/relationships" xmlns:p188="http://schemas.microsoft.com/office/powerpoint/2018/8/main">
  <p188:cm id="{A2FD22D0-6840-46D3-8553-765C0731ACC8}" authorId="{192A4B52-0519-8CF4-3F1C-389C6B3DB50F}" created="2022-05-17T21:09:54.250">
    <pc:sldMkLst xmlns:pc="http://schemas.microsoft.com/office/powerpoint/2013/main/command">
      <pc:docMk/>
      <pc:sldMk cId="623561646" sldId="274"/>
    </pc:sldMkLst>
    <p188:replyLst>
      <p188:reply id="{7A3C3F9F-672D-457A-8AD3-51C2375F0A7A}" authorId="{5535567B-C17C-7302-1B66-06345479D8AF}" created="2022-05-18T17:05:03.615">
        <p188:txBody>
          <a:bodyPr/>
          <a:lstStyle/>
          <a:p>
            <a:r>
              <a:rPr lang="es-ES"/>
              <a:t>sí</a:t>
            </a:r>
          </a:p>
        </p188:txBody>
      </p188:reply>
    </p188:replyLst>
    <p188:txBody>
      <a:bodyPr/>
      <a:lstStyle/>
      <a:p>
        <a:r>
          <a:rPr lang="es-ES"/>
          <a:t>A que haces referencia aquí a Pedro?</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6133B-74F7-4916-899B-5DC3DF72E720}" type="datetimeFigureOut">
              <a:rPr lang="es-ES" smtClean="0"/>
              <a:t>22/05/2022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7FA03-6E3E-4A62-B010-F05C8F1F8EB1}" type="slidenum">
              <a:rPr lang="es-ES" smtClean="0"/>
              <a:t>‹Nº›</a:t>
            </a:fld>
            <a:endParaRPr lang="es-ES"/>
          </a:p>
        </p:txBody>
      </p:sp>
    </p:spTree>
    <p:extLst>
      <p:ext uri="{BB962C8B-B14F-4D97-AF65-F5344CB8AC3E}">
        <p14:creationId xmlns:p14="http://schemas.microsoft.com/office/powerpoint/2010/main" val="11332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C7FA03-6E3E-4A62-B010-F05C8F1F8EB1}" type="slidenum">
              <a:rPr lang="es-ES" smtClean="0"/>
              <a:t>1</a:t>
            </a:fld>
            <a:endParaRPr lang="es-ES"/>
          </a:p>
        </p:txBody>
      </p:sp>
    </p:spTree>
    <p:extLst>
      <p:ext uri="{BB962C8B-B14F-4D97-AF65-F5344CB8AC3E}">
        <p14:creationId xmlns:p14="http://schemas.microsoft.com/office/powerpoint/2010/main" val="36240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C7FA03-6E3E-4A62-B010-F05C8F1F8EB1}" type="slidenum">
              <a:rPr lang="es-ES" smtClean="0"/>
              <a:t>2</a:t>
            </a:fld>
            <a:endParaRPr lang="es-ES"/>
          </a:p>
        </p:txBody>
      </p:sp>
    </p:spTree>
    <p:extLst>
      <p:ext uri="{BB962C8B-B14F-4D97-AF65-F5344CB8AC3E}">
        <p14:creationId xmlns:p14="http://schemas.microsoft.com/office/powerpoint/2010/main" val="127127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Tenerife (2,034 km2 ), the largest island of the </a:t>
            </a:r>
            <a:r>
              <a:rPr lang="en-US" dirty="0" err="1"/>
              <a:t>Canarian</a:t>
            </a:r>
            <a:r>
              <a:rPr lang="en-US" dirty="0"/>
              <a:t> archipelago, is characterized by three volcanic rifts NW-SE, NE-SW and N-S oriented, with a central volcanic structure in the middle, Las </a:t>
            </a:r>
            <a:r>
              <a:rPr lang="en-US" dirty="0" err="1"/>
              <a:t>Cañadas</a:t>
            </a:r>
            <a:r>
              <a:rPr lang="en-US" dirty="0"/>
              <a:t> Caldera, hosting Teide-Pico Viejo volcanic complex. The North-West Rift-Zone (NWRZ) is one of the youngest and most active volcanic systems of the island, where three historical eruptions (Boca </a:t>
            </a:r>
            <a:r>
              <a:rPr lang="en-US" dirty="0" err="1"/>
              <a:t>Cangrejo</a:t>
            </a:r>
            <a:r>
              <a:rPr lang="en-US" dirty="0"/>
              <a:t> in 16th Century, Arenas </a:t>
            </a:r>
            <a:r>
              <a:rPr lang="en-US" dirty="0" err="1"/>
              <a:t>Negras</a:t>
            </a:r>
            <a:r>
              <a:rPr lang="en-US" dirty="0"/>
              <a:t> in 1706 and </a:t>
            </a:r>
            <a:r>
              <a:rPr lang="en-US" dirty="0" err="1"/>
              <a:t>Chinyero</a:t>
            </a:r>
            <a:r>
              <a:rPr lang="en-US" dirty="0"/>
              <a:t> in 1909) have occurred, whereas the North-East Rift-Zone (NERZ) is more complex than the others due to the existence of Pedro Gil stratovolcano that broke the main NE-SW structure 0.8 Ma ago. The most recent eruptive activity along the NERZ took place during 1704 and 1705 across 13 km of </a:t>
            </a:r>
            <a:r>
              <a:rPr lang="en-US" dirty="0" err="1"/>
              <a:t>fissural</a:t>
            </a:r>
            <a:r>
              <a:rPr lang="en-US" dirty="0"/>
              <a:t> eruption in </a:t>
            </a:r>
            <a:r>
              <a:rPr lang="en-US" dirty="0" err="1"/>
              <a:t>Siete</a:t>
            </a:r>
            <a:r>
              <a:rPr lang="en-US" dirty="0"/>
              <a:t> Fuentes (</a:t>
            </a:r>
            <a:r>
              <a:rPr lang="en-US" dirty="0" err="1"/>
              <a:t>Arafo-Fasnia</a:t>
            </a:r>
            <a:r>
              <a:rPr lang="en-US" dirty="0"/>
              <a:t>). To monitor potential volcanic activity through a multidisciplinary approach, diffuse degassing studies have been carried out since 2000 at the NWRZ (72 km2 ) and since 2001 at the NERZ (210 km2 ) in a yearly basis. Long-term variations in the diffuse CO2 output in the NWRZ have shown a temporal correlation with the onsets of seismic activity at Tenerife, supporting unrest of the volcanic system, as is also suggested by anomalous seismic activity recorded in the studied area during April, 2004 and October, 2016 (Hernández et al., 2017)</a:t>
            </a:r>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3</a:t>
            </a:fld>
            <a:endParaRPr lang="es-ES"/>
          </a:p>
        </p:txBody>
      </p:sp>
    </p:spTree>
    <p:extLst>
      <p:ext uri="{BB962C8B-B14F-4D97-AF65-F5344CB8AC3E}">
        <p14:creationId xmlns:p14="http://schemas.microsoft.com/office/powerpoint/2010/main" val="133960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Tenerife (2,034 km2 ), the largest island of the </a:t>
            </a:r>
            <a:r>
              <a:rPr lang="en-US" dirty="0" err="1"/>
              <a:t>Canarian</a:t>
            </a:r>
            <a:r>
              <a:rPr lang="en-US" dirty="0"/>
              <a:t> archipelago, is characterized by three volcanic rifts NW-SE, NE-SW and N-S oriented, with a central volcanic structure in the middle, Las </a:t>
            </a:r>
            <a:r>
              <a:rPr lang="en-US" dirty="0" err="1"/>
              <a:t>Cañadas</a:t>
            </a:r>
            <a:r>
              <a:rPr lang="en-US" dirty="0"/>
              <a:t> Caldera, hosting Teide-Pico Viejo volcanic complex. The North-West Rift-Zone (NWRZ) is one of the youngest and most active volcanic systems of the island, where three historical eruptions (Boca </a:t>
            </a:r>
            <a:r>
              <a:rPr lang="en-US" dirty="0" err="1"/>
              <a:t>Cangrejo</a:t>
            </a:r>
            <a:r>
              <a:rPr lang="en-US" dirty="0"/>
              <a:t> in 16th Century, Arenas </a:t>
            </a:r>
            <a:r>
              <a:rPr lang="en-US" dirty="0" err="1"/>
              <a:t>Negras</a:t>
            </a:r>
            <a:r>
              <a:rPr lang="en-US" dirty="0"/>
              <a:t> in 1706 and </a:t>
            </a:r>
            <a:r>
              <a:rPr lang="en-US" dirty="0" err="1"/>
              <a:t>Chinyero</a:t>
            </a:r>
            <a:r>
              <a:rPr lang="en-US" dirty="0"/>
              <a:t> in 1909) have occurred, whereas the North-East Rift-Zone (NERZ) is more complex than the others due to the existence of Pedro Gil stratovolcano that broke the main NE-SW structure 0.8 Ma ago. The most recent eruptive activity along the NERZ took place during 1704 and 1705 across 13 km of </a:t>
            </a:r>
            <a:r>
              <a:rPr lang="en-US" dirty="0" err="1"/>
              <a:t>fissural</a:t>
            </a:r>
            <a:r>
              <a:rPr lang="en-US" dirty="0"/>
              <a:t> eruption in </a:t>
            </a:r>
            <a:r>
              <a:rPr lang="en-US" dirty="0" err="1"/>
              <a:t>Siete</a:t>
            </a:r>
            <a:r>
              <a:rPr lang="en-US" dirty="0"/>
              <a:t> Fuentes (</a:t>
            </a:r>
            <a:r>
              <a:rPr lang="en-US" dirty="0" err="1"/>
              <a:t>Arafo-Fasnia</a:t>
            </a:r>
            <a:r>
              <a:rPr lang="en-US" dirty="0"/>
              <a:t>). To monitor potential volcanic activity through a multidisciplinary approach, diffuse degassing studies have been carried out since 2000 at the NWRZ (72 km2 ) and since 2001 at the NERZ (210 km2 ) in a yearly basis. Long-term variations in the diffuse CO2 output in the NWRZ have shown a temporal correlation with the onsets of seismic activity at Tenerife, supporting unrest of the volcanic system, as is also suggested by anomalous seismic activity recorded in the studied area during April, 2004 and October, 2016 (Hernández et al., 2017)</a:t>
            </a:r>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4</a:t>
            </a:fld>
            <a:endParaRPr lang="es-ES"/>
          </a:p>
        </p:txBody>
      </p:sp>
    </p:spTree>
    <p:extLst>
      <p:ext uri="{BB962C8B-B14F-4D97-AF65-F5344CB8AC3E}">
        <p14:creationId xmlns:p14="http://schemas.microsoft.com/office/powerpoint/2010/main" val="5876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In </a:t>
            </a:r>
            <a:r>
              <a:rPr lang="es-ES" dirty="0" err="1"/>
              <a:t>order</a:t>
            </a:r>
            <a:r>
              <a:rPr lang="es-ES" dirty="0"/>
              <a:t> to monitor </a:t>
            </a:r>
            <a:r>
              <a:rPr lang="es-ES" dirty="0" err="1"/>
              <a:t>potential</a:t>
            </a:r>
            <a:r>
              <a:rPr lang="es-ES" baseline="0" dirty="0"/>
              <a:t> </a:t>
            </a:r>
            <a:r>
              <a:rPr lang="es-ES" baseline="0" dirty="0" err="1"/>
              <a:t>volcanic</a:t>
            </a:r>
            <a:r>
              <a:rPr lang="es-ES" baseline="0" dirty="0"/>
              <a:t> </a:t>
            </a:r>
            <a:r>
              <a:rPr lang="es-ES" baseline="0" dirty="0" err="1"/>
              <a:t>activity</a:t>
            </a:r>
            <a:r>
              <a:rPr lang="es-ES" baseline="0" dirty="0"/>
              <a:t> </a:t>
            </a:r>
            <a:r>
              <a:rPr lang="es-ES" baseline="0" dirty="0" err="1"/>
              <a:t>through</a:t>
            </a:r>
            <a:r>
              <a:rPr lang="es-ES" baseline="0" dirty="0"/>
              <a:t> </a:t>
            </a:r>
            <a:r>
              <a:rPr lang="es-ES" baseline="0" dirty="0" err="1"/>
              <a:t>multidisciplinary</a:t>
            </a:r>
            <a:r>
              <a:rPr lang="es-ES" baseline="0" dirty="0"/>
              <a:t> </a:t>
            </a:r>
            <a:r>
              <a:rPr lang="es-ES" baseline="0" dirty="0" err="1"/>
              <a:t>approach</a:t>
            </a:r>
            <a:r>
              <a:rPr lang="es-ES" baseline="0" dirty="0"/>
              <a:t>, </a:t>
            </a:r>
            <a:r>
              <a:rPr lang="es-ES" baseline="0" dirty="0" err="1"/>
              <a:t>diffuse</a:t>
            </a:r>
            <a:r>
              <a:rPr lang="es-ES" baseline="0" dirty="0"/>
              <a:t> </a:t>
            </a:r>
            <a:r>
              <a:rPr lang="es-ES" baseline="0" dirty="0" err="1"/>
              <a:t>degassing</a:t>
            </a:r>
            <a:r>
              <a:rPr lang="es-ES" baseline="0" dirty="0"/>
              <a:t> </a:t>
            </a:r>
            <a:r>
              <a:rPr lang="es-ES" baseline="0" dirty="0" err="1"/>
              <a:t>studies</a:t>
            </a:r>
            <a:r>
              <a:rPr lang="es-ES" baseline="0" dirty="0"/>
              <a:t> </a:t>
            </a:r>
            <a:r>
              <a:rPr lang="es-ES" baseline="0" dirty="0" err="1"/>
              <a:t>have</a:t>
            </a:r>
            <a:r>
              <a:rPr lang="es-ES" baseline="0" dirty="0"/>
              <a:t> </a:t>
            </a:r>
            <a:r>
              <a:rPr lang="es-ES" baseline="0" dirty="0" err="1"/>
              <a:t>been</a:t>
            </a:r>
            <a:r>
              <a:rPr lang="es-ES" baseline="0" dirty="0"/>
              <a:t> </a:t>
            </a:r>
            <a:r>
              <a:rPr lang="es-ES" baseline="0" dirty="0" err="1"/>
              <a:t>carried</a:t>
            </a:r>
            <a:r>
              <a:rPr lang="es-ES" baseline="0" dirty="0"/>
              <a:t> </a:t>
            </a:r>
            <a:r>
              <a:rPr lang="es-ES" baseline="0" dirty="0" err="1"/>
              <a:t>out</a:t>
            </a:r>
            <a:r>
              <a:rPr lang="es-ES" baseline="0" dirty="0"/>
              <a:t> </a:t>
            </a:r>
            <a:r>
              <a:rPr lang="es-ES" baseline="0" dirty="0" err="1"/>
              <a:t>since</a:t>
            </a:r>
            <a:r>
              <a:rPr lang="es-ES" baseline="0" dirty="0"/>
              <a:t> 2000 and 2001 in a </a:t>
            </a:r>
            <a:r>
              <a:rPr lang="es-ES" baseline="0" dirty="0" err="1"/>
              <a:t>yearly</a:t>
            </a:r>
            <a:r>
              <a:rPr lang="es-ES" baseline="0" dirty="0"/>
              <a:t> </a:t>
            </a:r>
            <a:r>
              <a:rPr lang="es-ES" baseline="0" dirty="0" err="1"/>
              <a:t>basis</a:t>
            </a:r>
            <a:r>
              <a:rPr lang="es-ES" baseline="0" dirty="0"/>
              <a:t> </a:t>
            </a:r>
            <a:r>
              <a:rPr lang="es-ES" baseline="0" dirty="0" err="1"/>
              <a:t>covering</a:t>
            </a:r>
            <a:r>
              <a:rPr lang="es-ES" baseline="0" dirty="0"/>
              <a:t> </a:t>
            </a:r>
            <a:r>
              <a:rPr lang="es-ES" baseline="0" dirty="0" err="1"/>
              <a:t>an</a:t>
            </a:r>
            <a:r>
              <a:rPr lang="es-ES" baseline="0" dirty="0"/>
              <a:t> </a:t>
            </a:r>
            <a:r>
              <a:rPr lang="es-ES" baseline="0" dirty="0" err="1"/>
              <a:t>area</a:t>
            </a:r>
            <a:r>
              <a:rPr lang="es-ES" baseline="0" dirty="0"/>
              <a:t> of 72 </a:t>
            </a:r>
            <a:r>
              <a:rPr lang="es-ES" baseline="0" dirty="0" err="1"/>
              <a:t>square</a:t>
            </a:r>
            <a:r>
              <a:rPr lang="es-ES" baseline="0" dirty="0"/>
              <a:t> </a:t>
            </a:r>
            <a:r>
              <a:rPr lang="es-ES" baseline="0" dirty="0" err="1"/>
              <a:t>kilometers</a:t>
            </a:r>
            <a:r>
              <a:rPr lang="es-ES" baseline="0" dirty="0"/>
              <a:t> and 345 </a:t>
            </a:r>
            <a:r>
              <a:rPr lang="es-ES" baseline="0" dirty="0" err="1"/>
              <a:t>sampling</a:t>
            </a:r>
            <a:r>
              <a:rPr lang="es-ES" baseline="0" dirty="0"/>
              <a:t> </a:t>
            </a:r>
            <a:r>
              <a:rPr lang="es-ES" baseline="0" dirty="0" err="1"/>
              <a:t>points</a:t>
            </a:r>
            <a:r>
              <a:rPr lang="es-ES" baseline="0" dirty="0"/>
              <a:t> and 210 </a:t>
            </a:r>
            <a:r>
              <a:rPr lang="es-ES" baseline="0" dirty="0" err="1"/>
              <a:t>square</a:t>
            </a:r>
            <a:r>
              <a:rPr lang="es-ES" baseline="0" dirty="0"/>
              <a:t> </a:t>
            </a:r>
            <a:r>
              <a:rPr lang="es-ES" baseline="0" dirty="0" err="1"/>
              <a:t>kilometers</a:t>
            </a:r>
            <a:r>
              <a:rPr lang="es-ES" baseline="0" dirty="0"/>
              <a:t> and 639 </a:t>
            </a:r>
            <a:r>
              <a:rPr lang="es-ES" baseline="0" dirty="0" err="1"/>
              <a:t>sampling</a:t>
            </a:r>
            <a:r>
              <a:rPr lang="es-ES" baseline="0" dirty="0"/>
              <a:t> </a:t>
            </a:r>
            <a:r>
              <a:rPr lang="es-ES" baseline="0" dirty="0" err="1"/>
              <a:t>points</a:t>
            </a:r>
            <a:r>
              <a:rPr lang="es-ES" baseline="0" dirty="0"/>
              <a:t> </a:t>
            </a:r>
            <a:r>
              <a:rPr lang="es-ES" baseline="0" dirty="0" err="1"/>
              <a:t>respectively</a:t>
            </a:r>
            <a:r>
              <a:rPr lang="es-ES" baseline="0" dirty="0"/>
              <a:t>. </a:t>
            </a:r>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5</a:t>
            </a:fld>
            <a:endParaRPr lang="es-ES"/>
          </a:p>
        </p:txBody>
      </p:sp>
    </p:spTree>
    <p:extLst>
      <p:ext uri="{BB962C8B-B14F-4D97-AF65-F5344CB8AC3E}">
        <p14:creationId xmlns:p14="http://schemas.microsoft.com/office/powerpoint/2010/main" val="191281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In </a:t>
            </a:r>
            <a:r>
              <a:rPr lang="es-ES" dirty="0" err="1"/>
              <a:t>each</a:t>
            </a:r>
            <a:r>
              <a:rPr lang="es-ES" dirty="0"/>
              <a:t> </a:t>
            </a:r>
            <a:r>
              <a:rPr lang="es-ES" dirty="0" err="1"/>
              <a:t>point</a:t>
            </a:r>
            <a:r>
              <a:rPr lang="es-ES" dirty="0"/>
              <a:t> </a:t>
            </a:r>
            <a:r>
              <a:rPr lang="es-ES" dirty="0" err="1"/>
              <a:t>we</a:t>
            </a:r>
            <a:r>
              <a:rPr lang="es-ES" dirty="0"/>
              <a:t> </a:t>
            </a:r>
            <a:r>
              <a:rPr lang="es-ES" dirty="0" err="1"/>
              <a:t>measured</a:t>
            </a:r>
            <a:r>
              <a:rPr lang="es-ES" dirty="0"/>
              <a:t> </a:t>
            </a:r>
            <a:r>
              <a:rPr lang="es-ES" dirty="0" err="1"/>
              <a:t>the</a:t>
            </a:r>
            <a:r>
              <a:rPr lang="es-ES" dirty="0"/>
              <a:t> CO2 flux, </a:t>
            </a:r>
            <a:r>
              <a:rPr lang="es-ES" dirty="0" err="1"/>
              <a:t>we</a:t>
            </a:r>
            <a:r>
              <a:rPr lang="es-ES" baseline="0" dirty="0"/>
              <a:t> </a:t>
            </a:r>
            <a:r>
              <a:rPr lang="es-ES" baseline="0" dirty="0" err="1"/>
              <a:t>took</a:t>
            </a:r>
            <a:r>
              <a:rPr lang="es-ES" baseline="0" dirty="0"/>
              <a:t> 3 </a:t>
            </a:r>
            <a:r>
              <a:rPr lang="es-ES" baseline="0" dirty="0" err="1"/>
              <a:t>ground</a:t>
            </a:r>
            <a:r>
              <a:rPr lang="es-ES" baseline="0" dirty="0"/>
              <a:t> gases </a:t>
            </a:r>
            <a:r>
              <a:rPr lang="es-ES" baseline="0" dirty="0" err="1"/>
              <a:t>samples</a:t>
            </a:r>
            <a:r>
              <a:rPr lang="es-ES" baseline="0" dirty="0"/>
              <a:t>, </a:t>
            </a:r>
            <a:r>
              <a:rPr lang="es-ES" baseline="0" dirty="0" err="1"/>
              <a:t>each</a:t>
            </a:r>
            <a:r>
              <a:rPr lang="es-ES" baseline="0" dirty="0"/>
              <a:t> of </a:t>
            </a:r>
            <a:r>
              <a:rPr lang="es-ES" baseline="0" dirty="0" err="1"/>
              <a:t>them</a:t>
            </a:r>
            <a:r>
              <a:rPr lang="es-ES" baseline="0" dirty="0"/>
              <a:t> </a:t>
            </a:r>
            <a:r>
              <a:rPr lang="es-ES" baseline="0" dirty="0" err="1"/>
              <a:t>for</a:t>
            </a:r>
            <a:r>
              <a:rPr lang="es-ES" baseline="0" dirty="0"/>
              <a:t> a </a:t>
            </a:r>
            <a:r>
              <a:rPr lang="es-ES" baseline="0" dirty="0" err="1"/>
              <a:t>different</a:t>
            </a:r>
            <a:r>
              <a:rPr lang="es-ES" baseline="0" dirty="0"/>
              <a:t> </a:t>
            </a:r>
            <a:r>
              <a:rPr lang="es-ES" baseline="0" dirty="0" err="1"/>
              <a:t>analise</a:t>
            </a:r>
            <a:r>
              <a:rPr lang="es-ES" baseline="0" dirty="0"/>
              <a:t>, QMS </a:t>
            </a:r>
            <a:r>
              <a:rPr lang="es-ES" baseline="0" dirty="0" err="1"/>
              <a:t>for</a:t>
            </a:r>
            <a:r>
              <a:rPr lang="es-ES" baseline="0" dirty="0"/>
              <a:t> </a:t>
            </a:r>
            <a:r>
              <a:rPr lang="es-ES" baseline="0" dirty="0" err="1"/>
              <a:t>the</a:t>
            </a:r>
            <a:r>
              <a:rPr lang="es-ES" baseline="0" dirty="0"/>
              <a:t> </a:t>
            </a:r>
            <a:r>
              <a:rPr lang="es-ES" baseline="0" dirty="0" err="1"/>
              <a:t>helium</a:t>
            </a:r>
            <a:r>
              <a:rPr lang="es-ES" baseline="0" dirty="0"/>
              <a:t>, </a:t>
            </a:r>
            <a:r>
              <a:rPr lang="es-ES" baseline="0" dirty="0" err="1"/>
              <a:t>mGC</a:t>
            </a:r>
            <a:r>
              <a:rPr lang="es-ES" baseline="0" dirty="0"/>
              <a:t> </a:t>
            </a:r>
            <a:r>
              <a:rPr lang="es-ES" baseline="0" dirty="0" err="1"/>
              <a:t>for</a:t>
            </a:r>
            <a:r>
              <a:rPr lang="es-ES" baseline="0" dirty="0"/>
              <a:t> </a:t>
            </a:r>
            <a:r>
              <a:rPr lang="es-ES" baseline="0" dirty="0" err="1"/>
              <a:t>the</a:t>
            </a:r>
            <a:r>
              <a:rPr lang="es-ES" baseline="0" dirty="0"/>
              <a:t> gas </a:t>
            </a:r>
            <a:r>
              <a:rPr lang="es-ES" baseline="0" dirty="0" err="1"/>
              <a:t>components</a:t>
            </a:r>
            <a:r>
              <a:rPr lang="es-ES" baseline="0" dirty="0"/>
              <a:t>, and IRMS </a:t>
            </a:r>
            <a:r>
              <a:rPr lang="es-ES" baseline="0" dirty="0" err="1"/>
              <a:t>for</a:t>
            </a:r>
            <a:r>
              <a:rPr lang="es-ES" baseline="0" dirty="0"/>
              <a:t> </a:t>
            </a:r>
            <a:r>
              <a:rPr lang="es-ES" baseline="0" dirty="0" err="1"/>
              <a:t>the</a:t>
            </a:r>
            <a:r>
              <a:rPr lang="es-ES" baseline="0" dirty="0"/>
              <a:t> </a:t>
            </a:r>
            <a:r>
              <a:rPr lang="es-ES" baseline="0" dirty="0" err="1"/>
              <a:t>isotopes</a:t>
            </a:r>
            <a:r>
              <a:rPr lang="es-ES" baseline="0" dirty="0"/>
              <a:t>. </a:t>
            </a:r>
            <a:r>
              <a:rPr lang="es-ES" baseline="0" dirty="0" err="1"/>
              <a:t>Besides</a:t>
            </a:r>
            <a:r>
              <a:rPr lang="es-ES" baseline="0" dirty="0"/>
              <a:t> </a:t>
            </a:r>
            <a:r>
              <a:rPr lang="es-ES" baseline="0" dirty="0" err="1"/>
              <a:t>that</a:t>
            </a:r>
            <a:r>
              <a:rPr lang="es-ES" baseline="0" dirty="0"/>
              <a:t>, </a:t>
            </a:r>
            <a:r>
              <a:rPr lang="es-ES" baseline="0" dirty="0" err="1"/>
              <a:t>we</a:t>
            </a:r>
            <a:r>
              <a:rPr lang="es-ES" baseline="0" dirty="0"/>
              <a:t> </a:t>
            </a:r>
            <a:r>
              <a:rPr lang="es-ES" baseline="0" dirty="0" err="1"/>
              <a:t>measured</a:t>
            </a:r>
            <a:r>
              <a:rPr lang="es-ES" baseline="0" dirty="0"/>
              <a:t> </a:t>
            </a:r>
            <a:r>
              <a:rPr lang="es-ES" baseline="0" dirty="0" err="1"/>
              <a:t>the</a:t>
            </a:r>
            <a:r>
              <a:rPr lang="es-ES" baseline="0" dirty="0"/>
              <a:t> </a:t>
            </a:r>
            <a:r>
              <a:rPr lang="es-ES" baseline="0" dirty="0" err="1"/>
              <a:t>ground</a:t>
            </a:r>
            <a:r>
              <a:rPr lang="es-ES" baseline="0" dirty="0"/>
              <a:t> </a:t>
            </a:r>
            <a:r>
              <a:rPr lang="es-ES" baseline="0" dirty="0" err="1"/>
              <a:t>temperature</a:t>
            </a:r>
            <a:r>
              <a:rPr lang="es-ES" baseline="0" dirty="0"/>
              <a:t> at 15 and 40 cm </a:t>
            </a:r>
            <a:r>
              <a:rPr lang="es-ES" baseline="0" dirty="0" err="1"/>
              <a:t>depth</a:t>
            </a:r>
            <a:r>
              <a:rPr lang="es-ES" baseline="0" dirty="0"/>
              <a:t>, and </a:t>
            </a:r>
            <a:r>
              <a:rPr lang="es-ES" baseline="0" dirty="0" err="1"/>
              <a:t>the</a:t>
            </a:r>
            <a:r>
              <a:rPr lang="es-ES" baseline="0" dirty="0"/>
              <a:t> </a:t>
            </a:r>
            <a:r>
              <a:rPr lang="es-ES" baseline="0" dirty="0" err="1"/>
              <a:t>ambient</a:t>
            </a:r>
            <a:r>
              <a:rPr lang="es-ES" baseline="0" dirty="0"/>
              <a:t> </a:t>
            </a:r>
            <a:r>
              <a:rPr lang="es-ES" baseline="0" dirty="0" err="1"/>
              <a:t>temperature</a:t>
            </a:r>
            <a:r>
              <a:rPr lang="es-ES" baseline="0" dirty="0"/>
              <a:t>.</a:t>
            </a:r>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6</a:t>
            </a:fld>
            <a:endParaRPr lang="es-ES"/>
          </a:p>
        </p:txBody>
      </p:sp>
    </p:spTree>
    <p:extLst>
      <p:ext uri="{BB962C8B-B14F-4D97-AF65-F5344CB8AC3E}">
        <p14:creationId xmlns:p14="http://schemas.microsoft.com/office/powerpoint/2010/main" val="364581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Soil CO2 efflux contour maps were constructed to identify spatial-temporal anomalies and to quantify the total CO2 emission using the sequential Gaussian simulation (</a:t>
            </a:r>
            <a:r>
              <a:rPr lang="en-US" dirty="0" err="1"/>
              <a:t>sGs</a:t>
            </a:r>
            <a:r>
              <a:rPr lang="en-US" dirty="0"/>
              <a:t>) interpolation method. For NERZ, soil CO2 efflux values ranged between non-detectable values and 79 g·m2 ·d-1, with an average value of 7 g·m-2·d-1.</a:t>
            </a:r>
          </a:p>
          <a:p>
            <a:r>
              <a:rPr lang="en-US" dirty="0"/>
              <a:t>Diffuse emission rate of 1,509 ± 58 t·d-1 for NERZ were obtained.</a:t>
            </a:r>
          </a:p>
          <a:p>
            <a:r>
              <a:rPr lang="en-US" dirty="0"/>
              <a:t>The normalized CO2 emission value by area was estimated in 7.2 t·d-1·km-1 for NERZ.</a:t>
            </a:r>
          </a:p>
          <a:p>
            <a:r>
              <a:rPr lang="en-US" dirty="0"/>
              <a:t> </a:t>
            </a:r>
          </a:p>
          <a:p>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7</a:t>
            </a:fld>
            <a:endParaRPr lang="es-ES"/>
          </a:p>
        </p:txBody>
      </p:sp>
    </p:spTree>
    <p:extLst>
      <p:ext uri="{BB962C8B-B14F-4D97-AF65-F5344CB8AC3E}">
        <p14:creationId xmlns:p14="http://schemas.microsoft.com/office/powerpoint/2010/main" val="99653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a:t>In-situ measurements of CO2 efflux from the surface environment were performed according to the accumulation chamber method using a portable non-dispersive infrared (NDIR) sensor. Soil CO2 efflux values for the 2021 survey ranged between non-detectable values and 104 g·m-2·d-1, with an average value of 8 g·m-2·d-1 for NWRZ. </a:t>
            </a:r>
          </a:p>
          <a:p>
            <a:r>
              <a:rPr lang="en-US" dirty="0"/>
              <a:t>Diffuse emission rate of 506 ± 22 t·d-1 for NWRZ.</a:t>
            </a:r>
          </a:p>
          <a:p>
            <a:r>
              <a:rPr lang="en-US" dirty="0"/>
              <a:t>The normalized CO2 emission value by area was estimated in 7.03 t·d-1·km-1 for NWRZ</a:t>
            </a:r>
          </a:p>
          <a:p>
            <a:r>
              <a:rPr lang="en-US" dirty="0"/>
              <a:t>The probability plot technique applied to the data allowed to distinguish different geochemical populations. Background population represented 74,0% and 49,2% of the total data for NERZ and NWRZ, respectively, with a mean value (1.7 - 2.0 g·m-2·d-1) similar to the background values calculated for other volcanic systems in the Canary Islands with similar soils, vegetation and climate. </a:t>
            </a:r>
          </a:p>
          <a:p>
            <a:r>
              <a:rPr lang="en-US" dirty="0"/>
              <a:t>Peak population represented 0.7 and 0.9% for NERZ and NWRZ, respectively and with a mean value of 45 and 57 g·m-2·d-1</a:t>
            </a:r>
            <a:endParaRPr lang="es-ES" dirty="0"/>
          </a:p>
        </p:txBody>
      </p:sp>
      <p:sp>
        <p:nvSpPr>
          <p:cNvPr id="4" name="3 Marcador de número de diapositiva"/>
          <p:cNvSpPr>
            <a:spLocks noGrp="1"/>
          </p:cNvSpPr>
          <p:nvPr>
            <p:ph type="sldNum" sz="quarter" idx="10"/>
          </p:nvPr>
        </p:nvSpPr>
        <p:spPr/>
        <p:txBody>
          <a:bodyPr/>
          <a:lstStyle/>
          <a:p>
            <a:fld id="{C5C7FA03-6E3E-4A62-B010-F05C8F1F8EB1}" type="slidenum">
              <a:rPr lang="es-ES" smtClean="0"/>
              <a:t>8</a:t>
            </a:fld>
            <a:endParaRPr lang="es-ES"/>
          </a:p>
        </p:txBody>
      </p:sp>
    </p:spTree>
    <p:extLst>
      <p:ext uri="{BB962C8B-B14F-4D97-AF65-F5344CB8AC3E}">
        <p14:creationId xmlns:p14="http://schemas.microsoft.com/office/powerpoint/2010/main" val="376280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REVISAR AGRADECIMIENTOS</a:t>
            </a:r>
          </a:p>
        </p:txBody>
      </p:sp>
      <p:sp>
        <p:nvSpPr>
          <p:cNvPr id="4" name="3 Marcador de número de diapositiva"/>
          <p:cNvSpPr>
            <a:spLocks noGrp="1"/>
          </p:cNvSpPr>
          <p:nvPr>
            <p:ph type="sldNum" sz="quarter" idx="10"/>
          </p:nvPr>
        </p:nvSpPr>
        <p:spPr/>
        <p:txBody>
          <a:bodyPr/>
          <a:lstStyle/>
          <a:p>
            <a:fld id="{C5C7FA03-6E3E-4A62-B010-F05C8F1F8EB1}" type="slidenum">
              <a:rPr lang="es-ES" smtClean="0"/>
              <a:t>12</a:t>
            </a:fld>
            <a:endParaRPr lang="es-ES"/>
          </a:p>
        </p:txBody>
      </p:sp>
    </p:spTree>
    <p:extLst>
      <p:ext uri="{BB962C8B-B14F-4D97-AF65-F5344CB8AC3E}">
        <p14:creationId xmlns:p14="http://schemas.microsoft.com/office/powerpoint/2010/main" val="208814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353242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270443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2231437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265818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214963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307402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163895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41808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324764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306480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531D0EC-6052-4FFE-9C5C-9982810366F9}" type="datetimeFigureOut">
              <a:rPr lang="es-ES" smtClean="0"/>
              <a:t>22/05/2022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E5D426C-9DB4-450A-806B-28D90514EF4F}" type="slidenum">
              <a:rPr lang="es-ES" smtClean="0"/>
              <a:t>‹Nº›</a:t>
            </a:fld>
            <a:endParaRPr lang="es-ES"/>
          </a:p>
        </p:txBody>
      </p:sp>
    </p:spTree>
    <p:extLst>
      <p:ext uri="{BB962C8B-B14F-4D97-AF65-F5344CB8AC3E}">
        <p14:creationId xmlns:p14="http://schemas.microsoft.com/office/powerpoint/2010/main" val="4457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1D0EC-6052-4FFE-9C5C-9982810366F9}" type="datetimeFigureOut">
              <a:rPr lang="es-ES" smtClean="0"/>
              <a:t>22/05/2022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D426C-9DB4-450A-806B-28D90514EF4F}" type="slidenum">
              <a:rPr lang="es-ES" smtClean="0"/>
              <a:t>‹Nº›</a:t>
            </a:fld>
            <a:endParaRPr lang="es-ES"/>
          </a:p>
        </p:txBody>
      </p:sp>
    </p:spTree>
    <p:extLst>
      <p:ext uri="{BB962C8B-B14F-4D97-AF65-F5344CB8AC3E}">
        <p14:creationId xmlns:p14="http://schemas.microsoft.com/office/powerpoint/2010/main" val="14985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microsoft.com/office/2018/10/relationships/comments" Target="../comments/modernComment_100_863B16FF.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18/10/relationships/comments" Target="../comments/modernComment_112_252ACBAE.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pic>
        <p:nvPicPr>
          <p:cNvPr id="13" name="Picture 2" descr="RUTA POR EL VOLCÁN CHINYERO - Caminantes de Aguere">
            <a:extLst>
              <a:ext uri="{FF2B5EF4-FFF2-40B4-BE49-F238E27FC236}">
                <a16:creationId xmlns:a16="http://schemas.microsoft.com/office/drawing/2014/main" xmlns="" id="{0A11AE42-A020-18F3-AFE6-7DCCC62196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72" b="-646"/>
          <a:stretch/>
        </p:blipFill>
        <p:spPr bwMode="auto">
          <a:xfrm>
            <a:off x="0" y="2046924"/>
            <a:ext cx="9144000" cy="381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15 Rectángulo"/>
          <p:cNvSpPr/>
          <p:nvPr/>
        </p:nvSpPr>
        <p:spPr>
          <a:xfrm>
            <a:off x="-180528" y="5852966"/>
            <a:ext cx="9433048" cy="1039979"/>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78817" y="4111862"/>
            <a:ext cx="8856984" cy="1415772"/>
          </a:xfrm>
          <a:prstGeom prst="rect">
            <a:avLst/>
          </a:prstGeom>
        </p:spPr>
        <p:txBody>
          <a:bodyPr wrap="square">
            <a:spAutoFit/>
          </a:bodyPr>
          <a:lstStyle/>
          <a:p>
            <a:pPr algn="ctr"/>
            <a:r>
              <a:rPr lang="es-ES" sz="1600" b="1" dirty="0">
                <a:solidFill>
                  <a:schemeClr val="bg1"/>
                </a:solidFill>
                <a:latin typeface="Arial Narrow" panose="020B0606020202030204" pitchFamily="34" charset="0"/>
                <a:cs typeface="Arial" panose="020B0604020202020204" pitchFamily="34" charset="0"/>
              </a:rPr>
              <a:t>Lía Pitti Pimienta</a:t>
            </a:r>
            <a:r>
              <a:rPr lang="es-ES" sz="1600" b="1" baseline="30000" dirty="0">
                <a:solidFill>
                  <a:schemeClr val="bg1"/>
                </a:solidFill>
                <a:latin typeface="Arial Narrow" panose="020B0606020202030204" pitchFamily="34" charset="0"/>
                <a:cs typeface="Arial" panose="020B0604020202020204" pitchFamily="34" charset="0"/>
              </a:rPr>
              <a:t>1,2, </a:t>
            </a:r>
            <a:r>
              <a:rPr lang="es-ES" sz="1600" b="1" dirty="0">
                <a:solidFill>
                  <a:schemeClr val="bg1"/>
                </a:solidFill>
                <a:latin typeface="Arial Narrow" panose="020B0606020202030204" pitchFamily="34" charset="0"/>
                <a:cs typeface="Arial" panose="020B0604020202020204" pitchFamily="34" charset="0"/>
              </a:rPr>
              <a:t>Fátima Rodríguez</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María Asensio-Ramos</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Gladys Melián</a:t>
            </a:r>
            <a:r>
              <a:rPr lang="es-ES" sz="1600" b="1" baseline="30000" dirty="0">
                <a:solidFill>
                  <a:schemeClr val="bg1"/>
                </a:solidFill>
                <a:latin typeface="Arial Narrow" panose="020B0606020202030204" pitchFamily="34" charset="0"/>
                <a:cs typeface="Arial" panose="020B0604020202020204" pitchFamily="34" charset="0"/>
              </a:rPr>
              <a:t>1,2</a:t>
            </a:r>
            <a:r>
              <a:rPr lang="es-ES" sz="1600" b="1" dirty="0">
                <a:solidFill>
                  <a:schemeClr val="bg1"/>
                </a:solidFill>
                <a:latin typeface="Arial Narrow" panose="020B0606020202030204" pitchFamily="34" charset="0"/>
                <a:cs typeface="Arial" panose="020B0604020202020204" pitchFamily="34" charset="0"/>
              </a:rPr>
              <a:t>, Daniel Di Nardo</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Alba Martín-Lorenzo</a:t>
            </a:r>
            <a:r>
              <a:rPr lang="es-ES" sz="1600" b="1" baseline="30000" dirty="0">
                <a:solidFill>
                  <a:schemeClr val="bg1"/>
                </a:solidFill>
                <a:latin typeface="Arial Narrow" panose="020B0606020202030204" pitchFamily="34" charset="0"/>
                <a:cs typeface="Arial" panose="020B0604020202020204" pitchFamily="34" charset="0"/>
              </a:rPr>
              <a:t>1,2, </a:t>
            </a:r>
            <a:r>
              <a:rPr lang="es-ES" sz="1600" b="1" dirty="0">
                <a:solidFill>
                  <a:schemeClr val="bg1"/>
                </a:solidFill>
                <a:latin typeface="Arial Narrow" panose="020B0606020202030204" pitchFamily="34" charset="0"/>
                <a:cs typeface="Arial" panose="020B0604020202020204" pitchFamily="34" charset="0"/>
              </a:rPr>
              <a:t>Mar Alonso</a:t>
            </a:r>
            <a:r>
              <a:rPr lang="es-ES" sz="1600" b="1" baseline="30000" dirty="0">
                <a:solidFill>
                  <a:schemeClr val="bg1"/>
                </a:solidFill>
                <a:latin typeface="Arial Narrow" panose="020B0606020202030204" pitchFamily="34" charset="0"/>
                <a:cs typeface="Arial" panose="020B0604020202020204" pitchFamily="34" charset="0"/>
              </a:rPr>
              <a:t>1,2</a:t>
            </a:r>
            <a:r>
              <a:rPr lang="es-ES" sz="1600" b="1" dirty="0">
                <a:solidFill>
                  <a:schemeClr val="bg1"/>
                </a:solidFill>
                <a:latin typeface="Arial Narrow" panose="020B0606020202030204" pitchFamily="34" charset="0"/>
                <a:cs typeface="Arial" panose="020B0604020202020204" pitchFamily="34" charset="0"/>
              </a:rPr>
              <a:t>, Rubén García-Hernández</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Víctor Ortega</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David Martínez Van Dorth</a:t>
            </a:r>
            <a:r>
              <a:rPr lang="es-ES" sz="1600" b="1" baseline="30000" dirty="0">
                <a:solidFill>
                  <a:schemeClr val="bg1"/>
                </a:solidFill>
                <a:latin typeface="Arial Narrow" panose="020B0606020202030204" pitchFamily="34" charset="0"/>
                <a:cs typeface="Arial" panose="020B0604020202020204" pitchFamily="34" charset="0"/>
              </a:rPr>
              <a:t>1,2</a:t>
            </a:r>
            <a:r>
              <a:rPr lang="es-ES" sz="1600" b="1" dirty="0">
                <a:solidFill>
                  <a:schemeClr val="bg1"/>
                </a:solidFill>
                <a:latin typeface="Arial Narrow" panose="020B0606020202030204" pitchFamily="34" charset="0"/>
                <a:cs typeface="Arial" panose="020B0604020202020204" pitchFamily="34" charset="0"/>
              </a:rPr>
              <a:t>, María Cordero</a:t>
            </a:r>
            <a:r>
              <a:rPr lang="es-ES" sz="1600" b="1" baseline="30000" dirty="0">
                <a:solidFill>
                  <a:schemeClr val="bg1"/>
                </a:solidFill>
                <a:latin typeface="Arial Narrow" panose="020B0606020202030204" pitchFamily="34" charset="0"/>
                <a:cs typeface="Arial" panose="020B0604020202020204" pitchFamily="34" charset="0"/>
              </a:rPr>
              <a:t>1</a:t>
            </a:r>
            <a:r>
              <a:rPr lang="es-ES" sz="1600" b="1" dirty="0">
                <a:solidFill>
                  <a:schemeClr val="bg1"/>
                </a:solidFill>
                <a:latin typeface="Arial Narrow" panose="020B0606020202030204" pitchFamily="34" charset="0"/>
                <a:cs typeface="Arial" panose="020B0604020202020204" pitchFamily="34" charset="0"/>
              </a:rPr>
              <a:t>, </a:t>
            </a:r>
            <a:r>
              <a:rPr lang="es-ES" sz="1600" b="1" dirty="0" err="1">
                <a:solidFill>
                  <a:schemeClr val="bg1"/>
                </a:solidFill>
                <a:latin typeface="Arial Narrow" panose="020B0606020202030204" pitchFamily="34" charset="0"/>
                <a:cs typeface="Arial" panose="020B0604020202020204" pitchFamily="34" charset="0"/>
              </a:rPr>
              <a:t>Tai</a:t>
            </a:r>
            <a:r>
              <a:rPr lang="es-ES" sz="1600" b="1" dirty="0">
                <a:solidFill>
                  <a:schemeClr val="bg1"/>
                </a:solidFill>
                <a:latin typeface="Arial Narrow" panose="020B0606020202030204" pitchFamily="34" charset="0"/>
                <a:cs typeface="Arial" panose="020B0604020202020204" pitchFamily="34" charset="0"/>
              </a:rPr>
              <a:t> Albertos</a:t>
            </a:r>
            <a:r>
              <a:rPr lang="es-ES" sz="1600" b="1" baseline="30000" dirty="0">
                <a:solidFill>
                  <a:schemeClr val="bg1"/>
                </a:solidFill>
                <a:latin typeface="Arial Narrow" panose="020B0606020202030204" pitchFamily="34" charset="0"/>
                <a:cs typeface="Arial" panose="020B0604020202020204" pitchFamily="34" charset="0"/>
              </a:rPr>
              <a:t>1,2</a:t>
            </a:r>
            <a:r>
              <a:rPr lang="es-ES" sz="1600" b="1" dirty="0">
                <a:solidFill>
                  <a:schemeClr val="bg1"/>
                </a:solidFill>
                <a:latin typeface="Arial Narrow" panose="020B0606020202030204" pitchFamily="34" charset="0"/>
                <a:cs typeface="Arial" panose="020B0604020202020204" pitchFamily="34" charset="0"/>
              </a:rPr>
              <a:t>, Pedro A. Hernández</a:t>
            </a:r>
            <a:r>
              <a:rPr lang="es-ES" sz="1600" b="1" baseline="30000" dirty="0">
                <a:solidFill>
                  <a:schemeClr val="bg1"/>
                </a:solidFill>
                <a:latin typeface="Arial Narrow" panose="020B0606020202030204" pitchFamily="34" charset="0"/>
                <a:cs typeface="Arial" panose="020B0604020202020204" pitchFamily="34" charset="0"/>
              </a:rPr>
              <a:t>1,2</a:t>
            </a:r>
            <a:r>
              <a:rPr lang="es-ES" sz="1600" b="1" dirty="0">
                <a:solidFill>
                  <a:schemeClr val="bg1"/>
                </a:solidFill>
                <a:latin typeface="Arial Narrow" panose="020B0606020202030204" pitchFamily="34" charset="0"/>
                <a:cs typeface="Arial" panose="020B0604020202020204" pitchFamily="34" charset="0"/>
              </a:rPr>
              <a:t>, and Nemesio M. Pérez</a:t>
            </a:r>
            <a:r>
              <a:rPr lang="es-ES" sz="1600" b="1" baseline="30000" dirty="0">
                <a:solidFill>
                  <a:schemeClr val="bg1"/>
                </a:solidFill>
                <a:latin typeface="Arial Narrow" panose="020B0606020202030204" pitchFamily="34" charset="0"/>
                <a:cs typeface="Arial" panose="020B0604020202020204" pitchFamily="34" charset="0"/>
              </a:rPr>
              <a:t>1,2</a:t>
            </a:r>
            <a:endParaRPr lang="es-ES" sz="1600" b="1" dirty="0">
              <a:solidFill>
                <a:schemeClr val="bg1"/>
              </a:solidFill>
              <a:latin typeface="Arial Narrow" panose="020B0606020202030204" pitchFamily="34" charset="0"/>
              <a:cs typeface="Arial" panose="020B0604020202020204" pitchFamily="34" charset="0"/>
            </a:endParaRPr>
          </a:p>
          <a:p>
            <a:pPr algn="ctr"/>
            <a:endParaRPr lang="es-ES" sz="1600" b="1" dirty="0">
              <a:solidFill>
                <a:schemeClr val="bg1"/>
              </a:solidFill>
              <a:latin typeface="Arial Narrow" panose="020B0606020202030204" pitchFamily="34" charset="0"/>
              <a:cs typeface="Arial" panose="020B0604020202020204" pitchFamily="34" charset="0"/>
            </a:endParaRPr>
          </a:p>
          <a:p>
            <a:pPr marL="228600" indent="-228600" algn="ctr">
              <a:buAutoNum type="arabicParenBoth"/>
            </a:pPr>
            <a:r>
              <a:rPr lang="es-ES" sz="1100" b="1" dirty="0">
                <a:solidFill>
                  <a:schemeClr val="bg1"/>
                </a:solidFill>
                <a:latin typeface="Arial Narrow" panose="020B0606020202030204" pitchFamily="34" charset="0"/>
                <a:cs typeface="Arial" panose="020B0604020202020204" pitchFamily="34" charset="0"/>
              </a:rPr>
              <a:t>Instituto Volcanológico de Canarias (INVOLCAN), 38320 La Laguna, Tenerife, </a:t>
            </a:r>
            <a:r>
              <a:rPr lang="es-ES" sz="1100" b="1" dirty="0" err="1">
                <a:solidFill>
                  <a:schemeClr val="bg1"/>
                </a:solidFill>
                <a:latin typeface="Arial Narrow" panose="020B0606020202030204" pitchFamily="34" charset="0"/>
                <a:cs typeface="Arial" panose="020B0604020202020204" pitchFamily="34" charset="0"/>
              </a:rPr>
              <a:t>Canary</a:t>
            </a:r>
            <a:r>
              <a:rPr lang="es-ES" sz="1100" b="1" dirty="0">
                <a:solidFill>
                  <a:schemeClr val="bg1"/>
                </a:solidFill>
                <a:latin typeface="Arial Narrow" panose="020B0606020202030204" pitchFamily="34" charset="0"/>
                <a:cs typeface="Arial" panose="020B0604020202020204" pitchFamily="34" charset="0"/>
              </a:rPr>
              <a:t> </a:t>
            </a:r>
            <a:r>
              <a:rPr lang="es-ES" sz="1100" b="1" dirty="0" err="1">
                <a:solidFill>
                  <a:schemeClr val="bg1"/>
                </a:solidFill>
                <a:latin typeface="Arial Narrow" panose="020B0606020202030204" pitchFamily="34" charset="0"/>
                <a:cs typeface="Arial" panose="020B0604020202020204" pitchFamily="34" charset="0"/>
              </a:rPr>
              <a:t>Islands</a:t>
            </a:r>
            <a:r>
              <a:rPr lang="es-ES" sz="1100" b="1" dirty="0">
                <a:solidFill>
                  <a:schemeClr val="bg1"/>
                </a:solidFill>
                <a:latin typeface="Arial Narrow" panose="020B0606020202030204" pitchFamily="34" charset="0"/>
                <a:cs typeface="Arial" panose="020B0604020202020204" pitchFamily="34" charset="0"/>
              </a:rPr>
              <a:t>, </a:t>
            </a:r>
            <a:r>
              <a:rPr lang="es-ES" sz="1100" b="1" dirty="0" err="1">
                <a:solidFill>
                  <a:schemeClr val="bg1"/>
                </a:solidFill>
                <a:latin typeface="Arial Narrow" panose="020B0606020202030204" pitchFamily="34" charset="0"/>
                <a:cs typeface="Arial" panose="020B0604020202020204" pitchFamily="34" charset="0"/>
              </a:rPr>
              <a:t>Spain</a:t>
            </a:r>
            <a:endParaRPr lang="es-ES" sz="1100" b="1" dirty="0">
              <a:solidFill>
                <a:schemeClr val="bg1"/>
              </a:solidFill>
              <a:latin typeface="Arial Narrow" panose="020B0606020202030204" pitchFamily="34" charset="0"/>
              <a:cs typeface="Arial" panose="020B0604020202020204" pitchFamily="34" charset="0"/>
            </a:endParaRPr>
          </a:p>
          <a:p>
            <a:pPr algn="ctr"/>
            <a:r>
              <a:rPr lang="es-ES" sz="1100" b="1" dirty="0">
                <a:solidFill>
                  <a:schemeClr val="bg1"/>
                </a:solidFill>
                <a:latin typeface="Arial Narrow" panose="020B0606020202030204" pitchFamily="34" charset="0"/>
                <a:cs typeface="Arial" panose="020B0604020202020204" pitchFamily="34" charset="0"/>
              </a:rPr>
              <a:t>(2) Instituto Tecnológico y de Energías Renovables (ITER), 38600 Granadilla de Abona, Tenerife, </a:t>
            </a:r>
            <a:r>
              <a:rPr lang="es-ES" sz="1100" b="1" dirty="0" err="1">
                <a:solidFill>
                  <a:schemeClr val="bg1"/>
                </a:solidFill>
                <a:latin typeface="Arial Narrow" panose="020B0606020202030204" pitchFamily="34" charset="0"/>
                <a:cs typeface="Arial" panose="020B0604020202020204" pitchFamily="34" charset="0"/>
              </a:rPr>
              <a:t>Canary</a:t>
            </a:r>
            <a:r>
              <a:rPr lang="es-ES" sz="1100" b="1" dirty="0">
                <a:solidFill>
                  <a:schemeClr val="bg1"/>
                </a:solidFill>
                <a:latin typeface="Arial Narrow" panose="020B0606020202030204" pitchFamily="34" charset="0"/>
                <a:cs typeface="Arial" panose="020B0604020202020204" pitchFamily="34" charset="0"/>
              </a:rPr>
              <a:t> </a:t>
            </a:r>
            <a:r>
              <a:rPr lang="es-ES" sz="1100" b="1" dirty="0" err="1">
                <a:solidFill>
                  <a:schemeClr val="bg1"/>
                </a:solidFill>
                <a:latin typeface="Arial Narrow" panose="020B0606020202030204" pitchFamily="34" charset="0"/>
                <a:cs typeface="Arial" panose="020B0604020202020204" pitchFamily="34" charset="0"/>
              </a:rPr>
              <a:t>Islands</a:t>
            </a:r>
            <a:r>
              <a:rPr lang="es-ES" sz="1100" b="1" dirty="0">
                <a:solidFill>
                  <a:schemeClr val="bg1"/>
                </a:solidFill>
                <a:latin typeface="Arial Narrow" panose="020B0606020202030204" pitchFamily="34" charset="0"/>
                <a:cs typeface="Arial" panose="020B0604020202020204" pitchFamily="34" charset="0"/>
              </a:rPr>
              <a:t>, </a:t>
            </a:r>
            <a:r>
              <a:rPr lang="es-ES" sz="1100" b="1" dirty="0" err="1">
                <a:solidFill>
                  <a:schemeClr val="bg1"/>
                </a:solidFill>
                <a:latin typeface="Arial Narrow" panose="020B0606020202030204" pitchFamily="34" charset="0"/>
                <a:cs typeface="Arial" panose="020B0604020202020204" pitchFamily="34" charset="0"/>
              </a:rPr>
              <a:t>Spain</a:t>
            </a:r>
            <a:endParaRPr lang="es-ES" sz="1100" b="1" dirty="0">
              <a:solidFill>
                <a:schemeClr val="bg1"/>
              </a:solidFill>
              <a:latin typeface="Arial Narrow" panose="020B0606020202030204" pitchFamily="34" charset="0"/>
              <a:cs typeface="Arial" panose="020B0604020202020204" pitchFamily="34" charset="0"/>
            </a:endParaRPr>
          </a:p>
        </p:txBody>
      </p:sp>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104" y="6021570"/>
            <a:ext cx="1047896" cy="647790"/>
          </a:xfrm>
          <a:prstGeom prst="rect">
            <a:avLst/>
          </a:prstGeom>
        </p:spPr>
      </p:pic>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40" y="5949280"/>
            <a:ext cx="533754" cy="696400"/>
          </a:xfrm>
          <a:prstGeom prst="rect">
            <a:avLst/>
          </a:prstGeom>
        </p:spPr>
      </p:pic>
      <p:grpSp>
        <p:nvGrpSpPr>
          <p:cNvPr id="12" name="Grupo 11">
            <a:extLst>
              <a:ext uri="{FF2B5EF4-FFF2-40B4-BE49-F238E27FC236}">
                <a16:creationId xmlns:a16="http://schemas.microsoft.com/office/drawing/2014/main" xmlns="" id="{D23CDF0D-2109-84FA-6237-B3692181A673}"/>
              </a:ext>
            </a:extLst>
          </p:cNvPr>
          <p:cNvGrpSpPr/>
          <p:nvPr/>
        </p:nvGrpSpPr>
        <p:grpSpPr>
          <a:xfrm>
            <a:off x="0" y="9560"/>
            <a:ext cx="9144000" cy="899160"/>
            <a:chOff x="0" y="0"/>
            <a:chExt cx="9144000" cy="899160"/>
          </a:xfrm>
        </p:grpSpPr>
        <p:sp>
          <p:nvSpPr>
            <p:cNvPr id="7" name="Rectángulo 6">
              <a:extLst>
                <a:ext uri="{FF2B5EF4-FFF2-40B4-BE49-F238E27FC236}">
                  <a16:creationId xmlns:a16="http://schemas.microsoft.com/office/drawing/2014/main" xmlns="" id="{6E24B097-172E-47EA-27A6-0F3240807F85}"/>
                </a:ext>
              </a:extLst>
            </p:cNvPr>
            <p:cNvSpPr/>
            <p:nvPr/>
          </p:nvSpPr>
          <p:spPr>
            <a:xfrm>
              <a:off x="0" y="0"/>
              <a:ext cx="9144000" cy="899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4" name="Imagen 3">
              <a:extLst>
                <a:ext uri="{FF2B5EF4-FFF2-40B4-BE49-F238E27FC236}">
                  <a16:creationId xmlns:a16="http://schemas.microsoft.com/office/drawing/2014/main" xmlns="" id="{13B0635D-F63F-BE44-5C7C-D9FB8356D640}"/>
                </a:ext>
              </a:extLst>
            </p:cNvPr>
            <p:cNvPicPr>
              <a:picLocks noChangeAspect="1"/>
            </p:cNvPicPr>
            <p:nvPr/>
          </p:nvPicPr>
          <p:blipFill>
            <a:blip r:embed="rId7"/>
            <a:stretch>
              <a:fillRect/>
            </a:stretch>
          </p:blipFill>
          <p:spPr>
            <a:xfrm>
              <a:off x="106338" y="1"/>
              <a:ext cx="3097510" cy="866055"/>
            </a:xfrm>
            <a:prstGeom prst="rect">
              <a:avLst/>
            </a:prstGeom>
          </p:spPr>
        </p:pic>
        <p:pic>
          <p:nvPicPr>
            <p:cNvPr id="6" name="Imagen 5">
              <a:extLst>
                <a:ext uri="{FF2B5EF4-FFF2-40B4-BE49-F238E27FC236}">
                  <a16:creationId xmlns:a16="http://schemas.microsoft.com/office/drawing/2014/main" xmlns="" id="{98EB04E6-55F7-1305-D1BC-662C1223514D}"/>
                </a:ext>
              </a:extLst>
            </p:cNvPr>
            <p:cNvPicPr>
              <a:picLocks noChangeAspect="1"/>
            </p:cNvPicPr>
            <p:nvPr/>
          </p:nvPicPr>
          <p:blipFill rotWithShape="1">
            <a:blip r:embed="rId8"/>
            <a:srcRect l="4442"/>
            <a:stretch/>
          </p:blipFill>
          <p:spPr>
            <a:xfrm>
              <a:off x="3491880" y="179080"/>
              <a:ext cx="5530993" cy="569762"/>
            </a:xfrm>
            <a:prstGeom prst="rect">
              <a:avLst/>
            </a:prstGeom>
          </p:spPr>
        </p:pic>
      </p:grpSp>
      <p:sp>
        <p:nvSpPr>
          <p:cNvPr id="2" name="CuadroTexto 1">
            <a:extLst>
              <a:ext uri="{FF2B5EF4-FFF2-40B4-BE49-F238E27FC236}">
                <a16:creationId xmlns:a16="http://schemas.microsoft.com/office/drawing/2014/main" xmlns="" id="{EBBDBF11-597A-1559-D421-280D46A00158}"/>
              </a:ext>
            </a:extLst>
          </p:cNvPr>
          <p:cNvSpPr txBox="1"/>
          <p:nvPr/>
        </p:nvSpPr>
        <p:spPr>
          <a:xfrm>
            <a:off x="78817" y="5661248"/>
            <a:ext cx="3197039" cy="200055"/>
          </a:xfrm>
          <a:prstGeom prst="rect">
            <a:avLst/>
          </a:prstGeom>
          <a:noFill/>
        </p:spPr>
        <p:txBody>
          <a:bodyPr wrap="square" rtlCol="0">
            <a:spAutoFit/>
          </a:bodyPr>
          <a:lstStyle/>
          <a:p>
            <a:r>
              <a:rPr lang="es-ES" sz="700" dirty="0"/>
              <a:t>https://www.caminantesdeaguere.com/ruta-por-el-volcan-chinyero/</a:t>
            </a:r>
          </a:p>
        </p:txBody>
      </p:sp>
      <p:sp>
        <p:nvSpPr>
          <p:cNvPr id="5" name="Rectángulo 4">
            <a:extLst>
              <a:ext uri="{FF2B5EF4-FFF2-40B4-BE49-F238E27FC236}">
                <a16:creationId xmlns:a16="http://schemas.microsoft.com/office/drawing/2014/main" xmlns="" id="{317B88DA-C2DD-E038-33B9-91A3F88E2E69}"/>
              </a:ext>
            </a:extLst>
          </p:cNvPr>
          <p:cNvSpPr/>
          <p:nvPr/>
        </p:nvSpPr>
        <p:spPr>
          <a:xfrm>
            <a:off x="0" y="875616"/>
            <a:ext cx="9144000" cy="1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 Box 28"/>
          <p:cNvSpPr txBox="1">
            <a:spLocks noChangeArrowheads="1"/>
          </p:cNvSpPr>
          <p:nvPr/>
        </p:nvSpPr>
        <p:spPr bwMode="auto">
          <a:xfrm>
            <a:off x="0" y="110674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sz="2800" b="1" dirty="0">
                <a:ln>
                  <a:solidFill>
                    <a:schemeClr val="tx2">
                      <a:lumMod val="40000"/>
                      <a:lumOff val="60000"/>
                    </a:schemeClr>
                  </a:solidFill>
                </a:ln>
                <a:latin typeface="Arial Narrow" panose="020B0606020202030204" pitchFamily="34" charset="0"/>
              </a:rPr>
              <a:t>Geochemical monitoring of the Tenerife North-East and North West Rift Zones by means of diffuse degassing surveys</a:t>
            </a:r>
            <a:endParaRPr lang="en-US" altLang="es-ES" sz="2800" b="1" dirty="0">
              <a:ln>
                <a:solidFill>
                  <a:schemeClr val="tx2">
                    <a:lumMod val="40000"/>
                    <a:lumOff val="60000"/>
                  </a:schemeClr>
                </a:solidFill>
              </a:ln>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252019455"/>
      </p:ext>
    </p:extLst>
  </p:cSld>
  <p:clrMapOvr>
    <a:masterClrMapping/>
  </p:clrMapOvr>
  <p:extLst>
    <p:ext uri="{6950BFC3-D8DA-4A85-94F7-54DA5524770B}">
      <p188:commentRel xmlns:p188="http://schemas.microsoft.com/office/powerpoint/2018/8/main" xmlns="" r:id="rId9"/>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22" name="21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RESULTS</a:t>
            </a:r>
            <a:endParaRPr lang="es-ES" sz="1200" b="1" dirty="0">
              <a:solidFill>
                <a:schemeClr val="tx1"/>
              </a:solidFill>
              <a:latin typeface="Trebuchet MS" pitchFamily="34" charset="0"/>
              <a:cs typeface="Arial" panose="020B0604020202020204" pitchFamily="34" charset="0"/>
            </a:endParaRPr>
          </a:p>
        </p:txBody>
      </p:sp>
      <p:sp>
        <p:nvSpPr>
          <p:cNvPr id="25" name="24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8" name="27 Rectángulo"/>
          <p:cNvSpPr/>
          <p:nvPr/>
        </p:nvSpPr>
        <p:spPr>
          <a:xfrm rot="5400000">
            <a:off x="2596892"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9" name="28 Rectángulo"/>
          <p:cNvSpPr/>
          <p:nvPr/>
        </p:nvSpPr>
        <p:spPr>
          <a:xfrm rot="5400000">
            <a:off x="904704" y="-530719"/>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grpSp>
        <p:nvGrpSpPr>
          <p:cNvPr id="27" name="Grupo 26">
            <a:extLst>
              <a:ext uri="{FF2B5EF4-FFF2-40B4-BE49-F238E27FC236}">
                <a16:creationId xmlns:a16="http://schemas.microsoft.com/office/drawing/2014/main" xmlns="" id="{3EBB76B0-18E6-05E2-3F47-F4025CA25694}"/>
              </a:ext>
            </a:extLst>
          </p:cNvPr>
          <p:cNvGrpSpPr/>
          <p:nvPr/>
        </p:nvGrpSpPr>
        <p:grpSpPr>
          <a:xfrm>
            <a:off x="0" y="6264696"/>
            <a:ext cx="9144000" cy="620688"/>
            <a:chOff x="36512" y="6240598"/>
            <a:chExt cx="9144000" cy="620688"/>
          </a:xfrm>
        </p:grpSpPr>
        <p:sp>
          <p:nvSpPr>
            <p:cNvPr id="30" name="Rectángulo 29">
              <a:extLst>
                <a:ext uri="{FF2B5EF4-FFF2-40B4-BE49-F238E27FC236}">
                  <a16:creationId xmlns:a16="http://schemas.microsoft.com/office/drawing/2014/main" xmlns="" id="{31F2CB99-0666-80E3-455F-3101F66735DC}"/>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1" name="Imagen 30">
              <a:extLst>
                <a:ext uri="{FF2B5EF4-FFF2-40B4-BE49-F238E27FC236}">
                  <a16:creationId xmlns:a16="http://schemas.microsoft.com/office/drawing/2014/main" xmlns="" id="{AC09FF0C-3C02-CA75-852A-16C9EAACF946}"/>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32" name="Imagen 31">
              <a:extLst>
                <a:ext uri="{FF2B5EF4-FFF2-40B4-BE49-F238E27FC236}">
                  <a16:creationId xmlns:a16="http://schemas.microsoft.com/office/drawing/2014/main" xmlns="" id="{F38E3DB3-F269-F494-F976-D046DA8CE074}"/>
                </a:ext>
              </a:extLst>
            </p:cNvPr>
            <p:cNvPicPr>
              <a:picLocks noChangeAspect="1"/>
            </p:cNvPicPr>
            <p:nvPr/>
          </p:nvPicPr>
          <p:blipFill>
            <a:blip r:embed="rId4"/>
            <a:stretch>
              <a:fillRect/>
            </a:stretch>
          </p:blipFill>
          <p:spPr>
            <a:xfrm>
              <a:off x="4104456" y="6368860"/>
              <a:ext cx="4087341" cy="402347"/>
            </a:xfrm>
            <a:prstGeom prst="rect">
              <a:avLst/>
            </a:prstGeom>
          </p:spPr>
        </p:pic>
      </p:grpSp>
      <p:graphicFrame>
        <p:nvGraphicFramePr>
          <p:cNvPr id="3" name="Objeto 2">
            <a:extLst>
              <a:ext uri="{FF2B5EF4-FFF2-40B4-BE49-F238E27FC236}">
                <a16:creationId xmlns:a16="http://schemas.microsoft.com/office/drawing/2014/main" xmlns="" id="{1ADE1946-2521-C35B-8D4B-0C4AACFE3C75}"/>
              </a:ext>
            </a:extLst>
          </p:cNvPr>
          <p:cNvGraphicFramePr>
            <a:graphicFrameLocks noChangeAspect="1"/>
          </p:cNvGraphicFramePr>
          <p:nvPr>
            <p:extLst>
              <p:ext uri="{D42A27DB-BD31-4B8C-83A1-F6EECF244321}">
                <p14:modId xmlns:p14="http://schemas.microsoft.com/office/powerpoint/2010/main" val="1427186717"/>
              </p:ext>
            </p:extLst>
          </p:nvPr>
        </p:nvGraphicFramePr>
        <p:xfrm>
          <a:off x="138955" y="958245"/>
          <a:ext cx="8753525" cy="5423083"/>
        </p:xfrm>
        <a:graphic>
          <a:graphicData uri="http://schemas.openxmlformats.org/presentationml/2006/ole">
            <mc:AlternateContent xmlns:mc="http://schemas.openxmlformats.org/markup-compatibility/2006">
              <mc:Choice xmlns:v="urn:schemas-microsoft-com:vml" Requires="v">
                <p:oleObj spid="_x0000_s1043" name="CorelDRAW" r:id="rId5" imgW="11828083" imgH="7324770" progId="CorelDraw.Graphic.21">
                  <p:embed/>
                </p:oleObj>
              </mc:Choice>
              <mc:Fallback>
                <p:oleObj name="CorelDRAW" r:id="rId5" imgW="11828083" imgH="7324770" progId="CorelDraw.Graphic.21">
                  <p:embed/>
                  <p:pic>
                    <p:nvPicPr>
                      <p:cNvPr id="3" name="Objeto 2">
                        <a:extLst>
                          <a:ext uri="{FF2B5EF4-FFF2-40B4-BE49-F238E27FC236}">
                            <a16:creationId xmlns:a16="http://schemas.microsoft.com/office/drawing/2014/main" xmlns="" id="{1ADE1946-2521-C35B-8D4B-0C4AACFE3C75}"/>
                          </a:ext>
                        </a:extLst>
                      </p:cNvPr>
                      <p:cNvPicPr/>
                      <p:nvPr/>
                    </p:nvPicPr>
                    <p:blipFill>
                      <a:blip r:embed="rId6"/>
                      <a:stretch>
                        <a:fillRect/>
                      </a:stretch>
                    </p:blipFill>
                    <p:spPr>
                      <a:xfrm>
                        <a:off x="138955" y="958245"/>
                        <a:ext cx="8753525" cy="5423083"/>
                      </a:xfrm>
                      <a:prstGeom prst="rect">
                        <a:avLst/>
                      </a:prstGeom>
                    </p:spPr>
                  </p:pic>
                </p:oleObj>
              </mc:Fallback>
            </mc:AlternateContent>
          </a:graphicData>
        </a:graphic>
      </p:graphicFrame>
      <p:sp>
        <p:nvSpPr>
          <p:cNvPr id="15" name="20 Rectángulo">
            <a:extLst>
              <a:ext uri="{FF2B5EF4-FFF2-40B4-BE49-F238E27FC236}">
                <a16:creationId xmlns:a16="http://schemas.microsoft.com/office/drawing/2014/main" xmlns="" id="{E839BD75-68EA-F80F-E02A-19938388167C}"/>
              </a:ext>
            </a:extLst>
          </p:cNvPr>
          <p:cNvSpPr/>
          <p:nvPr/>
        </p:nvSpPr>
        <p:spPr>
          <a:xfrm rot="5400000">
            <a:off x="4541108" y="-2826822"/>
            <a:ext cx="421824" cy="7183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2800" b="1" dirty="0">
                <a:solidFill>
                  <a:schemeClr val="tx1"/>
                </a:solidFill>
                <a:latin typeface="Trebuchet MS" pitchFamily="34" charset="0"/>
                <a:cs typeface="Arial" panose="020B0604020202020204" pitchFamily="34" charset="0"/>
              </a:rPr>
              <a:t>NWRZ </a:t>
            </a:r>
            <a:r>
              <a:rPr lang="es-ES" sz="2800" b="1" dirty="0" err="1">
                <a:solidFill>
                  <a:schemeClr val="tx1"/>
                </a:solidFill>
                <a:latin typeface="Trebuchet MS" pitchFamily="34" charset="0"/>
                <a:cs typeface="Arial" panose="020B0604020202020204" pitchFamily="34" charset="0"/>
              </a:rPr>
              <a:t>diffuse</a:t>
            </a:r>
            <a:r>
              <a:rPr lang="es-ES" sz="2800" b="1" dirty="0">
                <a:solidFill>
                  <a:schemeClr val="tx1"/>
                </a:solidFill>
                <a:latin typeface="Trebuchet MS" pitchFamily="34" charset="0"/>
                <a:cs typeface="Arial" panose="020B0604020202020204" pitchFamily="34" charset="0"/>
              </a:rPr>
              <a:t> CO</a:t>
            </a:r>
            <a:r>
              <a:rPr lang="es-ES" sz="2800" b="1" baseline="-25000" dirty="0">
                <a:solidFill>
                  <a:schemeClr val="tx1"/>
                </a:solidFill>
                <a:latin typeface="Trebuchet MS" pitchFamily="34" charset="0"/>
                <a:cs typeface="Arial" panose="020B0604020202020204" pitchFamily="34" charset="0"/>
              </a:rPr>
              <a:t>2</a:t>
            </a:r>
            <a:r>
              <a:rPr lang="es-ES" sz="2800" b="1" dirty="0">
                <a:solidFill>
                  <a:schemeClr val="tx1"/>
                </a:solidFill>
                <a:latin typeface="Trebuchet MS" pitchFamily="34" charset="0"/>
                <a:cs typeface="Arial" panose="020B0604020202020204" pitchFamily="34" charset="0"/>
              </a:rPr>
              <a:t> </a:t>
            </a:r>
            <a:r>
              <a:rPr lang="es-ES" sz="2800" b="1" dirty="0" err="1">
                <a:solidFill>
                  <a:schemeClr val="tx1"/>
                </a:solidFill>
                <a:latin typeface="Trebuchet MS" pitchFamily="34" charset="0"/>
                <a:cs typeface="Arial" panose="020B0604020202020204" pitchFamily="34" charset="0"/>
              </a:rPr>
              <a:t>emission</a:t>
            </a:r>
            <a:r>
              <a:rPr lang="es-ES" sz="2800" b="1" dirty="0">
                <a:solidFill>
                  <a:schemeClr val="tx1"/>
                </a:solidFill>
                <a:latin typeface="Trebuchet MS" pitchFamily="34" charset="0"/>
                <a:cs typeface="Arial" panose="020B0604020202020204" pitchFamily="34" charset="0"/>
              </a:rPr>
              <a:t> (2001-2021)</a:t>
            </a:r>
          </a:p>
        </p:txBody>
      </p:sp>
    </p:spTree>
    <p:extLst>
      <p:ext uri="{BB962C8B-B14F-4D97-AF65-F5344CB8AC3E}">
        <p14:creationId xmlns:p14="http://schemas.microsoft.com/office/powerpoint/2010/main" val="162062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16" name="15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17" name="16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CONCLUSIONS</a:t>
            </a:r>
            <a:endParaRPr lang="es-ES" sz="1200" b="1" dirty="0">
              <a:solidFill>
                <a:schemeClr val="tx1"/>
              </a:solidFill>
              <a:latin typeface="Trebuchet MS" pitchFamily="34" charset="0"/>
              <a:cs typeface="Arial" panose="020B0604020202020204" pitchFamily="34" charset="0"/>
            </a:endParaRPr>
          </a:p>
        </p:txBody>
      </p:sp>
      <p:sp>
        <p:nvSpPr>
          <p:cNvPr id="18" name="17 Rectángulo"/>
          <p:cNvSpPr/>
          <p:nvPr/>
        </p:nvSpPr>
        <p:spPr>
          <a:xfrm rot="5400000">
            <a:off x="2524884"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19" name="18 Rectángulo"/>
          <p:cNvSpPr/>
          <p:nvPr/>
        </p:nvSpPr>
        <p:spPr>
          <a:xfrm rot="5400000">
            <a:off x="796692" y="-545540"/>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0" name="Text Box 9"/>
          <p:cNvSpPr txBox="1">
            <a:spLocks noChangeArrowheads="1"/>
          </p:cNvSpPr>
          <p:nvPr/>
        </p:nvSpPr>
        <p:spPr bwMode="auto">
          <a:xfrm>
            <a:off x="107504" y="692696"/>
            <a:ext cx="8928992"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 typeface="Arial" panose="020B0604020202020204" pitchFamily="34" charset="0"/>
              <a:buChar char="•"/>
            </a:pPr>
            <a:r>
              <a:rPr lang="en-US" dirty="0">
                <a:latin typeface="Trebuchet MS" panose="020B0603020202020204" pitchFamily="34" charset="0"/>
              </a:rPr>
              <a:t>Spatial distribution maps of the diffuse CO</a:t>
            </a:r>
            <a:r>
              <a:rPr lang="en-US" baseline="-25000" dirty="0">
                <a:latin typeface="Trebuchet MS" pitchFamily="34" charset="0"/>
              </a:rPr>
              <a:t>2</a:t>
            </a:r>
            <a:r>
              <a:rPr lang="en-US" dirty="0">
                <a:latin typeface="Trebuchet MS" pitchFamily="34" charset="0"/>
              </a:rPr>
              <a:t> emission shows the highest values as multiple isolated anomalies and did not show a clear relation with the main volcano-structural features of the study areas.</a:t>
            </a:r>
          </a:p>
          <a:p>
            <a:pPr algn="just">
              <a:spcBef>
                <a:spcPct val="50000"/>
              </a:spcBef>
              <a:buFont typeface="Arial" panose="020B0604020202020204" pitchFamily="34" charset="0"/>
              <a:buChar char="•"/>
            </a:pPr>
            <a:r>
              <a:rPr lang="en-US" dirty="0">
                <a:latin typeface="Trebuchet MS" pitchFamily="34" charset="0"/>
              </a:rPr>
              <a:t>Results reveal significant variations on the diffuse CO</a:t>
            </a:r>
            <a:r>
              <a:rPr lang="en-US" baseline="-25000" dirty="0">
                <a:latin typeface="Trebuchet MS" pitchFamily="34" charset="0"/>
              </a:rPr>
              <a:t>2</a:t>
            </a:r>
            <a:r>
              <a:rPr lang="en-US" dirty="0">
                <a:latin typeface="Trebuchet MS" pitchFamily="34" charset="0"/>
              </a:rPr>
              <a:t> emission rates at NWRZ and NERZ  and do not seem to be masked by external variations, showing a temporal correlation with the seismic activity.</a:t>
            </a:r>
          </a:p>
          <a:p>
            <a:pPr algn="just">
              <a:spcBef>
                <a:spcPct val="50000"/>
              </a:spcBef>
              <a:buFont typeface="Arial" panose="020B0604020202020204" pitchFamily="34" charset="0"/>
              <a:buChar char="•"/>
            </a:pPr>
            <a:r>
              <a:rPr lang="en-US" b="0" i="0" dirty="0">
                <a:solidFill>
                  <a:srgbClr val="202124"/>
                </a:solidFill>
                <a:effectLst/>
                <a:latin typeface="Trebuchet MS" panose="020B0603020202020204" pitchFamily="34" charset="0"/>
              </a:rPr>
              <a:t>The observed increase of the seismicity recorded from end of 2016 in and around Tenerife Islands is preceded by an increase on the diffuse CO</a:t>
            </a:r>
            <a:r>
              <a:rPr lang="en-US" b="0" i="0" baseline="-25000" dirty="0">
                <a:solidFill>
                  <a:srgbClr val="202124"/>
                </a:solidFill>
                <a:effectLst/>
                <a:latin typeface="Trebuchet MS" panose="020B0603020202020204" pitchFamily="34" charset="0"/>
              </a:rPr>
              <a:t>2</a:t>
            </a:r>
            <a:r>
              <a:rPr lang="en-US" b="0" i="0" dirty="0">
                <a:solidFill>
                  <a:srgbClr val="202124"/>
                </a:solidFill>
                <a:effectLst/>
                <a:latin typeface="Trebuchet MS" panose="020B0603020202020204" pitchFamily="34" charset="0"/>
              </a:rPr>
              <a:t> emission rate from 2014 at the NERZ, with maximum values registered in 218, 2019 and 2020 surveys.</a:t>
            </a:r>
          </a:p>
          <a:p>
            <a:pPr algn="just">
              <a:spcBef>
                <a:spcPct val="50000"/>
              </a:spcBef>
              <a:buFont typeface="Arial" panose="020B0604020202020204" pitchFamily="34" charset="0"/>
              <a:buChar char="•"/>
            </a:pPr>
            <a:r>
              <a:rPr lang="en-US" b="0" i="0" dirty="0">
                <a:solidFill>
                  <a:srgbClr val="202124"/>
                </a:solidFill>
                <a:effectLst/>
                <a:latin typeface="Trebuchet MS" panose="020B0603020202020204" pitchFamily="34" charset="0"/>
              </a:rPr>
              <a:t>The increase on seismicity registered in and around Tenerife Island between 2004 and 2005, 2010–2011 and 2016 were preceded by geochemical anomalies produced by an increasing release to the surface of soil CO</a:t>
            </a:r>
            <a:r>
              <a:rPr lang="en-US" b="0" i="0" baseline="-25000" dirty="0">
                <a:solidFill>
                  <a:srgbClr val="202124"/>
                </a:solidFill>
                <a:effectLst/>
                <a:latin typeface="Trebuchet MS" panose="020B0603020202020204" pitchFamily="34" charset="0"/>
              </a:rPr>
              <a:t>2</a:t>
            </a:r>
            <a:r>
              <a:rPr lang="en-US" b="0" i="0" dirty="0">
                <a:solidFill>
                  <a:srgbClr val="202124"/>
                </a:solidFill>
                <a:effectLst/>
                <a:latin typeface="Trebuchet MS" panose="020B0603020202020204" pitchFamily="34" charset="0"/>
              </a:rPr>
              <a:t> at the NWR zone.</a:t>
            </a:r>
          </a:p>
          <a:p>
            <a:pPr algn="just">
              <a:spcBef>
                <a:spcPct val="50000"/>
              </a:spcBef>
              <a:buFont typeface="Arial" panose="020B0604020202020204" pitchFamily="34" charset="0"/>
              <a:buChar char="•"/>
            </a:pPr>
            <a:r>
              <a:rPr lang="en-US" dirty="0">
                <a:latin typeface="Trebuchet MS" pitchFamily="34" charset="0"/>
              </a:rPr>
              <a:t>The recorded data demonstrate the importance of measuring these parameters to identify and evaluate changes in volcanic activity and allowed us to define background levels for NWRZ and NERZ zones of Tenerife and to establish thresholds useful for future monitoring.</a:t>
            </a:r>
          </a:p>
          <a:p>
            <a:pPr algn="just">
              <a:spcBef>
                <a:spcPct val="50000"/>
              </a:spcBef>
              <a:buFont typeface="Arial" panose="020B0604020202020204" pitchFamily="34" charset="0"/>
              <a:buChar char="•"/>
            </a:pPr>
            <a:endParaRPr lang="en-US" b="1" dirty="0">
              <a:latin typeface="Trebuchet MS" pitchFamily="34" charset="0"/>
            </a:endParaRPr>
          </a:p>
        </p:txBody>
      </p:sp>
      <p:grpSp>
        <p:nvGrpSpPr>
          <p:cNvPr id="30" name="Grupo 29">
            <a:extLst>
              <a:ext uri="{FF2B5EF4-FFF2-40B4-BE49-F238E27FC236}">
                <a16:creationId xmlns:a16="http://schemas.microsoft.com/office/drawing/2014/main" xmlns="" id="{A9B8583D-4D2D-5EC8-F558-857B0F484E2F}"/>
              </a:ext>
            </a:extLst>
          </p:cNvPr>
          <p:cNvGrpSpPr/>
          <p:nvPr/>
        </p:nvGrpSpPr>
        <p:grpSpPr>
          <a:xfrm>
            <a:off x="0" y="6264696"/>
            <a:ext cx="9144000" cy="620688"/>
            <a:chOff x="36512" y="6240598"/>
            <a:chExt cx="9144000" cy="620688"/>
          </a:xfrm>
        </p:grpSpPr>
        <p:sp>
          <p:nvSpPr>
            <p:cNvPr id="31" name="Rectángulo 30">
              <a:extLst>
                <a:ext uri="{FF2B5EF4-FFF2-40B4-BE49-F238E27FC236}">
                  <a16:creationId xmlns:a16="http://schemas.microsoft.com/office/drawing/2014/main" xmlns="" id="{BF187F9B-D848-1A17-E270-7273D12C6D63}"/>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2" name="Imagen 31">
              <a:extLst>
                <a:ext uri="{FF2B5EF4-FFF2-40B4-BE49-F238E27FC236}">
                  <a16:creationId xmlns:a16="http://schemas.microsoft.com/office/drawing/2014/main" xmlns="" id="{8C58849D-2B64-6829-D4EE-783719408021}"/>
                </a:ext>
              </a:extLst>
            </p:cNvPr>
            <p:cNvPicPr>
              <a:picLocks noChangeAspect="1"/>
            </p:cNvPicPr>
            <p:nvPr/>
          </p:nvPicPr>
          <p:blipFill>
            <a:blip r:embed="rId2"/>
            <a:stretch>
              <a:fillRect/>
            </a:stretch>
          </p:blipFill>
          <p:spPr>
            <a:xfrm>
              <a:off x="1512168" y="6240599"/>
              <a:ext cx="2213298" cy="618831"/>
            </a:xfrm>
            <a:prstGeom prst="rect">
              <a:avLst/>
            </a:prstGeom>
          </p:spPr>
        </p:pic>
        <p:pic>
          <p:nvPicPr>
            <p:cNvPr id="33" name="Imagen 32">
              <a:extLst>
                <a:ext uri="{FF2B5EF4-FFF2-40B4-BE49-F238E27FC236}">
                  <a16:creationId xmlns:a16="http://schemas.microsoft.com/office/drawing/2014/main" xmlns="" id="{0F10885C-FDF8-C32C-17C4-DD7314C37351}"/>
                </a:ext>
              </a:extLst>
            </p:cNvPr>
            <p:cNvPicPr>
              <a:picLocks noChangeAspect="1"/>
            </p:cNvPicPr>
            <p:nvPr/>
          </p:nvPicPr>
          <p:blipFill>
            <a:blip r:embed="rId3"/>
            <a:stretch>
              <a:fillRect/>
            </a:stretch>
          </p:blipFill>
          <p:spPr>
            <a:xfrm>
              <a:off x="4104456" y="6368860"/>
              <a:ext cx="4087341" cy="402347"/>
            </a:xfrm>
            <a:prstGeom prst="rect">
              <a:avLst/>
            </a:prstGeom>
          </p:spPr>
        </p:pic>
      </p:grpSp>
    </p:spTree>
    <p:extLst>
      <p:ext uri="{BB962C8B-B14F-4D97-AF65-F5344CB8AC3E}">
        <p14:creationId xmlns:p14="http://schemas.microsoft.com/office/powerpoint/2010/main" val="3005647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1 Rectángulo">
            <a:extLst>
              <a:ext uri="{FF2B5EF4-FFF2-40B4-BE49-F238E27FC236}">
                <a16:creationId xmlns:a16="http://schemas.microsoft.com/office/drawing/2014/main" xmlns="" id="{F71265AF-7EFD-5993-7AC2-68D786ACBCB8}"/>
              </a:ext>
            </a:extLst>
          </p:cNvPr>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ext Box 28"/>
          <p:cNvSpPr txBox="1">
            <a:spLocks noChangeArrowheads="1"/>
          </p:cNvSpPr>
          <p:nvPr/>
        </p:nvSpPr>
        <p:spPr bwMode="auto">
          <a:xfrm>
            <a:off x="-147463" y="-24308"/>
            <a:ext cx="9143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b="1" dirty="0">
                <a:latin typeface="+mn-lt"/>
                <a:cs typeface="Arial" panose="020B0604020202020204" pitchFamily="34" charset="0"/>
              </a:rPr>
              <a:t>Acknowledgements</a:t>
            </a:r>
          </a:p>
        </p:txBody>
      </p:sp>
      <p:pic>
        <p:nvPicPr>
          <p:cNvPr id="11" name="Picture 4" descr="D:\Personal\Escritorio\LOGOS\CAB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1618" y="3547351"/>
            <a:ext cx="2748531" cy="13960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8">
            <a:extLst>
              <a:ext uri="{FF2B5EF4-FFF2-40B4-BE49-F238E27FC236}">
                <a16:creationId xmlns:a16="http://schemas.microsoft.com/office/drawing/2014/main" xmlns="" id="{76374B9C-6AFF-4A01-386B-ED696768A6DA}"/>
              </a:ext>
            </a:extLst>
          </p:cNvPr>
          <p:cNvGrpSpPr/>
          <p:nvPr/>
        </p:nvGrpSpPr>
        <p:grpSpPr>
          <a:xfrm>
            <a:off x="0" y="6264696"/>
            <a:ext cx="9144000" cy="620688"/>
            <a:chOff x="36512" y="6240598"/>
            <a:chExt cx="9144000" cy="620688"/>
          </a:xfrm>
        </p:grpSpPr>
        <p:sp>
          <p:nvSpPr>
            <p:cNvPr id="14" name="Rectángulo 19">
              <a:extLst>
                <a:ext uri="{FF2B5EF4-FFF2-40B4-BE49-F238E27FC236}">
                  <a16:creationId xmlns:a16="http://schemas.microsoft.com/office/drawing/2014/main" xmlns="" id="{9A36026C-CC54-86AE-37E5-F67214A27ABA}"/>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5" name="Imagen 20">
              <a:extLst>
                <a:ext uri="{FF2B5EF4-FFF2-40B4-BE49-F238E27FC236}">
                  <a16:creationId xmlns:a16="http://schemas.microsoft.com/office/drawing/2014/main" xmlns="" id="{D3E90BA0-CA8C-FD51-7E37-E299688F7958}"/>
                </a:ext>
              </a:extLst>
            </p:cNvPr>
            <p:cNvPicPr>
              <a:picLocks noChangeAspect="1"/>
            </p:cNvPicPr>
            <p:nvPr/>
          </p:nvPicPr>
          <p:blipFill>
            <a:blip r:embed="rId4"/>
            <a:stretch>
              <a:fillRect/>
            </a:stretch>
          </p:blipFill>
          <p:spPr>
            <a:xfrm>
              <a:off x="1512168" y="6240599"/>
              <a:ext cx="2213298" cy="618831"/>
            </a:xfrm>
            <a:prstGeom prst="rect">
              <a:avLst/>
            </a:prstGeom>
          </p:spPr>
        </p:pic>
        <p:pic>
          <p:nvPicPr>
            <p:cNvPr id="16" name="Imagen 21">
              <a:extLst>
                <a:ext uri="{FF2B5EF4-FFF2-40B4-BE49-F238E27FC236}">
                  <a16:creationId xmlns:a16="http://schemas.microsoft.com/office/drawing/2014/main" xmlns="" id="{4649D9A9-89BC-9F7A-DBD6-621C86ADD80F}"/>
                </a:ext>
              </a:extLst>
            </p:cNvPr>
            <p:cNvPicPr>
              <a:picLocks noChangeAspect="1"/>
            </p:cNvPicPr>
            <p:nvPr/>
          </p:nvPicPr>
          <p:blipFill>
            <a:blip r:embed="rId5"/>
            <a:stretch>
              <a:fillRect/>
            </a:stretch>
          </p:blipFill>
          <p:spPr>
            <a:xfrm>
              <a:off x="4104456" y="6368860"/>
              <a:ext cx="4087341" cy="402347"/>
            </a:xfrm>
            <a:prstGeom prst="rect">
              <a:avLst/>
            </a:prstGeom>
          </p:spPr>
        </p:pic>
      </p:grpSp>
      <p:sp>
        <p:nvSpPr>
          <p:cNvPr id="17" name="16 CuadroTexto"/>
          <p:cNvSpPr txBox="1"/>
          <p:nvPr/>
        </p:nvSpPr>
        <p:spPr>
          <a:xfrm>
            <a:off x="323739" y="1221100"/>
            <a:ext cx="8424936" cy="2031325"/>
          </a:xfrm>
          <a:prstGeom prst="rect">
            <a:avLst/>
          </a:prstGeom>
          <a:noFill/>
        </p:spPr>
        <p:txBody>
          <a:bodyPr wrap="square" rtlCol="0">
            <a:spAutoFit/>
          </a:bodyPr>
          <a:lstStyle/>
          <a:p>
            <a:pPr algn="just"/>
            <a:r>
              <a:rPr lang="en-US" b="1" dirty="0"/>
              <a:t>Projects VOLRISKMAC (MAC/3.5b/124) and VOLRISKMAC II (MAC2/3.5b/328), financed by the Program INTERREG V A Spain-Portugal MAC 2014-2020 of the European Commission</a:t>
            </a:r>
          </a:p>
          <a:p>
            <a:pPr algn="just"/>
            <a:endParaRPr lang="en-US" b="1" dirty="0"/>
          </a:p>
          <a:p>
            <a:pPr algn="just"/>
            <a:r>
              <a:rPr lang="en-US" b="1" dirty="0"/>
              <a:t>Project </a:t>
            </a:r>
            <a:r>
              <a:rPr lang="en-US" b="1" dirty="0" err="1"/>
              <a:t>TFvolcano</a:t>
            </a:r>
            <a:r>
              <a:rPr lang="en-US" b="1" dirty="0"/>
              <a:t> financed by the Cabildo Insular de Tenerife </a:t>
            </a:r>
          </a:p>
          <a:p>
            <a:endParaRPr lang="en-US" dirty="0"/>
          </a:p>
          <a:p>
            <a:endParaRPr lang="es-ES" dirty="0"/>
          </a:p>
        </p:txBody>
      </p:sp>
      <p:pic>
        <p:nvPicPr>
          <p:cNvPr id="18" name="Picture 2" descr="D:\Personal\Escritorio\LOGOS\involcan-235x3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00" y="3491840"/>
            <a:ext cx="1005351" cy="12834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ersonal\Escritorio\LOGOS\iter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703" y="4978159"/>
            <a:ext cx="3360834" cy="6945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Personal\Escritorio\LOGOS\MAC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8897" y="3249500"/>
            <a:ext cx="2620229" cy="7165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ersonal\Escritorio\LOGOS\MAC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0437" y="4230128"/>
            <a:ext cx="2612230" cy="16593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ersonal\Escritorio\LOGOS\MAC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8516" y="4182795"/>
            <a:ext cx="698041" cy="69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8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7EE7ACE-D42C-F26C-1E5B-A9176B96D7C9}"/>
              </a:ext>
            </a:extLst>
          </p:cNvPr>
          <p:cNvPicPr>
            <a:picLocks noChangeAspect="1"/>
          </p:cNvPicPr>
          <p:nvPr/>
        </p:nvPicPr>
        <p:blipFill rotWithShape="1">
          <a:blip r:embed="rId2">
            <a:extLst>
              <a:ext uri="{28A0092B-C50C-407E-A947-70E740481C1C}">
                <a14:useLocalDpi xmlns:a14="http://schemas.microsoft.com/office/drawing/2010/main" val="0"/>
              </a:ext>
            </a:extLst>
          </a:blip>
          <a:srcRect t="26840" b="4539"/>
          <a:stretch/>
        </p:blipFill>
        <p:spPr>
          <a:xfrm>
            <a:off x="1187624" y="66575"/>
            <a:ext cx="6876256" cy="6291434"/>
          </a:xfrm>
          <a:prstGeom prst="rect">
            <a:avLst/>
          </a:prstGeom>
          <a:ln>
            <a:noFill/>
          </a:ln>
          <a:effectLst>
            <a:softEdge rad="112500"/>
          </a:effectLst>
        </p:spPr>
      </p:pic>
      <p:sp>
        <p:nvSpPr>
          <p:cNvPr id="3" name="Text Box 28"/>
          <p:cNvSpPr txBox="1">
            <a:spLocks noChangeArrowheads="1"/>
          </p:cNvSpPr>
          <p:nvPr/>
        </p:nvSpPr>
        <p:spPr bwMode="auto">
          <a:xfrm>
            <a:off x="-180528" y="68431"/>
            <a:ext cx="9505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sz="3600" b="1" dirty="0">
                <a:solidFill>
                  <a:schemeClr val="bg1"/>
                </a:solidFill>
                <a:latin typeface="Trebuchet MS" pitchFamily="34" charset="0"/>
                <a:cs typeface="Arial" panose="020B0604020202020204" pitchFamily="34" charset="0"/>
              </a:rPr>
              <a:t>THANK YOU VERY MUCH </a:t>
            </a:r>
          </a:p>
          <a:p>
            <a:pPr algn="ctr" eaLnBrk="1" hangingPunct="1">
              <a:spcBef>
                <a:spcPct val="0"/>
              </a:spcBef>
              <a:buFontTx/>
              <a:buNone/>
            </a:pPr>
            <a:r>
              <a:rPr lang="en-US" altLang="es-ES" sz="3600" b="1" dirty="0">
                <a:solidFill>
                  <a:schemeClr val="bg1"/>
                </a:solidFill>
                <a:latin typeface="Trebuchet MS" pitchFamily="34" charset="0"/>
                <a:cs typeface="Arial" panose="020B0604020202020204" pitchFamily="34" charset="0"/>
              </a:rPr>
              <a:t>FOR YOUR ATTENTION</a:t>
            </a:r>
            <a:endParaRPr lang="es-ES" altLang="es-ES" sz="3600" b="1" dirty="0">
              <a:solidFill>
                <a:schemeClr val="bg1"/>
              </a:solidFill>
              <a:effectLst>
                <a:outerShdw blurRad="38100" dist="38100" dir="2700000" algn="tl">
                  <a:srgbClr val="000000">
                    <a:alpha val="43137"/>
                  </a:srgbClr>
                </a:outerShdw>
              </a:effectLst>
              <a:latin typeface="Trebuchet MS" pitchFamily="34" charset="0"/>
              <a:cs typeface="Arial" panose="020B0604020202020204" pitchFamily="34" charset="0"/>
            </a:endParaRPr>
          </a:p>
        </p:txBody>
      </p:sp>
      <p:grpSp>
        <p:nvGrpSpPr>
          <p:cNvPr id="14" name="Grupo 13">
            <a:extLst>
              <a:ext uri="{FF2B5EF4-FFF2-40B4-BE49-F238E27FC236}">
                <a16:creationId xmlns:a16="http://schemas.microsoft.com/office/drawing/2014/main" xmlns="" id="{7CA1E2A2-8844-C01A-4459-4A1F66A0BE97}"/>
              </a:ext>
            </a:extLst>
          </p:cNvPr>
          <p:cNvGrpSpPr/>
          <p:nvPr/>
        </p:nvGrpSpPr>
        <p:grpSpPr>
          <a:xfrm>
            <a:off x="0" y="6237312"/>
            <a:ext cx="9144000" cy="620688"/>
            <a:chOff x="36512" y="6240598"/>
            <a:chExt cx="9144000" cy="620688"/>
          </a:xfrm>
        </p:grpSpPr>
        <p:sp>
          <p:nvSpPr>
            <p:cNvPr id="15" name="Rectángulo 14">
              <a:extLst>
                <a:ext uri="{FF2B5EF4-FFF2-40B4-BE49-F238E27FC236}">
                  <a16:creationId xmlns:a16="http://schemas.microsoft.com/office/drawing/2014/main" xmlns="" id="{85DEA94A-C41D-4250-0738-24143C9F29C6}"/>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6" name="Imagen 15">
              <a:extLst>
                <a:ext uri="{FF2B5EF4-FFF2-40B4-BE49-F238E27FC236}">
                  <a16:creationId xmlns:a16="http://schemas.microsoft.com/office/drawing/2014/main" xmlns="" id="{B306A470-B697-ABA9-AE17-D681B2FDB0C9}"/>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17" name="Imagen 16">
              <a:extLst>
                <a:ext uri="{FF2B5EF4-FFF2-40B4-BE49-F238E27FC236}">
                  <a16:creationId xmlns:a16="http://schemas.microsoft.com/office/drawing/2014/main" xmlns="" id="{A7CC0375-BBB8-B025-F806-ACD5CEA733F5}"/>
                </a:ext>
              </a:extLst>
            </p:cNvPr>
            <p:cNvPicPr>
              <a:picLocks noChangeAspect="1"/>
            </p:cNvPicPr>
            <p:nvPr/>
          </p:nvPicPr>
          <p:blipFill>
            <a:blip r:embed="rId4"/>
            <a:stretch>
              <a:fillRect/>
            </a:stretch>
          </p:blipFill>
          <p:spPr>
            <a:xfrm>
              <a:off x="4104456" y="6368860"/>
              <a:ext cx="4087341" cy="402347"/>
            </a:xfrm>
            <a:prstGeom prst="rect">
              <a:avLst/>
            </a:prstGeom>
          </p:spPr>
        </p:pic>
      </p:grpSp>
    </p:spTree>
    <p:extLst>
      <p:ext uri="{BB962C8B-B14F-4D97-AF65-F5344CB8AC3E}">
        <p14:creationId xmlns:p14="http://schemas.microsoft.com/office/powerpoint/2010/main" val="428491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p:cNvSpPr/>
          <p:nvPr/>
        </p:nvSpPr>
        <p:spPr>
          <a:xfrm>
            <a:off x="0" y="-5833"/>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rot="5400000">
            <a:off x="4375646"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23" name="22 Rectángulo"/>
          <p:cNvSpPr/>
          <p:nvPr/>
        </p:nvSpPr>
        <p:spPr>
          <a:xfrm rot="5400000">
            <a:off x="6175848"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24" name="23 Rectángulo"/>
          <p:cNvSpPr/>
          <p:nvPr/>
        </p:nvSpPr>
        <p:spPr>
          <a:xfrm rot="5400000">
            <a:off x="7940043"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5" name="24 Rectángulo"/>
          <p:cNvSpPr/>
          <p:nvPr/>
        </p:nvSpPr>
        <p:spPr>
          <a:xfrm rot="5400000">
            <a:off x="2503947"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6" name="25 Rectángulo"/>
          <p:cNvSpPr/>
          <p:nvPr/>
        </p:nvSpPr>
        <p:spPr>
          <a:xfrm rot="5400000">
            <a:off x="703239" y="-536552"/>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Arial Narrow" panose="020B0606020202030204" pitchFamily="34" charset="0"/>
                <a:cs typeface="Arial" panose="020B0604020202020204" pitchFamily="34" charset="0"/>
              </a:rPr>
              <a:t>OBJECTIVES</a:t>
            </a:r>
            <a:endParaRPr lang="es-ES" sz="1200" b="1" dirty="0">
              <a:solidFill>
                <a:schemeClr val="tx1"/>
              </a:solidFill>
              <a:latin typeface="Arial Narrow" panose="020B0606020202030204" pitchFamily="34" charset="0"/>
              <a:cs typeface="Arial" panose="020B0604020202020204" pitchFamily="34" charset="0"/>
            </a:endParaRPr>
          </a:p>
        </p:txBody>
      </p:sp>
      <p:grpSp>
        <p:nvGrpSpPr>
          <p:cNvPr id="38" name="Grupo 37">
            <a:extLst>
              <a:ext uri="{FF2B5EF4-FFF2-40B4-BE49-F238E27FC236}">
                <a16:creationId xmlns:a16="http://schemas.microsoft.com/office/drawing/2014/main" xmlns="" id="{C196E3B8-24AB-CA9D-8786-34D2236622E9}"/>
              </a:ext>
            </a:extLst>
          </p:cNvPr>
          <p:cNvGrpSpPr/>
          <p:nvPr/>
        </p:nvGrpSpPr>
        <p:grpSpPr>
          <a:xfrm>
            <a:off x="35496" y="6165304"/>
            <a:ext cx="9108504" cy="620688"/>
            <a:chOff x="36512" y="6240598"/>
            <a:chExt cx="9144000" cy="620688"/>
          </a:xfrm>
        </p:grpSpPr>
        <p:sp>
          <p:nvSpPr>
            <p:cNvPr id="39" name="Rectángulo 38">
              <a:extLst>
                <a:ext uri="{FF2B5EF4-FFF2-40B4-BE49-F238E27FC236}">
                  <a16:creationId xmlns:a16="http://schemas.microsoft.com/office/drawing/2014/main" xmlns="" id="{9A6067EF-8D0F-477C-7474-8F2E33F8B69A}"/>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40" name="Imagen 39">
              <a:extLst>
                <a:ext uri="{FF2B5EF4-FFF2-40B4-BE49-F238E27FC236}">
                  <a16:creationId xmlns:a16="http://schemas.microsoft.com/office/drawing/2014/main" xmlns="" id="{C64441A3-F83D-6B09-B433-7A11DF582608}"/>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41" name="Imagen 40">
              <a:extLst>
                <a:ext uri="{FF2B5EF4-FFF2-40B4-BE49-F238E27FC236}">
                  <a16:creationId xmlns:a16="http://schemas.microsoft.com/office/drawing/2014/main" xmlns="" id="{5D8B13DF-88E7-4990-B5DE-C1708593BAC1}"/>
                </a:ext>
              </a:extLst>
            </p:cNvPr>
            <p:cNvPicPr>
              <a:picLocks noChangeAspect="1"/>
            </p:cNvPicPr>
            <p:nvPr/>
          </p:nvPicPr>
          <p:blipFill>
            <a:blip r:embed="rId4"/>
            <a:stretch>
              <a:fillRect/>
            </a:stretch>
          </p:blipFill>
          <p:spPr>
            <a:xfrm>
              <a:off x="4104456" y="6368860"/>
              <a:ext cx="4087341" cy="402347"/>
            </a:xfrm>
            <a:prstGeom prst="rect">
              <a:avLst/>
            </a:prstGeom>
          </p:spPr>
        </p:pic>
      </p:grpSp>
      <p:pic>
        <p:nvPicPr>
          <p:cNvPr id="6" name="Imagen 5">
            <a:extLst>
              <a:ext uri="{FF2B5EF4-FFF2-40B4-BE49-F238E27FC236}">
                <a16:creationId xmlns:a16="http://schemas.microsoft.com/office/drawing/2014/main" xmlns="" id="{306DFFF6-A24E-2624-CC3C-7300FB5CB9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73"/>
          <a:stretch/>
        </p:blipFill>
        <p:spPr>
          <a:xfrm>
            <a:off x="807114" y="3300612"/>
            <a:ext cx="7509302" cy="2741435"/>
          </a:xfrm>
          <a:prstGeom prst="rect">
            <a:avLst/>
          </a:prstGeom>
          <a:ln>
            <a:noFill/>
          </a:ln>
          <a:effectLst>
            <a:softEdge rad="112500"/>
          </a:effectLst>
        </p:spPr>
      </p:pic>
      <p:sp>
        <p:nvSpPr>
          <p:cNvPr id="7" name="CuadroTexto 6">
            <a:extLst>
              <a:ext uri="{FF2B5EF4-FFF2-40B4-BE49-F238E27FC236}">
                <a16:creationId xmlns:a16="http://schemas.microsoft.com/office/drawing/2014/main" xmlns="" id="{F10F44CF-D729-AEB7-DE4C-B7840670E3A3}"/>
              </a:ext>
            </a:extLst>
          </p:cNvPr>
          <p:cNvSpPr txBox="1"/>
          <p:nvPr/>
        </p:nvSpPr>
        <p:spPr>
          <a:xfrm>
            <a:off x="467544" y="764704"/>
            <a:ext cx="8064896" cy="2677656"/>
          </a:xfrm>
          <a:prstGeom prst="rect">
            <a:avLst/>
          </a:prstGeom>
          <a:noFill/>
        </p:spPr>
        <p:txBody>
          <a:bodyPr wrap="square" rtlCol="0">
            <a:spAutoFit/>
          </a:bodyPr>
          <a:lstStyle/>
          <a:p>
            <a:pPr marL="457200" indent="-457200" algn="just">
              <a:buFont typeface="+mj-lt"/>
              <a:buAutoNum type="arabicParenR"/>
            </a:pPr>
            <a:r>
              <a:rPr lang="en-US" sz="2400" dirty="0">
                <a:latin typeface="Arial Narrow" panose="020B0606020202030204" pitchFamily="34" charset="0"/>
              </a:rPr>
              <a:t>Investigate the temporal and spatial variation of diffuse CO</a:t>
            </a:r>
            <a:r>
              <a:rPr lang="en-US" sz="2400" baseline="-25000" dirty="0">
                <a:latin typeface="Arial Narrow" panose="020B0606020202030204" pitchFamily="34" charset="0"/>
              </a:rPr>
              <a:t>2</a:t>
            </a:r>
            <a:r>
              <a:rPr lang="en-US" sz="2400" dirty="0">
                <a:latin typeface="Arial Narrow" panose="020B0606020202030204" pitchFamily="34" charset="0"/>
              </a:rPr>
              <a:t> emission at the North</a:t>
            </a:r>
            <a:r>
              <a:rPr lang="es-ES" sz="2400" dirty="0">
                <a:latin typeface="Arial Narrow" panose="020B0606020202030204" pitchFamily="34" charset="0"/>
              </a:rPr>
              <a:t>-East (NERZ) and North-West (NWRZ) rift </a:t>
            </a:r>
            <a:r>
              <a:rPr lang="es-ES" sz="2400" dirty="0" err="1">
                <a:latin typeface="Arial Narrow" panose="020B0606020202030204" pitchFamily="34" charset="0"/>
              </a:rPr>
              <a:t>zones</a:t>
            </a:r>
            <a:r>
              <a:rPr lang="es-ES" sz="2400" dirty="0">
                <a:latin typeface="Arial Narrow" panose="020B0606020202030204" pitchFamily="34" charset="0"/>
              </a:rPr>
              <a:t> </a:t>
            </a:r>
            <a:r>
              <a:rPr lang="es-ES" sz="2400" dirty="0" err="1">
                <a:latin typeface="Arial Narrow" panose="020B0606020202030204" pitchFamily="34" charset="0"/>
              </a:rPr>
              <a:t>of</a:t>
            </a:r>
            <a:r>
              <a:rPr lang="es-ES" sz="2400" dirty="0">
                <a:latin typeface="Arial Narrow" panose="020B0606020202030204" pitchFamily="34" charset="0"/>
              </a:rPr>
              <a:t> Tenerife </a:t>
            </a:r>
            <a:r>
              <a:rPr lang="es-ES" sz="2400" dirty="0" err="1">
                <a:latin typeface="Arial Narrow" panose="020B0606020202030204" pitchFamily="34" charset="0"/>
              </a:rPr>
              <a:t>island</a:t>
            </a:r>
            <a:r>
              <a:rPr lang="en-US" sz="2400" dirty="0">
                <a:latin typeface="Arial Narrow" panose="020B0606020202030204" pitchFamily="34" charset="0"/>
              </a:rPr>
              <a:t> </a:t>
            </a:r>
          </a:p>
          <a:p>
            <a:pPr marL="457200" indent="-457200">
              <a:buFont typeface="+mj-lt"/>
              <a:buAutoNum type="arabicParenR"/>
            </a:pPr>
            <a:endParaRPr lang="en-US" sz="2400" dirty="0">
              <a:latin typeface="Arial Narrow" panose="020B0606020202030204" pitchFamily="34" charset="0"/>
            </a:endParaRPr>
          </a:p>
          <a:p>
            <a:pPr marL="457200" indent="-457200" algn="just">
              <a:buFont typeface="+mj-lt"/>
              <a:buAutoNum type="arabicParenR"/>
            </a:pPr>
            <a:r>
              <a:rPr lang="en-US" sz="2400" dirty="0">
                <a:latin typeface="Arial Narrow" panose="020B0606020202030204" pitchFamily="34" charset="0"/>
              </a:rPr>
              <a:t>To strengthen the volcanic surveillance program of Tenerife island through surface geochemical surveys.</a:t>
            </a:r>
            <a:endParaRPr lang="es-ES" sz="2400" dirty="0">
              <a:latin typeface="Arial Narrow" panose="020B0606020202030204" pitchFamily="34" charset="0"/>
            </a:endParaRPr>
          </a:p>
          <a:p>
            <a:pPr marL="457200" indent="-457200">
              <a:buFont typeface="+mj-lt"/>
              <a:buAutoNum type="arabicParenR"/>
            </a:pPr>
            <a:endParaRPr lang="es-ES" sz="2400" dirty="0">
              <a:latin typeface="Arial Narrow" panose="020B0606020202030204" pitchFamily="34" charset="0"/>
            </a:endParaRPr>
          </a:p>
        </p:txBody>
      </p:sp>
    </p:spTree>
    <p:extLst>
      <p:ext uri="{BB962C8B-B14F-4D97-AF65-F5344CB8AC3E}">
        <p14:creationId xmlns:p14="http://schemas.microsoft.com/office/powerpoint/2010/main" val="274639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rot="5400000">
            <a:off x="8204731" y="-427102"/>
            <a:ext cx="421824" cy="138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8" name="27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30" name="29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31" name="30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32" name="31 Rectángulo"/>
          <p:cNvSpPr/>
          <p:nvPr/>
        </p:nvSpPr>
        <p:spPr>
          <a:xfrm rot="5400000">
            <a:off x="2452876" y="-850149"/>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Arial Narrow" panose="020B0606020202030204" pitchFamily="34" charset="0"/>
                <a:cs typeface="Arial" panose="020B0604020202020204" pitchFamily="34" charset="0"/>
              </a:rPr>
              <a:t>INTRODUCTION</a:t>
            </a:r>
            <a:endParaRPr lang="es-ES" sz="1200" b="1" dirty="0">
              <a:solidFill>
                <a:schemeClr val="tx1"/>
              </a:solidFill>
              <a:latin typeface="Arial Narrow" panose="020B0606020202030204" pitchFamily="34" charset="0"/>
              <a:cs typeface="Arial" panose="020B0604020202020204" pitchFamily="34" charset="0"/>
            </a:endParaRPr>
          </a:p>
        </p:txBody>
      </p:sp>
      <p:sp>
        <p:nvSpPr>
          <p:cNvPr id="33" name="32 Rectángulo"/>
          <p:cNvSpPr/>
          <p:nvPr/>
        </p:nvSpPr>
        <p:spPr>
          <a:xfrm rot="5400000">
            <a:off x="688680" y="-526113"/>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5" name="Text Box 9"/>
          <p:cNvSpPr txBox="1">
            <a:spLocks noChangeArrowheads="1"/>
          </p:cNvSpPr>
          <p:nvPr/>
        </p:nvSpPr>
        <p:spPr bwMode="auto">
          <a:xfrm>
            <a:off x="196850" y="908720"/>
            <a:ext cx="871378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a:latin typeface="Arial Narrow" panose="020B0606020202030204" pitchFamily="34" charset="0"/>
              </a:rPr>
              <a:t>Why diffuse CO</a:t>
            </a:r>
            <a:r>
              <a:rPr lang="en-US" sz="2800" b="1" baseline="-25000" dirty="0">
                <a:latin typeface="Arial Narrow" panose="020B0606020202030204" pitchFamily="34" charset="0"/>
              </a:rPr>
              <a:t>2</a:t>
            </a:r>
            <a:r>
              <a:rPr lang="en-US" sz="2800" b="1" dirty="0">
                <a:latin typeface="Arial Narrow" panose="020B0606020202030204" pitchFamily="34" charset="0"/>
              </a:rPr>
              <a:t> emission studies in North-East and North-West rift zones?</a:t>
            </a:r>
          </a:p>
          <a:p>
            <a:pPr algn="just" eaLnBrk="1" hangingPunct="1">
              <a:spcBef>
                <a:spcPct val="50000"/>
              </a:spcBef>
            </a:pPr>
            <a:endParaRPr lang="en-US" dirty="0">
              <a:latin typeface="Arial Narrow" panose="020B0606020202030204" pitchFamily="34" charset="0"/>
            </a:endParaRPr>
          </a:p>
          <a:p>
            <a:pPr algn="just" eaLnBrk="1" hangingPunct="1">
              <a:spcBef>
                <a:spcPct val="50000"/>
              </a:spcBef>
            </a:pPr>
            <a:endParaRPr lang="en-US" dirty="0">
              <a:latin typeface="Arial Narrow" panose="020B0606020202030204" pitchFamily="34" charset="0"/>
            </a:endParaRPr>
          </a:p>
          <a:p>
            <a:pPr algn="just">
              <a:spcBef>
                <a:spcPct val="50000"/>
              </a:spcBef>
              <a:buFontTx/>
              <a:buAutoNum type="arabicParenR"/>
            </a:pPr>
            <a:endParaRPr lang="en-US" dirty="0">
              <a:latin typeface="Arial Narrow" panose="020B0606020202030204" pitchFamily="34" charset="0"/>
            </a:endParaRPr>
          </a:p>
          <a:p>
            <a:pPr algn="just">
              <a:spcBef>
                <a:spcPct val="50000"/>
              </a:spcBef>
            </a:pPr>
            <a:endParaRPr lang="es-ES" dirty="0">
              <a:solidFill>
                <a:schemeClr val="bg1"/>
              </a:solidFill>
              <a:latin typeface="Arial Narrow" panose="020B0606020202030204" pitchFamily="34" charset="0"/>
            </a:endParaRPr>
          </a:p>
        </p:txBody>
      </p:sp>
      <p:grpSp>
        <p:nvGrpSpPr>
          <p:cNvPr id="40" name="Grupo 39">
            <a:extLst>
              <a:ext uri="{FF2B5EF4-FFF2-40B4-BE49-F238E27FC236}">
                <a16:creationId xmlns:a16="http://schemas.microsoft.com/office/drawing/2014/main" xmlns="" id="{F548AC19-8E87-F6BB-49E6-349704A21F5D}"/>
              </a:ext>
            </a:extLst>
          </p:cNvPr>
          <p:cNvGrpSpPr/>
          <p:nvPr/>
        </p:nvGrpSpPr>
        <p:grpSpPr>
          <a:xfrm>
            <a:off x="0" y="6192688"/>
            <a:ext cx="9144000" cy="620688"/>
            <a:chOff x="36512" y="6240598"/>
            <a:chExt cx="9144000" cy="620688"/>
          </a:xfrm>
        </p:grpSpPr>
        <p:sp>
          <p:nvSpPr>
            <p:cNvPr id="41" name="Rectángulo 40">
              <a:extLst>
                <a:ext uri="{FF2B5EF4-FFF2-40B4-BE49-F238E27FC236}">
                  <a16:creationId xmlns:a16="http://schemas.microsoft.com/office/drawing/2014/main" xmlns="" id="{5BAE919E-AD1A-8CD3-745B-ED5D36CFD31E}"/>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42" name="Imagen 41">
              <a:extLst>
                <a:ext uri="{FF2B5EF4-FFF2-40B4-BE49-F238E27FC236}">
                  <a16:creationId xmlns:a16="http://schemas.microsoft.com/office/drawing/2014/main" xmlns="" id="{4C25432B-DDBF-52A5-0862-28493C92EE4D}"/>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43" name="Imagen 42">
              <a:extLst>
                <a:ext uri="{FF2B5EF4-FFF2-40B4-BE49-F238E27FC236}">
                  <a16:creationId xmlns:a16="http://schemas.microsoft.com/office/drawing/2014/main" xmlns="" id="{8CE64B48-CE65-DA84-D69B-7B3B436F268F}"/>
                </a:ext>
              </a:extLst>
            </p:cNvPr>
            <p:cNvPicPr>
              <a:picLocks noChangeAspect="1"/>
            </p:cNvPicPr>
            <p:nvPr/>
          </p:nvPicPr>
          <p:blipFill>
            <a:blip r:embed="rId4"/>
            <a:stretch>
              <a:fillRect/>
            </a:stretch>
          </p:blipFill>
          <p:spPr>
            <a:xfrm>
              <a:off x="4104456" y="6368860"/>
              <a:ext cx="4087341" cy="402347"/>
            </a:xfrm>
            <a:prstGeom prst="rect">
              <a:avLst/>
            </a:prstGeom>
          </p:spPr>
        </p:pic>
      </p:grpSp>
      <p:sp>
        <p:nvSpPr>
          <p:cNvPr id="9" name="CuadroTexto 8">
            <a:extLst>
              <a:ext uri="{FF2B5EF4-FFF2-40B4-BE49-F238E27FC236}">
                <a16:creationId xmlns:a16="http://schemas.microsoft.com/office/drawing/2014/main" xmlns="" id="{5BA0AACB-F74E-0600-15AC-1A0C10DE725A}"/>
              </a:ext>
            </a:extLst>
          </p:cNvPr>
          <p:cNvSpPr txBox="1"/>
          <p:nvPr/>
        </p:nvSpPr>
        <p:spPr>
          <a:xfrm>
            <a:off x="566771" y="2091620"/>
            <a:ext cx="7848872" cy="3477875"/>
          </a:xfrm>
          <a:prstGeom prst="rect">
            <a:avLst/>
          </a:prstGeom>
          <a:noFill/>
        </p:spPr>
        <p:txBody>
          <a:bodyPr wrap="square" rtlCol="0">
            <a:spAutoFit/>
          </a:bodyPr>
          <a:lstStyle/>
          <a:p>
            <a:pPr marL="285750" indent="-285750" algn="just">
              <a:buFont typeface="Arial" panose="020B0604020202020204" pitchFamily="34" charset="0"/>
              <a:buChar char="•"/>
            </a:pPr>
            <a:r>
              <a:rPr lang="en-US" sz="2000" b="0" i="0" dirty="0">
                <a:solidFill>
                  <a:srgbClr val="202124"/>
                </a:solidFill>
                <a:effectLst/>
                <a:latin typeface="Arial Narrow" panose="020B0606020202030204" pitchFamily="34" charset="0"/>
              </a:rPr>
              <a:t>Many studies on volcanic gas emissions report that large amounts of CO</a:t>
            </a:r>
            <a:r>
              <a:rPr lang="en-US" sz="2000" b="0" i="0" baseline="-25000" dirty="0">
                <a:solidFill>
                  <a:srgbClr val="202124"/>
                </a:solidFill>
                <a:effectLst/>
                <a:latin typeface="Arial Narrow" panose="020B0606020202030204" pitchFamily="34" charset="0"/>
              </a:rPr>
              <a:t>2</a:t>
            </a:r>
            <a:r>
              <a:rPr lang="en-US" sz="2000" b="0" i="0" dirty="0">
                <a:solidFill>
                  <a:srgbClr val="202124"/>
                </a:solidFill>
                <a:effectLst/>
                <a:latin typeface="Arial Narrow" panose="020B0606020202030204" pitchFamily="34" charset="0"/>
              </a:rPr>
              <a:t> are release during periods of quiescence and not only as visible emanations.</a:t>
            </a:r>
          </a:p>
          <a:p>
            <a:pPr marL="285750" indent="-285750" algn="just">
              <a:buFont typeface="Arial" panose="020B0604020202020204" pitchFamily="34" charset="0"/>
              <a:buChar char="•"/>
            </a:pPr>
            <a:endParaRPr lang="en-US" sz="2000" b="0" i="0" dirty="0">
              <a:solidFill>
                <a:srgbClr val="202124"/>
              </a:solidFill>
              <a:effectLst/>
              <a:latin typeface="Arial Narrow" panose="020B0606020202030204" pitchFamily="34" charset="0"/>
            </a:endParaRPr>
          </a:p>
          <a:p>
            <a:pPr marL="285750" indent="-285750" algn="just">
              <a:buFont typeface="Arial" panose="020B0604020202020204" pitchFamily="34" charset="0"/>
              <a:buChar char="•"/>
            </a:pPr>
            <a:r>
              <a:rPr lang="en-US" sz="2000" b="0" i="0" dirty="0">
                <a:solidFill>
                  <a:srgbClr val="202124"/>
                </a:solidFill>
                <a:effectLst/>
                <a:latin typeface="Arial Narrow" panose="020B0606020202030204" pitchFamily="34" charset="0"/>
              </a:rPr>
              <a:t>CO</a:t>
            </a:r>
            <a:r>
              <a:rPr lang="en-US" sz="2000" b="0" i="0" baseline="-25000" dirty="0">
                <a:solidFill>
                  <a:srgbClr val="202124"/>
                </a:solidFill>
                <a:effectLst/>
                <a:latin typeface="Arial Narrow" panose="020B0606020202030204" pitchFamily="34" charset="0"/>
              </a:rPr>
              <a:t>2</a:t>
            </a:r>
            <a:r>
              <a:rPr lang="en-US" sz="2000" b="0" i="0" dirty="0">
                <a:solidFill>
                  <a:srgbClr val="202124"/>
                </a:solidFill>
                <a:effectLst/>
                <a:latin typeface="Arial Narrow" panose="020B0606020202030204" pitchFamily="34" charset="0"/>
              </a:rPr>
              <a:t> is, after water, the main component of the volcanic gases and has low solubility in silicate melts. </a:t>
            </a:r>
          </a:p>
          <a:p>
            <a:pPr marL="285750" indent="-285750" algn="just">
              <a:buFont typeface="Arial" panose="020B0604020202020204" pitchFamily="34" charset="0"/>
              <a:buChar char="•"/>
            </a:pPr>
            <a:endParaRPr lang="en-US" sz="2000" b="0" i="0" dirty="0">
              <a:solidFill>
                <a:srgbClr val="202124"/>
              </a:solidFill>
              <a:effectLst/>
              <a:latin typeface="Arial Narrow" panose="020B0606020202030204" pitchFamily="34" charset="0"/>
            </a:endParaRPr>
          </a:p>
          <a:p>
            <a:pPr marL="285750" indent="-285750" algn="just">
              <a:buFont typeface="Arial" panose="020B0604020202020204" pitchFamily="34" charset="0"/>
              <a:buChar char="•"/>
            </a:pPr>
            <a:r>
              <a:rPr lang="en-US" sz="2000" b="0" i="0" dirty="0">
                <a:solidFill>
                  <a:srgbClr val="202124"/>
                </a:solidFill>
                <a:effectLst/>
                <a:latin typeface="Arial Narrow" panose="020B0606020202030204" pitchFamily="34" charset="0"/>
              </a:rPr>
              <a:t>Diffuse CO</a:t>
            </a:r>
            <a:r>
              <a:rPr lang="en-US" sz="2000" b="0" i="0" baseline="-25000" dirty="0">
                <a:solidFill>
                  <a:srgbClr val="202124"/>
                </a:solidFill>
                <a:effectLst/>
                <a:latin typeface="Arial Narrow" panose="020B0606020202030204" pitchFamily="34" charset="0"/>
              </a:rPr>
              <a:t>2</a:t>
            </a:r>
            <a:r>
              <a:rPr lang="en-US" sz="2000" b="0" i="0" dirty="0">
                <a:solidFill>
                  <a:srgbClr val="202124"/>
                </a:solidFill>
                <a:effectLst/>
                <a:latin typeface="Arial Narrow" panose="020B0606020202030204" pitchFamily="34" charset="0"/>
              </a:rPr>
              <a:t> degassing studies can be used to identify active structural features and potential sites of future eruptions. </a:t>
            </a:r>
          </a:p>
          <a:p>
            <a:pPr marL="285750" indent="-285750" algn="just">
              <a:buFont typeface="Arial" panose="020B0604020202020204" pitchFamily="34" charset="0"/>
              <a:buChar char="•"/>
            </a:pPr>
            <a:endParaRPr lang="en-US" sz="2000" b="0" i="0" dirty="0">
              <a:solidFill>
                <a:srgbClr val="202124"/>
              </a:solidFill>
              <a:effectLst/>
              <a:latin typeface="Arial Narrow" panose="020B0606020202030204" pitchFamily="34" charset="0"/>
            </a:endParaRPr>
          </a:p>
          <a:p>
            <a:pPr marL="285750" indent="-285750" algn="just">
              <a:buFont typeface="Arial" panose="020B0604020202020204" pitchFamily="34" charset="0"/>
              <a:buChar char="•"/>
            </a:pPr>
            <a:r>
              <a:rPr lang="en-US" sz="2000" b="0" i="0" dirty="0">
                <a:solidFill>
                  <a:srgbClr val="202124"/>
                </a:solidFill>
                <a:effectLst/>
                <a:latin typeface="Arial Narrow" panose="020B0606020202030204" pitchFamily="34" charset="0"/>
              </a:rPr>
              <a:t>The diffuse CO</a:t>
            </a:r>
            <a:r>
              <a:rPr lang="en-US" sz="2000" b="0" i="0" baseline="-25000" dirty="0">
                <a:solidFill>
                  <a:srgbClr val="202124"/>
                </a:solidFill>
                <a:effectLst/>
                <a:latin typeface="Arial Narrow" panose="020B0606020202030204" pitchFamily="34" charset="0"/>
              </a:rPr>
              <a:t>2</a:t>
            </a:r>
            <a:r>
              <a:rPr lang="en-US" sz="2000" b="0" i="0" dirty="0">
                <a:solidFill>
                  <a:srgbClr val="202124"/>
                </a:solidFill>
                <a:effectLst/>
                <a:latin typeface="Arial Narrow" panose="020B0606020202030204" pitchFamily="34" charset="0"/>
              </a:rPr>
              <a:t> emission rates may increase extraordinarily before a volcanic eruption.</a:t>
            </a:r>
            <a:endParaRPr lang="es-ES" sz="2000" dirty="0">
              <a:latin typeface="Arial Narrow" panose="020B0606020202030204" pitchFamily="34" charset="0"/>
            </a:endParaRPr>
          </a:p>
        </p:txBody>
      </p:sp>
    </p:spTree>
    <p:extLst>
      <p:ext uri="{BB962C8B-B14F-4D97-AF65-F5344CB8AC3E}">
        <p14:creationId xmlns:p14="http://schemas.microsoft.com/office/powerpoint/2010/main" val="623561646"/>
      </p:ext>
    </p:extLst>
  </p:cSld>
  <p:clrMapOvr>
    <a:masterClrMapping/>
  </p:clrMapOvr>
  <p:extLst>
    <p:ext uri="{6950BFC3-D8DA-4A85-94F7-54DA5524770B}">
      <p188:commentRel xmlns:p188="http://schemas.microsoft.com/office/powerpoint/2018/8/main" xmlns=""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rot="5400000">
            <a:off x="8204731" y="-427102"/>
            <a:ext cx="421824" cy="138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8" name="27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30" name="29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31" name="30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32" name="31 Rectángulo"/>
          <p:cNvSpPr/>
          <p:nvPr/>
        </p:nvSpPr>
        <p:spPr>
          <a:xfrm rot="5400000">
            <a:off x="2452876" y="-850149"/>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INTRODUCTION</a:t>
            </a:r>
            <a:endParaRPr lang="es-ES" sz="1200" b="1" dirty="0">
              <a:solidFill>
                <a:schemeClr val="tx1"/>
              </a:solidFill>
              <a:latin typeface="Trebuchet MS" pitchFamily="34" charset="0"/>
              <a:cs typeface="Arial" panose="020B0604020202020204" pitchFamily="34" charset="0"/>
            </a:endParaRPr>
          </a:p>
        </p:txBody>
      </p:sp>
      <p:sp>
        <p:nvSpPr>
          <p:cNvPr id="33" name="32 Rectángulo"/>
          <p:cNvSpPr/>
          <p:nvPr/>
        </p:nvSpPr>
        <p:spPr>
          <a:xfrm rot="5400000">
            <a:off x="688680" y="-526113"/>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5" name="Text Box 9"/>
          <p:cNvSpPr txBox="1">
            <a:spLocks noChangeArrowheads="1"/>
          </p:cNvSpPr>
          <p:nvPr/>
        </p:nvSpPr>
        <p:spPr bwMode="auto">
          <a:xfrm>
            <a:off x="0" y="69269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a:latin typeface="Arial Narrow" panose="020B0606020202030204" pitchFamily="34" charset="0"/>
              </a:rPr>
              <a:t>Geological setting</a:t>
            </a:r>
            <a:endParaRPr lang="es-ES" dirty="0">
              <a:solidFill>
                <a:schemeClr val="bg1"/>
              </a:solidFill>
              <a:latin typeface="Arial Narrow" panose="020B0606020202030204" pitchFamily="34" charset="0"/>
            </a:endParaRPr>
          </a:p>
        </p:txBody>
      </p:sp>
      <p:grpSp>
        <p:nvGrpSpPr>
          <p:cNvPr id="40" name="Grupo 39">
            <a:extLst>
              <a:ext uri="{FF2B5EF4-FFF2-40B4-BE49-F238E27FC236}">
                <a16:creationId xmlns:a16="http://schemas.microsoft.com/office/drawing/2014/main" xmlns="" id="{F548AC19-8E87-F6BB-49E6-349704A21F5D}"/>
              </a:ext>
            </a:extLst>
          </p:cNvPr>
          <p:cNvGrpSpPr/>
          <p:nvPr/>
        </p:nvGrpSpPr>
        <p:grpSpPr>
          <a:xfrm>
            <a:off x="0" y="6192688"/>
            <a:ext cx="9144000" cy="620688"/>
            <a:chOff x="36512" y="6240598"/>
            <a:chExt cx="9144000" cy="620688"/>
          </a:xfrm>
        </p:grpSpPr>
        <p:sp>
          <p:nvSpPr>
            <p:cNvPr id="41" name="Rectángulo 40">
              <a:extLst>
                <a:ext uri="{FF2B5EF4-FFF2-40B4-BE49-F238E27FC236}">
                  <a16:creationId xmlns:a16="http://schemas.microsoft.com/office/drawing/2014/main" xmlns="" id="{5BAE919E-AD1A-8CD3-745B-ED5D36CFD31E}"/>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42" name="Imagen 41">
              <a:extLst>
                <a:ext uri="{FF2B5EF4-FFF2-40B4-BE49-F238E27FC236}">
                  <a16:creationId xmlns:a16="http://schemas.microsoft.com/office/drawing/2014/main" xmlns="" id="{4C25432B-DDBF-52A5-0862-28493C92EE4D}"/>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43" name="Imagen 42">
              <a:extLst>
                <a:ext uri="{FF2B5EF4-FFF2-40B4-BE49-F238E27FC236}">
                  <a16:creationId xmlns:a16="http://schemas.microsoft.com/office/drawing/2014/main" xmlns="" id="{8CE64B48-CE65-DA84-D69B-7B3B436F268F}"/>
                </a:ext>
              </a:extLst>
            </p:cNvPr>
            <p:cNvPicPr>
              <a:picLocks noChangeAspect="1"/>
            </p:cNvPicPr>
            <p:nvPr/>
          </p:nvPicPr>
          <p:blipFill>
            <a:blip r:embed="rId4"/>
            <a:stretch>
              <a:fillRect/>
            </a:stretch>
          </p:blipFill>
          <p:spPr>
            <a:xfrm>
              <a:off x="4104456" y="6368860"/>
              <a:ext cx="4087341" cy="402347"/>
            </a:xfrm>
            <a:prstGeom prst="rect">
              <a:avLst/>
            </a:prstGeom>
          </p:spPr>
        </p:pic>
      </p:grpSp>
      <p:pic>
        <p:nvPicPr>
          <p:cNvPr id="18" name="Picture 2" descr="C:\Users\Usuario\Desktop\Sin título-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412776"/>
            <a:ext cx="6329581" cy="44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007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xmlns="" id="{B7EFDD33-FD79-4532-0EC1-26954318EFAD}"/>
              </a:ext>
            </a:extLst>
          </p:cNvPr>
          <p:cNvGrpSpPr/>
          <p:nvPr/>
        </p:nvGrpSpPr>
        <p:grpSpPr>
          <a:xfrm>
            <a:off x="7614" y="6172443"/>
            <a:ext cx="9144000" cy="620688"/>
            <a:chOff x="36512" y="6240598"/>
            <a:chExt cx="9144000" cy="620688"/>
          </a:xfrm>
        </p:grpSpPr>
        <p:sp>
          <p:nvSpPr>
            <p:cNvPr id="36" name="Rectángulo 35">
              <a:extLst>
                <a:ext uri="{FF2B5EF4-FFF2-40B4-BE49-F238E27FC236}">
                  <a16:creationId xmlns:a16="http://schemas.microsoft.com/office/drawing/2014/main" xmlns="" id="{B500E676-A06C-C47E-E0FD-0B9353013C55}"/>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b="1"/>
            </a:p>
          </p:txBody>
        </p:sp>
        <p:pic>
          <p:nvPicPr>
            <p:cNvPr id="37" name="Imagen 36">
              <a:extLst>
                <a:ext uri="{FF2B5EF4-FFF2-40B4-BE49-F238E27FC236}">
                  <a16:creationId xmlns:a16="http://schemas.microsoft.com/office/drawing/2014/main" xmlns="" id="{01126FD3-B977-3356-D1F2-97B2F04A38D3}"/>
                </a:ext>
              </a:extLst>
            </p:cNvPr>
            <p:cNvPicPr>
              <a:picLocks noChangeAspect="1"/>
            </p:cNvPicPr>
            <p:nvPr/>
          </p:nvPicPr>
          <p:blipFill>
            <a:blip r:embed="rId4"/>
            <a:stretch>
              <a:fillRect/>
            </a:stretch>
          </p:blipFill>
          <p:spPr>
            <a:xfrm>
              <a:off x="1512168" y="6240599"/>
              <a:ext cx="2213298" cy="618831"/>
            </a:xfrm>
            <a:prstGeom prst="rect">
              <a:avLst/>
            </a:prstGeom>
          </p:spPr>
        </p:pic>
        <p:pic>
          <p:nvPicPr>
            <p:cNvPr id="38" name="Imagen 37">
              <a:extLst>
                <a:ext uri="{FF2B5EF4-FFF2-40B4-BE49-F238E27FC236}">
                  <a16:creationId xmlns:a16="http://schemas.microsoft.com/office/drawing/2014/main" xmlns="" id="{791194FD-1878-CA27-4C9C-CAE4ED63A225}"/>
                </a:ext>
              </a:extLst>
            </p:cNvPr>
            <p:cNvPicPr>
              <a:picLocks noChangeAspect="1"/>
            </p:cNvPicPr>
            <p:nvPr/>
          </p:nvPicPr>
          <p:blipFill>
            <a:blip r:embed="rId5"/>
            <a:stretch>
              <a:fillRect/>
            </a:stretch>
          </p:blipFill>
          <p:spPr>
            <a:xfrm>
              <a:off x="4104456" y="6368860"/>
              <a:ext cx="4087341" cy="402347"/>
            </a:xfrm>
            <a:prstGeom prst="rect">
              <a:avLst/>
            </a:prstGeom>
          </p:spPr>
        </p:pic>
      </p:grpSp>
      <p:sp>
        <p:nvSpPr>
          <p:cNvPr id="20" name="19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p>
        </p:txBody>
      </p:sp>
      <p:sp>
        <p:nvSpPr>
          <p:cNvPr id="21" name="20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METHODOLOGY</a:t>
            </a:r>
            <a:endParaRPr lang="es-ES" sz="1000" b="1" dirty="0">
              <a:solidFill>
                <a:schemeClr val="tx1"/>
              </a:solidFill>
              <a:latin typeface="Trebuchet MS" pitchFamily="34" charset="0"/>
              <a:cs typeface="Arial" panose="020B0604020202020204" pitchFamily="34" charset="0"/>
            </a:endParaRPr>
          </a:p>
        </p:txBody>
      </p:sp>
      <p:sp>
        <p:nvSpPr>
          <p:cNvPr id="22" name="21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23" name="22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4" name="23 Rectángulo"/>
          <p:cNvSpPr/>
          <p:nvPr/>
        </p:nvSpPr>
        <p:spPr>
          <a:xfrm rot="5400000">
            <a:off x="2273465" y="-86040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5" name="24 Rectángulo"/>
          <p:cNvSpPr/>
          <p:nvPr/>
        </p:nvSpPr>
        <p:spPr>
          <a:xfrm rot="5400000">
            <a:off x="796692" y="-526328"/>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3" name="Text Box 28"/>
          <p:cNvSpPr txBox="1">
            <a:spLocks noChangeArrowheads="1"/>
          </p:cNvSpPr>
          <p:nvPr/>
        </p:nvSpPr>
        <p:spPr bwMode="auto">
          <a:xfrm>
            <a:off x="7614" y="529516"/>
            <a:ext cx="9136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sz="2800" b="1" dirty="0">
                <a:latin typeface="Arial Narrow" panose="020B0606020202030204" pitchFamily="34" charset="0"/>
                <a:cs typeface="Arial" panose="020B0604020202020204" pitchFamily="34" charset="0"/>
              </a:rPr>
              <a:t>Sampling sites</a:t>
            </a:r>
          </a:p>
        </p:txBody>
      </p:sp>
      <p:sp>
        <p:nvSpPr>
          <p:cNvPr id="15" name="14 CuadroTexto"/>
          <p:cNvSpPr txBox="1"/>
          <p:nvPr/>
        </p:nvSpPr>
        <p:spPr>
          <a:xfrm>
            <a:off x="882830" y="5466710"/>
            <a:ext cx="4665291" cy="338554"/>
          </a:xfrm>
          <a:prstGeom prst="rect">
            <a:avLst/>
          </a:prstGeom>
          <a:noFill/>
        </p:spPr>
        <p:txBody>
          <a:bodyPr wrap="square" numCol="2" rtlCol="0">
            <a:spAutoFit/>
          </a:bodyPr>
          <a:lstStyle/>
          <a:p>
            <a:pPr marL="285750" indent="-285750">
              <a:buFont typeface="Arial" panose="020B0604020202020204" pitchFamily="34" charset="0"/>
              <a:buChar char="•"/>
            </a:pPr>
            <a:r>
              <a:rPr lang="es-ES" sz="1600" b="1" dirty="0" err="1">
                <a:latin typeface="Arial Narrow" panose="020B0606020202030204" pitchFamily="34" charset="0"/>
                <a:ea typeface="ＭＳ Ｐゴシック" charset="-128"/>
              </a:rPr>
              <a:t>Diffuse</a:t>
            </a:r>
            <a:r>
              <a:rPr lang="es-ES" sz="1600" b="1" dirty="0">
                <a:latin typeface="Arial Narrow" panose="020B0606020202030204" pitchFamily="34" charset="0"/>
                <a:ea typeface="ＭＳ Ｐゴシック" charset="-128"/>
              </a:rPr>
              <a:t> CO</a:t>
            </a:r>
            <a:r>
              <a:rPr lang="es-ES" sz="1600" b="1" baseline="-25000" dirty="0">
                <a:latin typeface="Arial Narrow" panose="020B0606020202030204" pitchFamily="34" charset="0"/>
                <a:ea typeface="ＭＳ Ｐゴシック" charset="-128"/>
              </a:rPr>
              <a:t>2</a:t>
            </a:r>
            <a:r>
              <a:rPr lang="es-ES" sz="1600" b="1" dirty="0">
                <a:latin typeface="Arial Narrow" panose="020B0606020202030204" pitchFamily="34" charset="0"/>
                <a:ea typeface="ＭＳ Ｐゴシック" charset="-128"/>
              </a:rPr>
              <a:t> </a:t>
            </a:r>
            <a:r>
              <a:rPr lang="es-ES" sz="1600" b="1" dirty="0" err="1">
                <a:latin typeface="Arial Narrow" panose="020B0606020202030204" pitchFamily="34" charset="0"/>
                <a:ea typeface="ＭＳ Ｐゴシック" charset="-128"/>
              </a:rPr>
              <a:t>efflux</a:t>
            </a:r>
            <a:endParaRPr lang="es-ES" sz="1600" b="1" dirty="0">
              <a:latin typeface="Arial Narrow" panose="020B0606020202030204" pitchFamily="34" charset="0"/>
              <a:ea typeface="ＭＳ Ｐゴシック" charset="-128"/>
            </a:endParaRPr>
          </a:p>
        </p:txBody>
      </p:sp>
      <p:graphicFrame>
        <p:nvGraphicFramePr>
          <p:cNvPr id="4" name="Objeto 3">
            <a:extLst>
              <a:ext uri="{FF2B5EF4-FFF2-40B4-BE49-F238E27FC236}">
                <a16:creationId xmlns:a16="http://schemas.microsoft.com/office/drawing/2014/main" xmlns="" id="{BC87647A-710B-FE31-C71D-C1686DD17C8A}"/>
              </a:ext>
            </a:extLst>
          </p:cNvPr>
          <p:cNvGraphicFramePr>
            <a:graphicFrameLocks noChangeAspect="1"/>
          </p:cNvGraphicFramePr>
          <p:nvPr>
            <p:extLst>
              <p:ext uri="{D42A27DB-BD31-4B8C-83A1-F6EECF244321}">
                <p14:modId xmlns:p14="http://schemas.microsoft.com/office/powerpoint/2010/main" val="331154029"/>
              </p:ext>
            </p:extLst>
          </p:nvPr>
        </p:nvGraphicFramePr>
        <p:xfrm>
          <a:off x="410765" y="1057112"/>
          <a:ext cx="8337699" cy="3956064"/>
        </p:xfrm>
        <a:graphic>
          <a:graphicData uri="http://schemas.openxmlformats.org/presentationml/2006/ole">
            <mc:AlternateContent xmlns:mc="http://schemas.openxmlformats.org/markup-compatibility/2006">
              <mc:Choice xmlns:v="urn:schemas-microsoft-com:vml" Requires="v">
                <p:oleObj spid="_x0000_s2066" name="CorelDRAW" r:id="rId6" imgW="14478142" imgH="6868092" progId="CorelDraw.Graphic.21">
                  <p:embed/>
                </p:oleObj>
              </mc:Choice>
              <mc:Fallback>
                <p:oleObj name="CorelDRAW" r:id="rId6" imgW="14478142" imgH="6868092" progId="CorelDraw.Graphic.21">
                  <p:embed/>
                  <p:pic>
                    <p:nvPicPr>
                      <p:cNvPr id="0" name=""/>
                      <p:cNvPicPr/>
                      <p:nvPr/>
                    </p:nvPicPr>
                    <p:blipFill>
                      <a:blip r:embed="rId7"/>
                      <a:stretch>
                        <a:fillRect/>
                      </a:stretch>
                    </p:blipFill>
                    <p:spPr>
                      <a:xfrm>
                        <a:off x="410765" y="1057112"/>
                        <a:ext cx="8337699" cy="3956064"/>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xmlns="" id="{21769665-E6A9-F78D-DEAA-F93F4DFA6171}"/>
              </a:ext>
            </a:extLst>
          </p:cNvPr>
          <p:cNvSpPr txBox="1"/>
          <p:nvPr/>
        </p:nvSpPr>
        <p:spPr>
          <a:xfrm>
            <a:off x="683567" y="4931876"/>
            <a:ext cx="34563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b="1" dirty="0">
                <a:latin typeface="Arial Narrow" panose="020B0606020202030204" pitchFamily="34" charset="0"/>
              </a:rPr>
              <a:t>639 </a:t>
            </a:r>
            <a:r>
              <a:rPr lang="es-ES" b="1" dirty="0" err="1">
                <a:latin typeface="Arial Narrow" panose="020B0606020202030204" pitchFamily="34" charset="0"/>
              </a:rPr>
              <a:t>sampling</a:t>
            </a:r>
            <a:r>
              <a:rPr lang="es-ES" b="1" dirty="0">
                <a:latin typeface="Arial Narrow" panose="020B0606020202030204" pitchFamily="34" charset="0"/>
              </a:rPr>
              <a:t> </a:t>
            </a:r>
            <a:r>
              <a:rPr lang="es-ES" b="1" dirty="0" err="1">
                <a:latin typeface="Arial Narrow" panose="020B0606020202030204" pitchFamily="34" charset="0"/>
              </a:rPr>
              <a:t>points</a:t>
            </a:r>
            <a:r>
              <a:rPr lang="es-ES" b="1" dirty="0">
                <a:latin typeface="Arial Narrow" panose="020B0606020202030204" pitchFamily="34" charset="0"/>
              </a:rPr>
              <a:t>; 210 km</a:t>
            </a:r>
            <a:r>
              <a:rPr lang="es-ES" b="1" baseline="30000" dirty="0">
                <a:latin typeface="Arial Narrow" panose="020B0606020202030204" pitchFamily="34" charset="0"/>
              </a:rPr>
              <a:t>2</a:t>
            </a:r>
            <a:endParaRPr lang="es-ES" b="1" dirty="0">
              <a:latin typeface="Arial Narrow" panose="020B0606020202030204" pitchFamily="34" charset="0"/>
            </a:endParaRPr>
          </a:p>
        </p:txBody>
      </p:sp>
      <p:sp>
        <p:nvSpPr>
          <p:cNvPr id="19" name="CuadroTexto 18">
            <a:extLst>
              <a:ext uri="{FF2B5EF4-FFF2-40B4-BE49-F238E27FC236}">
                <a16:creationId xmlns:a16="http://schemas.microsoft.com/office/drawing/2014/main" xmlns="" id="{5B4A9FB4-E0A6-FE52-6426-8D3E5E8C6A6B}"/>
              </a:ext>
            </a:extLst>
          </p:cNvPr>
          <p:cNvSpPr txBox="1"/>
          <p:nvPr/>
        </p:nvSpPr>
        <p:spPr>
          <a:xfrm>
            <a:off x="5004048" y="4941168"/>
            <a:ext cx="339199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b="1" dirty="0">
                <a:latin typeface="Arial Narrow" panose="020B0606020202030204" pitchFamily="34" charset="0"/>
              </a:rPr>
              <a:t>375 </a:t>
            </a:r>
            <a:r>
              <a:rPr lang="es-ES" b="1" dirty="0" err="1">
                <a:latin typeface="Arial Narrow" panose="020B0606020202030204" pitchFamily="34" charset="0"/>
              </a:rPr>
              <a:t>sampling</a:t>
            </a:r>
            <a:r>
              <a:rPr lang="es-ES" b="1" dirty="0">
                <a:latin typeface="Arial Narrow" panose="020B0606020202030204" pitchFamily="34" charset="0"/>
              </a:rPr>
              <a:t> </a:t>
            </a:r>
            <a:r>
              <a:rPr lang="es-ES" b="1" dirty="0" err="1">
                <a:latin typeface="Arial Narrow" panose="020B0606020202030204" pitchFamily="34" charset="0"/>
              </a:rPr>
              <a:t>points</a:t>
            </a:r>
            <a:r>
              <a:rPr lang="es-ES" b="1" dirty="0">
                <a:latin typeface="Arial Narrow" panose="020B0606020202030204" pitchFamily="34" charset="0"/>
              </a:rPr>
              <a:t>; 72 km</a:t>
            </a:r>
            <a:r>
              <a:rPr lang="es-ES" b="1" baseline="30000" dirty="0">
                <a:latin typeface="Arial Narrow" panose="020B0606020202030204" pitchFamily="34" charset="0"/>
              </a:rPr>
              <a:t>2</a:t>
            </a:r>
            <a:endParaRPr lang="es-ES" b="1" dirty="0">
              <a:latin typeface="Arial Narrow" panose="020B0606020202030204" pitchFamily="34" charset="0"/>
            </a:endParaRPr>
          </a:p>
        </p:txBody>
      </p:sp>
      <p:sp>
        <p:nvSpPr>
          <p:cNvPr id="27" name="14 CuadroTexto">
            <a:extLst>
              <a:ext uri="{FF2B5EF4-FFF2-40B4-BE49-F238E27FC236}">
                <a16:creationId xmlns:a16="http://schemas.microsoft.com/office/drawing/2014/main" xmlns="" id="{2150D5AC-DC48-1D03-B247-55ADA9376C5D}"/>
              </a:ext>
            </a:extLst>
          </p:cNvPr>
          <p:cNvSpPr txBox="1"/>
          <p:nvPr/>
        </p:nvSpPr>
        <p:spPr>
          <a:xfrm>
            <a:off x="882829" y="5733256"/>
            <a:ext cx="2813739" cy="338554"/>
          </a:xfrm>
          <a:prstGeom prst="rect">
            <a:avLst/>
          </a:prstGeom>
          <a:noFill/>
        </p:spPr>
        <p:txBody>
          <a:bodyPr wrap="square" numCol="2" rtlCol="0">
            <a:spAutoFit/>
          </a:bodyPr>
          <a:lstStyle/>
          <a:p>
            <a:pPr marL="285750" indent="-285750">
              <a:buFont typeface="Arial" panose="020B0604020202020204" pitchFamily="34" charset="0"/>
              <a:buChar char="•"/>
            </a:pPr>
            <a:r>
              <a:rPr lang="es-ES" sz="1600" b="1" dirty="0" err="1">
                <a:latin typeface="Arial Narrow" panose="020B0606020202030204" pitchFamily="34" charset="0"/>
                <a:ea typeface="ＭＳ Ｐゴシック" charset="-128"/>
              </a:rPr>
              <a:t>Soil</a:t>
            </a:r>
            <a:r>
              <a:rPr lang="es-ES" sz="1600" b="1" dirty="0">
                <a:latin typeface="Arial Narrow" panose="020B0606020202030204" pitchFamily="34" charset="0"/>
                <a:ea typeface="ＭＳ Ｐゴシック" charset="-128"/>
              </a:rPr>
              <a:t> gas </a:t>
            </a:r>
            <a:r>
              <a:rPr lang="es-ES" sz="1600" b="1" dirty="0" err="1">
                <a:latin typeface="Arial Narrow" panose="020B0606020202030204" pitchFamily="34" charset="0"/>
                <a:ea typeface="ＭＳ Ｐゴシック" charset="-128"/>
              </a:rPr>
              <a:t>sampling</a:t>
            </a:r>
            <a:endParaRPr lang="es-ES" sz="1600" b="1" dirty="0">
              <a:latin typeface="Arial Narrow" panose="020B0606020202030204" pitchFamily="34" charset="0"/>
              <a:ea typeface="ＭＳ Ｐゴシック" charset="-128"/>
            </a:endParaRPr>
          </a:p>
        </p:txBody>
      </p:sp>
      <p:sp>
        <p:nvSpPr>
          <p:cNvPr id="3" name="CuadroTexto 2">
            <a:extLst>
              <a:ext uri="{FF2B5EF4-FFF2-40B4-BE49-F238E27FC236}">
                <a16:creationId xmlns:a16="http://schemas.microsoft.com/office/drawing/2014/main" xmlns="" id="{82B17099-9BED-B203-B107-1B816EF72CF6}"/>
              </a:ext>
            </a:extLst>
          </p:cNvPr>
          <p:cNvSpPr txBox="1"/>
          <p:nvPr/>
        </p:nvSpPr>
        <p:spPr>
          <a:xfrm>
            <a:off x="4571999" y="5471519"/>
            <a:ext cx="4001909" cy="338554"/>
          </a:xfrm>
          <a:prstGeom prst="rect">
            <a:avLst/>
          </a:prstGeom>
          <a:noFill/>
        </p:spPr>
        <p:txBody>
          <a:bodyPr wrap="square" rtlCol="0">
            <a:spAutoFit/>
          </a:bodyPr>
          <a:lstStyle/>
          <a:p>
            <a:pPr marL="285750" indent="-285750">
              <a:buFont typeface="Arial" panose="020B0604020202020204" pitchFamily="34" charset="0"/>
              <a:buChar char="•"/>
            </a:pPr>
            <a:r>
              <a:rPr lang="es-ES" sz="1600" b="1" dirty="0" err="1">
                <a:latin typeface="Arial Narrow" panose="020B0606020202030204" pitchFamily="34" charset="0"/>
              </a:rPr>
              <a:t>Temperature</a:t>
            </a:r>
            <a:r>
              <a:rPr lang="es-ES" sz="1600" b="1" dirty="0">
                <a:latin typeface="Arial Narrow" panose="020B0606020202030204" pitchFamily="34" charset="0"/>
              </a:rPr>
              <a:t> at 15 and 40 cm </a:t>
            </a:r>
            <a:r>
              <a:rPr lang="es-ES" sz="1600" b="1" dirty="0" err="1">
                <a:latin typeface="Arial Narrow" panose="020B0606020202030204" pitchFamily="34" charset="0"/>
              </a:rPr>
              <a:t>depth</a:t>
            </a:r>
            <a:endParaRPr lang="es-ES" sz="1600" b="1" dirty="0">
              <a:latin typeface="Arial Narrow" panose="020B0606020202030204" pitchFamily="34" charset="0"/>
            </a:endParaRPr>
          </a:p>
        </p:txBody>
      </p:sp>
    </p:spTree>
    <p:extLst>
      <p:ext uri="{BB962C8B-B14F-4D97-AF65-F5344CB8AC3E}">
        <p14:creationId xmlns:p14="http://schemas.microsoft.com/office/powerpoint/2010/main" val="291755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4499992" y="5699461"/>
            <a:ext cx="4252278" cy="307777"/>
          </a:xfrm>
          <a:prstGeom prst="rect">
            <a:avLst/>
          </a:prstGeom>
        </p:spPr>
        <p:txBody>
          <a:bodyPr wrap="square">
            <a:spAutoFit/>
          </a:bodyPr>
          <a:lstStyle/>
          <a:p>
            <a:pPr algn="ctr"/>
            <a:r>
              <a:rPr lang="en-US" sz="1400" dirty="0">
                <a:latin typeface="Trebuchet MS" pitchFamily="34" charset="0"/>
              </a:rPr>
              <a:t>Temperature and ground gases measurement</a:t>
            </a:r>
            <a:endParaRPr lang="es-ES" sz="1400" dirty="0">
              <a:latin typeface="Trebuchet MS" pitchFamily="34" charset="0"/>
            </a:endParaRPr>
          </a:p>
        </p:txBody>
      </p:sp>
      <p:sp>
        <p:nvSpPr>
          <p:cNvPr id="23" name="22 Rectángulo"/>
          <p:cNvSpPr/>
          <p:nvPr/>
        </p:nvSpPr>
        <p:spPr>
          <a:xfrm>
            <a:off x="358238" y="5713510"/>
            <a:ext cx="4252278" cy="307777"/>
          </a:xfrm>
          <a:prstGeom prst="rect">
            <a:avLst/>
          </a:prstGeom>
        </p:spPr>
        <p:txBody>
          <a:bodyPr wrap="square">
            <a:spAutoFit/>
          </a:bodyPr>
          <a:lstStyle/>
          <a:p>
            <a:pPr algn="ctr"/>
            <a:r>
              <a:rPr lang="en-US" sz="1400" dirty="0">
                <a:latin typeface="Trebuchet MS" pitchFamily="34" charset="0"/>
              </a:rPr>
              <a:t>CO</a:t>
            </a:r>
            <a:r>
              <a:rPr lang="en-US" sz="1400" baseline="-25000" dirty="0">
                <a:latin typeface="Trebuchet MS" pitchFamily="34" charset="0"/>
              </a:rPr>
              <a:t>2</a:t>
            </a:r>
            <a:r>
              <a:rPr lang="en-US" sz="1400" dirty="0">
                <a:latin typeface="Trebuchet MS" pitchFamily="34" charset="0"/>
              </a:rPr>
              <a:t> efflux measurement</a:t>
            </a:r>
            <a:endParaRPr lang="es-ES" sz="1400" dirty="0">
              <a:latin typeface="Trebuchet MS" pitchFamily="34" charset="0"/>
            </a:endParaRPr>
          </a:p>
        </p:txBody>
      </p:sp>
      <p:sp>
        <p:nvSpPr>
          <p:cNvPr id="16" name="Text Box 28"/>
          <p:cNvSpPr txBox="1">
            <a:spLocks noChangeArrowheads="1"/>
          </p:cNvSpPr>
          <p:nvPr/>
        </p:nvSpPr>
        <p:spPr bwMode="auto">
          <a:xfrm>
            <a:off x="1007604" y="603845"/>
            <a:ext cx="7128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sz="2800" b="1" dirty="0">
                <a:latin typeface="Trebuchet MS" pitchFamily="34" charset="0"/>
                <a:cs typeface="Arial" panose="020B0604020202020204" pitchFamily="34" charset="0"/>
              </a:rPr>
              <a:t>Measurements</a:t>
            </a:r>
          </a:p>
        </p:txBody>
      </p:sp>
      <p:sp>
        <p:nvSpPr>
          <p:cNvPr id="17" name="16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METHODOLOGY</a:t>
            </a:r>
            <a:endParaRPr lang="es-ES" sz="1000" b="1" dirty="0">
              <a:solidFill>
                <a:schemeClr val="tx1"/>
              </a:solidFill>
              <a:latin typeface="Trebuchet MS" pitchFamily="34" charset="0"/>
              <a:cs typeface="Arial" panose="020B0604020202020204" pitchFamily="34" charset="0"/>
            </a:endParaRPr>
          </a:p>
        </p:txBody>
      </p:sp>
      <p:sp>
        <p:nvSpPr>
          <p:cNvPr id="19" name="18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RESULTS</a:t>
            </a:r>
          </a:p>
        </p:txBody>
      </p:sp>
      <p:sp>
        <p:nvSpPr>
          <p:cNvPr id="24" name="23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5" name="24 Rectángulo"/>
          <p:cNvSpPr/>
          <p:nvPr/>
        </p:nvSpPr>
        <p:spPr>
          <a:xfrm rot="5400000">
            <a:off x="2273465" y="-86040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6" name="25 Rectángulo"/>
          <p:cNvSpPr/>
          <p:nvPr/>
        </p:nvSpPr>
        <p:spPr>
          <a:xfrm rot="5400000">
            <a:off x="796692" y="-526328"/>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grpSp>
        <p:nvGrpSpPr>
          <p:cNvPr id="36" name="Grupo 35">
            <a:extLst>
              <a:ext uri="{FF2B5EF4-FFF2-40B4-BE49-F238E27FC236}">
                <a16:creationId xmlns:a16="http://schemas.microsoft.com/office/drawing/2014/main" xmlns="" id="{4B8424B4-4132-A253-C01C-15BABC7D49D8}"/>
              </a:ext>
            </a:extLst>
          </p:cNvPr>
          <p:cNvGrpSpPr/>
          <p:nvPr/>
        </p:nvGrpSpPr>
        <p:grpSpPr>
          <a:xfrm>
            <a:off x="0" y="6264696"/>
            <a:ext cx="9144000" cy="620688"/>
            <a:chOff x="36512" y="6240598"/>
            <a:chExt cx="9144000" cy="620688"/>
          </a:xfrm>
        </p:grpSpPr>
        <p:sp>
          <p:nvSpPr>
            <p:cNvPr id="37" name="Rectángulo 36">
              <a:extLst>
                <a:ext uri="{FF2B5EF4-FFF2-40B4-BE49-F238E27FC236}">
                  <a16:creationId xmlns:a16="http://schemas.microsoft.com/office/drawing/2014/main" xmlns="" id="{1B9F41C5-E6F4-40A3-28AF-09401D120D61}"/>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8" name="Imagen 37">
              <a:extLst>
                <a:ext uri="{FF2B5EF4-FFF2-40B4-BE49-F238E27FC236}">
                  <a16:creationId xmlns:a16="http://schemas.microsoft.com/office/drawing/2014/main" xmlns="" id="{C797EE4C-855A-11D4-A907-9ECB37B8CE67}"/>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39" name="Imagen 38">
              <a:extLst>
                <a:ext uri="{FF2B5EF4-FFF2-40B4-BE49-F238E27FC236}">
                  <a16:creationId xmlns:a16="http://schemas.microsoft.com/office/drawing/2014/main" xmlns="" id="{D1510821-D8FD-801C-797B-A21EA2169160}"/>
                </a:ext>
              </a:extLst>
            </p:cNvPr>
            <p:cNvPicPr>
              <a:picLocks noChangeAspect="1"/>
            </p:cNvPicPr>
            <p:nvPr/>
          </p:nvPicPr>
          <p:blipFill>
            <a:blip r:embed="rId4"/>
            <a:stretch>
              <a:fillRect/>
            </a:stretch>
          </p:blipFill>
          <p:spPr>
            <a:xfrm>
              <a:off x="4104456" y="6368860"/>
              <a:ext cx="4087341" cy="402347"/>
            </a:xfrm>
            <a:prstGeom prst="rect">
              <a:avLst/>
            </a:prstGeom>
          </p:spPr>
        </p:pic>
      </p:grpSp>
      <p:pic>
        <p:nvPicPr>
          <p:cNvPr id="2" name="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1258506"/>
            <a:ext cx="3330716" cy="4440955"/>
          </a:xfrm>
          <a:prstGeom prst="rect">
            <a:avLst/>
          </a:prstGeom>
        </p:spPr>
      </p:pic>
      <p:pic>
        <p:nvPicPr>
          <p:cNvPr id="3" name="2 Imagen"/>
          <p:cNvPicPr>
            <a:picLocks noChangeAspect="1"/>
          </p:cNvPicPr>
          <p:nvPr/>
        </p:nvPicPr>
        <p:blipFill rotWithShape="1">
          <a:blip r:embed="rId6" cstate="print">
            <a:extLst>
              <a:ext uri="{28A0092B-C50C-407E-A947-70E740481C1C}">
                <a14:useLocalDpi xmlns:a14="http://schemas.microsoft.com/office/drawing/2010/main" val="0"/>
              </a:ext>
            </a:extLst>
          </a:blip>
          <a:srcRect l="16139" t="10794" r="33162" b="12405"/>
          <a:stretch/>
        </p:blipFill>
        <p:spPr>
          <a:xfrm>
            <a:off x="4769583" y="1364620"/>
            <a:ext cx="3722073" cy="4228726"/>
          </a:xfrm>
          <a:prstGeom prst="rect">
            <a:avLst/>
          </a:prstGeom>
        </p:spPr>
      </p:pic>
    </p:spTree>
    <p:extLst>
      <p:ext uri="{BB962C8B-B14F-4D97-AF65-F5344CB8AC3E}">
        <p14:creationId xmlns:p14="http://schemas.microsoft.com/office/powerpoint/2010/main" val="342516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13" name="12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RESULTS</a:t>
            </a:r>
            <a:endParaRPr lang="es-ES" sz="1200" b="1" dirty="0">
              <a:solidFill>
                <a:schemeClr val="tx1"/>
              </a:solidFill>
              <a:latin typeface="Trebuchet MS" pitchFamily="34" charset="0"/>
              <a:cs typeface="Arial" panose="020B0604020202020204" pitchFamily="34" charset="0"/>
            </a:endParaRPr>
          </a:p>
        </p:txBody>
      </p:sp>
      <p:sp>
        <p:nvSpPr>
          <p:cNvPr id="14" name="13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0" name="19 Rectángulo"/>
          <p:cNvSpPr/>
          <p:nvPr/>
        </p:nvSpPr>
        <p:spPr>
          <a:xfrm rot="5400000">
            <a:off x="2596892"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1" name="20 Rectángulo"/>
          <p:cNvSpPr/>
          <p:nvPr/>
        </p:nvSpPr>
        <p:spPr>
          <a:xfrm rot="5400000">
            <a:off x="904704" y="-530719"/>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5" name="Text Box 28"/>
          <p:cNvSpPr txBox="1">
            <a:spLocks noChangeArrowheads="1"/>
          </p:cNvSpPr>
          <p:nvPr/>
        </p:nvSpPr>
        <p:spPr bwMode="auto">
          <a:xfrm>
            <a:off x="0" y="60384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sz="2800" b="1" dirty="0" err="1">
                <a:latin typeface="Trebuchet MS" pitchFamily="34" charset="0"/>
                <a:cs typeface="Arial" panose="020B0604020202020204" pitchFamily="34" charset="0"/>
              </a:rPr>
              <a:t>sGs</a:t>
            </a:r>
            <a:r>
              <a:rPr lang="en-US" altLang="es-ES" sz="2800" b="1" dirty="0">
                <a:latin typeface="Trebuchet MS" pitchFamily="34" charset="0"/>
                <a:cs typeface="Arial" panose="020B0604020202020204" pitchFamily="34" charset="0"/>
              </a:rPr>
              <a:t> spatial distribution maps of CO</a:t>
            </a:r>
            <a:r>
              <a:rPr lang="en-US" altLang="es-ES" sz="2800" b="1" baseline="-25000" dirty="0">
                <a:latin typeface="Trebuchet MS" pitchFamily="34" charset="0"/>
                <a:cs typeface="Arial" panose="020B0604020202020204" pitchFamily="34" charset="0"/>
              </a:rPr>
              <a:t>2</a:t>
            </a:r>
            <a:r>
              <a:rPr lang="en-US" altLang="es-ES" sz="2800" b="1" dirty="0">
                <a:latin typeface="Trebuchet MS" pitchFamily="34" charset="0"/>
                <a:cs typeface="Arial" panose="020B0604020202020204" pitchFamily="34" charset="0"/>
              </a:rPr>
              <a:t> efflux</a:t>
            </a:r>
          </a:p>
        </p:txBody>
      </p:sp>
      <p:grpSp>
        <p:nvGrpSpPr>
          <p:cNvPr id="29" name="Grupo 28">
            <a:extLst>
              <a:ext uri="{FF2B5EF4-FFF2-40B4-BE49-F238E27FC236}">
                <a16:creationId xmlns:a16="http://schemas.microsoft.com/office/drawing/2014/main" xmlns="" id="{C5508B72-54E8-013D-D1EF-E78330E5962D}"/>
              </a:ext>
            </a:extLst>
          </p:cNvPr>
          <p:cNvGrpSpPr/>
          <p:nvPr/>
        </p:nvGrpSpPr>
        <p:grpSpPr>
          <a:xfrm>
            <a:off x="0" y="6264696"/>
            <a:ext cx="9144000" cy="620688"/>
            <a:chOff x="36512" y="6240598"/>
            <a:chExt cx="9144000" cy="620688"/>
          </a:xfrm>
        </p:grpSpPr>
        <p:sp>
          <p:nvSpPr>
            <p:cNvPr id="30" name="Rectángulo 29">
              <a:extLst>
                <a:ext uri="{FF2B5EF4-FFF2-40B4-BE49-F238E27FC236}">
                  <a16:creationId xmlns:a16="http://schemas.microsoft.com/office/drawing/2014/main" xmlns="" id="{7231C187-2C5B-68E1-1C83-0224B8077400}"/>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1" name="Imagen 30">
              <a:extLst>
                <a:ext uri="{FF2B5EF4-FFF2-40B4-BE49-F238E27FC236}">
                  <a16:creationId xmlns:a16="http://schemas.microsoft.com/office/drawing/2014/main" xmlns="" id="{3633BA4E-993D-E9A9-3DA7-F370537FB3F1}"/>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32" name="Imagen 31">
              <a:extLst>
                <a:ext uri="{FF2B5EF4-FFF2-40B4-BE49-F238E27FC236}">
                  <a16:creationId xmlns:a16="http://schemas.microsoft.com/office/drawing/2014/main" xmlns="" id="{49DC51FD-9611-2767-CAEE-9C1E4B87EE70}"/>
                </a:ext>
              </a:extLst>
            </p:cNvPr>
            <p:cNvPicPr>
              <a:picLocks noChangeAspect="1"/>
            </p:cNvPicPr>
            <p:nvPr/>
          </p:nvPicPr>
          <p:blipFill>
            <a:blip r:embed="rId4"/>
            <a:stretch>
              <a:fillRect/>
            </a:stretch>
          </p:blipFill>
          <p:spPr>
            <a:xfrm>
              <a:off x="4104456" y="6368860"/>
              <a:ext cx="4087341" cy="402347"/>
            </a:xfrm>
            <a:prstGeom prst="rect">
              <a:avLst/>
            </a:prstGeom>
          </p:spPr>
        </p:pic>
      </p:grpSp>
      <p:pic>
        <p:nvPicPr>
          <p:cNvPr id="3" name="Imagen 2" descr="Gráfico, Gráfico de superficie&#10;&#10;Descripción generada automáticamente">
            <a:extLst>
              <a:ext uri="{FF2B5EF4-FFF2-40B4-BE49-F238E27FC236}">
                <a16:creationId xmlns:a16="http://schemas.microsoft.com/office/drawing/2014/main" xmlns="" id="{6C2B945D-A2A6-B22C-00D8-9E4F5ED51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1121799"/>
            <a:ext cx="7434024" cy="5158244"/>
          </a:xfrm>
          <a:prstGeom prst="rect">
            <a:avLst/>
          </a:prstGeom>
        </p:spPr>
      </p:pic>
    </p:spTree>
    <p:extLst>
      <p:ext uri="{BB962C8B-B14F-4D97-AF65-F5344CB8AC3E}">
        <p14:creationId xmlns:p14="http://schemas.microsoft.com/office/powerpoint/2010/main" val="261166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13" name="12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RESULTS</a:t>
            </a:r>
            <a:endParaRPr lang="es-ES" sz="1200" b="1" dirty="0">
              <a:solidFill>
                <a:schemeClr val="tx1"/>
              </a:solidFill>
              <a:latin typeface="Trebuchet MS" pitchFamily="34" charset="0"/>
              <a:cs typeface="Arial" panose="020B0604020202020204" pitchFamily="34" charset="0"/>
            </a:endParaRPr>
          </a:p>
        </p:txBody>
      </p:sp>
      <p:sp>
        <p:nvSpPr>
          <p:cNvPr id="14" name="13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0" name="19 Rectángulo"/>
          <p:cNvSpPr/>
          <p:nvPr/>
        </p:nvSpPr>
        <p:spPr>
          <a:xfrm rot="5400000">
            <a:off x="2596892"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1" name="20 Rectángulo"/>
          <p:cNvSpPr/>
          <p:nvPr/>
        </p:nvSpPr>
        <p:spPr>
          <a:xfrm rot="5400000">
            <a:off x="904704" y="-530719"/>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sp>
        <p:nvSpPr>
          <p:cNvPr id="15" name="Text Box 28"/>
          <p:cNvSpPr txBox="1">
            <a:spLocks noChangeArrowheads="1"/>
          </p:cNvSpPr>
          <p:nvPr/>
        </p:nvSpPr>
        <p:spPr bwMode="auto">
          <a:xfrm>
            <a:off x="0" y="60384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s-ES" sz="2800" b="1" dirty="0" err="1">
                <a:latin typeface="Trebuchet MS" pitchFamily="34" charset="0"/>
                <a:cs typeface="Arial" panose="020B0604020202020204" pitchFamily="34" charset="0"/>
              </a:rPr>
              <a:t>sGs</a:t>
            </a:r>
            <a:r>
              <a:rPr lang="en-US" altLang="es-ES" sz="2800" b="1" dirty="0">
                <a:latin typeface="Trebuchet MS" pitchFamily="34" charset="0"/>
                <a:cs typeface="Arial" panose="020B0604020202020204" pitchFamily="34" charset="0"/>
              </a:rPr>
              <a:t> spatial distribution maps of CO</a:t>
            </a:r>
            <a:r>
              <a:rPr lang="en-US" altLang="es-ES" sz="2800" b="1" baseline="-25000" dirty="0">
                <a:latin typeface="Trebuchet MS" pitchFamily="34" charset="0"/>
                <a:cs typeface="Arial" panose="020B0604020202020204" pitchFamily="34" charset="0"/>
              </a:rPr>
              <a:t>2</a:t>
            </a:r>
            <a:r>
              <a:rPr lang="en-US" altLang="es-ES" sz="2800" b="1" dirty="0">
                <a:latin typeface="Trebuchet MS" pitchFamily="34" charset="0"/>
                <a:cs typeface="Arial" panose="020B0604020202020204" pitchFamily="34" charset="0"/>
              </a:rPr>
              <a:t> efflux</a:t>
            </a:r>
          </a:p>
        </p:txBody>
      </p:sp>
      <p:grpSp>
        <p:nvGrpSpPr>
          <p:cNvPr id="29" name="Grupo 28">
            <a:extLst>
              <a:ext uri="{FF2B5EF4-FFF2-40B4-BE49-F238E27FC236}">
                <a16:creationId xmlns:a16="http://schemas.microsoft.com/office/drawing/2014/main" xmlns="" id="{C5508B72-54E8-013D-D1EF-E78330E5962D}"/>
              </a:ext>
            </a:extLst>
          </p:cNvPr>
          <p:cNvGrpSpPr/>
          <p:nvPr/>
        </p:nvGrpSpPr>
        <p:grpSpPr>
          <a:xfrm>
            <a:off x="0" y="6264696"/>
            <a:ext cx="9144000" cy="620688"/>
            <a:chOff x="36512" y="6240598"/>
            <a:chExt cx="9144000" cy="620688"/>
          </a:xfrm>
        </p:grpSpPr>
        <p:sp>
          <p:nvSpPr>
            <p:cNvPr id="30" name="Rectángulo 29">
              <a:extLst>
                <a:ext uri="{FF2B5EF4-FFF2-40B4-BE49-F238E27FC236}">
                  <a16:creationId xmlns:a16="http://schemas.microsoft.com/office/drawing/2014/main" xmlns="" id="{7231C187-2C5B-68E1-1C83-0224B8077400}"/>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1" name="Imagen 30">
              <a:extLst>
                <a:ext uri="{FF2B5EF4-FFF2-40B4-BE49-F238E27FC236}">
                  <a16:creationId xmlns:a16="http://schemas.microsoft.com/office/drawing/2014/main" xmlns="" id="{3633BA4E-993D-E9A9-3DA7-F370537FB3F1}"/>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32" name="Imagen 31">
              <a:extLst>
                <a:ext uri="{FF2B5EF4-FFF2-40B4-BE49-F238E27FC236}">
                  <a16:creationId xmlns:a16="http://schemas.microsoft.com/office/drawing/2014/main" xmlns="" id="{49DC51FD-9611-2767-CAEE-9C1E4B87EE70}"/>
                </a:ext>
              </a:extLst>
            </p:cNvPr>
            <p:cNvPicPr>
              <a:picLocks noChangeAspect="1"/>
            </p:cNvPicPr>
            <p:nvPr/>
          </p:nvPicPr>
          <p:blipFill>
            <a:blip r:embed="rId4"/>
            <a:stretch>
              <a:fillRect/>
            </a:stretch>
          </p:blipFill>
          <p:spPr>
            <a:xfrm>
              <a:off x="4104456" y="6368860"/>
              <a:ext cx="4087341" cy="402347"/>
            </a:xfrm>
            <a:prstGeom prst="rect">
              <a:avLst/>
            </a:prstGeom>
          </p:spPr>
        </p:pic>
      </p:grpSp>
      <p:pic>
        <p:nvPicPr>
          <p:cNvPr id="4" name="Imagen 3" descr="Imagen que contiene Forma&#10;&#10;Descripción generada automáticamente">
            <a:extLst>
              <a:ext uri="{FF2B5EF4-FFF2-40B4-BE49-F238E27FC236}">
                <a16:creationId xmlns:a16="http://schemas.microsoft.com/office/drawing/2014/main" xmlns="" id="{FB0689B6-DA72-CD98-B629-E14BC8CCA7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1170312"/>
            <a:ext cx="8082131" cy="5135775"/>
          </a:xfrm>
          <a:prstGeom prst="rect">
            <a:avLst/>
          </a:prstGeom>
        </p:spPr>
      </p:pic>
    </p:spTree>
    <p:extLst>
      <p:ext uri="{BB962C8B-B14F-4D97-AF65-F5344CB8AC3E}">
        <p14:creationId xmlns:p14="http://schemas.microsoft.com/office/powerpoint/2010/main" val="425344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0"/>
            <a:ext cx="9144000" cy="52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rot="5400000">
            <a:off x="4361087" y="-886367"/>
            <a:ext cx="421824" cy="2304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METHODOLOGY</a:t>
            </a:r>
            <a:endParaRPr lang="es-ES" sz="1000" b="1" dirty="0">
              <a:solidFill>
                <a:schemeClr val="bg1">
                  <a:lumMod val="75000"/>
                </a:schemeClr>
              </a:solidFill>
              <a:latin typeface="Trebuchet MS" pitchFamily="34" charset="0"/>
              <a:cs typeface="Arial" panose="020B0604020202020204" pitchFamily="34" charset="0"/>
            </a:endParaRPr>
          </a:p>
        </p:txBody>
      </p:sp>
      <p:sp>
        <p:nvSpPr>
          <p:cNvPr id="22" name="21 Rectángulo"/>
          <p:cNvSpPr/>
          <p:nvPr/>
        </p:nvSpPr>
        <p:spPr>
          <a:xfrm rot="5400000">
            <a:off x="6161289" y="-310305"/>
            <a:ext cx="421824" cy="115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b="1" dirty="0">
                <a:solidFill>
                  <a:schemeClr val="tx1"/>
                </a:solidFill>
                <a:latin typeface="Trebuchet MS" pitchFamily="34" charset="0"/>
                <a:cs typeface="Arial" panose="020B0604020202020204" pitchFamily="34" charset="0"/>
              </a:rPr>
              <a:t>RESULTS</a:t>
            </a:r>
            <a:endParaRPr lang="es-ES" sz="1200" b="1" dirty="0">
              <a:solidFill>
                <a:schemeClr val="tx1"/>
              </a:solidFill>
              <a:latin typeface="Trebuchet MS" pitchFamily="34" charset="0"/>
              <a:cs typeface="Arial" panose="020B0604020202020204" pitchFamily="34" charset="0"/>
            </a:endParaRPr>
          </a:p>
        </p:txBody>
      </p:sp>
      <p:sp>
        <p:nvSpPr>
          <p:cNvPr id="25" name="24 Rectángulo"/>
          <p:cNvSpPr/>
          <p:nvPr/>
        </p:nvSpPr>
        <p:spPr>
          <a:xfrm rot="5400000">
            <a:off x="7925484" y="-562333"/>
            <a:ext cx="4218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CONCLUSIONS</a:t>
            </a:r>
          </a:p>
        </p:txBody>
      </p:sp>
      <p:sp>
        <p:nvSpPr>
          <p:cNvPr id="28" name="27 Rectángulo"/>
          <p:cNvSpPr/>
          <p:nvPr/>
        </p:nvSpPr>
        <p:spPr>
          <a:xfrm rot="5400000">
            <a:off x="2596892" y="-850364"/>
            <a:ext cx="421824"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INTRODUCTION</a:t>
            </a:r>
          </a:p>
        </p:txBody>
      </p:sp>
      <p:sp>
        <p:nvSpPr>
          <p:cNvPr id="29" name="28 Rectángulo"/>
          <p:cNvSpPr/>
          <p:nvPr/>
        </p:nvSpPr>
        <p:spPr>
          <a:xfrm rot="5400000">
            <a:off x="904704" y="-530719"/>
            <a:ext cx="4218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200" b="1" dirty="0">
                <a:solidFill>
                  <a:schemeClr val="bg1">
                    <a:lumMod val="75000"/>
                  </a:schemeClr>
                </a:solidFill>
                <a:latin typeface="Trebuchet MS" pitchFamily="34" charset="0"/>
                <a:cs typeface="Arial" panose="020B0604020202020204" pitchFamily="34" charset="0"/>
              </a:rPr>
              <a:t>OBJECTIVES</a:t>
            </a:r>
          </a:p>
        </p:txBody>
      </p:sp>
      <p:grpSp>
        <p:nvGrpSpPr>
          <p:cNvPr id="27" name="Grupo 26">
            <a:extLst>
              <a:ext uri="{FF2B5EF4-FFF2-40B4-BE49-F238E27FC236}">
                <a16:creationId xmlns:a16="http://schemas.microsoft.com/office/drawing/2014/main" xmlns="" id="{3EBB76B0-18E6-05E2-3F47-F4025CA25694}"/>
              </a:ext>
            </a:extLst>
          </p:cNvPr>
          <p:cNvGrpSpPr/>
          <p:nvPr/>
        </p:nvGrpSpPr>
        <p:grpSpPr>
          <a:xfrm>
            <a:off x="0" y="6264696"/>
            <a:ext cx="9144000" cy="620688"/>
            <a:chOff x="36512" y="6240598"/>
            <a:chExt cx="9144000" cy="620688"/>
          </a:xfrm>
        </p:grpSpPr>
        <p:sp>
          <p:nvSpPr>
            <p:cNvPr id="30" name="Rectángulo 29">
              <a:extLst>
                <a:ext uri="{FF2B5EF4-FFF2-40B4-BE49-F238E27FC236}">
                  <a16:creationId xmlns:a16="http://schemas.microsoft.com/office/drawing/2014/main" xmlns="" id="{31F2CB99-0666-80E3-455F-3101F66735DC}"/>
                </a:ext>
              </a:extLst>
            </p:cNvPr>
            <p:cNvSpPr/>
            <p:nvPr/>
          </p:nvSpPr>
          <p:spPr>
            <a:xfrm>
              <a:off x="36512" y="6240598"/>
              <a:ext cx="9144000" cy="620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31" name="Imagen 30">
              <a:extLst>
                <a:ext uri="{FF2B5EF4-FFF2-40B4-BE49-F238E27FC236}">
                  <a16:creationId xmlns:a16="http://schemas.microsoft.com/office/drawing/2014/main" xmlns="" id="{AC09FF0C-3C02-CA75-852A-16C9EAACF946}"/>
                </a:ext>
              </a:extLst>
            </p:cNvPr>
            <p:cNvPicPr>
              <a:picLocks noChangeAspect="1"/>
            </p:cNvPicPr>
            <p:nvPr/>
          </p:nvPicPr>
          <p:blipFill>
            <a:blip r:embed="rId3"/>
            <a:stretch>
              <a:fillRect/>
            </a:stretch>
          </p:blipFill>
          <p:spPr>
            <a:xfrm>
              <a:off x="1512168" y="6240599"/>
              <a:ext cx="2213298" cy="618831"/>
            </a:xfrm>
            <a:prstGeom prst="rect">
              <a:avLst/>
            </a:prstGeom>
          </p:spPr>
        </p:pic>
        <p:pic>
          <p:nvPicPr>
            <p:cNvPr id="32" name="Imagen 31">
              <a:extLst>
                <a:ext uri="{FF2B5EF4-FFF2-40B4-BE49-F238E27FC236}">
                  <a16:creationId xmlns:a16="http://schemas.microsoft.com/office/drawing/2014/main" xmlns="" id="{F38E3DB3-F269-F494-F976-D046DA8CE074}"/>
                </a:ext>
              </a:extLst>
            </p:cNvPr>
            <p:cNvPicPr>
              <a:picLocks noChangeAspect="1"/>
            </p:cNvPicPr>
            <p:nvPr/>
          </p:nvPicPr>
          <p:blipFill>
            <a:blip r:embed="rId4"/>
            <a:stretch>
              <a:fillRect/>
            </a:stretch>
          </p:blipFill>
          <p:spPr>
            <a:xfrm>
              <a:off x="4104456" y="6368860"/>
              <a:ext cx="4087341" cy="402347"/>
            </a:xfrm>
            <a:prstGeom prst="rect">
              <a:avLst/>
            </a:prstGeom>
          </p:spPr>
        </p:pic>
      </p:grpSp>
      <p:sp>
        <p:nvSpPr>
          <p:cNvPr id="17" name="20 Rectángulo">
            <a:extLst>
              <a:ext uri="{FF2B5EF4-FFF2-40B4-BE49-F238E27FC236}">
                <a16:creationId xmlns:a16="http://schemas.microsoft.com/office/drawing/2014/main" xmlns="" id="{A04623DA-8D03-A1E2-BDB7-61F89F6ACFE8}"/>
              </a:ext>
            </a:extLst>
          </p:cNvPr>
          <p:cNvSpPr/>
          <p:nvPr/>
        </p:nvSpPr>
        <p:spPr>
          <a:xfrm rot="5400000">
            <a:off x="4541108" y="-2826822"/>
            <a:ext cx="421824" cy="7183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2800" b="1" dirty="0">
                <a:solidFill>
                  <a:schemeClr val="tx1"/>
                </a:solidFill>
                <a:latin typeface="Trebuchet MS" pitchFamily="34" charset="0"/>
                <a:cs typeface="Arial" panose="020B0604020202020204" pitchFamily="34" charset="0"/>
              </a:rPr>
              <a:t>NERZ </a:t>
            </a:r>
            <a:r>
              <a:rPr lang="es-ES" sz="2800" b="1" dirty="0" err="1">
                <a:solidFill>
                  <a:schemeClr val="tx1"/>
                </a:solidFill>
                <a:latin typeface="Trebuchet MS" pitchFamily="34" charset="0"/>
                <a:cs typeface="Arial" panose="020B0604020202020204" pitchFamily="34" charset="0"/>
              </a:rPr>
              <a:t>diffuse</a:t>
            </a:r>
            <a:r>
              <a:rPr lang="es-ES" sz="2800" b="1" dirty="0">
                <a:solidFill>
                  <a:schemeClr val="tx1"/>
                </a:solidFill>
                <a:latin typeface="Trebuchet MS" pitchFamily="34" charset="0"/>
                <a:cs typeface="Arial" panose="020B0604020202020204" pitchFamily="34" charset="0"/>
              </a:rPr>
              <a:t> CO</a:t>
            </a:r>
            <a:r>
              <a:rPr lang="es-ES" sz="2800" b="1" baseline="-25000" dirty="0">
                <a:solidFill>
                  <a:schemeClr val="tx1"/>
                </a:solidFill>
                <a:latin typeface="Trebuchet MS" pitchFamily="34" charset="0"/>
                <a:cs typeface="Arial" panose="020B0604020202020204" pitchFamily="34" charset="0"/>
              </a:rPr>
              <a:t>2</a:t>
            </a:r>
            <a:r>
              <a:rPr lang="es-ES" sz="2800" b="1" dirty="0">
                <a:solidFill>
                  <a:schemeClr val="tx1"/>
                </a:solidFill>
                <a:latin typeface="Trebuchet MS" pitchFamily="34" charset="0"/>
                <a:cs typeface="Arial" panose="020B0604020202020204" pitchFamily="34" charset="0"/>
              </a:rPr>
              <a:t> </a:t>
            </a:r>
            <a:r>
              <a:rPr lang="es-ES" sz="2800" b="1" dirty="0" err="1">
                <a:solidFill>
                  <a:schemeClr val="tx1"/>
                </a:solidFill>
                <a:latin typeface="Trebuchet MS" pitchFamily="34" charset="0"/>
                <a:cs typeface="Arial" panose="020B0604020202020204" pitchFamily="34" charset="0"/>
              </a:rPr>
              <a:t>emission</a:t>
            </a:r>
            <a:r>
              <a:rPr lang="es-ES" sz="2800" b="1" dirty="0">
                <a:solidFill>
                  <a:schemeClr val="tx1"/>
                </a:solidFill>
                <a:latin typeface="Trebuchet MS" pitchFamily="34" charset="0"/>
                <a:cs typeface="Arial" panose="020B0604020202020204" pitchFamily="34" charset="0"/>
              </a:rPr>
              <a:t> (2001-2021)</a:t>
            </a:r>
          </a:p>
        </p:txBody>
      </p:sp>
      <p:graphicFrame>
        <p:nvGraphicFramePr>
          <p:cNvPr id="6" name="Objeto 5">
            <a:extLst>
              <a:ext uri="{FF2B5EF4-FFF2-40B4-BE49-F238E27FC236}">
                <a16:creationId xmlns:a16="http://schemas.microsoft.com/office/drawing/2014/main" xmlns="" id="{04CFD254-CE0B-1B70-7CDB-8625686FA15D}"/>
              </a:ext>
            </a:extLst>
          </p:cNvPr>
          <p:cNvGraphicFramePr>
            <a:graphicFrameLocks noChangeAspect="1"/>
          </p:cNvGraphicFramePr>
          <p:nvPr>
            <p:extLst>
              <p:ext uri="{D42A27DB-BD31-4B8C-83A1-F6EECF244321}">
                <p14:modId xmlns:p14="http://schemas.microsoft.com/office/powerpoint/2010/main" val="1340699768"/>
              </p:ext>
            </p:extLst>
          </p:nvPr>
        </p:nvGraphicFramePr>
        <p:xfrm>
          <a:off x="320384" y="1082365"/>
          <a:ext cx="8644104" cy="5154947"/>
        </p:xfrm>
        <a:graphic>
          <a:graphicData uri="http://schemas.openxmlformats.org/presentationml/2006/ole">
            <mc:AlternateContent xmlns:mc="http://schemas.openxmlformats.org/markup-compatibility/2006">
              <mc:Choice xmlns:v="urn:schemas-microsoft-com:vml" Requires="v">
                <p:oleObj spid="_x0000_s3090" name="CorelDRAW" r:id="rId5" imgW="12004583" imgH="7157620" progId="CorelDraw.Graphic.21">
                  <p:embed/>
                </p:oleObj>
              </mc:Choice>
              <mc:Fallback>
                <p:oleObj name="CorelDRAW" r:id="rId5" imgW="12004583" imgH="7157620" progId="CorelDraw.Graphic.21">
                  <p:embed/>
                  <p:pic>
                    <p:nvPicPr>
                      <p:cNvPr id="0" name=""/>
                      <p:cNvPicPr/>
                      <p:nvPr/>
                    </p:nvPicPr>
                    <p:blipFill>
                      <a:blip r:embed="rId6"/>
                      <a:stretch>
                        <a:fillRect/>
                      </a:stretch>
                    </p:blipFill>
                    <p:spPr>
                      <a:xfrm>
                        <a:off x="320384" y="1082365"/>
                        <a:ext cx="8644104" cy="5154947"/>
                      </a:xfrm>
                      <a:prstGeom prst="rect">
                        <a:avLst/>
                      </a:prstGeom>
                    </p:spPr>
                  </p:pic>
                </p:oleObj>
              </mc:Fallback>
            </mc:AlternateContent>
          </a:graphicData>
        </a:graphic>
      </p:graphicFrame>
    </p:spTree>
    <p:extLst>
      <p:ext uri="{BB962C8B-B14F-4D97-AF65-F5344CB8AC3E}">
        <p14:creationId xmlns:p14="http://schemas.microsoft.com/office/powerpoint/2010/main" val="31054274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4761</TotalTime>
  <Words>1453</Words>
  <Application>Microsoft Office PowerPoint</Application>
  <PresentationFormat>Presentación en pantalla (4:3)</PresentationFormat>
  <Paragraphs>119</Paragraphs>
  <Slides>13</Slides>
  <Notes>9</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13</vt:i4>
      </vt:variant>
    </vt:vector>
  </HeadingPairs>
  <TitlesOfParts>
    <vt:vector size="15" baseType="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David Martínez van Dorth</cp:lastModifiedBy>
  <cp:revision>119</cp:revision>
  <dcterms:created xsi:type="dcterms:W3CDTF">2019-03-22T19:42:02Z</dcterms:created>
  <dcterms:modified xsi:type="dcterms:W3CDTF">2022-05-22T12:04:30Z</dcterms:modified>
</cp:coreProperties>
</file>