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6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Relationship Id="rId3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395" y="6642047"/>
            <a:ext cx="4318010" cy="4318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Kinetic signatures of magnetic reconnection…"/>
          <p:cNvSpPr txBox="1"/>
          <p:nvPr/>
        </p:nvSpPr>
        <p:spPr>
          <a:xfrm>
            <a:off x="638048" y="1700917"/>
            <a:ext cx="11728705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Kinetic signatures of magnetic reconnection </a:t>
            </a:r>
          </a:p>
          <a:p>
            <a:pPr>
              <a:defRPr sz="3000"/>
            </a:pPr>
            <a:r>
              <a:t>in the global hybrid-Vlasov and local particle-in-cell simulations.</a:t>
            </a:r>
          </a:p>
        </p:txBody>
      </p:sp>
      <p:sp>
        <p:nvSpPr>
          <p:cNvPr id="121" name="I. Zaitsev1) , A. Divin2), Y. Pfau-Kempf1), U. Ganse1), G. Cozzani1), M. Battarbee1), M. Alho1), J. Suni1), L. Turc1), M. Grandin1), K. Horaites1), M. Dubart1), M. Bussov1), K. Papadakis1), H. George1), V. Tarvus1), T. Mangleyev1), H. Zhou1), M. Palmroth1)."/>
          <p:cNvSpPr txBox="1"/>
          <p:nvPr/>
        </p:nvSpPr>
        <p:spPr>
          <a:xfrm>
            <a:off x="1263410" y="3601709"/>
            <a:ext cx="10897767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defRPr b="0" sz="2000"/>
            </a:pPr>
            <a:r>
              <a:t>I. Zaitsev</a:t>
            </a:r>
            <a:r>
              <a:rPr baseline="40000"/>
              <a:t>1)</a:t>
            </a:r>
            <a:r>
              <a:t> , A. Divin</a:t>
            </a:r>
            <a:r>
              <a:rPr baseline="40000"/>
              <a:t>2)</a:t>
            </a:r>
            <a:r>
              <a:t>, Y. Pfau-Kempf</a:t>
            </a:r>
            <a:r>
              <a:rPr baseline="40000"/>
              <a:t>1)</a:t>
            </a:r>
            <a:r>
              <a:t>, U. Ganse</a:t>
            </a:r>
            <a:r>
              <a:rPr baseline="40000"/>
              <a:t>1)</a:t>
            </a:r>
            <a:r>
              <a:t>, G. Cozzani</a:t>
            </a:r>
            <a:r>
              <a:rPr baseline="40000"/>
              <a:t>1)</a:t>
            </a:r>
            <a:r>
              <a:t>, M. Battarbee</a:t>
            </a:r>
            <a:r>
              <a:rPr baseline="40000"/>
              <a:t>1)</a:t>
            </a:r>
            <a:r>
              <a:t>, M. Alho</a:t>
            </a:r>
            <a:r>
              <a:rPr baseline="40000"/>
              <a:t>1)</a:t>
            </a:r>
            <a:r>
              <a:t>, J. Suni</a:t>
            </a:r>
            <a:r>
              <a:rPr baseline="40000"/>
              <a:t>1)</a:t>
            </a:r>
            <a:r>
              <a:t>, L. Turc</a:t>
            </a:r>
            <a:r>
              <a:rPr baseline="40000"/>
              <a:t>1)</a:t>
            </a:r>
            <a:r>
              <a:t>, M. Grandin</a:t>
            </a:r>
            <a:r>
              <a:rPr baseline="40000"/>
              <a:t>1)</a:t>
            </a:r>
            <a:r>
              <a:t>, K. Horaites</a:t>
            </a:r>
            <a:r>
              <a:rPr baseline="40000"/>
              <a:t>1)</a:t>
            </a:r>
            <a:r>
              <a:t>, M. Dubart</a:t>
            </a:r>
            <a:r>
              <a:rPr baseline="40000"/>
              <a:t>1)</a:t>
            </a:r>
            <a:r>
              <a:t>, M. Bussov</a:t>
            </a:r>
            <a:r>
              <a:rPr baseline="40000"/>
              <a:t>1)</a:t>
            </a:r>
            <a:r>
              <a:t>, K. Papadakis</a:t>
            </a:r>
            <a:r>
              <a:rPr baseline="40000"/>
              <a:t>1)</a:t>
            </a:r>
            <a:r>
              <a:t>, H. George</a:t>
            </a:r>
            <a:r>
              <a:rPr baseline="40000"/>
              <a:t>1)</a:t>
            </a:r>
            <a:r>
              <a:t>, V. Tarvus</a:t>
            </a:r>
            <a:r>
              <a:rPr baseline="40000"/>
              <a:t>1)</a:t>
            </a:r>
            <a:r>
              <a:t>, T. Mangleyev</a:t>
            </a:r>
            <a:r>
              <a:rPr baseline="40000"/>
              <a:t>1)</a:t>
            </a:r>
            <a:r>
              <a:t>, H. Zhou</a:t>
            </a:r>
            <a:r>
              <a:rPr baseline="40000"/>
              <a:t>1)</a:t>
            </a:r>
            <a:r>
              <a:t>, M. Palmroth</a:t>
            </a:r>
            <a:r>
              <a:rPr baseline="40000"/>
              <a:t>1)</a:t>
            </a:r>
            <a:r>
              <a:t>.</a:t>
            </a:r>
          </a:p>
        </p:txBody>
      </p:sp>
      <p:sp>
        <p:nvSpPr>
          <p:cNvPr id="122" name="University of Helsinki, Helsinki, Finland…"/>
          <p:cNvSpPr txBox="1"/>
          <p:nvPr/>
        </p:nvSpPr>
        <p:spPr>
          <a:xfrm>
            <a:off x="2507450" y="5336444"/>
            <a:ext cx="7989901" cy="77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6250" indent="-476250">
              <a:buSzPct val="100000"/>
              <a:buAutoNum type="arabicParenR" startAt="1"/>
              <a:defRPr b="0" sz="2200"/>
            </a:pPr>
            <a:r>
              <a:t>University of Helsinki, Helsinki, Finland</a:t>
            </a:r>
          </a:p>
          <a:p>
            <a:pPr marL="476250" indent="-476250">
              <a:buSzPct val="100000"/>
              <a:buAutoNum type="arabicParenR" startAt="1"/>
              <a:defRPr b="0" sz="2200"/>
            </a:pPr>
            <a:r>
              <a:t>Saint-Petersburg State University, Saint-Petersburg, Russia</a:t>
            </a:r>
          </a:p>
        </p:txBody>
      </p:sp>
      <p:sp>
        <p:nvSpPr>
          <p:cNvPr id="123" name="Line"/>
          <p:cNvSpPr/>
          <p:nvPr/>
        </p:nvSpPr>
        <p:spPr>
          <a:xfrm>
            <a:off x="642102" y="3166487"/>
            <a:ext cx="11720595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lasiator: global hybrid-Vlasov model [Palmroth 2018]:"/>
          <p:cNvSpPr txBox="1"/>
          <p:nvPr/>
        </p:nvSpPr>
        <p:spPr>
          <a:xfrm>
            <a:off x="616709" y="986823"/>
            <a:ext cx="7572147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Vlasiator: global hybrid-Vlasov model [Palmroth 2018]:</a:t>
            </a:r>
          </a:p>
        </p:txBody>
      </p:sp>
      <p:sp>
        <p:nvSpPr>
          <p:cNvPr id="126" name="2D Run: Velocity grid resolution 30 km/s…"/>
          <p:cNvSpPr txBox="1"/>
          <p:nvPr/>
        </p:nvSpPr>
        <p:spPr>
          <a:xfrm>
            <a:off x="1999211" y="2315336"/>
            <a:ext cx="5647641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2D Run: Velocity grid resolution 30 km/s</a:t>
            </a:r>
          </a:p>
          <a:p>
            <a:pPr>
              <a:defRPr b="0"/>
            </a:pPr>
            <a:r>
              <a:t>Constant spatial mesh with dx=300 km</a:t>
            </a:r>
          </a:p>
          <a:p>
            <a:pPr>
              <a:defRPr b="0"/>
            </a:pPr>
            <a:r>
              <a:t>Box size: X [-150,50] Re, Y [-50,50] Re</a:t>
            </a:r>
          </a:p>
        </p:txBody>
      </p:sp>
      <p:sp>
        <p:nvSpPr>
          <p:cNvPr id="127" name="3D Run: Velocity grid resolution 40 km/s…"/>
          <p:cNvSpPr txBox="1"/>
          <p:nvPr/>
        </p:nvSpPr>
        <p:spPr>
          <a:xfrm>
            <a:off x="-570819" y="4033422"/>
            <a:ext cx="13271835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3D Run: Velocity grid resolution 40 km/s</a:t>
            </a:r>
          </a:p>
          <a:p>
            <a:pPr>
              <a:defRPr b="0"/>
            </a:pPr>
            <a:r>
              <a:t>Adaptive mesh with 3 refinement levels: dx1=0.16 Re, dx1=0.64 Re, dx1=1.28 Re,</a:t>
            </a:r>
          </a:p>
          <a:p>
            <a:pPr>
              <a:defRPr b="0"/>
            </a:pPr>
            <a:r>
              <a:t>Box size: X [-111,50], Y [-58,58], Z [-58,58].</a:t>
            </a:r>
          </a:p>
          <a:p>
            <a:pPr>
              <a:defRPr b="0"/>
            </a:pPr>
            <a:r>
              <a:t>IMF conditions: (0,0,-5) nT, ni=10^6 m^-3, Vsw = (-750,0,0) km/s</a:t>
            </a:r>
          </a:p>
        </p:txBody>
      </p:sp>
      <p:sp>
        <p:nvSpPr>
          <p:cNvPr id="128" name="iPIC3D: implicit moments fully-kinetic code [Markidis 2010]:"/>
          <p:cNvSpPr txBox="1"/>
          <p:nvPr/>
        </p:nvSpPr>
        <p:spPr>
          <a:xfrm>
            <a:off x="354866" y="5850540"/>
            <a:ext cx="838596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iPIC3D: implicit moments fully-kinetic code [Markidis 2010]:  </a:t>
            </a:r>
          </a:p>
        </p:txBody>
      </p:sp>
      <p:sp>
        <p:nvSpPr>
          <p:cNvPr id="129" name="2D run:  Spatial resolution: dx=0.0417di = 0.0047 Re; Box size: [Lx x Lz] =[96 x 16] Re…"/>
          <p:cNvSpPr txBox="1"/>
          <p:nvPr/>
        </p:nvSpPr>
        <p:spPr>
          <a:xfrm>
            <a:off x="462698" y="7546442"/>
            <a:ext cx="11841176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2D run:  Spatial resolution: dx=0.0417di = 0.0047 Re; Box size: [Lx x Lz] =[96 x 16] Re</a:t>
            </a:r>
          </a:p>
          <a:p>
            <a:pPr>
              <a:defRPr b="0"/>
            </a:pPr>
            <a:r>
              <a:t>Mass ratio: me/mi = 1/256</a:t>
            </a:r>
          </a:p>
        </p:txBody>
      </p:sp>
      <p:sp>
        <p:nvSpPr>
          <p:cNvPr id="130" name="Parameters for renormalization to SI: n0=0.1 * 10^6 m^-3 ; B0=25 nT"/>
          <p:cNvSpPr txBox="1"/>
          <p:nvPr/>
        </p:nvSpPr>
        <p:spPr>
          <a:xfrm>
            <a:off x="1431616" y="8772859"/>
            <a:ext cx="949574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Parameters for renormalization to SI: n0=0.1 * 10^6 m^-3 ; B0=25 nT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7466" y="900408"/>
            <a:ext cx="3803880" cy="319609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ine"/>
          <p:cNvSpPr/>
          <p:nvPr/>
        </p:nvSpPr>
        <p:spPr>
          <a:xfrm>
            <a:off x="-673557" y="885763"/>
            <a:ext cx="14351914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Models"/>
          <p:cNvSpPr txBox="1"/>
          <p:nvPr/>
        </p:nvSpPr>
        <p:spPr>
          <a:xfrm>
            <a:off x="5704191" y="173346"/>
            <a:ext cx="135819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Models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5686" y="1538791"/>
            <a:ext cx="47752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olves Vlasov equation:"/>
          <p:cNvSpPr txBox="1"/>
          <p:nvPr/>
        </p:nvSpPr>
        <p:spPr>
          <a:xfrm>
            <a:off x="356193" y="1727208"/>
            <a:ext cx="336011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Solves Vlasov equation:</a:t>
            </a:r>
          </a:p>
        </p:txBody>
      </p:sp>
      <p:sp>
        <p:nvSpPr>
          <p:cNvPr id="136" name="Calculates trajectories of macro particles:"/>
          <p:cNvSpPr txBox="1"/>
          <p:nvPr/>
        </p:nvSpPr>
        <p:spPr>
          <a:xfrm>
            <a:off x="514018" y="6651658"/>
            <a:ext cx="575889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Calculates trajectories of macro particles: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2728" y="6437345"/>
            <a:ext cx="3988281" cy="712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vlsv_pic_stackforEGU2022.png" descr="vlsv_pic_stackforEGU20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9783" y="1100603"/>
            <a:ext cx="13504366" cy="689096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2D PIC"/>
          <p:cNvSpPr txBox="1"/>
          <p:nvPr/>
        </p:nvSpPr>
        <p:spPr>
          <a:xfrm>
            <a:off x="1445563" y="954289"/>
            <a:ext cx="11134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2D PIC</a:t>
            </a:r>
          </a:p>
        </p:txBody>
      </p:sp>
      <p:sp>
        <p:nvSpPr>
          <p:cNvPr id="141" name="3D Vlasiator"/>
          <p:cNvSpPr txBox="1"/>
          <p:nvPr/>
        </p:nvSpPr>
        <p:spPr>
          <a:xfrm>
            <a:off x="5463747" y="954289"/>
            <a:ext cx="18693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3D Vlasiator</a:t>
            </a:r>
          </a:p>
        </p:txBody>
      </p:sp>
      <p:sp>
        <p:nvSpPr>
          <p:cNvPr id="142" name="2D Vlasiator"/>
          <p:cNvSpPr txBox="1"/>
          <p:nvPr/>
        </p:nvSpPr>
        <p:spPr>
          <a:xfrm>
            <a:off x="9641090" y="954289"/>
            <a:ext cx="18693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2D Vlasiator</a:t>
            </a:r>
          </a:p>
        </p:txBody>
      </p:sp>
      <p:sp>
        <p:nvSpPr>
          <p:cNvPr id="143" name="Reconnection signatures:"/>
          <p:cNvSpPr txBox="1"/>
          <p:nvPr/>
        </p:nvSpPr>
        <p:spPr>
          <a:xfrm>
            <a:off x="4174773" y="125674"/>
            <a:ext cx="4447287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Reconnection signatures:</a:t>
            </a:r>
          </a:p>
        </p:txBody>
      </p:sp>
      <p:sp>
        <p:nvSpPr>
          <p:cNvPr id="144" name="X point: flow divergent; IDR: perpendicular anisotropy, frozen-in conditions violation.…"/>
          <p:cNvSpPr txBox="1"/>
          <p:nvPr/>
        </p:nvSpPr>
        <p:spPr>
          <a:xfrm>
            <a:off x="590452" y="8002790"/>
            <a:ext cx="11615929" cy="1782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b="0"/>
            </a:pPr>
            <a:r>
              <a:t>X point: flow divergent; IDR: perpendicular anisotropy, frozen-in conditions violation.</a:t>
            </a:r>
          </a:p>
          <a:p>
            <a:pPr>
              <a:lnSpc>
                <a:spcPct val="120000"/>
              </a:lnSpc>
              <a:defRPr b="0"/>
            </a:pPr>
            <a:r>
              <a:t>X points in 2D global simulation found with flux function method [Hoilijoki 2017]. </a:t>
            </a:r>
          </a:p>
          <a:p>
            <a:pPr>
              <a:lnSpc>
                <a:spcPct val="120000"/>
              </a:lnSpc>
              <a:defRPr b="0"/>
            </a:pPr>
            <a:r>
              <a:t>For the 3D simulation we can not define the X-point (X-line) unambiguously.</a:t>
            </a:r>
          </a:p>
        </p:txBody>
      </p:sp>
      <p:sp>
        <p:nvSpPr>
          <p:cNvPr id="145" name="Line"/>
          <p:cNvSpPr/>
          <p:nvPr/>
        </p:nvSpPr>
        <p:spPr>
          <a:xfrm>
            <a:off x="-673557" y="885763"/>
            <a:ext cx="14351914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vlsv_pic_stackforEGU2022.png" descr="vlsv_pic_stackforEGU20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9783" y="1100603"/>
            <a:ext cx="13504366" cy="689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EGU_stack.png" descr="EGU_st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21166"/>
            <a:ext cx="13004801" cy="663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22" y="5353082"/>
            <a:ext cx="4244051" cy="201458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ine"/>
          <p:cNvSpPr/>
          <p:nvPr/>
        </p:nvSpPr>
        <p:spPr>
          <a:xfrm>
            <a:off x="-673557" y="834963"/>
            <a:ext cx="14351914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Reconnection signatures in the velocity space:"/>
          <p:cNvSpPr txBox="1"/>
          <p:nvPr/>
        </p:nvSpPr>
        <p:spPr>
          <a:xfrm>
            <a:off x="2393573" y="125674"/>
            <a:ext cx="8009687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Reconnection signatures in the velocity space:</a:t>
            </a:r>
          </a:p>
        </p:txBody>
      </p:sp>
      <p:sp>
        <p:nvSpPr>
          <p:cNvPr id="152" name="2D PIC"/>
          <p:cNvSpPr txBox="1"/>
          <p:nvPr/>
        </p:nvSpPr>
        <p:spPr>
          <a:xfrm>
            <a:off x="1445563" y="954289"/>
            <a:ext cx="11134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2D PIC</a:t>
            </a:r>
          </a:p>
        </p:txBody>
      </p:sp>
      <p:sp>
        <p:nvSpPr>
          <p:cNvPr id="153" name="3D Vlasiator"/>
          <p:cNvSpPr txBox="1"/>
          <p:nvPr/>
        </p:nvSpPr>
        <p:spPr>
          <a:xfrm>
            <a:off x="5463747" y="954289"/>
            <a:ext cx="18693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3D Vlasiator</a:t>
            </a:r>
          </a:p>
        </p:txBody>
      </p:sp>
      <p:sp>
        <p:nvSpPr>
          <p:cNvPr id="154" name="2D Vlasiator"/>
          <p:cNvSpPr txBox="1"/>
          <p:nvPr/>
        </p:nvSpPr>
        <p:spPr>
          <a:xfrm>
            <a:off x="9641089" y="954289"/>
            <a:ext cx="1869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2D Vlasiator</a:t>
            </a:r>
          </a:p>
        </p:txBody>
      </p:sp>
      <p:sp>
        <p:nvSpPr>
          <p:cNvPr id="155" name="Crescent-shape distribution (in high energy range) indicates demagnetised population.…"/>
          <p:cNvSpPr txBox="1"/>
          <p:nvPr/>
        </p:nvSpPr>
        <p:spPr>
          <a:xfrm>
            <a:off x="416052" y="8029615"/>
            <a:ext cx="12274297" cy="93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b="0"/>
            </a:pPr>
            <a:r>
              <a:t>Crescent-shape distribution (in high energy range) indicates demagnetised population.</a:t>
            </a:r>
          </a:p>
          <a:p>
            <a:pPr>
              <a:lnSpc>
                <a:spcPct val="130000"/>
              </a:lnSpc>
              <a:defRPr b="0"/>
            </a:pPr>
            <a:r>
              <a:t>Counterstreaming along the normal to current layer displays to acceleration by Hall fields.</a:t>
            </a:r>
          </a:p>
        </p:txBody>
      </p:sp>
      <p:pic>
        <p:nvPicPr>
          <p:cNvPr id="156" name="photo_2022-05-25 14.59.55.jpeg" descr="photo_2022-05-25 14.59.5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84239" y="5349083"/>
            <a:ext cx="4146551" cy="216382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"/>
          <p:cNvSpPr/>
          <p:nvPr/>
        </p:nvSpPr>
        <p:spPr>
          <a:xfrm>
            <a:off x="8960938" y="5191036"/>
            <a:ext cx="426017" cy="2327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4658706" y="5193104"/>
            <a:ext cx="426017" cy="153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Rectangle"/>
          <p:cNvSpPr/>
          <p:nvPr/>
        </p:nvSpPr>
        <p:spPr>
          <a:xfrm>
            <a:off x="778856" y="5193104"/>
            <a:ext cx="426016" cy="153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0" name="Sup_Fig1.pdf" descr="Sup_Fig1.pdf"/>
          <p:cNvPicPr>
            <a:picLocks noChangeAspect="1"/>
          </p:cNvPicPr>
          <p:nvPr/>
        </p:nvPicPr>
        <p:blipFill>
          <a:blip r:embed="rId6">
            <a:extLst/>
          </a:blip>
          <a:srcRect l="33347" t="56881" r="2308" b="22691"/>
          <a:stretch>
            <a:fillRect/>
          </a:stretch>
        </p:blipFill>
        <p:spPr>
          <a:xfrm>
            <a:off x="4100907" y="5322941"/>
            <a:ext cx="4645992" cy="2074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VTS.gif" descr="VTS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817" y="755169"/>
            <a:ext cx="7631580" cy="915789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Flow reversal indicate…"/>
          <p:cNvSpPr txBox="1"/>
          <p:nvPr/>
        </p:nvSpPr>
        <p:spPr>
          <a:xfrm>
            <a:off x="7724673" y="1581281"/>
            <a:ext cx="5284014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Flow reversal indicate </a:t>
            </a:r>
          </a:p>
          <a:p>
            <a:pPr>
              <a:defRPr b="0"/>
            </a:pPr>
            <a:r>
              <a:t>the “X-line” dynamic across the tail</a:t>
            </a:r>
          </a:p>
          <a:p>
            <a:pPr>
              <a:defRPr b="0"/>
            </a:pPr>
            <a:r>
              <a:t>(average tailwind velocity is extracred)</a:t>
            </a:r>
          </a:p>
        </p:txBody>
      </p:sp>
      <p:sp>
        <p:nvSpPr>
          <p:cNvPr id="164" name="Anisotropy (Tperp&gt;Tpar) within IDR:…"/>
          <p:cNvSpPr txBox="1"/>
          <p:nvPr/>
        </p:nvSpPr>
        <p:spPr>
          <a:xfrm>
            <a:off x="7940478" y="4471718"/>
            <a:ext cx="4613629" cy="1122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2200"/>
            </a:pPr>
            <a:r>
              <a:t>Anisotropy (Tperp&gt;Tpar) within IDR:</a:t>
            </a:r>
          </a:p>
          <a:p>
            <a:pPr marL="436562" indent="-436562">
              <a:buSzPct val="100000"/>
              <a:buAutoNum type="arabicPeriod" startAt="1"/>
              <a:defRPr b="0" sz="2200"/>
            </a:pPr>
            <a:r>
              <a:t>Demagnetization</a:t>
            </a:r>
          </a:p>
          <a:p>
            <a:pPr marL="436562" indent="-436562">
              <a:buSzPct val="100000"/>
              <a:buAutoNum type="arabicPeriod" startAt="1"/>
              <a:defRPr b="0" sz="2200"/>
            </a:pPr>
            <a:r>
              <a:t>Acceleration by Hall Ez fields</a:t>
            </a:r>
          </a:p>
        </p:txBody>
      </p:sp>
      <p:sp>
        <p:nvSpPr>
          <p:cNvPr id="165" name="Evolution of  X-line in 3D magnetotail current layer"/>
          <p:cNvSpPr txBox="1"/>
          <p:nvPr/>
        </p:nvSpPr>
        <p:spPr>
          <a:xfrm>
            <a:off x="2188717" y="167555"/>
            <a:ext cx="8627365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Evolution of  X-line in 3D magnetotail current layer</a:t>
            </a:r>
          </a:p>
        </p:txBody>
      </p:sp>
      <p:sp>
        <p:nvSpPr>
          <p:cNvPr id="166" name="Proxy for ion demagnetization:…"/>
          <p:cNvSpPr txBox="1"/>
          <p:nvPr/>
        </p:nvSpPr>
        <p:spPr>
          <a:xfrm>
            <a:off x="7557420" y="7286666"/>
            <a:ext cx="5379745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Proxy for ion demagnetization:</a:t>
            </a:r>
          </a:p>
          <a:p>
            <a:pPr>
              <a:defRPr b="0"/>
            </a:pPr>
            <a:r>
              <a:t>Perpendicular slippage</a:t>
            </a:r>
          </a:p>
        </p:txBody>
      </p:sp>
      <p:sp>
        <p:nvSpPr>
          <p:cNvPr id="167" name="Line"/>
          <p:cNvSpPr/>
          <p:nvPr/>
        </p:nvSpPr>
        <p:spPr>
          <a:xfrm>
            <a:off x="-673557" y="834963"/>
            <a:ext cx="14351914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3308" y="8099664"/>
            <a:ext cx="1466745" cy="748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EGUvdf2.gif" descr="EGUvdf2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06" y="179772"/>
            <a:ext cx="12800066" cy="1138139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arge-scale oscillations of current layer"/>
          <p:cNvSpPr txBox="1"/>
          <p:nvPr/>
        </p:nvSpPr>
        <p:spPr>
          <a:xfrm>
            <a:off x="3089452" y="119631"/>
            <a:ext cx="682589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Large-scale oscillations of current layer</a:t>
            </a:r>
          </a:p>
        </p:txBody>
      </p:sp>
      <p:sp>
        <p:nvSpPr>
          <p:cNvPr id="172" name="Accelerated (~2000 km/s) non-gyrotropic beam is thermalized."/>
          <p:cNvSpPr txBox="1"/>
          <p:nvPr/>
        </p:nvSpPr>
        <p:spPr>
          <a:xfrm>
            <a:off x="1926590" y="8848466"/>
            <a:ext cx="915162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Accelerated (~2000 km/s) non-gyrotropic beam is thermalized.</a:t>
            </a:r>
          </a:p>
        </p:txBody>
      </p:sp>
      <p:sp>
        <p:nvSpPr>
          <p:cNvPr id="173" name="Current layer kinking"/>
          <p:cNvSpPr txBox="1"/>
          <p:nvPr/>
        </p:nvSpPr>
        <p:spPr>
          <a:xfrm>
            <a:off x="6640561" y="1303956"/>
            <a:ext cx="32299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Current layer kinking </a:t>
            </a:r>
          </a:p>
        </p:txBody>
      </p:sp>
      <p:sp>
        <p:nvSpPr>
          <p:cNvPr id="174" name="The region of ion…"/>
          <p:cNvSpPr txBox="1"/>
          <p:nvPr/>
        </p:nvSpPr>
        <p:spPr>
          <a:xfrm>
            <a:off x="-40949" y="1636230"/>
            <a:ext cx="2709978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region of ion</a:t>
            </a:r>
          </a:p>
          <a:p>
            <a:pPr/>
            <a:r>
              <a:t> demagnetization</a:t>
            </a:r>
          </a:p>
          <a:p>
            <a:pPr/>
            <a:r>
              <a:t>perturbes and</a:t>
            </a:r>
          </a:p>
          <a:p>
            <a:pPr/>
            <a:r>
              <a:t>vanishes</a:t>
            </a:r>
          </a:p>
          <a:p>
            <a:pPr/>
          </a:p>
        </p:txBody>
      </p:sp>
      <p:sp>
        <p:nvSpPr>
          <p:cNvPr id="175" name="Dawn"/>
          <p:cNvSpPr txBox="1"/>
          <p:nvPr/>
        </p:nvSpPr>
        <p:spPr>
          <a:xfrm>
            <a:off x="5412155" y="3811223"/>
            <a:ext cx="9439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Dawn</a:t>
            </a:r>
          </a:p>
        </p:txBody>
      </p:sp>
      <p:sp>
        <p:nvSpPr>
          <p:cNvPr id="176" name="Dusk"/>
          <p:cNvSpPr txBox="1"/>
          <p:nvPr/>
        </p:nvSpPr>
        <p:spPr>
          <a:xfrm>
            <a:off x="9844602" y="3811223"/>
            <a:ext cx="8595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Dusk</a:t>
            </a:r>
          </a:p>
        </p:txBody>
      </p:sp>
      <p:sp>
        <p:nvSpPr>
          <p:cNvPr id="177" name="1.Perturbation arrived from flank"/>
          <p:cNvSpPr txBox="1"/>
          <p:nvPr/>
        </p:nvSpPr>
        <p:spPr>
          <a:xfrm>
            <a:off x="8142002" y="4392571"/>
            <a:ext cx="484449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1.Perturbation arrived from flank</a:t>
            </a:r>
          </a:p>
        </p:txBody>
      </p:sp>
      <p:sp>
        <p:nvSpPr>
          <p:cNvPr id="178" name="Line"/>
          <p:cNvSpPr/>
          <p:nvPr/>
        </p:nvSpPr>
        <p:spPr>
          <a:xfrm>
            <a:off x="-673557" y="834963"/>
            <a:ext cx="14351914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Line"/>
          <p:cNvSpPr/>
          <p:nvPr/>
        </p:nvSpPr>
        <p:spPr>
          <a:xfrm flipH="1" flipV="1">
            <a:off x="9375924" y="3247575"/>
            <a:ext cx="332179" cy="1076048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2. Oscillations growed from ion kink instability"/>
          <p:cNvSpPr txBox="1"/>
          <p:nvPr/>
        </p:nvSpPr>
        <p:spPr>
          <a:xfrm>
            <a:off x="5488016" y="4973918"/>
            <a:ext cx="688451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2. Oscillations growed from ion kink instability </a:t>
            </a:r>
          </a:p>
        </p:txBody>
      </p:sp>
      <p:sp>
        <p:nvSpPr>
          <p:cNvPr id="181" name="Line"/>
          <p:cNvSpPr/>
          <p:nvPr/>
        </p:nvSpPr>
        <p:spPr>
          <a:xfrm flipV="1">
            <a:off x="6938977" y="3136350"/>
            <a:ext cx="676034" cy="1806354"/>
          </a:xfrm>
          <a:prstGeom prst="line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clusions:"/>
          <p:cNvSpPr txBox="1"/>
          <p:nvPr/>
        </p:nvSpPr>
        <p:spPr>
          <a:xfrm>
            <a:off x="5345734" y="191834"/>
            <a:ext cx="231333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Conclusions:</a:t>
            </a:r>
          </a:p>
        </p:txBody>
      </p:sp>
      <p:sp>
        <p:nvSpPr>
          <p:cNvPr id="184" name="The numerical diffusion in global hybrid-Vlasov lead to force imbalance in the Ohm’s law.…"/>
          <p:cNvSpPr txBox="1"/>
          <p:nvPr/>
        </p:nvSpPr>
        <p:spPr>
          <a:xfrm>
            <a:off x="186180" y="2208510"/>
            <a:ext cx="12632439" cy="455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50" indent="-476250">
              <a:lnSpc>
                <a:spcPct val="160000"/>
              </a:lnSpc>
              <a:buSzPct val="100000"/>
              <a:buAutoNum type="arabicPeriod" startAt="1"/>
              <a:defRPr b="0"/>
            </a:pPr>
            <a:r>
              <a:t>The numerical diffusion in global hybrid-Vlasov lead to force imbalance in the Ohm’s law.</a:t>
            </a:r>
          </a:p>
          <a:p>
            <a:pPr>
              <a:lnSpc>
                <a:spcPct val="160000"/>
              </a:lnSpc>
              <a:defRPr b="0"/>
            </a:pPr>
          </a:p>
          <a:p>
            <a:pPr marL="476250" indent="-476250">
              <a:lnSpc>
                <a:spcPct val="160000"/>
              </a:lnSpc>
              <a:buSzPct val="100000"/>
              <a:buAutoNum type="arabicPeriod" startAt="2"/>
              <a:defRPr b="0"/>
            </a:pPr>
            <a:r>
              <a:t>Within the IDR global hybrid simulation reproduce ion kinetic features of 2D PIC (Hall physics, anisotropic features, crescent-type distributions).  </a:t>
            </a:r>
          </a:p>
          <a:p>
            <a:pPr>
              <a:lnSpc>
                <a:spcPct val="160000"/>
              </a:lnSpc>
              <a:defRPr b="0"/>
            </a:pPr>
          </a:p>
          <a:p>
            <a:pPr marL="476250" indent="-476250">
              <a:lnSpc>
                <a:spcPct val="160000"/>
              </a:lnSpc>
              <a:buSzPct val="100000"/>
              <a:buAutoNum type="arabicPeriod" startAt="3"/>
              <a:defRPr b="0"/>
            </a:pPr>
            <a:r>
              <a:t>Reconnection produce the demagnetised beam in Y-direction</a:t>
            </a:r>
          </a:p>
          <a:p>
            <a:pPr>
              <a:lnSpc>
                <a:spcPct val="160000"/>
              </a:lnSpc>
              <a:defRPr b="0"/>
            </a:pPr>
            <a:r>
              <a:t>Cross-tail ion motion provide the excitation of ion-scale instability leading to current layer oscillations. </a:t>
            </a:r>
          </a:p>
        </p:txBody>
      </p:sp>
      <p:sp>
        <p:nvSpPr>
          <p:cNvPr id="185" name="Line"/>
          <p:cNvSpPr/>
          <p:nvPr/>
        </p:nvSpPr>
        <p:spPr>
          <a:xfrm>
            <a:off x="-673557" y="834963"/>
            <a:ext cx="14351914" cy="1"/>
          </a:xfrm>
          <a:prstGeom prst="line">
            <a:avLst/>
          </a:pr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