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5" r:id="rId5"/>
    <p:sldId id="260" r:id="rId6"/>
    <p:sldId id="266" r:id="rId7"/>
    <p:sldId id="267" r:id="rId8"/>
    <p:sldId id="263" r:id="rId9"/>
    <p:sldId id="259" r:id="rId10"/>
    <p:sldId id="270" r:id="rId11"/>
    <p:sldId id="262" r:id="rId12"/>
    <p:sldId id="264" r:id="rId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4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82D5A5F-604E-A374-7ECA-64D46CBF2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4C05B36-7865-438D-F686-F1E10F101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19C63B3-4697-A9DD-1622-F2E65253E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1945-6A16-4AB3-AA73-3A6AABB1DFA0}" type="datetimeFigureOut">
              <a:rPr lang="tr-TR" smtClean="0"/>
              <a:t>24.05.2022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87AF8F0-9029-C7FA-23ED-C6540AF2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844BA51-9157-5614-2124-45A10EC94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117A-D471-4485-A9E5-045E1A2BEE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7396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D44924-213F-243F-8EA5-6AEEAD2F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8B671EEA-9FB7-38C3-8F97-908F2B530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76C88FA-534B-896E-D4CD-19F07229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1945-6A16-4AB3-AA73-3A6AABB1DFA0}" type="datetimeFigureOut">
              <a:rPr lang="tr-TR" smtClean="0"/>
              <a:t>24.05.2022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04F6842-E4EA-F14B-600E-569C0F28C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B2E8E91-F6CC-1C32-4FFE-056A0C06C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117A-D471-4485-A9E5-045E1A2BEE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4644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A9A81E5B-2EC4-8E56-EB44-D3F7EA2EC5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96D9D1A-16DF-027C-DE3A-FC2D1A9D49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1066761-EFC3-F151-70FC-85F3D6BC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1945-6A16-4AB3-AA73-3A6AABB1DFA0}" type="datetimeFigureOut">
              <a:rPr lang="tr-TR" smtClean="0"/>
              <a:t>24.05.2022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94D8EDA-93EC-4CE2-A21B-B8786B3B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F5F8015-A93E-0629-C60E-5227D8187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117A-D471-4485-A9E5-045E1A2BEE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728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CA0703-63B0-5E72-96AC-B3CCBD813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E329222-2582-4FD3-F312-1B54A73B8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76D5D69-619B-3310-C5B0-14B66A02A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1945-6A16-4AB3-AA73-3A6AABB1DFA0}" type="datetimeFigureOut">
              <a:rPr lang="tr-TR" smtClean="0"/>
              <a:t>24.05.2022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EBAAF0C-FB47-2C1D-B666-6639590EA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CD5D7B7-48A3-6CC2-97A5-F60DFAB5E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117A-D471-4485-A9E5-045E1A2BEE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0515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BC9AE9-F1E9-F1F0-24A8-7EB21BB1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7567B56-6471-A852-F0B7-B4D508CBB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2D3E2DA-EC78-DEC6-F829-78EBA5CDE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1945-6A16-4AB3-AA73-3A6AABB1DFA0}" type="datetimeFigureOut">
              <a:rPr lang="tr-TR" smtClean="0"/>
              <a:t>24.05.2022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CAAD247-3016-D41B-AF93-28BCD2BE2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13BEC0B-F98B-AB99-784D-0A5A1BD6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117A-D471-4485-A9E5-045E1A2BEE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185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942C821-8F40-B0C1-371C-470A5D2E3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850F2F-4755-643E-A3AA-C436677A9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F972EB8-6CBE-24A8-3CD2-10C5BE4ED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58E8C78-A386-5B1D-235B-55920569B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1945-6A16-4AB3-AA73-3A6AABB1DFA0}" type="datetimeFigureOut">
              <a:rPr lang="tr-TR" smtClean="0"/>
              <a:t>24.05.2022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AC2452F-966F-ACE2-BA89-969474A4C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DD55644-EAAB-687D-7E9B-435063C9C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117A-D471-4485-A9E5-045E1A2BEE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1280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CFB5B48-D2FE-4B16-BF4D-4C5D86AF5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FEB441C-1F4D-0931-1400-0DC04DF57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1CE9E31-F36B-C33A-03EA-D26467F5F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A75E747A-8650-31B6-B274-6BBF042818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DC8B9DE2-F8E0-A87B-DEE5-22B14B5A4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A7ECD64-CA65-59FB-EBDC-C197EB73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1945-6A16-4AB3-AA73-3A6AABB1DFA0}" type="datetimeFigureOut">
              <a:rPr lang="tr-TR" smtClean="0"/>
              <a:t>24.05.2022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5E860238-BD3E-5A7F-260D-E3FE3C3ED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F6C9EBFB-A921-14F7-34A2-941EBDCB5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117A-D471-4485-A9E5-045E1A2BEE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8432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13FA0A2-C61F-CF29-EFBB-81AB1456C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C5838F7F-B516-7161-4ED5-55BCD5F99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1945-6A16-4AB3-AA73-3A6AABB1DFA0}" type="datetimeFigureOut">
              <a:rPr lang="tr-TR" smtClean="0"/>
              <a:t>24.05.2022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8349CED-D066-255A-6C8B-DB579E29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FA30C6C-856F-4327-2B03-8FFED7B58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117A-D471-4485-A9E5-045E1A2BEE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51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3A4B0C16-0EC6-6DE5-7800-E256BF557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1945-6A16-4AB3-AA73-3A6AABB1DFA0}" type="datetimeFigureOut">
              <a:rPr lang="tr-TR" smtClean="0"/>
              <a:t>24.05.2022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7773C1CC-7E69-5877-61AB-9D594C651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8A4628B-C6DF-D619-C04C-9CFAA48D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117A-D471-4485-A9E5-045E1A2BEE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7701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7956B5E-38E2-6188-0290-3B96FBCC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116A9B-FC9A-DF61-8048-0FBDB7A39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A255E40-8A39-072E-6149-3FB0D93F6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7E05464-6258-BB48-8C3F-EF91B5139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1945-6A16-4AB3-AA73-3A6AABB1DFA0}" type="datetimeFigureOut">
              <a:rPr lang="tr-TR" smtClean="0"/>
              <a:t>24.05.2022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6916203-8CA0-FD49-7536-BB96A8ECC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8D62D75-EA77-A45A-FA6E-7211F1D1E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117A-D471-4485-A9E5-045E1A2BEE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1759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BDB392E-18BD-5665-3422-1C63C98CB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8931A2E4-4FF1-59AE-8064-53189BA58D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7CC669B-B837-E279-8A75-FF488F167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BC2AE7F-1229-F55A-25C0-A566C766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F1945-6A16-4AB3-AA73-3A6AABB1DFA0}" type="datetimeFigureOut">
              <a:rPr lang="tr-TR" smtClean="0"/>
              <a:t>24.05.2022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8B4A850-7916-7F3B-1D7D-36CC5A5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DC9D42C-67DC-6B02-C083-9A577452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9117A-D471-4485-A9E5-045E1A2BEE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6031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25497C2-0C1E-9F53-08FB-BC549CCE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050710E-811D-CDF7-E698-89C3E4C83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3E198FE-E05A-65BE-5ECB-CED0792DA0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F1945-6A16-4AB3-AA73-3A6AABB1DFA0}" type="datetimeFigureOut">
              <a:rPr lang="tr-TR" smtClean="0"/>
              <a:t>24.05.2022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A08B4CC-4013-56E0-FF4C-C181970DE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D08B816-9F4B-98E7-17AB-17CF0DFD2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9117A-D471-4485-A9E5-045E1A2BEEE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92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9080C8-FF3F-BEE2-AC23-149756647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2240" y="216344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Formation model of silica sinter deposits: an example from Western Turkey</a:t>
            </a: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DA27F84-9CF6-D676-C8F6-86C7D5847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6240" y="4618038"/>
            <a:ext cx="9144000" cy="1655762"/>
          </a:xfrm>
        </p:spPr>
        <p:txBody>
          <a:bodyPr/>
          <a:lstStyle/>
          <a:p>
            <a:r>
              <a:rPr lang="tr-TR" dirty="0"/>
              <a:t>Hatice Ünal Ercan</a:t>
            </a:r>
            <a:r>
              <a:rPr lang="tr-TR" baseline="30000" dirty="0"/>
              <a:t>1</a:t>
            </a:r>
            <a:r>
              <a:rPr lang="tr-TR" dirty="0"/>
              <a:t>, Ömer Işık Ece</a:t>
            </a:r>
            <a:r>
              <a:rPr lang="tr-TR" baseline="30000" dirty="0"/>
              <a:t>2</a:t>
            </a:r>
            <a:r>
              <a:rPr lang="tr-TR" dirty="0"/>
              <a:t>, Paul A. Schroeder</a:t>
            </a:r>
            <a:r>
              <a:rPr lang="tr-TR" baseline="30000" dirty="0"/>
              <a:t>3</a:t>
            </a:r>
            <a:r>
              <a:rPr lang="tr-TR" dirty="0"/>
              <a:t>, </a:t>
            </a:r>
            <a:r>
              <a:rPr lang="tr-TR" dirty="0" err="1"/>
              <a:t>and</a:t>
            </a:r>
            <a:r>
              <a:rPr lang="tr-TR" dirty="0"/>
              <a:t> Fatma Gülmez</a:t>
            </a:r>
            <a:r>
              <a:rPr lang="tr-TR" baseline="30000" dirty="0"/>
              <a:t>2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3BB6569-3EAC-0E6D-CF3D-34448DD4F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1931" cy="103028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39521686-84BE-B94F-4C67-80BC60A8B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240" y="0"/>
            <a:ext cx="1564640" cy="156464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4A982C2-3BD3-91AD-6637-AC77F3EA3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240" y="20989"/>
            <a:ext cx="1261413" cy="159187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23858AF-5438-1598-2327-B608DD1FD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4419" y="-5363"/>
            <a:ext cx="1669054" cy="166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09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A33DC6-859C-1163-262C-62ED919FC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05" y="-203042"/>
            <a:ext cx="10515600" cy="1325563"/>
          </a:xfrm>
        </p:spPr>
        <p:txBody>
          <a:bodyPr/>
          <a:lstStyle/>
          <a:p>
            <a:r>
              <a:rPr lang="tr-TR" dirty="0" err="1"/>
              <a:t>Geochemistry</a:t>
            </a:r>
            <a:r>
              <a:rPr lang="tr-TR" dirty="0"/>
              <a:t>: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6479AC5-4792-3837-0643-7B6035D7D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815"/>
          <a:stretch/>
        </p:blipFill>
        <p:spPr>
          <a:xfrm>
            <a:off x="6425900" y="3429000"/>
            <a:ext cx="5059904" cy="332504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C01EBB9-5D0D-C88F-9529-E400A79F2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185"/>
          <a:stretch/>
        </p:blipFill>
        <p:spPr>
          <a:xfrm>
            <a:off x="6513999" y="90929"/>
            <a:ext cx="4538266" cy="333807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7E2F1DCC-1EC6-E9FD-0B52-2E865E60E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48" y="1617980"/>
            <a:ext cx="5111066" cy="362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3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1CA7EC-8ACD-F76D-72AD-FE4B128C0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813"/>
            <a:ext cx="10515600" cy="663829"/>
          </a:xfrm>
        </p:spPr>
        <p:txBody>
          <a:bodyPr>
            <a:normAutofit fontScale="90000"/>
          </a:bodyPr>
          <a:lstStyle/>
          <a:p>
            <a:r>
              <a:rPr lang="en-US" dirty="0"/>
              <a:t>Formation model of silica sinter deposits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428DA0B-C425-ABF0-8F4F-82B51ECEB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37E79D7-4B4D-B7F6-233A-33F5E969F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 b="24741"/>
          <a:stretch/>
        </p:blipFill>
        <p:spPr>
          <a:xfrm>
            <a:off x="6522721" y="999642"/>
            <a:ext cx="5154884" cy="274199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6C18D17-2B3F-A4F0-4319-CE4A34BC69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519"/>
          <a:stretch/>
        </p:blipFill>
        <p:spPr>
          <a:xfrm>
            <a:off x="596718" y="1543728"/>
            <a:ext cx="4940482" cy="514800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84D0947-6618-E8B8-90B5-5A684F60D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852"/>
          <a:stretch/>
        </p:blipFill>
        <p:spPr>
          <a:xfrm>
            <a:off x="6522721" y="3876575"/>
            <a:ext cx="5154884" cy="262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1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5BE00DF-D70A-46AF-5B39-8391711B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716" y="955309"/>
            <a:ext cx="7074568" cy="28989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tr-TR" sz="6600">
                <a:solidFill>
                  <a:srgbClr val="FFFFFF"/>
                </a:solidFill>
              </a:rPr>
              <a:t>T</a:t>
            </a:r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hank you for your participation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1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C34646D-ECCB-14E0-6B3C-80DFA8C27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tr-TR" sz="5400" dirty="0" err="1"/>
              <a:t>Purpose</a:t>
            </a:r>
            <a:r>
              <a:rPr lang="tr-TR" sz="5400" dirty="0"/>
              <a:t> of </a:t>
            </a:r>
            <a:r>
              <a:rPr lang="tr-TR" sz="5400" dirty="0" err="1"/>
              <a:t>the</a:t>
            </a:r>
            <a:r>
              <a:rPr lang="tr-TR" sz="5400" dirty="0"/>
              <a:t> </a:t>
            </a:r>
            <a:r>
              <a:rPr lang="tr-TR" sz="5400" dirty="0" err="1"/>
              <a:t>study</a:t>
            </a:r>
            <a:endParaRPr lang="tr-TR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FEFE5E1-CB80-43D7-40F4-1D6F1F8F5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58394"/>
            <a:ext cx="10515600" cy="3622950"/>
          </a:xfrm>
        </p:spPr>
        <p:txBody>
          <a:bodyPr>
            <a:normAutofit/>
          </a:bodyPr>
          <a:lstStyle/>
          <a:p>
            <a:r>
              <a:rPr lang="en-US" sz="2200" b="0" i="0" u="none" strike="noStrike" baseline="0" dirty="0">
                <a:latin typeface="Charis SIL"/>
              </a:rPr>
              <a:t>The purpose of this study was to characterize silica microfacies and lithological properties of the silica sinter deposits in the </a:t>
            </a:r>
            <a:r>
              <a:rPr lang="en-US" sz="2200" b="0" i="0" u="none" strike="noStrike" baseline="0" dirty="0" err="1">
                <a:latin typeface="Charis SIL"/>
              </a:rPr>
              <a:t>Etili</a:t>
            </a:r>
            <a:r>
              <a:rPr lang="en-US" sz="2200" b="0" i="0" u="none" strike="noStrike" baseline="0" dirty="0">
                <a:latin typeface="Charis SIL"/>
              </a:rPr>
              <a:t> Fossil Silica Sinter Region (EFSSR). </a:t>
            </a:r>
            <a:endParaRPr lang="tr-TR" sz="2200" b="0" i="0" u="none" strike="noStrike" baseline="0" dirty="0">
              <a:latin typeface="Charis SIL"/>
            </a:endParaRPr>
          </a:p>
          <a:p>
            <a:r>
              <a:rPr lang="en-US" sz="2200" b="0" i="0" u="none" strike="noStrike" baseline="0" dirty="0">
                <a:latin typeface="Charis SIL"/>
              </a:rPr>
              <a:t>We hypothesize that ancient alkali chloride and acid-sulfate springs were manifesting within the fossil geothermal area, which resulted in silicification and alteration processes. </a:t>
            </a:r>
            <a:endParaRPr lang="tr-TR" sz="2200" b="0" i="0" u="none" strike="noStrike" baseline="0" dirty="0">
              <a:latin typeface="Charis SIL"/>
            </a:endParaRPr>
          </a:p>
          <a:p>
            <a:r>
              <a:rPr lang="en-US" sz="2200" b="0" i="0" u="none" strike="noStrike" baseline="0" dirty="0">
                <a:latin typeface="Charis SIL"/>
              </a:rPr>
              <a:t>We support this hypothesize with X-ray diffraction (XRD), field emission </a:t>
            </a:r>
            <a:r>
              <a:rPr lang="en-US" sz="2200" b="0" i="0" u="none" strike="noStrike" baseline="0" dirty="0">
                <a:latin typeface="STIX"/>
              </a:rPr>
              <a:t>– </a:t>
            </a:r>
            <a:r>
              <a:rPr lang="en-US" sz="2200" b="0" i="0" u="none" strike="noStrike" baseline="0" dirty="0">
                <a:latin typeface="Charis SIL"/>
              </a:rPr>
              <a:t>scanning electron microscopy (FE-SEM), elemental analysis, and stable isotopic analysis on the host rock, altered samples, and siliceous and silicified samples. </a:t>
            </a: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2137517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13152B6-8097-8DC7-90CC-E50D7BEA4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67" y="530353"/>
            <a:ext cx="3837430" cy="1929384"/>
          </a:xfrm>
        </p:spPr>
        <p:txBody>
          <a:bodyPr anchor="ctr">
            <a:normAutofit/>
          </a:bodyPr>
          <a:lstStyle/>
          <a:p>
            <a:r>
              <a:rPr lang="tr-TR" sz="4800" dirty="0" err="1"/>
              <a:t>Geological</a:t>
            </a:r>
            <a:r>
              <a:rPr lang="tr-TR" sz="4800" dirty="0"/>
              <a:t> background: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AADA638-9CD4-787F-02AB-9D172C5CA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2286000"/>
            <a:ext cx="4800600" cy="42230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Charis SIL"/>
              </a:rPr>
              <a:t>The </a:t>
            </a:r>
            <a:r>
              <a:rPr lang="en-US" sz="1600" dirty="0" err="1">
                <a:latin typeface="Charis SIL"/>
              </a:rPr>
              <a:t>Etili</a:t>
            </a:r>
            <a:r>
              <a:rPr lang="en-US" sz="1600" dirty="0">
                <a:latin typeface="Charis SIL"/>
              </a:rPr>
              <a:t> Fossil Silica Sinter Region is of Oligo-Miocene age </a:t>
            </a:r>
            <a:r>
              <a:rPr lang="en-US" sz="1600" b="0" i="0" u="none" strike="noStrike" baseline="0" dirty="0">
                <a:latin typeface="Charis SIL"/>
              </a:rPr>
              <a:t>well-preserved fossil geothermal system in NW Anatolia (</a:t>
            </a:r>
            <a:r>
              <a:rPr lang="en-US" sz="1600" b="0" i="0" u="none" strike="noStrike" baseline="0" dirty="0" err="1">
                <a:latin typeface="Charis SIL"/>
              </a:rPr>
              <a:t>Çanakkale</a:t>
            </a:r>
            <a:r>
              <a:rPr lang="en-US" sz="1600" b="0" i="0" u="none" strike="noStrike" baseline="0" dirty="0">
                <a:latin typeface="Charis SIL"/>
              </a:rPr>
              <a:t>). </a:t>
            </a:r>
          </a:p>
          <a:p>
            <a:pPr marL="0" indent="0">
              <a:buNone/>
            </a:pPr>
            <a:r>
              <a:rPr lang="en-US" sz="1600" dirty="0">
                <a:latin typeface="Charis SIL"/>
              </a:rPr>
              <a:t>It comprises of extensive epidermal deposits with the </a:t>
            </a:r>
            <a:r>
              <a:rPr lang="en-US" sz="1600" b="0" i="0" u="none" strike="noStrike" baseline="0" dirty="0">
                <a:latin typeface="Charis SIL"/>
              </a:rPr>
              <a:t>largest fossil siliceous hot spring deposits of Turkey. </a:t>
            </a:r>
          </a:p>
          <a:p>
            <a:pPr marL="0" indent="0">
              <a:buNone/>
            </a:pPr>
            <a:r>
              <a:rPr lang="en-US" sz="1600" b="0" i="0" u="none" strike="noStrike" baseline="0" dirty="0">
                <a:latin typeface="Charis SIL"/>
              </a:rPr>
              <a:t>NE trending faults with minor NW-trending fracture systems are the structural components of EFSSR. </a:t>
            </a:r>
          </a:p>
          <a:p>
            <a:pPr marL="0" indent="0">
              <a:buNone/>
            </a:pPr>
            <a:r>
              <a:rPr lang="en-US" sz="1600" dirty="0">
                <a:latin typeface="Charis SIL"/>
              </a:rPr>
              <a:t>Siliceous</a:t>
            </a:r>
            <a:r>
              <a:rPr lang="en-US" sz="1600" b="0" i="0" u="none" strike="noStrike" baseline="0" dirty="0">
                <a:latin typeface="Charis SIL"/>
              </a:rPr>
              <a:t> deposits are commonly associated with the calc-alkaline tuffs, ashes and pyroclastic rocks the products of the </a:t>
            </a:r>
            <a:r>
              <a:rPr lang="en-US" sz="1600" b="0" i="0" u="none" strike="noStrike" baseline="0" dirty="0" err="1">
                <a:latin typeface="Charis SIL"/>
              </a:rPr>
              <a:t>extensinal</a:t>
            </a:r>
            <a:r>
              <a:rPr lang="en-US" sz="1600" b="0" i="0" u="none" strike="noStrike" baseline="0" dirty="0">
                <a:latin typeface="Charis SIL"/>
              </a:rPr>
              <a:t> magmatism. </a:t>
            </a:r>
            <a:endParaRPr lang="tr-TR" sz="1600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F2EA4801-4FB6-01E0-99A4-C723315E7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005" y="530352"/>
            <a:ext cx="6638855" cy="620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62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AADA638-9CD4-787F-02AB-9D172C5CA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161" y="6254497"/>
            <a:ext cx="11755791" cy="64465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400" b="0" i="0" u="none" strike="noStrike" baseline="0" dirty="0">
                <a:latin typeface="Charis SIL"/>
              </a:rPr>
              <a:t>NE trending faults with minor NW-trending fracture systems are the structural components of EFSSR. 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AB49C2C0-DDF1-00B9-06CE-8B1F700B2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301" y="464471"/>
            <a:ext cx="10041711" cy="5748877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613152B6-8097-8DC7-90CC-E50D7BEA4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67" y="530353"/>
            <a:ext cx="3837430" cy="1929384"/>
          </a:xfrm>
        </p:spPr>
        <p:txBody>
          <a:bodyPr anchor="ctr">
            <a:normAutofit/>
          </a:bodyPr>
          <a:lstStyle/>
          <a:p>
            <a:r>
              <a:rPr lang="tr-TR" sz="4800" dirty="0" err="1"/>
              <a:t>Geological</a:t>
            </a:r>
            <a:r>
              <a:rPr lang="tr-TR" sz="4800" dirty="0"/>
              <a:t> background:</a:t>
            </a:r>
          </a:p>
        </p:txBody>
      </p:sp>
    </p:spTree>
    <p:extLst>
      <p:ext uri="{BB962C8B-B14F-4D97-AF65-F5344CB8AC3E}">
        <p14:creationId xmlns:p14="http://schemas.microsoft.com/office/powerpoint/2010/main" val="205686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F4789A-9CB9-F2C0-F7EE-55E74EA85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2" y="42862"/>
            <a:ext cx="3047998" cy="1325563"/>
          </a:xfrm>
        </p:spPr>
        <p:txBody>
          <a:bodyPr/>
          <a:lstStyle/>
          <a:p>
            <a:r>
              <a:rPr lang="tr-TR" dirty="0" err="1"/>
              <a:t>Lithofacies</a:t>
            </a:r>
            <a:r>
              <a:rPr lang="tr-TR" dirty="0"/>
              <a:t>: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D588A91-095A-6C74-A9BD-DD6E02A18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96" y="1368425"/>
            <a:ext cx="3071836" cy="46970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000" dirty="0" err="1"/>
              <a:t>Proximal</a:t>
            </a:r>
            <a:r>
              <a:rPr lang="tr-TR" sz="2000" dirty="0"/>
              <a:t> </a:t>
            </a:r>
            <a:r>
              <a:rPr lang="tr-TR" sz="2000" dirty="0" err="1"/>
              <a:t>apron</a:t>
            </a:r>
            <a:r>
              <a:rPr lang="tr-TR" sz="2000" dirty="0"/>
              <a:t> </a:t>
            </a:r>
            <a:r>
              <a:rPr lang="tr-TR" sz="2000" dirty="0" err="1"/>
              <a:t>lithofacies</a:t>
            </a:r>
            <a:r>
              <a:rPr lang="tr-TR" sz="2000" dirty="0"/>
              <a:t> </a:t>
            </a:r>
            <a:r>
              <a:rPr lang="tr-TR" sz="2000" dirty="0" err="1"/>
              <a:t>were</a:t>
            </a:r>
            <a:r>
              <a:rPr lang="tr-TR" sz="2000" dirty="0"/>
              <a:t> </a:t>
            </a: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only</a:t>
            </a:r>
            <a:r>
              <a:rPr lang="tr-TR" sz="2000" dirty="0"/>
              <a:t> </a:t>
            </a:r>
            <a:r>
              <a:rPr lang="tr-TR" sz="2000" dirty="0" err="1"/>
              <a:t>facies</a:t>
            </a:r>
            <a:r>
              <a:rPr lang="tr-TR" sz="2000" dirty="0"/>
              <a:t> </a:t>
            </a:r>
            <a:r>
              <a:rPr lang="tr-TR" sz="2000" dirty="0" err="1"/>
              <a:t>preserved</a:t>
            </a:r>
            <a:r>
              <a:rPr lang="tr-TR" sz="2000" dirty="0"/>
              <a:t> in </a:t>
            </a: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region</a:t>
            </a:r>
            <a:r>
              <a:rPr lang="tr-TR" sz="2000" dirty="0"/>
              <a:t>. </a:t>
            </a:r>
          </a:p>
          <a:p>
            <a:pPr marL="0" indent="0">
              <a:buNone/>
            </a:pPr>
            <a:r>
              <a:rPr lang="tr-TR" sz="2000" dirty="0" err="1"/>
              <a:t>Other</a:t>
            </a:r>
            <a:r>
              <a:rPr lang="tr-TR" sz="2000" dirty="0"/>
              <a:t> </a:t>
            </a:r>
            <a:r>
              <a:rPr lang="tr-TR" sz="2000" dirty="0" err="1"/>
              <a:t>lithofacies</a:t>
            </a:r>
            <a:r>
              <a:rPr lang="tr-TR" sz="2000" dirty="0"/>
              <a:t> </a:t>
            </a:r>
            <a:r>
              <a:rPr lang="tr-TR" sz="2000" dirty="0" err="1"/>
              <a:t>were</a:t>
            </a:r>
            <a:r>
              <a:rPr lang="tr-TR" sz="2000" dirty="0"/>
              <a:t> not </a:t>
            </a:r>
            <a:r>
              <a:rPr lang="tr-TR" sz="2000" dirty="0" err="1"/>
              <a:t>preserved</a:t>
            </a:r>
            <a:r>
              <a:rPr lang="tr-TR" sz="2000" dirty="0"/>
              <a:t> </a:t>
            </a:r>
            <a:r>
              <a:rPr lang="tr-TR" sz="2000" dirty="0" err="1"/>
              <a:t>due</a:t>
            </a:r>
            <a:r>
              <a:rPr lang="tr-TR" sz="2000" dirty="0"/>
              <a:t> </a:t>
            </a:r>
            <a:r>
              <a:rPr lang="tr-TR" sz="2000" dirty="0" err="1"/>
              <a:t>to</a:t>
            </a:r>
            <a:r>
              <a:rPr lang="tr-TR" sz="2000" dirty="0"/>
              <a:t> </a:t>
            </a:r>
            <a:r>
              <a:rPr lang="tr-TR" sz="2000" dirty="0" err="1"/>
              <a:t>erosion</a:t>
            </a:r>
            <a:r>
              <a:rPr lang="tr-TR" sz="2000" dirty="0"/>
              <a:t> </a:t>
            </a:r>
            <a:r>
              <a:rPr lang="tr-TR" sz="2000" dirty="0" err="1"/>
              <a:t>and</a:t>
            </a:r>
            <a:r>
              <a:rPr lang="tr-TR" sz="2000" dirty="0"/>
              <a:t> </a:t>
            </a:r>
            <a:r>
              <a:rPr lang="tr-TR" sz="2000" dirty="0" err="1"/>
              <a:t>tectonism</a:t>
            </a:r>
            <a:r>
              <a:rPr lang="tr-TR" sz="2000" dirty="0"/>
              <a:t>. </a:t>
            </a:r>
          </a:p>
          <a:p>
            <a:pPr marL="0" indent="0">
              <a:buNone/>
            </a:pP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lithofacies</a:t>
            </a:r>
            <a:r>
              <a:rPr lang="tr-TR" sz="2000" dirty="0"/>
              <a:t> </a:t>
            </a:r>
            <a:r>
              <a:rPr lang="tr-TR" sz="2000" dirty="0" err="1"/>
              <a:t>observed</a:t>
            </a:r>
            <a:r>
              <a:rPr lang="tr-TR" sz="2000" dirty="0"/>
              <a:t> in </a:t>
            </a:r>
            <a:r>
              <a:rPr lang="tr-TR" sz="2000" dirty="0" err="1"/>
              <a:t>the</a:t>
            </a:r>
            <a:r>
              <a:rPr lang="tr-TR" sz="2000" dirty="0"/>
              <a:t> Etili </a:t>
            </a:r>
            <a:r>
              <a:rPr lang="tr-TR" sz="2000" dirty="0" err="1"/>
              <a:t>epithermal</a:t>
            </a:r>
            <a:r>
              <a:rPr lang="tr-TR" sz="2000" dirty="0"/>
              <a:t> </a:t>
            </a:r>
            <a:r>
              <a:rPr lang="tr-TR" sz="2000" dirty="0" err="1"/>
              <a:t>systems</a:t>
            </a:r>
            <a:r>
              <a:rPr lang="tr-TR" sz="2000" dirty="0"/>
              <a:t> </a:t>
            </a:r>
            <a:r>
              <a:rPr lang="tr-TR" sz="2000" dirty="0" err="1"/>
              <a:t>include</a:t>
            </a:r>
            <a:r>
              <a:rPr lang="tr-TR" sz="2000" dirty="0"/>
              <a:t>; </a:t>
            </a:r>
            <a:r>
              <a:rPr lang="tr-TR" sz="2000" dirty="0" err="1"/>
              <a:t>silica</a:t>
            </a:r>
            <a:r>
              <a:rPr lang="tr-TR" sz="2000" dirty="0"/>
              <a:t> </a:t>
            </a:r>
            <a:r>
              <a:rPr lang="tr-TR" sz="2000" dirty="0" err="1"/>
              <a:t>infiltrates</a:t>
            </a:r>
            <a:r>
              <a:rPr lang="tr-TR" sz="2000" dirty="0"/>
              <a:t>, </a:t>
            </a:r>
            <a:r>
              <a:rPr lang="tr-TR" sz="2000" dirty="0" err="1"/>
              <a:t>spring</a:t>
            </a:r>
            <a:r>
              <a:rPr lang="tr-TR" sz="2000" dirty="0"/>
              <a:t> </a:t>
            </a:r>
            <a:r>
              <a:rPr lang="tr-TR" sz="2000" dirty="0" err="1"/>
              <a:t>conduits</a:t>
            </a:r>
            <a:r>
              <a:rPr lang="tr-TR" sz="2000" dirty="0"/>
              <a:t>, </a:t>
            </a:r>
            <a:r>
              <a:rPr lang="tr-TR" sz="2000" dirty="0" err="1"/>
              <a:t>nodular</a:t>
            </a:r>
            <a:r>
              <a:rPr lang="tr-TR" sz="2000" dirty="0"/>
              <a:t> </a:t>
            </a:r>
            <a:r>
              <a:rPr lang="tr-TR" sz="2000" dirty="0" err="1"/>
              <a:t>and</a:t>
            </a:r>
            <a:r>
              <a:rPr lang="tr-TR" sz="2000" dirty="0"/>
              <a:t> </a:t>
            </a:r>
            <a:r>
              <a:rPr lang="tr-TR" sz="2000" dirty="0" err="1"/>
              <a:t>finely</a:t>
            </a:r>
            <a:r>
              <a:rPr lang="tr-TR" sz="2000" dirty="0"/>
              <a:t> </a:t>
            </a:r>
            <a:r>
              <a:rPr lang="tr-TR" sz="2000" dirty="0" err="1"/>
              <a:t>laminated</a:t>
            </a:r>
            <a:r>
              <a:rPr lang="tr-TR" sz="2000" dirty="0"/>
              <a:t> </a:t>
            </a:r>
            <a:r>
              <a:rPr lang="tr-TR" sz="2000" dirty="0" err="1"/>
              <a:t>geyserite</a:t>
            </a:r>
            <a:r>
              <a:rPr lang="tr-TR" sz="2000" dirty="0"/>
              <a:t>, </a:t>
            </a:r>
            <a:r>
              <a:rPr lang="tr-TR" sz="2000" dirty="0" err="1"/>
              <a:t>sinter</a:t>
            </a:r>
            <a:r>
              <a:rPr lang="tr-TR" sz="2000" dirty="0"/>
              <a:t> </a:t>
            </a:r>
            <a:r>
              <a:rPr lang="tr-TR" sz="2000" dirty="0" err="1"/>
              <a:t>clast</a:t>
            </a:r>
            <a:r>
              <a:rPr lang="tr-TR" sz="2000" dirty="0"/>
              <a:t> </a:t>
            </a:r>
            <a:r>
              <a:rPr lang="tr-TR" sz="2000" dirty="0" err="1"/>
              <a:t>breccia</a:t>
            </a:r>
            <a:r>
              <a:rPr lang="tr-TR" sz="2000" dirty="0"/>
              <a:t>, </a:t>
            </a:r>
            <a:r>
              <a:rPr lang="tr-TR" sz="2000" dirty="0" err="1"/>
              <a:t>silicified</a:t>
            </a:r>
            <a:r>
              <a:rPr lang="tr-TR" sz="2000" dirty="0"/>
              <a:t> </a:t>
            </a:r>
            <a:r>
              <a:rPr lang="tr-TR" sz="2000" dirty="0" err="1"/>
              <a:t>volcanic</a:t>
            </a:r>
            <a:r>
              <a:rPr lang="tr-TR" sz="2000" dirty="0"/>
              <a:t> </a:t>
            </a:r>
            <a:r>
              <a:rPr lang="tr-TR" sz="2000" dirty="0" err="1"/>
              <a:t>rocks</a:t>
            </a:r>
            <a:r>
              <a:rPr lang="tr-TR" sz="2000" dirty="0"/>
              <a:t>, </a:t>
            </a:r>
            <a:r>
              <a:rPr lang="tr-TR" sz="2000" dirty="0" err="1"/>
              <a:t>and</a:t>
            </a:r>
            <a:r>
              <a:rPr lang="tr-TR" sz="2000" dirty="0"/>
              <a:t> </a:t>
            </a:r>
            <a:r>
              <a:rPr lang="tr-TR" sz="2000" dirty="0" err="1"/>
              <a:t>epithermal</a:t>
            </a:r>
            <a:r>
              <a:rPr lang="tr-TR" sz="2000" dirty="0"/>
              <a:t> </a:t>
            </a:r>
            <a:r>
              <a:rPr lang="tr-TR" sz="2000" dirty="0" err="1"/>
              <a:t>veins</a:t>
            </a:r>
            <a:r>
              <a:rPr lang="tr-TR" sz="2000" dirty="0"/>
              <a:t>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9857AE0-EA13-380C-2063-DC435943A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702" y="525169"/>
            <a:ext cx="8435624" cy="530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5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F4789A-9CB9-F2C0-F7EE-55E74EA85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2" y="42862"/>
            <a:ext cx="3047998" cy="1325563"/>
          </a:xfrm>
        </p:spPr>
        <p:txBody>
          <a:bodyPr/>
          <a:lstStyle/>
          <a:p>
            <a:r>
              <a:rPr lang="tr-TR" dirty="0" err="1"/>
              <a:t>Lithofacies</a:t>
            </a:r>
            <a:r>
              <a:rPr lang="tr-TR" dirty="0"/>
              <a:t>:</a:t>
            </a:r>
          </a:p>
        </p:txBody>
      </p:sp>
      <p:pic>
        <p:nvPicPr>
          <p:cNvPr id="8" name="Resim 4">
            <a:extLst>
              <a:ext uri="{FF2B5EF4-FFF2-40B4-BE49-F238E27FC236}">
                <a16:creationId xmlns:a16="http://schemas.microsoft.com/office/drawing/2014/main" id="{93A1022C-6360-41D1-AA1B-A6CAE22A0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07" y="1368425"/>
            <a:ext cx="7354769" cy="543653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9C5B522-F472-2FAB-C620-A48118E16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692" y="0"/>
            <a:ext cx="4220308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C8F23190-7E9A-0D30-01E0-2716371E10BB}"/>
              </a:ext>
            </a:extLst>
          </p:cNvPr>
          <p:cNvSpPr txBox="1"/>
          <p:nvPr/>
        </p:nvSpPr>
        <p:spPr>
          <a:xfrm>
            <a:off x="2887445" y="53045"/>
            <a:ext cx="487479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lithofacies</a:t>
            </a:r>
            <a:r>
              <a:rPr lang="tr-TR" dirty="0"/>
              <a:t> </a:t>
            </a:r>
            <a:r>
              <a:rPr lang="tr-TR" dirty="0" err="1"/>
              <a:t>observed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Etili </a:t>
            </a:r>
            <a:r>
              <a:rPr lang="tr-TR" dirty="0" err="1"/>
              <a:t>epithermal</a:t>
            </a:r>
            <a:r>
              <a:rPr lang="tr-TR" dirty="0"/>
              <a:t> </a:t>
            </a:r>
            <a:r>
              <a:rPr lang="tr-TR" dirty="0" err="1"/>
              <a:t>systems</a:t>
            </a:r>
            <a:r>
              <a:rPr lang="tr-TR" dirty="0"/>
              <a:t> </a:t>
            </a:r>
            <a:r>
              <a:rPr lang="tr-TR" dirty="0" err="1"/>
              <a:t>include</a:t>
            </a:r>
            <a:r>
              <a:rPr lang="tr-TR" dirty="0"/>
              <a:t>; </a:t>
            </a:r>
            <a:r>
              <a:rPr lang="tr-TR" dirty="0" err="1"/>
              <a:t>silica</a:t>
            </a:r>
            <a:r>
              <a:rPr lang="tr-TR" dirty="0"/>
              <a:t> </a:t>
            </a:r>
            <a:r>
              <a:rPr lang="tr-TR" dirty="0" err="1"/>
              <a:t>infiltrates</a:t>
            </a:r>
            <a:r>
              <a:rPr lang="tr-TR" dirty="0"/>
              <a:t>, </a:t>
            </a:r>
            <a:r>
              <a:rPr lang="tr-TR" dirty="0" err="1"/>
              <a:t>spring</a:t>
            </a:r>
            <a:r>
              <a:rPr lang="tr-TR" dirty="0"/>
              <a:t> </a:t>
            </a:r>
            <a:r>
              <a:rPr lang="tr-TR" dirty="0" err="1"/>
              <a:t>conduits</a:t>
            </a:r>
            <a:r>
              <a:rPr lang="tr-TR" dirty="0"/>
              <a:t>, </a:t>
            </a:r>
            <a:r>
              <a:rPr lang="tr-TR" dirty="0" err="1"/>
              <a:t>nodular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finely</a:t>
            </a:r>
            <a:r>
              <a:rPr lang="tr-TR" dirty="0"/>
              <a:t> </a:t>
            </a:r>
            <a:r>
              <a:rPr lang="tr-TR" dirty="0" err="1"/>
              <a:t>laminated</a:t>
            </a:r>
            <a:r>
              <a:rPr lang="tr-TR" dirty="0"/>
              <a:t> </a:t>
            </a:r>
            <a:r>
              <a:rPr lang="tr-TR" dirty="0" err="1"/>
              <a:t>geyserite</a:t>
            </a:r>
            <a:r>
              <a:rPr lang="tr-TR" dirty="0"/>
              <a:t>, </a:t>
            </a:r>
            <a:r>
              <a:rPr lang="tr-TR" dirty="0" err="1"/>
              <a:t>sinter</a:t>
            </a:r>
            <a:r>
              <a:rPr lang="tr-TR" dirty="0"/>
              <a:t> </a:t>
            </a:r>
            <a:r>
              <a:rPr lang="tr-TR" dirty="0" err="1"/>
              <a:t>clast</a:t>
            </a:r>
            <a:r>
              <a:rPr lang="tr-TR" dirty="0"/>
              <a:t> </a:t>
            </a:r>
            <a:r>
              <a:rPr lang="tr-TR" dirty="0" err="1"/>
              <a:t>breccia</a:t>
            </a:r>
            <a:r>
              <a:rPr lang="tr-TR" dirty="0"/>
              <a:t>, </a:t>
            </a:r>
            <a:r>
              <a:rPr lang="tr-TR" dirty="0" err="1"/>
              <a:t>silicified</a:t>
            </a:r>
            <a:r>
              <a:rPr lang="tr-TR" dirty="0"/>
              <a:t> </a:t>
            </a:r>
            <a:r>
              <a:rPr lang="tr-TR" dirty="0" err="1"/>
              <a:t>volcanic</a:t>
            </a:r>
            <a:r>
              <a:rPr lang="tr-TR" dirty="0"/>
              <a:t> </a:t>
            </a:r>
            <a:r>
              <a:rPr lang="tr-TR" dirty="0" err="1"/>
              <a:t>rocks</a:t>
            </a:r>
            <a:r>
              <a:rPr lang="tr-TR" dirty="0"/>
              <a:t>,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epithermal</a:t>
            </a:r>
            <a:r>
              <a:rPr lang="tr-TR" dirty="0"/>
              <a:t> </a:t>
            </a:r>
            <a:r>
              <a:rPr lang="tr-TR" dirty="0" err="1"/>
              <a:t>veins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743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F4789A-9CB9-F2C0-F7EE-55E74EA85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2" y="42862"/>
            <a:ext cx="3047998" cy="1325563"/>
          </a:xfrm>
        </p:spPr>
        <p:txBody>
          <a:bodyPr/>
          <a:lstStyle/>
          <a:p>
            <a:r>
              <a:rPr lang="tr-TR" dirty="0" err="1"/>
              <a:t>Lithofacies</a:t>
            </a:r>
            <a:r>
              <a:rPr lang="tr-TR" dirty="0"/>
              <a:t>: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D588A91-095A-6C74-A9BD-DD6E02A18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42" y="1825624"/>
            <a:ext cx="3071836" cy="46970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000" dirty="0" err="1"/>
              <a:t>Proximal</a:t>
            </a:r>
            <a:r>
              <a:rPr lang="tr-TR" sz="2000" dirty="0"/>
              <a:t> </a:t>
            </a:r>
            <a:r>
              <a:rPr lang="tr-TR" sz="2000" dirty="0" err="1"/>
              <a:t>apron</a:t>
            </a:r>
            <a:r>
              <a:rPr lang="tr-TR" sz="2000" dirty="0"/>
              <a:t> </a:t>
            </a:r>
            <a:r>
              <a:rPr lang="tr-TR" sz="2000" dirty="0" err="1"/>
              <a:t>lithofacies</a:t>
            </a:r>
            <a:r>
              <a:rPr lang="tr-TR" sz="2000" dirty="0"/>
              <a:t> </a:t>
            </a:r>
            <a:r>
              <a:rPr lang="tr-TR" sz="2000" dirty="0" err="1"/>
              <a:t>were</a:t>
            </a:r>
            <a:r>
              <a:rPr lang="tr-TR" sz="2000" dirty="0"/>
              <a:t> </a:t>
            </a: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only</a:t>
            </a:r>
            <a:r>
              <a:rPr lang="tr-TR" sz="2000" dirty="0"/>
              <a:t> </a:t>
            </a:r>
            <a:r>
              <a:rPr lang="tr-TR" sz="2000" dirty="0" err="1"/>
              <a:t>facies</a:t>
            </a:r>
            <a:r>
              <a:rPr lang="tr-TR" sz="2000" dirty="0"/>
              <a:t> </a:t>
            </a:r>
            <a:r>
              <a:rPr lang="tr-TR" sz="2000" dirty="0" err="1"/>
              <a:t>preserved</a:t>
            </a:r>
            <a:r>
              <a:rPr lang="tr-TR" sz="2000" dirty="0"/>
              <a:t> in </a:t>
            </a: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region</a:t>
            </a:r>
            <a:r>
              <a:rPr lang="tr-TR" sz="2000" dirty="0"/>
              <a:t>. </a:t>
            </a:r>
          </a:p>
          <a:p>
            <a:pPr marL="0" indent="0">
              <a:buNone/>
            </a:pPr>
            <a:r>
              <a:rPr lang="tr-TR" sz="2000" dirty="0" err="1"/>
              <a:t>Other</a:t>
            </a:r>
            <a:r>
              <a:rPr lang="tr-TR" sz="2000" dirty="0"/>
              <a:t> </a:t>
            </a:r>
            <a:r>
              <a:rPr lang="tr-TR" sz="2000" dirty="0" err="1"/>
              <a:t>lithofacies</a:t>
            </a:r>
            <a:r>
              <a:rPr lang="tr-TR" sz="2000" dirty="0"/>
              <a:t> </a:t>
            </a:r>
            <a:r>
              <a:rPr lang="tr-TR" sz="2000" dirty="0" err="1"/>
              <a:t>were</a:t>
            </a:r>
            <a:r>
              <a:rPr lang="tr-TR" sz="2000" dirty="0"/>
              <a:t> not </a:t>
            </a:r>
            <a:r>
              <a:rPr lang="tr-TR" sz="2000" dirty="0" err="1"/>
              <a:t>preserved</a:t>
            </a:r>
            <a:r>
              <a:rPr lang="tr-TR" sz="2000" dirty="0"/>
              <a:t> </a:t>
            </a:r>
            <a:r>
              <a:rPr lang="tr-TR" sz="2000" dirty="0" err="1"/>
              <a:t>due</a:t>
            </a:r>
            <a:r>
              <a:rPr lang="tr-TR" sz="2000" dirty="0"/>
              <a:t> </a:t>
            </a:r>
            <a:r>
              <a:rPr lang="tr-TR" sz="2000" dirty="0" err="1"/>
              <a:t>to</a:t>
            </a:r>
            <a:r>
              <a:rPr lang="tr-TR" sz="2000" dirty="0"/>
              <a:t> </a:t>
            </a:r>
            <a:r>
              <a:rPr lang="tr-TR" sz="2000" dirty="0" err="1"/>
              <a:t>erosion</a:t>
            </a:r>
            <a:r>
              <a:rPr lang="tr-TR" sz="2000" dirty="0"/>
              <a:t> </a:t>
            </a:r>
            <a:r>
              <a:rPr lang="tr-TR" sz="2000" dirty="0" err="1"/>
              <a:t>and</a:t>
            </a:r>
            <a:r>
              <a:rPr lang="tr-TR" sz="2000" dirty="0"/>
              <a:t> </a:t>
            </a:r>
            <a:r>
              <a:rPr lang="tr-TR" sz="2000" dirty="0" err="1"/>
              <a:t>tectonism</a:t>
            </a:r>
            <a:r>
              <a:rPr lang="tr-TR" sz="2000" dirty="0"/>
              <a:t>. </a:t>
            </a:r>
          </a:p>
          <a:p>
            <a:pPr marL="0" indent="0">
              <a:buNone/>
            </a:pPr>
            <a:r>
              <a:rPr lang="tr-TR" sz="2000" dirty="0" err="1"/>
              <a:t>The</a:t>
            </a:r>
            <a:r>
              <a:rPr lang="tr-TR" sz="2000" dirty="0"/>
              <a:t> </a:t>
            </a:r>
            <a:r>
              <a:rPr lang="tr-TR" sz="2000" dirty="0" err="1"/>
              <a:t>lithofacies</a:t>
            </a:r>
            <a:r>
              <a:rPr lang="tr-TR" sz="2000" dirty="0"/>
              <a:t> </a:t>
            </a:r>
            <a:r>
              <a:rPr lang="tr-TR" sz="2000" dirty="0" err="1"/>
              <a:t>observed</a:t>
            </a:r>
            <a:r>
              <a:rPr lang="tr-TR" sz="2000" dirty="0"/>
              <a:t> in </a:t>
            </a:r>
            <a:r>
              <a:rPr lang="tr-TR" sz="2000" dirty="0" err="1"/>
              <a:t>the</a:t>
            </a:r>
            <a:r>
              <a:rPr lang="tr-TR" sz="2000" dirty="0"/>
              <a:t> Etili </a:t>
            </a:r>
            <a:r>
              <a:rPr lang="tr-TR" sz="2000" dirty="0" err="1"/>
              <a:t>epithermal</a:t>
            </a:r>
            <a:r>
              <a:rPr lang="tr-TR" sz="2000" dirty="0"/>
              <a:t> </a:t>
            </a:r>
            <a:r>
              <a:rPr lang="tr-TR" sz="2000" dirty="0" err="1"/>
              <a:t>systems</a:t>
            </a:r>
            <a:r>
              <a:rPr lang="tr-TR" sz="2000" dirty="0"/>
              <a:t> </a:t>
            </a:r>
            <a:r>
              <a:rPr lang="tr-TR" sz="2000" dirty="0" err="1"/>
              <a:t>include</a:t>
            </a:r>
            <a:r>
              <a:rPr lang="tr-TR" sz="2000" dirty="0"/>
              <a:t>; </a:t>
            </a:r>
            <a:r>
              <a:rPr lang="tr-TR" sz="2000" dirty="0" err="1"/>
              <a:t>silica</a:t>
            </a:r>
            <a:r>
              <a:rPr lang="tr-TR" sz="2000" dirty="0"/>
              <a:t> </a:t>
            </a:r>
            <a:r>
              <a:rPr lang="tr-TR" sz="2000" dirty="0" err="1"/>
              <a:t>infiltrates</a:t>
            </a:r>
            <a:r>
              <a:rPr lang="tr-TR" sz="2000" dirty="0"/>
              <a:t>, </a:t>
            </a:r>
            <a:r>
              <a:rPr lang="tr-TR" sz="2000" dirty="0" err="1"/>
              <a:t>spring</a:t>
            </a:r>
            <a:r>
              <a:rPr lang="tr-TR" sz="2000" dirty="0"/>
              <a:t> </a:t>
            </a:r>
            <a:r>
              <a:rPr lang="tr-TR" sz="2000" dirty="0" err="1"/>
              <a:t>conduits</a:t>
            </a:r>
            <a:r>
              <a:rPr lang="tr-TR" sz="2000" dirty="0"/>
              <a:t>, </a:t>
            </a:r>
            <a:r>
              <a:rPr lang="tr-TR" sz="2000" dirty="0" err="1"/>
              <a:t>nodular</a:t>
            </a:r>
            <a:r>
              <a:rPr lang="tr-TR" sz="2000" dirty="0"/>
              <a:t> </a:t>
            </a:r>
            <a:r>
              <a:rPr lang="tr-TR" sz="2000" dirty="0" err="1"/>
              <a:t>and</a:t>
            </a:r>
            <a:r>
              <a:rPr lang="tr-TR" sz="2000" dirty="0"/>
              <a:t> </a:t>
            </a:r>
            <a:r>
              <a:rPr lang="tr-TR" sz="2000" dirty="0" err="1"/>
              <a:t>finely</a:t>
            </a:r>
            <a:r>
              <a:rPr lang="tr-TR" sz="2000" dirty="0"/>
              <a:t> </a:t>
            </a:r>
            <a:r>
              <a:rPr lang="tr-TR" sz="2000" dirty="0" err="1"/>
              <a:t>laminated</a:t>
            </a:r>
            <a:r>
              <a:rPr lang="tr-TR" sz="2000" dirty="0"/>
              <a:t> </a:t>
            </a:r>
            <a:r>
              <a:rPr lang="tr-TR" sz="2000" dirty="0" err="1"/>
              <a:t>geyserite</a:t>
            </a:r>
            <a:r>
              <a:rPr lang="tr-TR" sz="2000" dirty="0"/>
              <a:t>, </a:t>
            </a:r>
            <a:r>
              <a:rPr lang="tr-TR" sz="2000" dirty="0" err="1"/>
              <a:t>sinter</a:t>
            </a:r>
            <a:r>
              <a:rPr lang="tr-TR" sz="2000" dirty="0"/>
              <a:t> </a:t>
            </a:r>
            <a:r>
              <a:rPr lang="tr-TR" sz="2000" dirty="0" err="1"/>
              <a:t>clast</a:t>
            </a:r>
            <a:r>
              <a:rPr lang="tr-TR" sz="2000" dirty="0"/>
              <a:t> </a:t>
            </a:r>
            <a:r>
              <a:rPr lang="tr-TR" sz="2000" dirty="0" err="1"/>
              <a:t>breccia</a:t>
            </a:r>
            <a:r>
              <a:rPr lang="tr-TR" sz="2000" dirty="0"/>
              <a:t>, </a:t>
            </a:r>
            <a:r>
              <a:rPr lang="tr-TR" sz="2000" dirty="0" err="1"/>
              <a:t>silicified</a:t>
            </a:r>
            <a:r>
              <a:rPr lang="tr-TR" sz="2000" dirty="0"/>
              <a:t> </a:t>
            </a:r>
            <a:r>
              <a:rPr lang="tr-TR" sz="2000" dirty="0" err="1"/>
              <a:t>volcanic</a:t>
            </a:r>
            <a:r>
              <a:rPr lang="tr-TR" sz="2000" dirty="0"/>
              <a:t> </a:t>
            </a:r>
            <a:r>
              <a:rPr lang="tr-TR" sz="2000" dirty="0" err="1"/>
              <a:t>rocks</a:t>
            </a:r>
            <a:r>
              <a:rPr lang="tr-TR" sz="2000" dirty="0"/>
              <a:t>, </a:t>
            </a:r>
            <a:r>
              <a:rPr lang="tr-TR" sz="2000" dirty="0" err="1"/>
              <a:t>and</a:t>
            </a:r>
            <a:r>
              <a:rPr lang="tr-TR" sz="2000" dirty="0"/>
              <a:t> </a:t>
            </a:r>
            <a:r>
              <a:rPr lang="tr-TR" sz="2000" dirty="0" err="1"/>
              <a:t>epithermal</a:t>
            </a:r>
            <a:r>
              <a:rPr lang="tr-TR" sz="2000" dirty="0"/>
              <a:t> </a:t>
            </a:r>
            <a:r>
              <a:rPr lang="tr-TR" sz="2000" dirty="0" err="1"/>
              <a:t>veins</a:t>
            </a:r>
            <a:r>
              <a:rPr lang="tr-TR" sz="2000" dirty="0"/>
              <a:t>.</a:t>
            </a:r>
          </a:p>
        </p:txBody>
      </p:sp>
      <p:pic>
        <p:nvPicPr>
          <p:cNvPr id="9" name="Resim 6">
            <a:extLst>
              <a:ext uri="{FF2B5EF4-FFF2-40B4-BE49-F238E27FC236}">
                <a16:creationId xmlns:a16="http://schemas.microsoft.com/office/drawing/2014/main" id="{42D842FE-73CF-46B1-9B17-69A4DB58B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172" y="42862"/>
            <a:ext cx="5731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5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4C79C6B-D387-DE32-ECEC-0C5B38FE2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34" y="0"/>
            <a:ext cx="10515600" cy="1325563"/>
          </a:xfrm>
        </p:spPr>
        <p:txBody>
          <a:bodyPr/>
          <a:lstStyle/>
          <a:p>
            <a:r>
              <a:rPr lang="tr-TR" dirty="0" err="1"/>
              <a:t>Microfossils</a:t>
            </a:r>
            <a:r>
              <a:rPr lang="tr-TR" dirty="0"/>
              <a:t>: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CE0E566-877B-0525-DA23-153EEA578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74"/>
          <a:stretch/>
        </p:blipFill>
        <p:spPr>
          <a:xfrm>
            <a:off x="398234" y="1185477"/>
            <a:ext cx="5697766" cy="4933458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0B7CF05-5B1F-FE29-7E42-F0FBD2556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905" y="0"/>
            <a:ext cx="5188146" cy="448704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2E52F55-A3AE-ED19-4C3A-7397A36A9E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631"/>
          <a:stretch/>
        </p:blipFill>
        <p:spPr>
          <a:xfrm>
            <a:off x="6956551" y="4487044"/>
            <a:ext cx="5235449" cy="2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3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62AB37-4494-F6D9-96A2-D5BA15A2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283845"/>
            <a:ext cx="5686926" cy="1047115"/>
          </a:xfrm>
        </p:spPr>
        <p:txBody>
          <a:bodyPr>
            <a:normAutofit fontScale="90000"/>
          </a:bodyPr>
          <a:lstStyle/>
          <a:p>
            <a:r>
              <a:rPr lang="en-US" dirty="0"/>
              <a:t>Mineralogy and petrography</a:t>
            </a:r>
            <a:r>
              <a:rPr lang="tr-TR" dirty="0"/>
              <a:t>: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20EDCAD-9AC0-CA35-A809-6ACC87CD5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2143" y="120808"/>
            <a:ext cx="5374640" cy="1373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1600" dirty="0" err="1"/>
              <a:t>The</a:t>
            </a:r>
            <a:r>
              <a:rPr lang="tr-TR" sz="1600" dirty="0"/>
              <a:t> </a:t>
            </a:r>
            <a:r>
              <a:rPr lang="tr-TR" sz="1600" dirty="0" err="1"/>
              <a:t>mineralogical</a:t>
            </a:r>
            <a:r>
              <a:rPr lang="tr-TR" sz="1600" dirty="0"/>
              <a:t> </a:t>
            </a:r>
            <a:r>
              <a:rPr lang="tr-TR" sz="1600" dirty="0" err="1"/>
              <a:t>assemblage</a:t>
            </a:r>
            <a:r>
              <a:rPr lang="tr-TR" sz="1600" dirty="0"/>
              <a:t> of </a:t>
            </a:r>
            <a:r>
              <a:rPr lang="tr-TR" sz="1600" dirty="0" err="1"/>
              <a:t>the</a:t>
            </a:r>
            <a:r>
              <a:rPr lang="tr-TR" sz="1600" dirty="0"/>
              <a:t> Etili </a:t>
            </a:r>
            <a:r>
              <a:rPr lang="tr-TR" sz="1600" dirty="0" err="1"/>
              <a:t>epithermal</a:t>
            </a:r>
            <a:r>
              <a:rPr lang="tr-TR" sz="1600" dirty="0"/>
              <a:t> </a:t>
            </a:r>
            <a:r>
              <a:rPr lang="tr-TR" sz="1600" dirty="0" err="1"/>
              <a:t>system</a:t>
            </a:r>
            <a:r>
              <a:rPr lang="tr-TR" sz="1600" dirty="0"/>
              <a:t> </a:t>
            </a:r>
            <a:r>
              <a:rPr lang="tr-TR" sz="1600" dirty="0" err="1"/>
              <a:t>consists</a:t>
            </a:r>
            <a:r>
              <a:rPr lang="tr-TR" sz="1600" dirty="0"/>
              <a:t> of kaolinite, </a:t>
            </a:r>
            <a:r>
              <a:rPr lang="tr-TR" sz="1600" dirty="0" err="1"/>
              <a:t>halloysite</a:t>
            </a:r>
            <a:r>
              <a:rPr lang="tr-TR" sz="1600" dirty="0"/>
              <a:t>, </a:t>
            </a:r>
            <a:r>
              <a:rPr lang="tr-TR" sz="1600" dirty="0" err="1"/>
              <a:t>alunite</a:t>
            </a:r>
            <a:r>
              <a:rPr lang="tr-TR" sz="1600" dirty="0"/>
              <a:t> +/- </a:t>
            </a:r>
            <a:r>
              <a:rPr lang="tr-TR" sz="1600" dirty="0" err="1"/>
              <a:t>jarosite</a:t>
            </a:r>
            <a:r>
              <a:rPr lang="tr-TR" sz="1600" dirty="0"/>
              <a:t>, </a:t>
            </a:r>
            <a:r>
              <a:rPr lang="tr-TR" sz="1600" dirty="0" err="1"/>
              <a:t>and</a:t>
            </a:r>
            <a:r>
              <a:rPr lang="tr-TR" sz="1600" dirty="0"/>
              <a:t> </a:t>
            </a:r>
            <a:r>
              <a:rPr lang="tr-TR" sz="1600" dirty="0" err="1"/>
              <a:t>quartz</a:t>
            </a:r>
            <a:r>
              <a:rPr lang="tr-TR" sz="1600" dirty="0"/>
              <a:t>. </a:t>
            </a:r>
            <a:r>
              <a:rPr lang="tr-TR" sz="1600" dirty="0" err="1"/>
              <a:t>The</a:t>
            </a:r>
            <a:r>
              <a:rPr lang="tr-TR" sz="1600" dirty="0"/>
              <a:t> </a:t>
            </a:r>
            <a:r>
              <a:rPr lang="tr-TR" sz="1600" dirty="0" err="1"/>
              <a:t>most</a:t>
            </a:r>
            <a:r>
              <a:rPr lang="tr-TR" sz="1600" dirty="0"/>
              <a:t> </a:t>
            </a:r>
            <a:r>
              <a:rPr lang="tr-TR" sz="1600" dirty="0" err="1"/>
              <a:t>common</a:t>
            </a:r>
            <a:r>
              <a:rPr lang="tr-TR" sz="1600" dirty="0"/>
              <a:t> </a:t>
            </a:r>
            <a:r>
              <a:rPr lang="tr-TR" sz="1600" dirty="0" err="1"/>
              <a:t>silica</a:t>
            </a:r>
            <a:r>
              <a:rPr lang="tr-TR" sz="1600" dirty="0"/>
              <a:t> </a:t>
            </a:r>
            <a:r>
              <a:rPr lang="tr-TR" sz="1600" dirty="0" err="1"/>
              <a:t>polymorph</a:t>
            </a:r>
            <a:r>
              <a:rPr lang="tr-TR" sz="1600" dirty="0"/>
              <a:t> </a:t>
            </a:r>
            <a:r>
              <a:rPr lang="tr-TR" sz="1600" dirty="0" err="1"/>
              <a:t>detected</a:t>
            </a:r>
            <a:r>
              <a:rPr lang="tr-TR" sz="1600" dirty="0"/>
              <a:t> in </a:t>
            </a:r>
            <a:r>
              <a:rPr lang="tr-TR" sz="1600" dirty="0" err="1"/>
              <a:t>the</a:t>
            </a:r>
            <a:r>
              <a:rPr lang="tr-TR" sz="1600" dirty="0"/>
              <a:t> </a:t>
            </a:r>
            <a:r>
              <a:rPr lang="tr-TR" sz="1600" dirty="0" err="1"/>
              <a:t>sinters</a:t>
            </a:r>
            <a:r>
              <a:rPr lang="tr-TR" sz="1600" dirty="0"/>
              <a:t> is </a:t>
            </a:r>
            <a:r>
              <a:rPr lang="tr-TR" sz="1600" dirty="0" err="1"/>
              <a:t>alpha-quartz</a:t>
            </a:r>
            <a:r>
              <a:rPr lang="tr-TR" sz="1600" dirty="0"/>
              <a:t>. No </a:t>
            </a:r>
            <a:r>
              <a:rPr lang="tr-TR" sz="1600" dirty="0" err="1"/>
              <a:t>other</a:t>
            </a:r>
            <a:r>
              <a:rPr lang="tr-TR" sz="1600" dirty="0"/>
              <a:t> </a:t>
            </a:r>
            <a:r>
              <a:rPr lang="tr-TR" sz="1600" dirty="0" err="1"/>
              <a:t>silica</a:t>
            </a:r>
            <a:r>
              <a:rPr lang="tr-TR" sz="1600" dirty="0"/>
              <a:t> </a:t>
            </a:r>
            <a:r>
              <a:rPr lang="tr-TR" sz="1600" dirty="0" err="1"/>
              <a:t>polymorphs</a:t>
            </a:r>
            <a:r>
              <a:rPr lang="tr-TR" sz="1600" dirty="0"/>
              <a:t> </a:t>
            </a:r>
            <a:r>
              <a:rPr lang="tr-TR" sz="1600" dirty="0" err="1"/>
              <a:t>were</a:t>
            </a:r>
            <a:r>
              <a:rPr lang="tr-TR" sz="1600" dirty="0"/>
              <a:t> </a:t>
            </a:r>
            <a:r>
              <a:rPr lang="tr-TR" sz="1600" dirty="0" err="1"/>
              <a:t>observed</a:t>
            </a:r>
            <a:r>
              <a:rPr lang="tr-TR" sz="1600" dirty="0"/>
              <a:t> in </a:t>
            </a:r>
            <a:r>
              <a:rPr lang="tr-TR" sz="1600" dirty="0" err="1"/>
              <a:t>the</a:t>
            </a:r>
            <a:r>
              <a:rPr lang="tr-TR" sz="1600" dirty="0"/>
              <a:t> </a:t>
            </a:r>
            <a:r>
              <a:rPr lang="tr-TR" sz="1600" dirty="0" err="1"/>
              <a:t>region</a:t>
            </a:r>
            <a:r>
              <a:rPr lang="tr-TR" sz="1600" dirty="0"/>
              <a:t>.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414215A-2F5A-1797-D553-F58A602EA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565217" y="1330959"/>
            <a:ext cx="5374641" cy="4635197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D67BF5F-9DFA-3956-596F-31A755B5B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636" y="1389793"/>
            <a:ext cx="5255207" cy="45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2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436</Words>
  <Application>Microsoft Office PowerPoint</Application>
  <PresentationFormat>Geniş ekran</PresentationFormat>
  <Paragraphs>29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Charis SIL</vt:lpstr>
      <vt:lpstr>STIX</vt:lpstr>
      <vt:lpstr>Office Teması</vt:lpstr>
      <vt:lpstr>Formation model of silica sinter deposits: an example from Western Turkey</vt:lpstr>
      <vt:lpstr>Purpose of the study</vt:lpstr>
      <vt:lpstr>Geological background:</vt:lpstr>
      <vt:lpstr>Geological background:</vt:lpstr>
      <vt:lpstr>Lithofacies:</vt:lpstr>
      <vt:lpstr>Lithofacies:</vt:lpstr>
      <vt:lpstr>Lithofacies:</vt:lpstr>
      <vt:lpstr>Microfossils:</vt:lpstr>
      <vt:lpstr>Mineralogy and petrography:</vt:lpstr>
      <vt:lpstr>Geochemistry:</vt:lpstr>
      <vt:lpstr>Formation model of silica sinter deposits</vt:lpstr>
      <vt:lpstr>Thank you for your participation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model of silica sinter deposits: an example from Western Turkey</dc:title>
  <dc:creator>HATİCE  ÜNAL ERCAN</dc:creator>
  <cp:lastModifiedBy>HATİCE  ÜNAL ERCAN</cp:lastModifiedBy>
  <cp:revision>13</cp:revision>
  <dcterms:created xsi:type="dcterms:W3CDTF">2022-05-19T18:26:12Z</dcterms:created>
  <dcterms:modified xsi:type="dcterms:W3CDTF">2022-05-24T21:10:03Z</dcterms:modified>
</cp:coreProperties>
</file>