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76" r:id="rId4"/>
    <p:sldId id="277" r:id="rId5"/>
    <p:sldId id="278" r:id="rId6"/>
    <p:sldId id="280" r:id="rId7"/>
    <p:sldId id="279" r:id="rId8"/>
    <p:sldId id="281" r:id="rId9"/>
    <p:sldId id="282" r:id="rId10"/>
    <p:sldId id="283" r:id="rId11"/>
    <p:sldId id="284" r:id="rId12"/>
    <p:sldId id="260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luigi" initials="P" lastIdx="2" clrIdx="0">
    <p:extLst>
      <p:ext uri="{19B8F6BF-5375-455C-9EA6-DF929625EA0E}">
        <p15:presenceInfo xmlns:p15="http://schemas.microsoft.com/office/powerpoint/2012/main" userId="Pierluigi" providerId="None"/>
      </p:ext>
    </p:extLst>
  </p:cmAuthor>
  <p:cmAuthor id="2" name="Pierluigi Zerbino" initials="PZ" lastIdx="2" clrIdx="1">
    <p:extLst>
      <p:ext uri="{19B8F6BF-5375-455C-9EA6-DF929625EA0E}">
        <p15:presenceInfo xmlns:p15="http://schemas.microsoft.com/office/powerpoint/2012/main" userId="S::a024537@unipi.it::adf56634-36d8-4480-8940-08f53f552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B"/>
    <a:srgbClr val="39A51B"/>
    <a:srgbClr val="3C6778"/>
    <a:srgbClr val="EB8907"/>
    <a:srgbClr val="F5F5F5"/>
    <a:srgbClr val="E416D5"/>
    <a:srgbClr val="F9E807"/>
    <a:srgbClr val="67B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89888" autoAdjust="0"/>
  </p:normalViewPr>
  <p:slideViewPr>
    <p:cSldViewPr snapToGrid="0">
      <p:cViewPr varScale="1">
        <p:scale>
          <a:sx n="74" d="100"/>
          <a:sy n="74" d="100"/>
        </p:scale>
        <p:origin x="16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933-2D71-4DB5-AAAF-4C7D7DBFE3EF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2F4A-4D63-4C6F-87D5-7AE98DA6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62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39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175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40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09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3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19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45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11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24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22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>
              <a:latin typeface="Georgia" panose="02040502050405020303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50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031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2F4A-4D63-4C6F-87D5-7AE98DA684A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7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0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19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1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58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74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1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06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76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04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47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04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C2CC-1CDF-4406-A9DA-A80F84F4CF01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0083-CB0E-4714-B915-3B0B544CB0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8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tif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664988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04BA00-1DC7-4DC6-AA66-D1ABBA8654C2}"/>
              </a:ext>
            </a:extLst>
          </p:cNvPr>
          <p:cNvSpPr txBox="1"/>
          <p:nvPr/>
        </p:nvSpPr>
        <p:spPr>
          <a:xfrm>
            <a:off x="214009" y="2711747"/>
            <a:ext cx="8715983" cy="1307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3200" b="1" dirty="0">
                <a:latin typeface="Georgia" panose="02040502050405020303" pitchFamily="18" charset="0"/>
              </a:rPr>
              <a:t>Circular Economy Rebound: A case-based management guideline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F8CAC2D-E766-458A-9B6B-48539A81B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67" y="830939"/>
            <a:ext cx="716280" cy="102108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383E8E6-E9A9-4B53-B3B6-867CF8E1D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6" y="942463"/>
            <a:ext cx="1302106" cy="90830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7CFB5EC-C973-4229-AE09-67CA54400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03" y="841081"/>
            <a:ext cx="727864" cy="74188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B85E6C9-4303-49EE-8420-EA3CF3E3645F}"/>
              </a:ext>
            </a:extLst>
          </p:cNvPr>
          <p:cNvSpPr txBox="1"/>
          <p:nvPr/>
        </p:nvSpPr>
        <p:spPr>
          <a:xfrm>
            <a:off x="4954826" y="5188461"/>
            <a:ext cx="3378163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eorgia" panose="02040502050405020303" pitchFamily="18" charset="0"/>
              </a:rPr>
              <a:t>Pierluigi </a:t>
            </a:r>
            <a:r>
              <a:rPr lang="en-US" b="1" dirty="0" err="1">
                <a:latin typeface="Georgia" panose="02040502050405020303" pitchFamily="18" charset="0"/>
              </a:rPr>
              <a:t>Zerbino</a:t>
            </a:r>
            <a:r>
              <a:rPr lang="en-US" b="1" dirty="0">
                <a:latin typeface="Georgia" panose="02040502050405020303" pitchFamily="18" charset="0"/>
              </a:rPr>
              <a:t>, PhD </a:t>
            </a:r>
          </a:p>
          <a:p>
            <a:pPr>
              <a:spcBef>
                <a:spcPts val="600"/>
              </a:spcBef>
            </a:pPr>
            <a:r>
              <a:rPr lang="en-US" i="1" dirty="0">
                <a:latin typeface="Georgia" panose="02040502050405020303" pitchFamily="18" charset="0"/>
              </a:rPr>
              <a:t>        </a:t>
            </a:r>
          </a:p>
          <a:p>
            <a:pPr>
              <a:spcBef>
                <a:spcPts val="2200"/>
              </a:spcBef>
            </a:pPr>
            <a:r>
              <a:rPr lang="en-US" i="1" dirty="0">
                <a:latin typeface="Georgia" panose="02040502050405020303" pitchFamily="18" charset="0"/>
              </a:rPr>
              <a:t>pierluigi.zerbino@unipi.it</a:t>
            </a:r>
            <a:endParaRPr lang="it-IT" i="1" dirty="0">
              <a:latin typeface="Georgia" panose="02040502050405020303" pitchFamily="18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25BB8453-414F-479C-82B4-8522DCDF5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75" y="6159684"/>
            <a:ext cx="285750" cy="28575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F77BBE2-1288-4D05-BC13-42B387CDCA97}"/>
              </a:ext>
            </a:extLst>
          </p:cNvPr>
          <p:cNvSpPr txBox="1"/>
          <p:nvPr/>
        </p:nvSpPr>
        <p:spPr>
          <a:xfrm>
            <a:off x="4969113" y="5550099"/>
            <a:ext cx="392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Georgia" panose="02040502050405020303" pitchFamily="18" charset="0"/>
              </a:rPr>
              <a:t>Assistant Professor of Circular Economy and Digital Innovation</a:t>
            </a:r>
            <a:endParaRPr lang="it-IT" sz="1600" i="1" dirty="0">
              <a:latin typeface="Georgia" panose="02040502050405020303" pitchFamily="18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3B0FFC6-F2DD-4FD8-B200-30D4CCFF1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75" y="5214501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3F2772-6D3F-EDF1-5228-B6B7C312C333}"/>
              </a:ext>
            </a:extLst>
          </p:cNvPr>
          <p:cNvSpPr txBox="1"/>
          <p:nvPr/>
        </p:nvSpPr>
        <p:spPr>
          <a:xfrm>
            <a:off x="767080" y="1559560"/>
            <a:ext cx="172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dirty="0">
                <a:solidFill>
                  <a:srgbClr val="00518B"/>
                </a:solidFill>
                <a:latin typeface="Georgia" panose="02040502050405020303" pitchFamily="18" charset="0"/>
              </a:rPr>
              <a:t>University of Pisa</a:t>
            </a:r>
            <a:endParaRPr lang="it-IT" sz="1400" cap="small" dirty="0">
              <a:solidFill>
                <a:srgbClr val="00518B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0764F7-4C8A-06EE-B597-2522709B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3" y="5379155"/>
            <a:ext cx="3258844" cy="8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5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B3B0AD-F5C4-3124-E0FF-0E83F8816BF1}"/>
              </a:ext>
            </a:extLst>
          </p:cNvPr>
          <p:cNvSpPr txBox="1"/>
          <p:nvPr/>
        </p:nvSpPr>
        <p:spPr>
          <a:xfrm>
            <a:off x="904666" y="1011675"/>
            <a:ext cx="7363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Georgia" panose="02040502050405020303" pitchFamily="18" charset="0"/>
              </a:rPr>
              <a:t>How may a firm undertake to manage the Circular Economy Rebound effect?</a:t>
            </a:r>
            <a:endParaRPr lang="it-IT" sz="2600" i="1" dirty="0">
              <a:latin typeface="Georgia" panose="020405020504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2F1F4D-F2AA-B830-964A-ECCCF6659E39}"/>
              </a:ext>
            </a:extLst>
          </p:cNvPr>
          <p:cNvSpPr txBox="1"/>
          <p:nvPr/>
        </p:nvSpPr>
        <p:spPr>
          <a:xfrm>
            <a:off x="1159537" y="2059234"/>
            <a:ext cx="744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The characteristics of the resource to recover and of its demand may amplify or narrow the range of variation of the CER components</a:t>
            </a:r>
            <a:endParaRPr lang="it-IT" sz="2400" dirty="0">
              <a:latin typeface="Georgia" panose="020405020504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0AFC09-A9BF-5799-5FA8-F029186EC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0" y="2137238"/>
            <a:ext cx="401331" cy="4104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BD5EDC-DD71-EC03-265C-315120B6E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22" y="3462094"/>
            <a:ext cx="3276600" cy="13620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19079D-86F4-8677-AF28-1C189B81EFBE}"/>
              </a:ext>
            </a:extLst>
          </p:cNvPr>
          <p:cNvSpPr txBox="1"/>
          <p:nvPr/>
        </p:nvSpPr>
        <p:spPr>
          <a:xfrm>
            <a:off x="994203" y="4874969"/>
            <a:ext cx="301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Aesthetic obsolescence vs Technological obsolescence</a:t>
            </a: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7172" name="Picture 4" descr="What is the difference between brand and commodity? | by Dino H Carter |  Medium">
            <a:extLst>
              <a:ext uri="{FF2B5EF4-FFF2-40B4-BE49-F238E27FC236}">
                <a16:creationId xmlns:a16="http://schemas.microsoft.com/office/drawing/2014/main" id="{7A5C93D6-89B7-8D4D-A44C-15E40C56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75" y="3504947"/>
            <a:ext cx="2358866" cy="12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7007DE3-81D1-3A81-4CAC-5BCEF0902DE2}"/>
              </a:ext>
            </a:extLst>
          </p:cNvPr>
          <p:cNvSpPr txBox="1"/>
          <p:nvPr/>
        </p:nvSpPr>
        <p:spPr>
          <a:xfrm>
            <a:off x="5179389" y="4976569"/>
            <a:ext cx="301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Commodity vs Luxury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B4A547D-2B7D-4D5A-A0D1-2E83F971DF59}"/>
              </a:ext>
            </a:extLst>
          </p:cNvPr>
          <p:cNvSpPr txBox="1"/>
          <p:nvPr/>
        </p:nvSpPr>
        <p:spPr>
          <a:xfrm>
            <a:off x="1011679" y="5723963"/>
            <a:ext cx="7130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With the same circular strategy, you can experience a different CER</a:t>
            </a:r>
            <a:endParaRPr lang="it-IT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B3B0AD-F5C4-3124-E0FF-0E83F8816BF1}"/>
              </a:ext>
            </a:extLst>
          </p:cNvPr>
          <p:cNvSpPr txBox="1"/>
          <p:nvPr/>
        </p:nvSpPr>
        <p:spPr>
          <a:xfrm>
            <a:off x="904666" y="1011675"/>
            <a:ext cx="7363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Georgia" panose="02040502050405020303" pitchFamily="18" charset="0"/>
              </a:rPr>
              <a:t>How may a firm undertake to manage the Circular Economy Rebound effect?</a:t>
            </a:r>
            <a:endParaRPr lang="it-IT" sz="2600" i="1" dirty="0">
              <a:latin typeface="Georgia" panose="020405020504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2F1F4D-F2AA-B830-964A-ECCCF6659E39}"/>
              </a:ext>
            </a:extLst>
          </p:cNvPr>
          <p:cNvSpPr txBox="1"/>
          <p:nvPr/>
        </p:nvSpPr>
        <p:spPr>
          <a:xfrm>
            <a:off x="1159537" y="2059234"/>
            <a:ext cx="744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Product displacement should be encouraged only after creating the conditions to make it convenient</a:t>
            </a:r>
            <a:endParaRPr lang="it-IT" sz="2400" dirty="0">
              <a:latin typeface="Georgia" panose="020405020504050203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695512-755D-DAD7-78E4-CE85B51F2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2143905"/>
            <a:ext cx="417202" cy="410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9A2757F-C035-8E33-BE0B-A8D56565C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1" y="3129909"/>
            <a:ext cx="3909209" cy="2756605"/>
          </a:xfrm>
          <a:prstGeom prst="rect">
            <a:avLst/>
          </a:prstGeom>
        </p:spPr>
      </p:pic>
      <p:pic>
        <p:nvPicPr>
          <p:cNvPr id="8194" name="Picture 2" descr="Upcycling: un pilastro dell'ecologia nei nuovi scenari di economia  circolare | L'ippocampo">
            <a:extLst>
              <a:ext uri="{FF2B5EF4-FFF2-40B4-BE49-F238E27FC236}">
                <a16:creationId xmlns:a16="http://schemas.microsoft.com/office/drawing/2014/main" id="{AB5E9EF2-F20F-6657-AB64-F4FED494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77" y="43072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BD399D-0648-C08A-FB87-3BA76C8F9DA6}"/>
              </a:ext>
            </a:extLst>
          </p:cNvPr>
          <p:cNvSpPr txBox="1"/>
          <p:nvPr/>
        </p:nvSpPr>
        <p:spPr>
          <a:xfrm>
            <a:off x="5174415" y="2964538"/>
            <a:ext cx="3615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Improve secondary product unit profit, e.g. through Upcycling</a:t>
            </a:r>
            <a:endParaRPr lang="it-IT" sz="2400" dirty="0">
              <a:latin typeface="Georgia" panose="02040502050405020303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4828F5-6FED-4D08-222E-1D2D58313876}"/>
              </a:ext>
            </a:extLst>
          </p:cNvPr>
          <p:cNvSpPr txBox="1"/>
          <p:nvPr/>
        </p:nvSpPr>
        <p:spPr>
          <a:xfrm>
            <a:off x="1011679" y="6113068"/>
            <a:ext cx="713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React to the Circular Economy Rebound</a:t>
            </a:r>
            <a:endParaRPr lang="it-IT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1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3AD7A2FD-28BE-40DF-B3EC-8B55BDF79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47" y="165218"/>
            <a:ext cx="651053" cy="45415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2" y="158910"/>
            <a:ext cx="477009" cy="4861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43CA95-8715-4804-A8B3-4E36D9259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140793"/>
            <a:ext cx="6191250" cy="433387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FB0769-60AD-4824-AAA8-4A41D7824A0E}"/>
              </a:ext>
            </a:extLst>
          </p:cNvPr>
          <p:cNvSpPr txBox="1"/>
          <p:nvPr/>
        </p:nvSpPr>
        <p:spPr>
          <a:xfrm>
            <a:off x="1635110" y="1579771"/>
            <a:ext cx="2804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Georgia" panose="02040502050405020303" pitchFamily="18" charset="0"/>
              </a:rPr>
              <a:t>Expectations</a:t>
            </a:r>
            <a:endParaRPr lang="it-IT" sz="22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88EBDC5-08B4-4DA8-A0E1-E48FA193709B}"/>
              </a:ext>
            </a:extLst>
          </p:cNvPr>
          <p:cNvSpPr txBox="1"/>
          <p:nvPr/>
        </p:nvSpPr>
        <p:spPr>
          <a:xfrm>
            <a:off x="4704082" y="1579771"/>
            <a:ext cx="2804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Georgia" panose="02040502050405020303" pitchFamily="18" charset="0"/>
              </a:rPr>
              <a:t>(Possible) Reality</a:t>
            </a:r>
            <a:endParaRPr lang="it-IT" sz="22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F8BC182-88EC-4B3A-96F8-48C101D3E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53" y="45794"/>
            <a:ext cx="398834" cy="5685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025213-D9AB-8B24-DB96-1530B276D150}"/>
              </a:ext>
            </a:extLst>
          </p:cNvPr>
          <p:cNvSpPr txBox="1"/>
          <p:nvPr/>
        </p:nvSpPr>
        <p:spPr>
          <a:xfrm>
            <a:off x="0" y="99774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Georgia" panose="02040502050405020303" pitchFamily="18" charset="0"/>
              </a:rPr>
              <a:t>Circular Economy</a:t>
            </a:r>
            <a:endParaRPr lang="it-IT" sz="3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7C41BC-3C1D-3E52-7F0F-551F407995F1}"/>
              </a:ext>
            </a:extLst>
          </p:cNvPr>
          <p:cNvSpPr txBox="1"/>
          <p:nvPr/>
        </p:nvSpPr>
        <p:spPr>
          <a:xfrm>
            <a:off x="214009" y="3323929"/>
            <a:ext cx="8715983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3200" b="1" dirty="0">
                <a:latin typeface="Georgia" panose="02040502050405020303" pitchFamily="18" charset="0"/>
              </a:rPr>
              <a:t>Thank you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F41B470-F0E6-3C7D-30D7-E4008D3DC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67" y="986582"/>
            <a:ext cx="716280" cy="102108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858F324-7473-9645-0467-AA24E808B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6" y="1098106"/>
            <a:ext cx="1302106" cy="90830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79EA738-ED1C-9023-C90E-423BB625C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03" y="996724"/>
            <a:ext cx="727864" cy="74188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032D43-0B5A-C1B9-C290-691904AF2E8A}"/>
              </a:ext>
            </a:extLst>
          </p:cNvPr>
          <p:cNvSpPr txBox="1"/>
          <p:nvPr/>
        </p:nvSpPr>
        <p:spPr>
          <a:xfrm>
            <a:off x="4985999" y="5188461"/>
            <a:ext cx="3378163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eorgia" panose="02040502050405020303" pitchFamily="18" charset="0"/>
              </a:rPr>
              <a:t>Pierluigi </a:t>
            </a:r>
            <a:r>
              <a:rPr lang="en-US" b="1" dirty="0" err="1">
                <a:latin typeface="Georgia" panose="02040502050405020303" pitchFamily="18" charset="0"/>
              </a:rPr>
              <a:t>Zerbino</a:t>
            </a:r>
            <a:r>
              <a:rPr lang="en-US" b="1" dirty="0">
                <a:latin typeface="Georgia" panose="02040502050405020303" pitchFamily="18" charset="0"/>
              </a:rPr>
              <a:t>, PhD </a:t>
            </a:r>
          </a:p>
          <a:p>
            <a:pPr>
              <a:spcBef>
                <a:spcPts val="600"/>
              </a:spcBef>
            </a:pPr>
            <a:r>
              <a:rPr lang="en-US" i="1" dirty="0">
                <a:latin typeface="Georgia" panose="02040502050405020303" pitchFamily="18" charset="0"/>
              </a:rPr>
              <a:t>        </a:t>
            </a:r>
          </a:p>
          <a:p>
            <a:pPr>
              <a:spcBef>
                <a:spcPts val="2200"/>
              </a:spcBef>
            </a:pPr>
            <a:r>
              <a:rPr lang="en-US" i="1" dirty="0">
                <a:latin typeface="Georgia" panose="02040502050405020303" pitchFamily="18" charset="0"/>
              </a:rPr>
              <a:t>pierluigi.zerbino@unipi.it</a:t>
            </a:r>
            <a:endParaRPr lang="it-IT" i="1" dirty="0">
              <a:latin typeface="Georgia" panose="02040502050405020303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26EB337-FC36-5AA1-F272-6143A7815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48" y="6159684"/>
            <a:ext cx="285750" cy="28575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18A22C-8B61-E55E-F827-F8937ED93109}"/>
              </a:ext>
            </a:extLst>
          </p:cNvPr>
          <p:cNvSpPr txBox="1"/>
          <p:nvPr/>
        </p:nvSpPr>
        <p:spPr>
          <a:xfrm>
            <a:off x="5000286" y="5550099"/>
            <a:ext cx="392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Georgia" panose="02040502050405020303" pitchFamily="18" charset="0"/>
              </a:rPr>
              <a:t>Assistant Professor of Circular Economy and Digital Innovation</a:t>
            </a:r>
            <a:endParaRPr lang="it-IT" sz="1600" i="1" dirty="0">
              <a:latin typeface="Georgia" panose="02040502050405020303" pitchFamily="18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D427BF0-EF0C-A988-5D6D-017FC397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48" y="5214501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CBC0B56-E04A-BD19-850A-877E162697F9}"/>
              </a:ext>
            </a:extLst>
          </p:cNvPr>
          <p:cNvSpPr txBox="1"/>
          <p:nvPr/>
        </p:nvSpPr>
        <p:spPr>
          <a:xfrm>
            <a:off x="767080" y="1715203"/>
            <a:ext cx="172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dirty="0">
                <a:solidFill>
                  <a:srgbClr val="00518B"/>
                </a:solidFill>
                <a:latin typeface="Georgia" panose="02040502050405020303" pitchFamily="18" charset="0"/>
              </a:rPr>
              <a:t>University of Pisa</a:t>
            </a:r>
            <a:endParaRPr lang="it-IT" sz="1400" cap="small" dirty="0">
              <a:solidFill>
                <a:srgbClr val="00518B"/>
              </a:solidFill>
              <a:latin typeface="Georgia" panose="02040502050405020303" pitchFamily="18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53B0FA22-828D-9113-2F0F-0B8AA61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6" y="5379155"/>
            <a:ext cx="3258844" cy="8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8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D13111B-4143-4A6D-BEA3-953FCED1F096}"/>
              </a:ext>
            </a:extLst>
          </p:cNvPr>
          <p:cNvSpPr txBox="1"/>
          <p:nvPr/>
        </p:nvSpPr>
        <p:spPr>
          <a:xfrm>
            <a:off x="0" y="9880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eorgia" panose="02040502050405020303" pitchFamily="18" charset="0"/>
              </a:rPr>
              <a:t>A Circular Economy can entail both benefits and drawbacks </a:t>
            </a:r>
            <a:r>
              <a:rPr lang="en-US" sz="2600" dirty="0">
                <a:solidFill>
                  <a:srgbClr val="0070C0"/>
                </a:solidFill>
                <a:latin typeface="Georgia" panose="02040502050405020303" pitchFamily="18" charset="0"/>
              </a:rPr>
              <a:t>(Murray et al., 2017; </a:t>
            </a:r>
            <a:r>
              <a:rPr lang="en-US" sz="2600" dirty="0" err="1">
                <a:solidFill>
                  <a:srgbClr val="0070C0"/>
                </a:solidFill>
                <a:latin typeface="Georgia" panose="02040502050405020303" pitchFamily="18" charset="0"/>
              </a:rPr>
              <a:t>Niero</a:t>
            </a:r>
            <a:r>
              <a:rPr lang="en-US" sz="2600" dirty="0">
                <a:solidFill>
                  <a:srgbClr val="0070C0"/>
                </a:solidFill>
                <a:latin typeface="Georgia" panose="02040502050405020303" pitchFamily="18" charset="0"/>
              </a:rPr>
              <a:t> et al., 2021)</a:t>
            </a:r>
            <a:endParaRPr lang="it-IT" sz="26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D3C6F8-78FE-A2CF-B574-42D945BAB6F9}"/>
              </a:ext>
            </a:extLst>
          </p:cNvPr>
          <p:cNvSpPr txBox="1"/>
          <p:nvPr/>
        </p:nvSpPr>
        <p:spPr>
          <a:xfrm>
            <a:off x="1274364" y="5620542"/>
            <a:ext cx="6600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eorgia" panose="02040502050405020303" pitchFamily="18" charset="0"/>
              </a:rPr>
              <a:t>A major negative impact is the Circular Economy Rebound effect</a:t>
            </a:r>
            <a:endParaRPr lang="it-IT" sz="3000" dirty="0">
              <a:latin typeface="Georgia" panose="02040502050405020303" pitchFamily="18" charset="0"/>
            </a:endParaRPr>
          </a:p>
        </p:txBody>
      </p:sp>
      <p:pic>
        <p:nvPicPr>
          <p:cNvPr id="2068" name="Picture 20" descr="Decalcomania di Rene Magritte in vendita">
            <a:extLst>
              <a:ext uri="{FF2B5EF4-FFF2-40B4-BE49-F238E27FC236}">
                <a16:creationId xmlns:a16="http://schemas.microsoft.com/office/drawing/2014/main" id="{70529F2E-F1C1-FDAF-1276-0829A085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85" y="2200609"/>
            <a:ext cx="3984104" cy="32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9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2087BE0-8176-E5A8-AA7C-FA8AB857F74A}"/>
              </a:ext>
            </a:extLst>
          </p:cNvPr>
          <p:cNvSpPr/>
          <p:nvPr/>
        </p:nvSpPr>
        <p:spPr>
          <a:xfrm>
            <a:off x="1429966" y="1009681"/>
            <a:ext cx="6284068" cy="6255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D3C6F8-78FE-A2CF-B574-42D945BAB6F9}"/>
              </a:ext>
            </a:extLst>
          </p:cNvPr>
          <p:cNvSpPr txBox="1"/>
          <p:nvPr/>
        </p:nvSpPr>
        <p:spPr>
          <a:xfrm>
            <a:off x="1556425" y="1082910"/>
            <a:ext cx="6050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  <a:latin typeface="Georgia" panose="02040502050405020303" pitchFamily="18" charset="0"/>
              </a:rPr>
              <a:t>Circular Economy Rebound (CER)</a:t>
            </a:r>
            <a:endParaRPr lang="it-IT" sz="2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B26A60-5FAC-1814-813D-9B2CA02A5478}"/>
              </a:ext>
            </a:extLst>
          </p:cNvPr>
          <p:cNvSpPr txBox="1"/>
          <p:nvPr/>
        </p:nvSpPr>
        <p:spPr>
          <a:xfrm>
            <a:off x="258364" y="1858573"/>
            <a:ext cx="8671626" cy="182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Georgia" panose="02040502050405020303" pitchFamily="18" charset="0"/>
              </a:rPr>
              <a:t>P</a:t>
            </a:r>
            <a:r>
              <a:rPr lang="en-US" sz="2400" b="0" i="0" u="none" strike="noStrike" baseline="0" dirty="0">
                <a:latin typeface="Georgia" panose="02040502050405020303" pitchFamily="18" charset="0"/>
              </a:rPr>
              <a:t>henomenon according to which a </a:t>
            </a:r>
            <a:r>
              <a:rPr lang="en-US" sz="2400" b="1" u="none" strike="noStrike" baseline="0" dirty="0">
                <a:latin typeface="Georgia" panose="02040502050405020303" pitchFamily="18" charset="0"/>
              </a:rPr>
              <a:t>Circular Economy practice</a:t>
            </a:r>
            <a:r>
              <a:rPr lang="en-US" sz="2400" b="0" i="0" u="none" strike="noStrike" baseline="0" dirty="0">
                <a:latin typeface="Georgia" panose="02040502050405020303" pitchFamily="18" charset="0"/>
              </a:rPr>
              <a:t>, which reduces per-unit production impacts, </a:t>
            </a:r>
            <a:r>
              <a:rPr lang="en-US" sz="2400" b="1" i="0" u="none" strike="noStrike" baseline="0" dirty="0">
                <a:latin typeface="Georgia" panose="02040502050405020303" pitchFamily="18" charset="0"/>
              </a:rPr>
              <a:t>causes increased levels of production and consumption</a:t>
            </a:r>
            <a:r>
              <a:rPr lang="en-US" sz="2400" b="0" i="0" u="none" strike="noStrike" baseline="0" dirty="0">
                <a:latin typeface="Georgia" panose="02040502050405020303" pitchFamily="18" charset="0"/>
              </a:rPr>
              <a:t> that offset the environmental benefits 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(Zink and Geyer, 2017)</a:t>
            </a:r>
            <a:endParaRPr lang="it-IT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Tug of war Stock Photos, Royalty Free Tug of war Images | Depositphotos">
            <a:extLst>
              <a:ext uri="{FF2B5EF4-FFF2-40B4-BE49-F238E27FC236}">
                <a16:creationId xmlns:a16="http://schemas.microsoft.com/office/drawing/2014/main" id="{048661AF-5761-1D03-3118-515517F6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85" y="4293519"/>
            <a:ext cx="3777923" cy="19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9D835C-E9A3-1310-154A-EC8608F075E1}"/>
              </a:ext>
            </a:extLst>
          </p:cNvPr>
          <p:cNvSpPr txBox="1"/>
          <p:nvPr/>
        </p:nvSpPr>
        <p:spPr>
          <a:xfrm>
            <a:off x="769586" y="4663181"/>
            <a:ext cx="15736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cap="small" dirty="0">
                <a:latin typeface="Georgia" panose="02040502050405020303" pitchFamily="18" charset="0"/>
              </a:rPr>
              <a:t>Primary products</a:t>
            </a:r>
            <a:endParaRPr lang="it-IT" sz="2400" cap="small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091D0D-63D9-CBCB-5BDB-BA8BBD9ADBC8}"/>
              </a:ext>
            </a:extLst>
          </p:cNvPr>
          <p:cNvSpPr txBox="1"/>
          <p:nvPr/>
        </p:nvSpPr>
        <p:spPr>
          <a:xfrm>
            <a:off x="6864212" y="4663180"/>
            <a:ext cx="1760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cap="small" dirty="0">
                <a:latin typeface="Georgia" panose="02040502050405020303" pitchFamily="18" charset="0"/>
              </a:rPr>
              <a:t>Secondary products</a:t>
            </a:r>
            <a:endParaRPr lang="it-IT" sz="2400" cap="small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8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pic>
        <p:nvPicPr>
          <p:cNvPr id="21" name="Picture 2" descr="Intermediate+ Word of the Day: boast – WordReference Word of the Day">
            <a:extLst>
              <a:ext uri="{FF2B5EF4-FFF2-40B4-BE49-F238E27FC236}">
                <a16:creationId xmlns:a16="http://schemas.microsoft.com/office/drawing/2014/main" id="{4BC0F496-F498-D291-0E83-538EAABC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0" y="4326624"/>
            <a:ext cx="2619375" cy="15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E0E74FD-5EF1-D7EC-2855-860EC5BEA6C3}"/>
              </a:ext>
            </a:extLst>
          </p:cNvPr>
          <p:cNvSpPr txBox="1"/>
          <p:nvPr/>
        </p:nvSpPr>
        <p:spPr>
          <a:xfrm>
            <a:off x="301557" y="5959844"/>
            <a:ext cx="3920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eorgia" panose="02040502050405020303" pitchFamily="18" charset="0"/>
              </a:rPr>
              <a:t>Environmental performance overstatement</a:t>
            </a:r>
            <a:endParaRPr lang="it-IT" sz="2200" dirty="0">
              <a:latin typeface="Georgia" panose="02040502050405020303" pitchFamily="18" charset="0"/>
            </a:endParaRPr>
          </a:p>
        </p:txBody>
      </p:sp>
      <p:pic>
        <p:nvPicPr>
          <p:cNvPr id="24" name="Picture 4" descr="Greenwashing: cos'è e perché può essere una strategia">
            <a:extLst>
              <a:ext uri="{FF2B5EF4-FFF2-40B4-BE49-F238E27FC236}">
                <a16:creationId xmlns:a16="http://schemas.microsoft.com/office/drawing/2014/main" id="{9C48A63D-741B-A198-481D-9F3A62EC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25" y="4307168"/>
            <a:ext cx="2454292" cy="16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2EF6037-ED3B-5211-371E-1479B6173FC6}"/>
              </a:ext>
            </a:extLst>
          </p:cNvPr>
          <p:cNvSpPr txBox="1"/>
          <p:nvPr/>
        </p:nvSpPr>
        <p:spPr>
          <a:xfrm>
            <a:off x="5556126" y="5989966"/>
            <a:ext cx="2619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eorgia" panose="02040502050405020303" pitchFamily="18" charset="0"/>
              </a:rPr>
              <a:t>Greenwashing</a:t>
            </a:r>
            <a:endParaRPr lang="it-IT" sz="2200" dirty="0">
              <a:latin typeface="Georgia" panose="02040502050405020303" pitchFamily="18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6D5CC777-7FFC-484A-362C-5CF7E5B30AA0}"/>
              </a:ext>
            </a:extLst>
          </p:cNvPr>
          <p:cNvSpPr/>
          <p:nvPr/>
        </p:nvSpPr>
        <p:spPr>
          <a:xfrm>
            <a:off x="1429966" y="990225"/>
            <a:ext cx="6284068" cy="6255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EA41FE2-3D47-0F5F-FF8C-A706FE728EF2}"/>
              </a:ext>
            </a:extLst>
          </p:cNvPr>
          <p:cNvSpPr txBox="1"/>
          <p:nvPr/>
        </p:nvSpPr>
        <p:spPr>
          <a:xfrm>
            <a:off x="1556425" y="1063454"/>
            <a:ext cx="6050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  <a:latin typeface="Georgia" panose="02040502050405020303" pitchFamily="18" charset="0"/>
              </a:rPr>
              <a:t>Circular Economy Rebound (CER)</a:t>
            </a:r>
            <a:endParaRPr lang="it-IT" sz="2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31" name="Picture 8" descr="Reducing Unsustainability or Creating Sustainability? – FASHION REPURPOSED">
            <a:extLst>
              <a:ext uri="{FF2B5EF4-FFF2-40B4-BE49-F238E27FC236}">
                <a16:creationId xmlns:a16="http://schemas.microsoft.com/office/drawing/2014/main" id="{77546892-523D-BF19-DBFC-9436C959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70" y="1886670"/>
            <a:ext cx="2437914" cy="16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FD83472-A16E-946B-2966-C5ECF312471D}"/>
              </a:ext>
            </a:extLst>
          </p:cNvPr>
          <p:cNvSpPr txBox="1"/>
          <p:nvPr/>
        </p:nvSpPr>
        <p:spPr>
          <a:xfrm>
            <a:off x="1371598" y="3623332"/>
            <a:ext cx="6459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eorgia" panose="02040502050405020303" pitchFamily="18" charset="0"/>
              </a:rPr>
              <a:t>Circular Economy environmental unsustainability</a:t>
            </a:r>
            <a:endParaRPr lang="it-IT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8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C64201-93D2-E577-0C41-950FB3F7F434}"/>
              </a:ext>
            </a:extLst>
          </p:cNvPr>
          <p:cNvSpPr txBox="1"/>
          <p:nvPr/>
        </p:nvSpPr>
        <p:spPr>
          <a:xfrm>
            <a:off x="2431910" y="1869753"/>
            <a:ext cx="642998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Georgia" panose="02040502050405020303" pitchFamily="18" charset="0"/>
              </a:rPr>
              <a:t>How to manage CER is a largely unaddressed issue that deserves urgent attention </a:t>
            </a:r>
            <a:r>
              <a:rPr lang="en-US" sz="2200" b="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(Bakker et al., 2021; </a:t>
            </a:r>
            <a:r>
              <a:rPr lang="en-US" sz="2200" b="0" i="0" u="none" strike="noStrike" baseline="0" dirty="0" err="1">
                <a:solidFill>
                  <a:srgbClr val="0070C0"/>
                </a:solidFill>
                <a:latin typeface="Georgia" panose="02040502050405020303" pitchFamily="18" charset="0"/>
              </a:rPr>
              <a:t>Figge</a:t>
            </a:r>
            <a:r>
              <a:rPr lang="en-US" sz="2200" b="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 and Thorpe, 2019; Goyal et al., 2021; Horvath </a:t>
            </a:r>
            <a:r>
              <a:rPr lang="en-US" sz="2200" b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et al.</a:t>
            </a:r>
            <a:r>
              <a:rPr lang="en-US" sz="2200" b="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, 2019; </a:t>
            </a:r>
            <a:r>
              <a:rPr lang="en-US" sz="2200" b="0" i="0" u="none" strike="noStrike" baseline="0" dirty="0" err="1">
                <a:solidFill>
                  <a:srgbClr val="0070C0"/>
                </a:solidFill>
                <a:latin typeface="Georgia" panose="02040502050405020303" pitchFamily="18" charset="0"/>
              </a:rPr>
              <a:t>Makov</a:t>
            </a:r>
            <a:r>
              <a:rPr lang="en-US" sz="2200" b="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 and </a:t>
            </a:r>
            <a:r>
              <a:rPr lang="en-US" sz="2200" b="0" i="0" u="none" strike="noStrike" baseline="0" dirty="0" err="1">
                <a:solidFill>
                  <a:srgbClr val="0070C0"/>
                </a:solidFill>
                <a:latin typeface="Georgia" panose="02040502050405020303" pitchFamily="18" charset="0"/>
              </a:rPr>
              <a:t>Vivanco</a:t>
            </a:r>
            <a:r>
              <a:rPr lang="en-US" sz="2200" b="0" i="0" u="none" strike="noStrike" baseline="0" dirty="0">
                <a:solidFill>
                  <a:srgbClr val="0070C0"/>
                </a:solidFill>
                <a:latin typeface="Georgia" panose="02040502050405020303" pitchFamily="18" charset="0"/>
              </a:rPr>
              <a:t>, 2018; Salvador et al., 2021)</a:t>
            </a:r>
            <a:endParaRPr lang="it-IT" sz="2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082F9D-48B1-D612-781B-2DC9B0EE67D9}"/>
              </a:ext>
            </a:extLst>
          </p:cNvPr>
          <p:cNvSpPr txBox="1"/>
          <p:nvPr/>
        </p:nvSpPr>
        <p:spPr>
          <a:xfrm>
            <a:off x="2422183" y="4099861"/>
            <a:ext cx="62548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i="0" u="none" strike="noStrike" baseline="0" dirty="0">
                <a:latin typeface="Georgia" panose="02040502050405020303" pitchFamily="18" charset="0"/>
              </a:rPr>
              <a:t>“</a:t>
            </a:r>
            <a:r>
              <a:rPr lang="en-US" sz="2600" b="0" i="1" u="none" strike="noStrike" baseline="0" dirty="0">
                <a:latin typeface="Georgia" panose="02040502050405020303" pitchFamily="18" charset="0"/>
              </a:rPr>
              <a:t>How may a firm undertake to manage the Circular Economy Rebound?</a:t>
            </a:r>
            <a:r>
              <a:rPr lang="en-US" sz="2600" b="0" i="0" u="none" strike="noStrike" baseline="0" dirty="0">
                <a:latin typeface="Georgia" panose="02040502050405020303" pitchFamily="18" charset="0"/>
              </a:rPr>
              <a:t>”</a:t>
            </a:r>
            <a:endParaRPr lang="it-IT" sz="2600" dirty="0">
              <a:latin typeface="Georgia" panose="02040502050405020303" pitchFamily="18" charset="0"/>
            </a:endParaRPr>
          </a:p>
        </p:txBody>
      </p:sp>
      <p:pic>
        <p:nvPicPr>
          <p:cNvPr id="2052" name="Picture 4" descr="Gap Fill Stock Illustrations – 161 Gap Fill Stock Illustrations, Vectors &amp;  Clipart - Dreamstime">
            <a:extLst>
              <a:ext uri="{FF2B5EF4-FFF2-40B4-BE49-F238E27FC236}">
                <a16:creationId xmlns:a16="http://schemas.microsoft.com/office/drawing/2014/main" id="{A483EB03-76D3-21AD-C869-43816DF59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7" y="2506705"/>
            <a:ext cx="1918726" cy="7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ms and objective of the AIJN, the European Fruit Juice Association | AIJN  - European Fruit Juice Association">
            <a:extLst>
              <a:ext uri="{FF2B5EF4-FFF2-40B4-BE49-F238E27FC236}">
                <a16:creationId xmlns:a16="http://schemas.microsoft.com/office/drawing/2014/main" id="{7C52A6C7-98DA-2736-731E-9208D67A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56" y="3955578"/>
            <a:ext cx="1036835" cy="10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1C4EBFC4-AAF1-7A29-0D86-0250EFADD0F2}"/>
              </a:ext>
            </a:extLst>
          </p:cNvPr>
          <p:cNvSpPr/>
          <p:nvPr/>
        </p:nvSpPr>
        <p:spPr>
          <a:xfrm>
            <a:off x="2752926" y="1009681"/>
            <a:ext cx="3677055" cy="6255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57E15A7-69FB-1A71-CB16-3C1B12AD51B5}"/>
              </a:ext>
            </a:extLst>
          </p:cNvPr>
          <p:cNvSpPr txBox="1"/>
          <p:nvPr/>
        </p:nvSpPr>
        <p:spPr>
          <a:xfrm>
            <a:off x="2879386" y="1082910"/>
            <a:ext cx="3443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  <a:latin typeface="Georgia" panose="02040502050405020303" pitchFamily="18" charset="0"/>
              </a:rPr>
              <a:t>Research objective</a:t>
            </a:r>
            <a:endParaRPr lang="it-IT" sz="2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56" name="Picture 8" descr="HELP Training methodology">
            <a:extLst>
              <a:ext uri="{FF2B5EF4-FFF2-40B4-BE49-F238E27FC236}">
                <a16:creationId xmlns:a16="http://schemas.microsoft.com/office/drawing/2014/main" id="{4801AFF6-2910-8F8C-23A6-48AF0C0A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1" y="5588866"/>
            <a:ext cx="1487116" cy="8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1B35158-1F37-BF70-5533-8AF99157CC74}"/>
              </a:ext>
            </a:extLst>
          </p:cNvPr>
          <p:cNvSpPr txBox="1"/>
          <p:nvPr/>
        </p:nvSpPr>
        <p:spPr>
          <a:xfrm>
            <a:off x="2431910" y="5365942"/>
            <a:ext cx="64299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0" i="0" u="none" strike="noStrike" baseline="0" dirty="0">
                <a:latin typeface="Georgia" panose="02040502050405020303" pitchFamily="18" charset="0"/>
              </a:rPr>
              <a:t>Case study in an Italian firm: CER assessment and guidelines development through Management theory</a:t>
            </a:r>
            <a:endParaRPr lang="it-IT" sz="2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4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pic>
        <p:nvPicPr>
          <p:cNvPr id="3074" name="Picture 2" descr="Stonethica: gli scarti del marmo diventano superfici uniche">
            <a:extLst>
              <a:ext uri="{FF2B5EF4-FFF2-40B4-BE49-F238E27FC236}">
                <a16:creationId xmlns:a16="http://schemas.microsoft.com/office/drawing/2014/main" id="{3C28DA77-AB55-441F-D3D0-74A46C5D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70" y="2002986"/>
            <a:ext cx="2961525" cy="19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onethica: la pietra composta al 99% da scarti di lavorazione del marmo">
            <a:extLst>
              <a:ext uri="{FF2B5EF4-FFF2-40B4-BE49-F238E27FC236}">
                <a16:creationId xmlns:a16="http://schemas.microsoft.com/office/drawing/2014/main" id="{E5275757-F8A1-8F2D-F98F-03A096AD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35" y="4495528"/>
            <a:ext cx="3360349" cy="17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l marmo non si butta più via nulla, la svolta green e business degli  “scarti” - Il Tirreno Massa-Carrara">
            <a:extLst>
              <a:ext uri="{FF2B5EF4-FFF2-40B4-BE49-F238E27FC236}">
                <a16:creationId xmlns:a16="http://schemas.microsoft.com/office/drawing/2014/main" id="{D7DE7C2B-2165-09A4-DF65-BBFA3FC4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82" y="4501423"/>
            <a:ext cx="3076055" cy="17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rmo sempre piu liquido | Marmomac">
            <a:extLst>
              <a:ext uri="{FF2B5EF4-FFF2-40B4-BE49-F238E27FC236}">
                <a16:creationId xmlns:a16="http://schemas.microsoft.com/office/drawing/2014/main" id="{ACD16ABB-EB98-AFCD-D87A-0342EE03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61" y="2002983"/>
            <a:ext cx="2961520" cy="19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7423E3-6497-1CD4-54E0-B543AB573A4E}"/>
              </a:ext>
            </a:extLst>
          </p:cNvPr>
          <p:cNvSpPr txBox="1"/>
          <p:nvPr/>
        </p:nvSpPr>
        <p:spPr>
          <a:xfrm>
            <a:off x="1118678" y="1050587"/>
            <a:ext cx="692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Remanufacturing marble waste slats</a:t>
            </a:r>
            <a:endParaRPr lang="it-IT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2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FF4081-19EC-DC1A-4CA9-B8EB8AF96CED}"/>
              </a:ext>
            </a:extLst>
          </p:cNvPr>
          <p:cNvSpPr txBox="1"/>
          <p:nvPr/>
        </p:nvSpPr>
        <p:spPr>
          <a:xfrm>
            <a:off x="129099" y="1137421"/>
            <a:ext cx="393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Circular Economy Rebound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Georgia" panose="02040502050405020303" pitchFamily="18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Georgia" panose="02040502050405020303" pitchFamily="18" charset="0"/>
              </a:rPr>
              <a:t>Makov</a:t>
            </a:r>
            <a:r>
              <a:rPr lang="en-US" sz="1600" dirty="0">
                <a:solidFill>
                  <a:srgbClr val="0070C0"/>
                </a:solidFill>
                <a:latin typeface="Georgia" panose="02040502050405020303" pitchFamily="18" charset="0"/>
              </a:rPr>
              <a:t> and </a:t>
            </a:r>
            <a:r>
              <a:rPr lang="en-US" sz="1600" dirty="0" err="1">
                <a:solidFill>
                  <a:srgbClr val="0070C0"/>
                </a:solidFill>
                <a:latin typeface="Georgia" panose="02040502050405020303" pitchFamily="18" charset="0"/>
              </a:rPr>
              <a:t>Vivanco</a:t>
            </a:r>
            <a:r>
              <a:rPr lang="en-US" sz="1600" dirty="0">
                <a:solidFill>
                  <a:srgbClr val="0070C0"/>
                </a:solidFill>
                <a:latin typeface="Georgia" panose="02040502050405020303" pitchFamily="18" charset="0"/>
              </a:rPr>
              <a:t>, 2018)</a:t>
            </a:r>
            <a:endParaRPr lang="it-IT" sz="16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7DB653-D6FE-BF29-C0B9-75923B95146C}"/>
              </a:ext>
            </a:extLst>
          </p:cNvPr>
          <p:cNvSpPr txBox="1"/>
          <p:nvPr/>
        </p:nvSpPr>
        <p:spPr>
          <a:xfrm>
            <a:off x="5190061" y="1793435"/>
            <a:ext cx="142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113.2%</a:t>
            </a:r>
            <a:endParaRPr lang="it-IT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The Backfire Effect — Behind Your Back Sales Co.">
            <a:extLst>
              <a:ext uri="{FF2B5EF4-FFF2-40B4-BE49-F238E27FC236}">
                <a16:creationId xmlns:a16="http://schemas.microsoft.com/office/drawing/2014/main" id="{B220C05F-5843-A94A-D99B-48B3F69A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2" y="1257760"/>
            <a:ext cx="1774073" cy="9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3364002-4EA2-8B7D-B807-9999CC407F91}"/>
              </a:ext>
            </a:extLst>
          </p:cNvPr>
          <p:cNvSpPr txBox="1"/>
          <p:nvPr/>
        </p:nvSpPr>
        <p:spPr>
          <a:xfrm>
            <a:off x="417687" y="3846366"/>
            <a:ext cx="365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Complete offset of the environmental savings</a:t>
            </a:r>
            <a:endParaRPr lang="it-IT" sz="2400" dirty="0">
              <a:latin typeface="Georgia" panose="02040502050405020303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545DD3F-7AEF-E582-DF79-710876313A93}"/>
              </a:ext>
            </a:extLst>
          </p:cNvPr>
          <p:cNvSpPr txBox="1"/>
          <p:nvPr/>
        </p:nvSpPr>
        <p:spPr>
          <a:xfrm>
            <a:off x="4855435" y="3837795"/>
            <a:ext cx="374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Additional environmental impact</a:t>
            </a:r>
            <a:endParaRPr lang="it-IT" sz="2400" dirty="0">
              <a:latin typeface="Georgia" panose="02040502050405020303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261F5AC-05B2-9D8C-11F7-EA58AC3B94BA}"/>
              </a:ext>
            </a:extLst>
          </p:cNvPr>
          <p:cNvSpPr txBox="1"/>
          <p:nvPr/>
        </p:nvSpPr>
        <p:spPr>
          <a:xfrm>
            <a:off x="1530693" y="3305407"/>
            <a:ext cx="1425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Georgia" panose="02040502050405020303" pitchFamily="18" charset="0"/>
              </a:rPr>
              <a:t>100%</a:t>
            </a:r>
            <a:endParaRPr lang="it-IT" sz="2600" b="1" dirty="0">
              <a:latin typeface="Georgia" panose="02040502050405020303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7FBDAF8-4128-778C-DE71-74E11C0CC72A}"/>
              </a:ext>
            </a:extLst>
          </p:cNvPr>
          <p:cNvSpPr txBox="1"/>
          <p:nvPr/>
        </p:nvSpPr>
        <p:spPr>
          <a:xfrm>
            <a:off x="5984891" y="3305407"/>
            <a:ext cx="1425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Georgia" panose="02040502050405020303" pitchFamily="18" charset="0"/>
              </a:rPr>
              <a:t>13.2%</a:t>
            </a:r>
            <a:endParaRPr lang="it-IT" sz="2600" b="1" dirty="0">
              <a:latin typeface="Georgia" panose="02040502050405020303" pitchFamily="18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C914E83-0BEE-1816-DCF0-1A4EC4B3A63F}"/>
              </a:ext>
            </a:extLst>
          </p:cNvPr>
          <p:cNvSpPr txBox="1"/>
          <p:nvPr/>
        </p:nvSpPr>
        <p:spPr>
          <a:xfrm>
            <a:off x="3796437" y="3544209"/>
            <a:ext cx="1425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Georgia" panose="02040502050405020303" pitchFamily="18" charset="0"/>
              </a:rPr>
              <a:t>+</a:t>
            </a:r>
            <a:endParaRPr lang="it-IT" sz="2600" b="1" dirty="0">
              <a:latin typeface="Georgia" panose="02040502050405020303" pitchFamily="18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12DA18B-4061-8FBB-CCA7-3A356BE4CD04}"/>
              </a:ext>
            </a:extLst>
          </p:cNvPr>
          <p:cNvSpPr txBox="1"/>
          <p:nvPr/>
        </p:nvSpPr>
        <p:spPr>
          <a:xfrm>
            <a:off x="6405976" y="2226607"/>
            <a:ext cx="3073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Backfire</a:t>
            </a:r>
            <a:endParaRPr lang="it-IT" sz="2400" b="1" dirty="0">
              <a:latin typeface="Georgia" panose="02040502050405020303" pitchFamily="18" charset="0"/>
            </a:endParaRPr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D285466C-6A83-60BB-F616-391C6CE8582B}"/>
              </a:ext>
            </a:extLst>
          </p:cNvPr>
          <p:cNvSpPr/>
          <p:nvPr/>
        </p:nvSpPr>
        <p:spPr>
          <a:xfrm>
            <a:off x="4020501" y="1999551"/>
            <a:ext cx="702278" cy="23184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arbon, co2, emissions icon - Download on Iconfinder">
            <a:extLst>
              <a:ext uri="{FF2B5EF4-FFF2-40B4-BE49-F238E27FC236}">
                <a16:creationId xmlns:a16="http://schemas.microsoft.com/office/drawing/2014/main" id="{B6CBE315-1387-CFA6-7472-960E7F2F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12" y="1953544"/>
            <a:ext cx="601530" cy="6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3BB7E5-1447-312D-CE41-A1D4FDD81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532" y="1937205"/>
            <a:ext cx="702278" cy="6717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EB6FAF-3432-4A92-7C77-2BC185D108F1}"/>
              </a:ext>
            </a:extLst>
          </p:cNvPr>
          <p:cNvSpPr txBox="1"/>
          <p:nvPr/>
        </p:nvSpPr>
        <p:spPr>
          <a:xfrm>
            <a:off x="1100611" y="2635088"/>
            <a:ext cx="111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Emissions</a:t>
            </a:r>
            <a:endParaRPr lang="it-IT" sz="1600" dirty="0">
              <a:latin typeface="Georgia" panose="020405020504050203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DBD3EC-DE26-8001-F6A5-5EBD95FB26FB}"/>
              </a:ext>
            </a:extLst>
          </p:cNvPr>
          <p:cNvSpPr txBox="1"/>
          <p:nvPr/>
        </p:nvSpPr>
        <p:spPr>
          <a:xfrm>
            <a:off x="3288516" y="5415574"/>
            <a:ext cx="5519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Georgia" panose="02040502050405020303" pitchFamily="18" charset="0"/>
              </a:rPr>
              <a:t>Should be the Circular Economy initiative of the firm be interrupted?</a:t>
            </a:r>
            <a:endParaRPr lang="it-IT" sz="2600" dirty="0">
              <a:latin typeface="Georgia" panose="02040502050405020303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5A254E0-314C-3CE6-4035-9E6455D72F26}"/>
              </a:ext>
            </a:extLst>
          </p:cNvPr>
          <p:cNvSpPr txBox="1"/>
          <p:nvPr/>
        </p:nvSpPr>
        <p:spPr>
          <a:xfrm>
            <a:off x="2197903" y="2547451"/>
            <a:ext cx="124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Production volumes</a:t>
            </a:r>
            <a:endParaRPr lang="it-IT" sz="1600" dirty="0">
              <a:latin typeface="Georgia" panose="02040502050405020303" pitchFamily="18" charset="0"/>
            </a:endParaRPr>
          </a:p>
        </p:txBody>
      </p:sp>
      <p:pic>
        <p:nvPicPr>
          <p:cNvPr id="1030" name="Picture 6" descr="Beyond Critical Thinking">
            <a:extLst>
              <a:ext uri="{FF2B5EF4-FFF2-40B4-BE49-F238E27FC236}">
                <a16:creationId xmlns:a16="http://schemas.microsoft.com/office/drawing/2014/main" id="{06D05655-A145-E732-0871-FFE9CB0A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1" y="5133262"/>
            <a:ext cx="2682069" cy="14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6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B3B0AD-F5C4-3124-E0FF-0E83F8816BF1}"/>
              </a:ext>
            </a:extLst>
          </p:cNvPr>
          <p:cNvSpPr txBox="1"/>
          <p:nvPr/>
        </p:nvSpPr>
        <p:spPr>
          <a:xfrm>
            <a:off x="904666" y="1011675"/>
            <a:ext cx="7363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Georgia" panose="02040502050405020303" pitchFamily="18" charset="0"/>
              </a:rPr>
              <a:t>How may a firm undertake to manage the Circular Economy Rebound effect?</a:t>
            </a:r>
            <a:endParaRPr lang="it-IT" sz="2600" i="1" dirty="0">
              <a:latin typeface="Georgia" panose="020405020504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8E3124-8AE2-0FD4-3C07-55F347DA8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3" y="2212505"/>
            <a:ext cx="408562" cy="4085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2F1F4D-F2AA-B830-964A-ECCCF6659E39}"/>
              </a:ext>
            </a:extLst>
          </p:cNvPr>
          <p:cNvSpPr txBox="1"/>
          <p:nvPr/>
        </p:nvSpPr>
        <p:spPr>
          <a:xfrm>
            <a:off x="1311937" y="2110898"/>
            <a:ext cx="713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The CER assessment should be related to Value creation and account for environmental impacts other that emissions</a:t>
            </a:r>
            <a:endParaRPr lang="it-IT" sz="2400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Eco-effective vs. eco-efficient (edited from [5]). | Download Scientific  Diagram">
            <a:extLst>
              <a:ext uri="{FF2B5EF4-FFF2-40B4-BE49-F238E27FC236}">
                <a16:creationId xmlns:a16="http://schemas.microsoft.com/office/drawing/2014/main" id="{1D4079AE-4A8D-8396-30FC-B8BB07C2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53" y="3559452"/>
            <a:ext cx="1668276" cy="13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rara, il disastro continua. 'Salviamo le Apuane' dalla gruviera delle  cave - Il Fatto Quotidiano">
            <a:extLst>
              <a:ext uri="{FF2B5EF4-FFF2-40B4-BE49-F238E27FC236}">
                <a16:creationId xmlns:a16="http://schemas.microsoft.com/office/drawing/2014/main" id="{C403E20A-DC29-BA3B-4660-9B4327E8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82" y="3679107"/>
            <a:ext cx="1780156" cy="13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0589E1-5D08-32B6-CBD1-147C7BB2C448}"/>
              </a:ext>
            </a:extLst>
          </p:cNvPr>
          <p:cNvSpPr txBox="1"/>
          <p:nvPr/>
        </p:nvSpPr>
        <p:spPr>
          <a:xfrm>
            <a:off x="1070045" y="5100059"/>
            <a:ext cx="280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Better eco-efficiency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6C54EB-E22F-3F5D-3AD3-02B723A0740D}"/>
              </a:ext>
            </a:extLst>
          </p:cNvPr>
          <p:cNvSpPr txBox="1"/>
          <p:nvPr/>
        </p:nvSpPr>
        <p:spPr>
          <a:xfrm>
            <a:off x="4951389" y="5100059"/>
            <a:ext cx="341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Preservation of mountains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66640C-437F-2313-4159-B3874C927B7D}"/>
              </a:ext>
            </a:extLst>
          </p:cNvPr>
          <p:cNvSpPr txBox="1"/>
          <p:nvPr/>
        </p:nvSpPr>
        <p:spPr>
          <a:xfrm>
            <a:off x="1011679" y="5835723"/>
            <a:ext cx="713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Do not be afraid of CER</a:t>
            </a:r>
            <a:endParaRPr lang="it-IT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6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07E43B3-6FB4-49D0-820F-EE8752C0EB1B}"/>
              </a:ext>
            </a:extLst>
          </p:cNvPr>
          <p:cNvCxnSpPr/>
          <p:nvPr/>
        </p:nvCxnSpPr>
        <p:spPr>
          <a:xfrm>
            <a:off x="1273969" y="771996"/>
            <a:ext cx="65960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02E270-EEB9-4F5A-A6A2-C325CA27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5" y="105814"/>
            <a:ext cx="398834" cy="56855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2AA599B-2F68-4E84-90D9-488F58E0D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2" y="169070"/>
            <a:ext cx="477009" cy="4861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B3B0AD-F5C4-3124-E0FF-0E83F8816BF1}"/>
              </a:ext>
            </a:extLst>
          </p:cNvPr>
          <p:cNvSpPr txBox="1"/>
          <p:nvPr/>
        </p:nvSpPr>
        <p:spPr>
          <a:xfrm>
            <a:off x="904666" y="1011675"/>
            <a:ext cx="7363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Georgia" panose="02040502050405020303" pitchFamily="18" charset="0"/>
              </a:rPr>
              <a:t>How may a firm undertake to manage the Circular Economy Rebound effect?</a:t>
            </a:r>
            <a:endParaRPr lang="it-IT" sz="2600" i="1" dirty="0">
              <a:latin typeface="Georgia" panose="020405020504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2F1F4D-F2AA-B830-964A-ECCCF6659E39}"/>
              </a:ext>
            </a:extLst>
          </p:cNvPr>
          <p:cNvSpPr txBox="1"/>
          <p:nvPr/>
        </p:nvSpPr>
        <p:spPr>
          <a:xfrm>
            <a:off x="1261137" y="2130354"/>
            <a:ext cx="7286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CER has different components </a:t>
            </a: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Siderius</a:t>
            </a: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Poldner</a:t>
            </a: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, 2021)</a:t>
            </a:r>
            <a:r>
              <a:rPr lang="en-US" sz="2400" dirty="0">
                <a:latin typeface="Georgia" panose="02040502050405020303" pitchFamily="18" charset="0"/>
              </a:rPr>
              <a:t> that should be managed individually through appropriate strategies (mitigation, avoidance, transfer, accept and so on)</a:t>
            </a:r>
            <a:endParaRPr lang="it-IT" sz="2400" dirty="0">
              <a:latin typeface="Georgia" panose="02040502050405020303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7ACA66-166C-733B-EC02-DED5498DA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6" y="2226820"/>
            <a:ext cx="417476" cy="4104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2235DC-1B31-97ED-4CDE-517AF488BDB7}"/>
              </a:ext>
            </a:extLst>
          </p:cNvPr>
          <p:cNvSpPr txBox="1"/>
          <p:nvPr/>
        </p:nvSpPr>
        <p:spPr>
          <a:xfrm>
            <a:off x="294222" y="4936303"/>
            <a:ext cx="208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Product design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F8D16B0-0800-4351-74EE-8E6BEA5B1B3B}"/>
              </a:ext>
            </a:extLst>
          </p:cNvPr>
          <p:cNvSpPr txBox="1"/>
          <p:nvPr/>
        </p:nvSpPr>
        <p:spPr>
          <a:xfrm>
            <a:off x="2670134" y="4936303"/>
            <a:ext cx="227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Circular transition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C7D329F-0273-18BC-65E4-7363C827C76E}"/>
              </a:ext>
            </a:extLst>
          </p:cNvPr>
          <p:cNvSpPr txBox="1"/>
          <p:nvPr/>
        </p:nvSpPr>
        <p:spPr>
          <a:xfrm>
            <a:off x="5269363" y="4895931"/>
            <a:ext cx="132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Consumers </a:t>
            </a:r>
            <a:r>
              <a:rPr lang="en-US" dirty="0" err="1">
                <a:latin typeface="Georgia" panose="02040502050405020303" pitchFamily="18" charset="0"/>
              </a:rPr>
              <a:t>behaviour</a:t>
            </a: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Corso Product Design | Impara A Progettare Prodotti Innovativi">
            <a:extLst>
              <a:ext uri="{FF2B5EF4-FFF2-40B4-BE49-F238E27FC236}">
                <a16:creationId xmlns:a16="http://schemas.microsoft.com/office/drawing/2014/main" id="{6BFF0D9E-C5B6-C375-C21B-BC3AE84AC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2" y="4030169"/>
            <a:ext cx="2104283" cy="8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guide to the circular economy transition: Sustainable waste management">
            <a:extLst>
              <a:ext uri="{FF2B5EF4-FFF2-40B4-BE49-F238E27FC236}">
                <a16:creationId xmlns:a16="http://schemas.microsoft.com/office/drawing/2014/main" id="{62621509-C8A5-F10D-BFD6-62EB8D15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82" y="3913998"/>
            <a:ext cx="1476538" cy="9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D82B1C3-1ECA-1237-90BE-00F3FC2E9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7326" y="3913362"/>
            <a:ext cx="1346484" cy="982569"/>
          </a:xfrm>
          <a:prstGeom prst="rect">
            <a:avLst/>
          </a:prstGeom>
        </p:spPr>
      </p:pic>
      <p:pic>
        <p:nvPicPr>
          <p:cNvPr id="6154" name="Picture 10" descr="Analyse external factors which impact on coffee shop industry – Lyn's day">
            <a:extLst>
              <a:ext uri="{FF2B5EF4-FFF2-40B4-BE49-F238E27FC236}">
                <a16:creationId xmlns:a16="http://schemas.microsoft.com/office/drawing/2014/main" id="{A677DBAA-05C6-0BAB-89DA-FB20E22E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78" y="3934198"/>
            <a:ext cx="1524822" cy="8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EE1B43C-8871-9541-8F8C-9E6E75A2C051}"/>
              </a:ext>
            </a:extLst>
          </p:cNvPr>
          <p:cNvSpPr txBox="1"/>
          <p:nvPr/>
        </p:nvSpPr>
        <p:spPr>
          <a:xfrm>
            <a:off x="7263578" y="4936303"/>
            <a:ext cx="152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Economics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346445-BECD-86D7-52A2-E62233E4860E}"/>
              </a:ext>
            </a:extLst>
          </p:cNvPr>
          <p:cNvSpPr txBox="1"/>
          <p:nvPr/>
        </p:nvSpPr>
        <p:spPr>
          <a:xfrm>
            <a:off x="1011679" y="5835723"/>
            <a:ext cx="713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Reject one-size-fits-all approach to CER</a:t>
            </a:r>
            <a:endParaRPr lang="it-IT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35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25846</TotalTime>
  <Words>490</Words>
  <Application>Microsoft Office PowerPoint</Application>
  <PresentationFormat>Presentazione su schermo (4:3)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Pierluigi</dc:creator>
  <cp:lastModifiedBy>Pierluigi Zerbino</cp:lastModifiedBy>
  <cp:revision>316</cp:revision>
  <cp:lastPrinted>2022-03-22T10:10:16Z</cp:lastPrinted>
  <dcterms:created xsi:type="dcterms:W3CDTF">2018-05-12T17:10:26Z</dcterms:created>
  <dcterms:modified xsi:type="dcterms:W3CDTF">2022-05-23T20:26:03Z</dcterms:modified>
</cp:coreProperties>
</file>