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0" r:id="rId3"/>
    <p:sldId id="302" r:id="rId4"/>
    <p:sldId id="332" r:id="rId5"/>
    <p:sldId id="256" r:id="rId6"/>
    <p:sldId id="340" r:id="rId7"/>
    <p:sldId id="333" r:id="rId8"/>
    <p:sldId id="336" r:id="rId9"/>
    <p:sldId id="342" r:id="rId10"/>
    <p:sldId id="337" r:id="rId11"/>
    <p:sldId id="341" r:id="rId12"/>
    <p:sldId id="334" r:id="rId13"/>
    <p:sldId id="338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  <a:srgbClr val="FF0000"/>
    <a:srgbClr val="D6CE10"/>
    <a:srgbClr val="20409A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ria\users\chrimark\Chris\UCD\Conferences%20and%20seminars\EGU%202019\Invited%20talk\Presentation\Working%20files\detritalUPb_studi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zircon n=2946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Sheet1!$I$4:$I$41</c:f>
              <c:numCache>
                <c:formatCode>General</c:formatCode>
                <c:ptCount val="38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2010</c:v>
                </c:pt>
                <c:pt idx="12">
                  <c:v>2009</c:v>
                </c:pt>
                <c:pt idx="13">
                  <c:v>2008</c:v>
                </c:pt>
                <c:pt idx="14">
                  <c:v>2007</c:v>
                </c:pt>
                <c:pt idx="15">
                  <c:v>2006</c:v>
                </c:pt>
                <c:pt idx="16">
                  <c:v>2005</c:v>
                </c:pt>
                <c:pt idx="17">
                  <c:v>2004</c:v>
                </c:pt>
                <c:pt idx="18">
                  <c:v>2003</c:v>
                </c:pt>
                <c:pt idx="19">
                  <c:v>2002</c:v>
                </c:pt>
                <c:pt idx="20">
                  <c:v>2001</c:v>
                </c:pt>
                <c:pt idx="21">
                  <c:v>2000</c:v>
                </c:pt>
                <c:pt idx="22">
                  <c:v>1999</c:v>
                </c:pt>
                <c:pt idx="23">
                  <c:v>1998</c:v>
                </c:pt>
                <c:pt idx="24">
                  <c:v>1997</c:v>
                </c:pt>
                <c:pt idx="25">
                  <c:v>1996</c:v>
                </c:pt>
                <c:pt idx="26">
                  <c:v>1995</c:v>
                </c:pt>
                <c:pt idx="27">
                  <c:v>1994</c:v>
                </c:pt>
                <c:pt idx="28">
                  <c:v>1993</c:v>
                </c:pt>
                <c:pt idx="29">
                  <c:v>1992</c:v>
                </c:pt>
                <c:pt idx="30">
                  <c:v>1991</c:v>
                </c:pt>
                <c:pt idx="31">
                  <c:v>1990</c:v>
                </c:pt>
                <c:pt idx="32">
                  <c:v>1989</c:v>
                </c:pt>
                <c:pt idx="33">
                  <c:v>1987</c:v>
                </c:pt>
                <c:pt idx="34">
                  <c:v>1984</c:v>
                </c:pt>
                <c:pt idx="35">
                  <c:v>1981</c:v>
                </c:pt>
                <c:pt idx="36">
                  <c:v>1980</c:v>
                </c:pt>
                <c:pt idx="37">
                  <c:v>1977</c:v>
                </c:pt>
              </c:numCache>
            </c:numRef>
          </c:xVal>
          <c:yVal>
            <c:numRef>
              <c:f>Sheet1!$J$4:$J$41</c:f>
              <c:numCache>
                <c:formatCode>General</c:formatCode>
                <c:ptCount val="38"/>
                <c:pt idx="0">
                  <c:v>361</c:v>
                </c:pt>
                <c:pt idx="1">
                  <c:v>366</c:v>
                </c:pt>
                <c:pt idx="2">
                  <c:v>357</c:v>
                </c:pt>
                <c:pt idx="3">
                  <c:v>281</c:v>
                </c:pt>
                <c:pt idx="4">
                  <c:v>225</c:v>
                </c:pt>
                <c:pt idx="5">
                  <c:v>213</c:v>
                </c:pt>
                <c:pt idx="6">
                  <c:v>160</c:v>
                </c:pt>
                <c:pt idx="7">
                  <c:v>168</c:v>
                </c:pt>
                <c:pt idx="8">
                  <c:v>118</c:v>
                </c:pt>
                <c:pt idx="9">
                  <c:v>118</c:v>
                </c:pt>
                <c:pt idx="10">
                  <c:v>105</c:v>
                </c:pt>
                <c:pt idx="11">
                  <c:v>86</c:v>
                </c:pt>
                <c:pt idx="12">
                  <c:v>52</c:v>
                </c:pt>
                <c:pt idx="13">
                  <c:v>51</c:v>
                </c:pt>
                <c:pt idx="14">
                  <c:v>48</c:v>
                </c:pt>
                <c:pt idx="15">
                  <c:v>33</c:v>
                </c:pt>
                <c:pt idx="16">
                  <c:v>36</c:v>
                </c:pt>
                <c:pt idx="17">
                  <c:v>28</c:v>
                </c:pt>
                <c:pt idx="18">
                  <c:v>23</c:v>
                </c:pt>
                <c:pt idx="19">
                  <c:v>20</c:v>
                </c:pt>
                <c:pt idx="20">
                  <c:v>15</c:v>
                </c:pt>
                <c:pt idx="21">
                  <c:v>18</c:v>
                </c:pt>
                <c:pt idx="22">
                  <c:v>11</c:v>
                </c:pt>
                <c:pt idx="23">
                  <c:v>6</c:v>
                </c:pt>
                <c:pt idx="24">
                  <c:v>9</c:v>
                </c:pt>
                <c:pt idx="25">
                  <c:v>5</c:v>
                </c:pt>
                <c:pt idx="26">
                  <c:v>3</c:v>
                </c:pt>
                <c:pt idx="27">
                  <c:v>3</c:v>
                </c:pt>
                <c:pt idx="28">
                  <c:v>5</c:v>
                </c:pt>
                <c:pt idx="29">
                  <c:v>4</c:v>
                </c:pt>
                <c:pt idx="30">
                  <c:v>5</c:v>
                </c:pt>
                <c:pt idx="31">
                  <c:v>5</c:v>
                </c:pt>
                <c:pt idx="32">
                  <c:v>2</c:v>
                </c:pt>
                <c:pt idx="33">
                  <c:v>2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11-413D-811C-E36E6D803228}"/>
            </c:ext>
          </c:extLst>
        </c:ser>
        <c:ser>
          <c:idx val="2"/>
          <c:order val="1"/>
          <c:tx>
            <c:v>monazite n=107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Sheet1!$E$4:$E$28</c:f>
              <c:numCache>
                <c:formatCode>General</c:formatCode>
                <c:ptCount val="25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2010</c:v>
                </c:pt>
                <c:pt idx="12">
                  <c:v>2009</c:v>
                </c:pt>
                <c:pt idx="13">
                  <c:v>2008</c:v>
                </c:pt>
                <c:pt idx="14">
                  <c:v>2007</c:v>
                </c:pt>
                <c:pt idx="15">
                  <c:v>2006</c:v>
                </c:pt>
                <c:pt idx="16">
                  <c:v>2005</c:v>
                </c:pt>
                <c:pt idx="17">
                  <c:v>2004</c:v>
                </c:pt>
                <c:pt idx="18">
                  <c:v>2001</c:v>
                </c:pt>
                <c:pt idx="19">
                  <c:v>1999</c:v>
                </c:pt>
                <c:pt idx="20">
                  <c:v>1998</c:v>
                </c:pt>
                <c:pt idx="21">
                  <c:v>1996</c:v>
                </c:pt>
                <c:pt idx="22">
                  <c:v>1993</c:v>
                </c:pt>
                <c:pt idx="23">
                  <c:v>1991</c:v>
                </c:pt>
                <c:pt idx="24">
                  <c:v>1980</c:v>
                </c:pt>
              </c:numCache>
            </c:numRef>
          </c:xVal>
          <c:yVal>
            <c:numRef>
              <c:f>Sheet1!$F$4:$F$28</c:f>
              <c:numCache>
                <c:formatCode>General</c:formatCode>
                <c:ptCount val="25"/>
                <c:pt idx="0">
                  <c:v>8</c:v>
                </c:pt>
                <c:pt idx="1">
                  <c:v>17</c:v>
                </c:pt>
                <c:pt idx="2">
                  <c:v>12</c:v>
                </c:pt>
                <c:pt idx="3">
                  <c:v>6</c:v>
                </c:pt>
                <c:pt idx="4">
                  <c:v>7</c:v>
                </c:pt>
                <c:pt idx="5">
                  <c:v>1</c:v>
                </c:pt>
                <c:pt idx="6">
                  <c:v>3</c:v>
                </c:pt>
                <c:pt idx="7">
                  <c:v>8</c:v>
                </c:pt>
                <c:pt idx="8">
                  <c:v>2</c:v>
                </c:pt>
                <c:pt idx="9">
                  <c:v>2</c:v>
                </c:pt>
                <c:pt idx="10">
                  <c:v>6</c:v>
                </c:pt>
                <c:pt idx="11">
                  <c:v>5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2</c:v>
                </c:pt>
                <c:pt idx="18">
                  <c:v>4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11-413D-811C-E36E6D803228}"/>
            </c:ext>
          </c:extLst>
        </c:ser>
        <c:ser>
          <c:idx val="3"/>
          <c:order val="2"/>
          <c:tx>
            <c:v>Titanite n=32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Sheet1!$C$4:$C$23</c:f>
              <c:numCache>
                <c:formatCode>General</c:formatCode>
                <c:ptCount val="20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2009</c:v>
                </c:pt>
                <c:pt idx="12">
                  <c:v>2008</c:v>
                </c:pt>
                <c:pt idx="13">
                  <c:v>2007</c:v>
                </c:pt>
                <c:pt idx="14">
                  <c:v>2006</c:v>
                </c:pt>
                <c:pt idx="15">
                  <c:v>2005</c:v>
                </c:pt>
                <c:pt idx="16">
                  <c:v>2004</c:v>
                </c:pt>
                <c:pt idx="17">
                  <c:v>2002</c:v>
                </c:pt>
                <c:pt idx="18">
                  <c:v>1999</c:v>
                </c:pt>
                <c:pt idx="19">
                  <c:v>1998</c:v>
                </c:pt>
              </c:numCache>
            </c:numRef>
          </c:xVal>
          <c:yVal>
            <c:numRef>
              <c:f>Sheet1!$D$4:$D$23</c:f>
              <c:numCache>
                <c:formatCode>General</c:formatCode>
                <c:ptCount val="20"/>
                <c:pt idx="0">
                  <c:v>19</c:v>
                </c:pt>
                <c:pt idx="1">
                  <c:v>18</c:v>
                </c:pt>
                <c:pt idx="2">
                  <c:v>17</c:v>
                </c:pt>
                <c:pt idx="3">
                  <c:v>14</c:v>
                </c:pt>
                <c:pt idx="4">
                  <c:v>8</c:v>
                </c:pt>
                <c:pt idx="5">
                  <c:v>9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3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11-413D-811C-E36E6D803228}"/>
            </c:ext>
          </c:extLst>
        </c:ser>
        <c:ser>
          <c:idx val="1"/>
          <c:order val="3"/>
          <c:tx>
            <c:v>rutile n=79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Sheet1!$G$4:$G$18</c:f>
              <c:numCache>
                <c:formatCode>General</c:formatCode>
                <c:ptCount val="15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2009</c:v>
                </c:pt>
                <c:pt idx="12">
                  <c:v>2007</c:v>
                </c:pt>
                <c:pt idx="13">
                  <c:v>2005</c:v>
                </c:pt>
                <c:pt idx="14">
                  <c:v>2004</c:v>
                </c:pt>
              </c:numCache>
            </c:numRef>
          </c:xVal>
          <c:yVal>
            <c:numRef>
              <c:f>Sheet1!$H$4:$H$18</c:f>
              <c:numCache>
                <c:formatCode>General</c:formatCode>
                <c:ptCount val="15"/>
                <c:pt idx="0">
                  <c:v>9</c:v>
                </c:pt>
                <c:pt idx="1">
                  <c:v>13</c:v>
                </c:pt>
                <c:pt idx="2">
                  <c:v>13</c:v>
                </c:pt>
                <c:pt idx="3">
                  <c:v>7</c:v>
                </c:pt>
                <c:pt idx="4">
                  <c:v>8</c:v>
                </c:pt>
                <c:pt idx="5">
                  <c:v>3</c:v>
                </c:pt>
                <c:pt idx="6">
                  <c:v>3</c:v>
                </c:pt>
                <c:pt idx="7">
                  <c:v>6</c:v>
                </c:pt>
                <c:pt idx="8">
                  <c:v>4</c:v>
                </c:pt>
                <c:pt idx="9">
                  <c:v>4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011-413D-811C-E36E6D803228}"/>
            </c:ext>
          </c:extLst>
        </c:ser>
        <c:ser>
          <c:idx val="4"/>
          <c:order val="4"/>
          <c:tx>
            <c:v>apatite n=112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Sheet1!$A$4:$A$18</c:f>
              <c:numCache>
                <c:formatCode>General</c:formatCode>
                <c:ptCount val="15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2017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  <c:pt idx="8">
                  <c:v>2010</c:v>
                </c:pt>
                <c:pt idx="9">
                  <c:v>2007</c:v>
                </c:pt>
                <c:pt idx="10">
                  <c:v>2005</c:v>
                </c:pt>
                <c:pt idx="11">
                  <c:v>2003</c:v>
                </c:pt>
                <c:pt idx="12">
                  <c:v>2001</c:v>
                </c:pt>
                <c:pt idx="13">
                  <c:v>1996</c:v>
                </c:pt>
                <c:pt idx="14">
                  <c:v>1990</c:v>
                </c:pt>
              </c:numCache>
            </c:numRef>
          </c:xVal>
          <c:yVal>
            <c:numRef>
              <c:f>Sheet1!$B$4:$B$18</c:f>
              <c:numCache>
                <c:formatCode>General</c:formatCode>
                <c:ptCount val="15"/>
                <c:pt idx="0">
                  <c:v>4</c:v>
                </c:pt>
                <c:pt idx="1">
                  <c:v>8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011-413D-811C-E36E6D803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239151"/>
        <c:axId val="2067939199"/>
      </c:scatterChart>
      <c:valAx>
        <c:axId val="1929239151"/>
        <c:scaling>
          <c:orientation val="minMax"/>
          <c:max val="2021"/>
          <c:min val="197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939199"/>
        <c:crosses val="autoZero"/>
        <c:crossBetween val="midCat"/>
      </c:valAx>
      <c:valAx>
        <c:axId val="206793919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Number</a:t>
                </a:r>
                <a:r>
                  <a:rPr lang="en-US" sz="1400" b="1" baseline="0"/>
                  <a:t> of Publications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239151"/>
        <c:crosses val="max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0541376968648793E-4"/>
          <c:y val="5.0001121306610542E-3"/>
          <c:w val="0.26263847636416754"/>
          <c:h val="0.417642434597422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CDFB-E180-4BA8-AC96-643B205F7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6352B-1A1B-4E7D-810A-2EBF42507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72EF6-5813-470F-8C5E-44C413D5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451B9-ABF6-4784-87E1-D10D2155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84F55-C7AE-4289-A385-EC36EF91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167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1DC7A-AC43-4A46-8BD2-5D981DFA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860D4-1CC8-4535-BA47-D625DF0FE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CF976-54F4-41EC-A2C1-42EFD44F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D20B-EA33-4266-8945-60362D97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95464-47B1-4853-873D-E781696C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311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7DB29-09F6-4982-883F-4C8F6FCAF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442F7-48C1-4759-8C0E-D27C87B3F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8E6C0-8C23-4BDC-8D85-E4A48A9D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ABA96-1954-4654-B037-92257D0D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68496-17EC-42A7-A8EA-4D2064B6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855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B1921-4F97-4CF6-BB2E-2CBAE189D576}" type="slidenum">
              <a:rPr lang="en-IE" smtClean="0"/>
              <a:pPr/>
              <a:t>‹#›</a:t>
            </a:fld>
            <a:r>
              <a:rPr lang="en-IE" dirty="0"/>
              <a:t>/100</a:t>
            </a:r>
          </a:p>
        </p:txBody>
      </p:sp>
    </p:spTree>
    <p:extLst>
      <p:ext uri="{BB962C8B-B14F-4D97-AF65-F5344CB8AC3E}">
        <p14:creationId xmlns:p14="http://schemas.microsoft.com/office/powerpoint/2010/main" val="401530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398F-7844-4782-866E-9301F064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9AD7-55A7-4A14-8F0F-0AA666E07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BF272-4599-409D-99A7-04113C20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7712-9221-4E24-ACBE-B04665A3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4AF56-2CC4-475F-8F94-7E05011E6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40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819A-66A8-4326-AFA3-80344AD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4A985-129A-4106-8352-C5C1E6FF6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BA9BC-26A2-4629-9EE8-92E4B710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25FE0-9E3D-4C46-8BB5-CD4C7C1C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FC3C1-4B30-4AE2-BA12-D5EC8165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360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621A-176C-40BE-B650-EE3741E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BBCA-A15A-4466-9275-AC043FDE5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06248-B479-467B-8CD9-6101CFBBB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16976-3B17-40E9-A892-20F69D97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60492-2FC6-41F4-8B67-444BC986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7A0F6-F20F-4BF3-8412-2F4535A8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693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9415-DFFC-41A9-9302-1357A799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51002-8117-40F2-8EBC-B87961E39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CE160-59B1-4BDF-AAC3-FCDEDD60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5D6C7-C53F-4F51-96DE-A16064C91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08063-B99B-4AA3-A68B-62A59F81A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4084E-2A79-4C19-9745-DBED2032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EDE5D-4B0D-4F61-B1E5-31E708E7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E88A8-E32F-4718-8B35-34B795E6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831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AF08-64A5-4232-B801-47DF062B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EF50C-8C3F-4981-A57E-277E25D9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85B4B-400A-48C4-A2E8-B14F085A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ABC9E-C417-4DA5-8FEB-68EBEA2A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733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77B30-660B-49A9-A6B6-DD9B15A1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0EF90-CB9B-4508-B59D-945F3734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A9967-C0EE-4B28-BC94-471B3795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402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4434-4C7C-4B62-8DD9-D5F8A170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2DB94-3F35-4714-9580-17D742316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91E45-6878-4CC2-99C1-3DD8B71AD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5FBE6-779D-4F14-8751-683EEB88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74ACB-5BD9-44A7-9EE9-2F635CBA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CA0F8-9EC0-4E69-850C-F1FAA61F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623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5F9E-0272-4AEC-9FE7-427D3E4D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35CC9-3293-483F-BD53-7881817C9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55947-B0C4-4D33-89CB-7A19C5BC7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3A728-A177-465C-8BE3-68BD5F9E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F38D4-C35D-410F-AD59-820BAE24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2E203-DD45-4072-817B-A4F75F17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30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90C194-DC22-4C53-86C4-3A6AFADA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FBD50-B0BA-4ED8-9E9A-94D673F93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CB3FB-FCE6-4217-8902-B5617B68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0A047-35A3-4AD9-92D4-E9A58C05A0A1}" type="datetimeFigureOut">
              <a:rPr lang="en-IE" smtClean="0"/>
              <a:t>24/05/2022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29F34-1A18-4F4B-859F-81E0699B2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DD4EB-8D65-417A-8005-515B94059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83A8A-D0A7-4A27-83D6-94312F600F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21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BEF64A-EB33-4E4D-AC9A-14664EAC9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9" b="12786"/>
          <a:stretch/>
        </p:blipFill>
        <p:spPr>
          <a:xfrm>
            <a:off x="-28266" y="0"/>
            <a:ext cx="122485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4C6113-FBCB-4290-A121-14C2D5F38A52}"/>
              </a:ext>
            </a:extLst>
          </p:cNvPr>
          <p:cNvSpPr/>
          <p:nvPr/>
        </p:nvSpPr>
        <p:spPr>
          <a:xfrm>
            <a:off x="-28267" y="4616388"/>
            <a:ext cx="12248533" cy="224161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F8261-4D0C-4E6A-B734-6F8105D1317A}"/>
              </a:ext>
            </a:extLst>
          </p:cNvPr>
          <p:cNvSpPr txBox="1"/>
          <p:nvPr/>
        </p:nvSpPr>
        <p:spPr>
          <a:xfrm>
            <a:off x="-28267" y="905256"/>
            <a:ext cx="12248533" cy="304698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penSans-Bold"/>
              </a:rPr>
              <a:t>Detrital garnet Lu-</a:t>
            </a:r>
            <a:r>
              <a:rPr lang="en-GB" sz="2400" b="1" dirty="0" err="1">
                <a:latin typeface="OpenSans-Bold"/>
              </a:rPr>
              <a:t>Hf</a:t>
            </a:r>
            <a:r>
              <a:rPr lang="en-GB" sz="2400" b="1" dirty="0">
                <a:latin typeface="OpenSans-Bold"/>
              </a:rPr>
              <a:t> and U-</a:t>
            </a:r>
            <a:r>
              <a:rPr lang="en-GB" sz="2400" b="1" dirty="0" err="1">
                <a:latin typeface="OpenSans-Bold"/>
              </a:rPr>
              <a:t>Pb</a:t>
            </a:r>
            <a:r>
              <a:rPr lang="en-GB" sz="2400" b="1" dirty="0">
                <a:latin typeface="OpenSans-Bold"/>
              </a:rPr>
              <a:t> geochronometry coupled with</a:t>
            </a:r>
          </a:p>
          <a:p>
            <a:pPr algn="ctr"/>
            <a:r>
              <a:rPr lang="en-GB" sz="2400" b="1" dirty="0">
                <a:latin typeface="OpenSans-Bold"/>
              </a:rPr>
              <a:t>compositional analysis: Possibilities and limitations </a:t>
            </a:r>
            <a:r>
              <a:rPr lang="en-GB" sz="2400" b="1" dirty="0" smtClean="0">
                <a:latin typeface="OpenSans-Bold"/>
              </a:rPr>
              <a:t>for sediment provenance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Chris </a:t>
            </a:r>
            <a:r>
              <a:rPr lang="en-US" b="1" dirty="0"/>
              <a:t>Mark (</a:t>
            </a:r>
            <a:r>
              <a:rPr lang="en-US" b="1" dirty="0" smtClean="0"/>
              <a:t>1,2), </a:t>
            </a:r>
            <a:r>
              <a:rPr lang="en-US" b="1" dirty="0"/>
              <a:t>Laura </a:t>
            </a:r>
            <a:r>
              <a:rPr lang="en-US" b="1" dirty="0" err="1"/>
              <a:t>Stutenbecker</a:t>
            </a:r>
            <a:r>
              <a:rPr lang="en-US" b="1" dirty="0"/>
              <a:t> </a:t>
            </a:r>
            <a:r>
              <a:rPr lang="en-US" b="1" dirty="0" smtClean="0"/>
              <a:t>(3), </a:t>
            </a:r>
            <a:r>
              <a:rPr lang="en-US" b="1" dirty="0"/>
              <a:t>Sergio </a:t>
            </a:r>
            <a:r>
              <a:rPr lang="en-US" b="1" dirty="0" err="1"/>
              <a:t>Andó</a:t>
            </a:r>
            <a:r>
              <a:rPr lang="en-US" b="1" dirty="0"/>
              <a:t> </a:t>
            </a:r>
            <a:r>
              <a:rPr lang="en-US" b="1" dirty="0" smtClean="0"/>
              <a:t>(4), </a:t>
            </a:r>
            <a:r>
              <a:rPr lang="en-US" b="1" dirty="0"/>
              <a:t>Marta </a:t>
            </a:r>
            <a:r>
              <a:rPr lang="en-US" b="1" dirty="0" err="1" smtClean="0"/>
              <a:t>Barbarano</a:t>
            </a:r>
            <a:r>
              <a:rPr lang="en-US" b="1" dirty="0" smtClean="0"/>
              <a:t> (4), </a:t>
            </a:r>
            <a:r>
              <a:rPr lang="en-US" b="1" dirty="0"/>
              <a:t>Gary O’Sullivan </a:t>
            </a:r>
            <a:r>
              <a:rPr lang="en-US" b="1" dirty="0" smtClean="0"/>
              <a:t>(2), </a:t>
            </a:r>
            <a:r>
              <a:rPr lang="en-US" b="1" dirty="0" err="1"/>
              <a:t>Stijn</a:t>
            </a:r>
            <a:r>
              <a:rPr lang="en-US" b="1" dirty="0"/>
              <a:t> </a:t>
            </a:r>
            <a:r>
              <a:rPr lang="en-US" b="1" dirty="0" err="1" smtClean="0"/>
              <a:t>Glorie</a:t>
            </a:r>
            <a:r>
              <a:rPr lang="en-US" b="1" dirty="0"/>
              <a:t> </a:t>
            </a:r>
            <a:r>
              <a:rPr lang="en-US" b="1" dirty="0" smtClean="0"/>
              <a:t>(5), </a:t>
            </a:r>
            <a:r>
              <a:rPr lang="en-US" b="1" dirty="0"/>
              <a:t>Alexander </a:t>
            </a:r>
            <a:r>
              <a:rPr lang="en-US" b="1" dirty="0" smtClean="0"/>
              <a:t>Simpson (5), </a:t>
            </a:r>
            <a:r>
              <a:rPr lang="en-US" b="1" dirty="0"/>
              <a:t>and J. Stephen Daly </a:t>
            </a:r>
            <a:r>
              <a:rPr lang="en-US" b="1" dirty="0" smtClean="0"/>
              <a:t>(2)</a:t>
            </a:r>
            <a:endParaRPr lang="en-US" b="1" dirty="0"/>
          </a:p>
          <a:p>
            <a:pPr marL="342900" indent="-342900" algn="ctr">
              <a:buAutoNum type="arabicParenBoth"/>
            </a:pPr>
            <a:r>
              <a:rPr lang="en-IE" i="1" dirty="0" smtClean="0"/>
              <a:t>Department of Geosciences, National Museum of Natural History, Stockholm, Sweden</a:t>
            </a:r>
          </a:p>
          <a:p>
            <a:pPr marL="342900" indent="-342900" algn="ctr">
              <a:buAutoNum type="arabicParenBoth"/>
            </a:pPr>
            <a:r>
              <a:rPr lang="en-IE" i="1" dirty="0" smtClean="0"/>
              <a:t>School </a:t>
            </a:r>
            <a:r>
              <a:rPr lang="en-IE" i="1" dirty="0"/>
              <a:t>of Earth Sciences, University College Dublin, Belfield, Dublin, Ireland </a:t>
            </a:r>
          </a:p>
          <a:p>
            <a:pPr marL="342900" indent="-342900" algn="ctr">
              <a:buAutoNum type="arabicParenBoth"/>
            </a:pPr>
            <a:r>
              <a:rPr lang="en-IE" sz="1800" b="0" i="1" u="none" strike="noStrike" baseline="0" dirty="0">
                <a:latin typeface="OpenSans"/>
              </a:rPr>
              <a:t>Institute of Applied Geosciences, </a:t>
            </a:r>
            <a:r>
              <a:rPr lang="en-IE" sz="1800" b="0" i="1" u="none" strike="noStrike" baseline="0" dirty="0" err="1">
                <a:latin typeface="OpenSans"/>
              </a:rPr>
              <a:t>Technische</a:t>
            </a:r>
            <a:r>
              <a:rPr lang="en-IE" sz="1800" b="0" i="1" u="none" strike="noStrike" baseline="0" dirty="0">
                <a:latin typeface="OpenSans"/>
              </a:rPr>
              <a:t> Universität Darmstadt, Darmstadt, Germany</a:t>
            </a:r>
          </a:p>
          <a:p>
            <a:pPr marL="342900" indent="-342900" algn="ctr">
              <a:buAutoNum type="arabicParenBoth"/>
            </a:pPr>
            <a:r>
              <a:rPr lang="en-US" sz="1800" b="0" i="1" u="none" strike="noStrike" baseline="0" dirty="0">
                <a:latin typeface="OpenSans"/>
              </a:rPr>
              <a:t>Department of Earth and Environmental Sciences, </a:t>
            </a:r>
            <a:r>
              <a:rPr lang="en-US" sz="1800" b="0" i="1" u="none" strike="noStrike" baseline="0" dirty="0" err="1">
                <a:latin typeface="OpenSans"/>
              </a:rPr>
              <a:t>Università</a:t>
            </a:r>
            <a:r>
              <a:rPr lang="en-US" sz="1800" b="0" i="1" u="none" strike="noStrike" baseline="0" dirty="0">
                <a:latin typeface="OpenSans"/>
              </a:rPr>
              <a:t> di Milano-Bicocca, Milan, </a:t>
            </a:r>
            <a:r>
              <a:rPr lang="en-US" sz="1800" b="0" i="1" u="none" strike="noStrike" baseline="0" dirty="0" smtClean="0">
                <a:latin typeface="OpenSans"/>
              </a:rPr>
              <a:t>Italy</a:t>
            </a:r>
          </a:p>
          <a:p>
            <a:pPr marL="342900" indent="-342900" algn="ctr">
              <a:buAutoNum type="arabicParenBoth"/>
            </a:pPr>
            <a:r>
              <a:rPr lang="en-GB" i="1" dirty="0"/>
              <a:t>Department of Earth Sciences, The University of Adelaide, Adelaide</a:t>
            </a:r>
            <a:r>
              <a:rPr lang="en-GB" i="1" dirty="0" smtClean="0"/>
              <a:t>, </a:t>
            </a:r>
            <a:r>
              <a:rPr lang="en-GB" i="1" dirty="0"/>
              <a:t>Australia</a:t>
            </a:r>
            <a:endParaRPr lang="en-IE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A6EC78-8A5E-4C2D-83F0-CD64DD5DD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" y="4764551"/>
            <a:ext cx="1349683" cy="19816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8F4E66-90D0-4E4C-89D5-7D2F82EAF9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86" y="4773839"/>
            <a:ext cx="4320549" cy="197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/>
        </p:blipFill>
        <p:spPr>
          <a:xfrm>
            <a:off x="1552361" y="4764551"/>
            <a:ext cx="2276672" cy="19687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33" y="4893732"/>
            <a:ext cx="40481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67044" y="2179781"/>
            <a:ext cx="1294361" cy="452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CCCBAB-3A88-47D6-BF03-D5FC774FE4AF}"/>
              </a:ext>
            </a:extLst>
          </p:cNvPr>
          <p:cNvSpPr txBox="1"/>
          <p:nvPr/>
        </p:nvSpPr>
        <p:spPr>
          <a:xfrm>
            <a:off x="9136676" y="3445066"/>
            <a:ext cx="305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Alps </a:t>
            </a:r>
            <a:r>
              <a:rPr lang="en-US" b="1" dirty="0" smtClean="0">
                <a:solidFill>
                  <a:srgbClr val="00CC00"/>
                </a:solidFill>
              </a:rPr>
              <a:t>garnet U-</a:t>
            </a:r>
            <a:r>
              <a:rPr lang="en-US" b="1" dirty="0" err="1" smtClean="0">
                <a:solidFill>
                  <a:srgbClr val="00CC00"/>
                </a:solidFill>
              </a:rPr>
              <a:t>Pb</a:t>
            </a:r>
            <a:r>
              <a:rPr lang="en-US" b="1" dirty="0" smtClean="0">
                <a:solidFill>
                  <a:srgbClr val="00CC00"/>
                </a:solidFill>
              </a:rPr>
              <a:t> (n = 27/303)</a:t>
            </a:r>
            <a:endParaRPr lang="en-US" b="1" dirty="0">
              <a:solidFill>
                <a:srgbClr val="00CC00"/>
              </a:solidFill>
            </a:endParaRPr>
          </a:p>
          <a:p>
            <a:r>
              <a:rPr lang="en-US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Alps garnet Lu-</a:t>
            </a:r>
            <a:r>
              <a:rPr lang="en-US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Hf</a:t>
            </a:r>
            <a:r>
              <a:rPr lang="en-US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 (n = 59/192)</a:t>
            </a:r>
            <a:endParaRPr lang="en-IE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00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</a:t>
            </a:r>
            <a:r>
              <a:rPr lang="en-US" sz="2400" b="1" dirty="0" smtClean="0"/>
              <a:t>Lu-</a:t>
            </a:r>
            <a:r>
              <a:rPr lang="en-US" sz="2400" b="1" dirty="0" err="1" smtClean="0"/>
              <a:t>Hf</a:t>
            </a:r>
            <a:r>
              <a:rPr lang="en-US" sz="2400" b="1" dirty="0" smtClean="0"/>
              <a:t> </a:t>
            </a:r>
            <a:r>
              <a:rPr lang="en-US" sz="2400" b="1" dirty="0"/>
              <a:t>analyses from the Alpine pro-foreland</a:t>
            </a:r>
            <a:endParaRPr lang="en-IE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0" y="640328"/>
            <a:ext cx="11768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Alpine pro-foreland, </a:t>
            </a:r>
            <a:r>
              <a:rPr lang="en-US" sz="2000" b="1" dirty="0" smtClean="0"/>
              <a:t>87% </a:t>
            </a:r>
            <a:r>
              <a:rPr lang="en-US" sz="2000" b="1" dirty="0"/>
              <a:t>of garnet </a:t>
            </a:r>
            <a:r>
              <a:rPr lang="en-US" sz="2000" b="1" dirty="0" smtClean="0"/>
              <a:t>Lu-</a:t>
            </a:r>
            <a:r>
              <a:rPr lang="en-US" sz="2000" b="1" dirty="0" err="1" smtClean="0"/>
              <a:t>Hf</a:t>
            </a:r>
            <a:r>
              <a:rPr lang="en-US" sz="2000" b="1" dirty="0" smtClean="0"/>
              <a:t> </a:t>
            </a:r>
            <a:r>
              <a:rPr lang="en-US" sz="2000" b="1" dirty="0"/>
              <a:t>ages record the Alpine orogen…&lt;1% of zircon U-Pb ages do so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31 % of detrital garnets yield an acceptable Lu-</a:t>
            </a:r>
            <a:r>
              <a:rPr lang="en-US" sz="2000" dirty="0" err="1" smtClean="0"/>
              <a:t>Hf</a:t>
            </a:r>
            <a:r>
              <a:rPr lang="en-US" sz="2000" dirty="0" smtClean="0"/>
              <a:t> age after filtering to remove ages with high uncertainty.</a:t>
            </a:r>
            <a:endParaRPr lang="en-US" sz="2000" dirty="0"/>
          </a:p>
          <a:p>
            <a:r>
              <a:rPr lang="en-US" sz="2000" dirty="0"/>
              <a:t>	</a:t>
            </a:r>
            <a:endParaRPr lang="en-I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0E008-942C-4C62-9D9A-1D314DDDB9B2}"/>
              </a:ext>
            </a:extLst>
          </p:cNvPr>
          <p:cNvSpPr txBox="1"/>
          <p:nvPr/>
        </p:nvSpPr>
        <p:spPr>
          <a:xfrm>
            <a:off x="8935442" y="4187068"/>
            <a:ext cx="245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Analysis by LA-Q-ICPMS @ </a:t>
            </a:r>
            <a:r>
              <a:rPr lang="en-US" sz="1600" i="1" dirty="0" smtClean="0"/>
              <a:t>University College Dublin</a:t>
            </a:r>
          </a:p>
          <a:p>
            <a:r>
              <a:rPr lang="en-US" sz="1600" i="1" dirty="0"/>
              <a:t>a</a:t>
            </a:r>
            <a:r>
              <a:rPr lang="en-US" sz="1600" i="1" dirty="0" smtClean="0"/>
              <a:t>nd LA-QQQ-ICPMS @ University of Adelaide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36124" y="2019551"/>
            <a:ext cx="4670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Central Alpine age </a:t>
            </a:r>
            <a:r>
              <a:rPr lang="sv-SE" sz="2000" dirty="0" err="1" smtClean="0"/>
              <a:t>peaks</a:t>
            </a:r>
            <a:r>
              <a:rPr lang="sv-SE" sz="2000" dirty="0" smtClean="0"/>
              <a:t> by </a:t>
            </a:r>
            <a:r>
              <a:rPr lang="sv-SE" sz="2000" dirty="0" err="1" smtClean="0"/>
              <a:t>deconvolution</a:t>
            </a:r>
            <a:r>
              <a:rPr lang="sv-SE" sz="2000" dirty="0" smtClean="0"/>
              <a:t>:</a:t>
            </a:r>
          </a:p>
          <a:p>
            <a:endParaRPr lang="sv-SE" sz="2000" dirty="0" smtClean="0"/>
          </a:p>
          <a:p>
            <a:r>
              <a:rPr lang="sv-SE" sz="2000" dirty="0" smtClean="0"/>
              <a:t>Garnet U-</a:t>
            </a:r>
            <a:r>
              <a:rPr lang="sv-SE" sz="2000" dirty="0" err="1" smtClean="0"/>
              <a:t>Pb</a:t>
            </a:r>
            <a:r>
              <a:rPr lang="sv-SE" sz="2000" dirty="0" smtClean="0"/>
              <a:t>: 40.2 ± 3.8 Ma (25%)</a:t>
            </a:r>
          </a:p>
          <a:p>
            <a:r>
              <a:rPr lang="sv-SE" sz="2000" dirty="0" smtClean="0"/>
              <a:t>Garnet </a:t>
            </a:r>
            <a:r>
              <a:rPr lang="sv-SE" sz="2000" dirty="0" err="1" smtClean="0"/>
              <a:t>Lu-Hf</a:t>
            </a:r>
            <a:r>
              <a:rPr lang="sv-SE" sz="2000" dirty="0" smtClean="0"/>
              <a:t>: </a:t>
            </a:r>
            <a:r>
              <a:rPr lang="sv-SE" sz="2000" b="1" dirty="0" smtClean="0"/>
              <a:t>28.4 </a:t>
            </a:r>
            <a:r>
              <a:rPr lang="sv-SE" sz="2000" b="1" dirty="0"/>
              <a:t>±</a:t>
            </a:r>
            <a:r>
              <a:rPr lang="sv-SE" sz="2000" b="1" dirty="0" smtClean="0"/>
              <a:t> 1.4 </a:t>
            </a:r>
            <a:r>
              <a:rPr lang="sv-SE" sz="2000" dirty="0" smtClean="0"/>
              <a:t>Ma (68%)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39" y="1963767"/>
            <a:ext cx="6564807" cy="48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36" y="1963767"/>
            <a:ext cx="6563910" cy="48126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CCCBAB-3A88-47D6-BF03-D5FC774FE4AF}"/>
              </a:ext>
            </a:extLst>
          </p:cNvPr>
          <p:cNvSpPr txBox="1"/>
          <p:nvPr/>
        </p:nvSpPr>
        <p:spPr>
          <a:xfrm>
            <a:off x="9136676" y="3445066"/>
            <a:ext cx="305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Alps </a:t>
            </a:r>
            <a:r>
              <a:rPr lang="en-US" b="1" dirty="0" smtClean="0">
                <a:solidFill>
                  <a:srgbClr val="00CC00"/>
                </a:solidFill>
              </a:rPr>
              <a:t>garnet U-</a:t>
            </a:r>
            <a:r>
              <a:rPr lang="en-US" b="1" dirty="0" err="1" smtClean="0">
                <a:solidFill>
                  <a:srgbClr val="00CC00"/>
                </a:solidFill>
              </a:rPr>
              <a:t>Pb</a:t>
            </a:r>
            <a:r>
              <a:rPr lang="en-US" b="1" dirty="0" smtClean="0">
                <a:solidFill>
                  <a:srgbClr val="00CC00"/>
                </a:solidFill>
              </a:rPr>
              <a:t> (n = 27/303)</a:t>
            </a:r>
            <a:endParaRPr lang="en-US" b="1" dirty="0">
              <a:solidFill>
                <a:srgbClr val="00CC00"/>
              </a:solidFill>
            </a:endParaRPr>
          </a:p>
          <a:p>
            <a:r>
              <a:rPr lang="en-US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Alps garnet Lu-</a:t>
            </a:r>
            <a:r>
              <a:rPr lang="en-US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Hf</a:t>
            </a:r>
            <a:r>
              <a:rPr lang="en-US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FF"/>
                </a:solidFill>
              </a:rPr>
              <a:t> (n = 59/192)</a:t>
            </a:r>
            <a:endParaRPr lang="en-IE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00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</a:t>
            </a:r>
            <a:r>
              <a:rPr lang="en-US" sz="2400" b="1" dirty="0" smtClean="0"/>
              <a:t>Lu-</a:t>
            </a:r>
            <a:r>
              <a:rPr lang="en-US" sz="2400" b="1" dirty="0" err="1" smtClean="0"/>
              <a:t>Hf</a:t>
            </a:r>
            <a:r>
              <a:rPr lang="en-US" sz="2400" b="1" dirty="0" smtClean="0"/>
              <a:t> </a:t>
            </a:r>
            <a:r>
              <a:rPr lang="en-US" sz="2400" b="1" dirty="0"/>
              <a:t>analyses from the Alpine pro-foreland</a:t>
            </a:r>
            <a:endParaRPr lang="en-IE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0" y="640328"/>
            <a:ext cx="11768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Alpine pro-foreland, </a:t>
            </a:r>
            <a:r>
              <a:rPr lang="en-US" sz="2000" b="1" dirty="0" smtClean="0"/>
              <a:t>87% </a:t>
            </a:r>
            <a:r>
              <a:rPr lang="en-US" sz="2000" b="1" dirty="0"/>
              <a:t>of garnet </a:t>
            </a:r>
            <a:r>
              <a:rPr lang="en-US" sz="2000" b="1" dirty="0" smtClean="0"/>
              <a:t>Lu-</a:t>
            </a:r>
            <a:r>
              <a:rPr lang="en-US" sz="2000" b="1" dirty="0" err="1" smtClean="0"/>
              <a:t>Hf</a:t>
            </a:r>
            <a:r>
              <a:rPr lang="en-US" sz="2000" b="1" dirty="0" smtClean="0"/>
              <a:t> </a:t>
            </a:r>
            <a:r>
              <a:rPr lang="en-US" sz="2000" b="1" dirty="0"/>
              <a:t>ages record the Alpine orogen…&lt;1% of zircon U-Pb ages do so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31 % of detrital garnets yield an acceptable Lu-</a:t>
            </a:r>
            <a:r>
              <a:rPr lang="en-US" sz="2000" dirty="0" err="1" smtClean="0"/>
              <a:t>Hf</a:t>
            </a:r>
            <a:r>
              <a:rPr lang="en-US" sz="2000" dirty="0" smtClean="0"/>
              <a:t> age after filtering to remove ages with high uncertainty.</a:t>
            </a:r>
            <a:endParaRPr lang="en-US" sz="2000" dirty="0"/>
          </a:p>
          <a:p>
            <a:r>
              <a:rPr lang="en-US" sz="2000" dirty="0"/>
              <a:t>	</a:t>
            </a:r>
            <a:endParaRPr lang="en-I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0E008-942C-4C62-9D9A-1D314DDDB9B2}"/>
              </a:ext>
            </a:extLst>
          </p:cNvPr>
          <p:cNvSpPr txBox="1"/>
          <p:nvPr/>
        </p:nvSpPr>
        <p:spPr>
          <a:xfrm>
            <a:off x="8935442" y="4187068"/>
            <a:ext cx="245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Analysis by LA-Q-ICPMS @ </a:t>
            </a:r>
            <a:r>
              <a:rPr lang="en-US" sz="1600" i="1" dirty="0" smtClean="0"/>
              <a:t>University College Dublin</a:t>
            </a:r>
          </a:p>
          <a:p>
            <a:r>
              <a:rPr lang="en-US" sz="1600" i="1" dirty="0"/>
              <a:t>a</a:t>
            </a:r>
            <a:r>
              <a:rPr lang="en-US" sz="1600" i="1" dirty="0" smtClean="0"/>
              <a:t>nd LA-QQQ-ICPMS @ University of Adelaide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36124" y="2019551"/>
            <a:ext cx="46701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Central Alpine age </a:t>
            </a:r>
            <a:r>
              <a:rPr lang="sv-SE" sz="2000" dirty="0" err="1" smtClean="0"/>
              <a:t>peaks</a:t>
            </a:r>
            <a:r>
              <a:rPr lang="sv-SE" sz="2000" dirty="0" smtClean="0"/>
              <a:t> by </a:t>
            </a:r>
            <a:r>
              <a:rPr lang="sv-SE" sz="2000" dirty="0" err="1" smtClean="0"/>
              <a:t>deconvolution</a:t>
            </a:r>
            <a:r>
              <a:rPr lang="sv-SE" sz="2000" dirty="0" smtClean="0"/>
              <a:t>:</a:t>
            </a:r>
          </a:p>
          <a:p>
            <a:endParaRPr lang="sv-SE" sz="2000" dirty="0" smtClean="0"/>
          </a:p>
          <a:p>
            <a:r>
              <a:rPr lang="sv-SE" sz="2000" dirty="0" smtClean="0"/>
              <a:t>Garnet U-</a:t>
            </a:r>
            <a:r>
              <a:rPr lang="sv-SE" sz="2000" dirty="0" err="1" smtClean="0"/>
              <a:t>Pb</a:t>
            </a:r>
            <a:r>
              <a:rPr lang="sv-SE" sz="2000" dirty="0" smtClean="0"/>
              <a:t>: 40.2 ± 3.8 Ma (25%)</a:t>
            </a:r>
          </a:p>
          <a:p>
            <a:r>
              <a:rPr lang="sv-SE" sz="2000" dirty="0" smtClean="0"/>
              <a:t>Garnet </a:t>
            </a:r>
            <a:r>
              <a:rPr lang="sv-SE" sz="2000" dirty="0" err="1" smtClean="0"/>
              <a:t>Lu-Hf</a:t>
            </a:r>
            <a:r>
              <a:rPr lang="sv-SE" sz="2000" dirty="0" smtClean="0"/>
              <a:t>: </a:t>
            </a:r>
            <a:r>
              <a:rPr lang="sv-SE" sz="2000" b="1" dirty="0" smtClean="0"/>
              <a:t>28.4 </a:t>
            </a:r>
            <a:r>
              <a:rPr lang="sv-SE" sz="2000" b="1" dirty="0"/>
              <a:t>±</a:t>
            </a:r>
            <a:r>
              <a:rPr lang="sv-SE" sz="2000" b="1" dirty="0" smtClean="0"/>
              <a:t> 1.4 </a:t>
            </a:r>
            <a:r>
              <a:rPr lang="sv-SE" sz="2000" dirty="0" smtClean="0"/>
              <a:t>Ma (68%) </a:t>
            </a:r>
          </a:p>
          <a:p>
            <a:r>
              <a:rPr lang="sv-SE" sz="2000" dirty="0" err="1" smtClean="0"/>
              <a:t>Rutile</a:t>
            </a:r>
            <a:r>
              <a:rPr lang="sv-SE" sz="2000" dirty="0" smtClean="0"/>
              <a:t> U-</a:t>
            </a:r>
            <a:r>
              <a:rPr lang="sv-SE" sz="2000" dirty="0" err="1" smtClean="0"/>
              <a:t>Pb</a:t>
            </a:r>
            <a:r>
              <a:rPr lang="sv-SE" sz="2000" dirty="0" smtClean="0"/>
              <a:t>: </a:t>
            </a:r>
            <a:r>
              <a:rPr lang="sv-SE" sz="2000" b="1" dirty="0" smtClean="0"/>
              <a:t>23.9 ± 1.1 </a:t>
            </a:r>
            <a:r>
              <a:rPr lang="sv-SE" sz="2000" dirty="0" smtClean="0"/>
              <a:t>Ma (3%)</a:t>
            </a:r>
          </a:p>
          <a:p>
            <a:r>
              <a:rPr lang="sv-SE" sz="2000" dirty="0" err="1" smtClean="0"/>
              <a:t>Apatite</a:t>
            </a:r>
            <a:r>
              <a:rPr lang="sv-SE" sz="2000" dirty="0" smtClean="0"/>
              <a:t> U-</a:t>
            </a:r>
            <a:r>
              <a:rPr lang="sv-SE" sz="2000" dirty="0" err="1" smtClean="0"/>
              <a:t>Pb</a:t>
            </a:r>
            <a:r>
              <a:rPr lang="sv-SE" sz="2000" dirty="0" smtClean="0"/>
              <a:t>: 79.0 </a:t>
            </a:r>
            <a:r>
              <a:rPr lang="sv-SE" sz="2000" dirty="0"/>
              <a:t>±</a:t>
            </a:r>
            <a:r>
              <a:rPr lang="sv-SE" sz="2000" dirty="0" smtClean="0"/>
              <a:t> 4.8 Ma (1%)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191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</a:t>
            </a:r>
            <a:r>
              <a:rPr lang="en-US" sz="2400" b="1" dirty="0" smtClean="0"/>
              <a:t>Lu-</a:t>
            </a:r>
            <a:r>
              <a:rPr lang="en-US" sz="2400" b="1" dirty="0" err="1" smtClean="0"/>
              <a:t>Hf</a:t>
            </a:r>
            <a:r>
              <a:rPr lang="en-US" sz="2400" b="1" dirty="0" smtClean="0"/>
              <a:t> </a:t>
            </a:r>
            <a:r>
              <a:rPr lang="en-US" sz="2400" b="1" dirty="0"/>
              <a:t>analyses from the Alpine pro-foreland</a:t>
            </a:r>
            <a:endParaRPr lang="en-IE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7" y="2114830"/>
            <a:ext cx="5602886" cy="46497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885238"/>
            <a:ext cx="953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correlation between garnet composition and Lu-</a:t>
            </a:r>
            <a:r>
              <a:rPr lang="en-US" sz="2000" dirty="0" err="1" smtClean="0"/>
              <a:t>Hf</a:t>
            </a:r>
            <a:r>
              <a:rPr lang="en-US" sz="2000" dirty="0" smtClean="0"/>
              <a:t> “date-ability” (all samples);</a:t>
            </a:r>
          </a:p>
        </p:txBody>
      </p:sp>
      <p:pic>
        <p:nvPicPr>
          <p:cNvPr id="36" name="LuHf_datability_vs_Composi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781"/>
                </p14:media>
              </p:ext>
            </p:extLst>
          </p:nvPr>
        </p:nvPicPr>
        <p:blipFill rotWithShape="1">
          <a:blip r:embed="rId5"/>
          <a:srcRect l="10380" t="6547" r="13826" b="6343"/>
          <a:stretch>
            <a:fillRect/>
          </a:stretch>
        </p:blipFill>
        <p:spPr>
          <a:xfrm>
            <a:off x="1369029" y="1974183"/>
            <a:ext cx="4089661" cy="39123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C3B2A16-3090-4787-B83C-D73326417598}"/>
              </a:ext>
            </a:extLst>
          </p:cNvPr>
          <p:cNvGrpSpPr/>
          <p:nvPr/>
        </p:nvGrpSpPr>
        <p:grpSpPr>
          <a:xfrm>
            <a:off x="306413" y="6045101"/>
            <a:ext cx="1474796" cy="541269"/>
            <a:chOff x="10724233" y="3350176"/>
            <a:chExt cx="1474796" cy="54126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D41B29E-4213-4E0B-8BC3-E6923EC56608}"/>
                </a:ext>
              </a:extLst>
            </p:cNvPr>
            <p:cNvSpPr/>
            <p:nvPr/>
          </p:nvSpPr>
          <p:spPr>
            <a:xfrm>
              <a:off x="10724233" y="3433081"/>
              <a:ext cx="97654" cy="128688"/>
            </a:xfrm>
            <a:prstGeom prst="ellipse">
              <a:avLst/>
            </a:prstGeom>
            <a:solidFill>
              <a:srgbClr val="2040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DC6F09D-E7A6-45B7-9378-5A87CD63989C}"/>
                </a:ext>
              </a:extLst>
            </p:cNvPr>
            <p:cNvSpPr/>
            <p:nvPr/>
          </p:nvSpPr>
          <p:spPr>
            <a:xfrm>
              <a:off x="10724233" y="3655145"/>
              <a:ext cx="97654" cy="128688"/>
            </a:xfrm>
            <a:prstGeom prst="ellipse">
              <a:avLst/>
            </a:prstGeom>
            <a:solidFill>
              <a:srgbClr val="D6CE10"/>
            </a:solidFill>
            <a:ln>
              <a:solidFill>
                <a:srgbClr val="D6C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8BD9EA-B4B9-46F1-A836-90C6478BD4DF}"/>
                </a:ext>
              </a:extLst>
            </p:cNvPr>
            <p:cNvSpPr txBox="1"/>
            <p:nvPr/>
          </p:nvSpPr>
          <p:spPr>
            <a:xfrm>
              <a:off x="10804929" y="3552891"/>
              <a:ext cx="13941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Date obtained</a:t>
              </a:r>
              <a:endParaRPr lang="en-IE" sz="16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97C6B5-5FAB-4298-99A1-E5C5F17AEDA5}"/>
                </a:ext>
              </a:extLst>
            </p:cNvPr>
            <p:cNvSpPr txBox="1"/>
            <p:nvPr/>
          </p:nvSpPr>
          <p:spPr>
            <a:xfrm>
              <a:off x="10806403" y="3350176"/>
              <a:ext cx="1174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Undateable</a:t>
              </a:r>
              <a:endParaRPr lang="en-IE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00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Conclusions</a:t>
            </a:r>
            <a:endParaRPr lang="en-IE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5437" r="7891"/>
          <a:stretch/>
        </p:blipFill>
        <p:spPr>
          <a:xfrm>
            <a:off x="220240" y="2196726"/>
            <a:ext cx="5754255" cy="4567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885238"/>
            <a:ext cx="11260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correlation between garnet composition and Lu-</a:t>
            </a:r>
            <a:r>
              <a:rPr lang="en-US" dirty="0" err="1" smtClean="0"/>
              <a:t>Hf</a:t>
            </a:r>
            <a:r>
              <a:rPr lang="en-US" dirty="0" smtClean="0"/>
              <a:t> “date-ability” (all samples);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correlation between source lithology and Lu-</a:t>
            </a:r>
            <a:r>
              <a:rPr lang="en-US" dirty="0" err="1" smtClean="0"/>
              <a:t>Hf</a:t>
            </a:r>
            <a:r>
              <a:rPr lang="en-US" dirty="0" smtClean="0"/>
              <a:t> “date-ability” (</a:t>
            </a:r>
            <a:r>
              <a:rPr lang="en-US" dirty="0" err="1" smtClean="0"/>
              <a:t>monolithological</a:t>
            </a:r>
            <a:r>
              <a:rPr lang="en-US" dirty="0" smtClean="0"/>
              <a:t> catchments)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…but garnets from the Gotthard massif (</a:t>
            </a:r>
            <a:r>
              <a:rPr lang="en-US" i="1" dirty="0" err="1" smtClean="0"/>
              <a:t>Goneri</a:t>
            </a:r>
            <a:r>
              <a:rPr lang="en-US" i="1" dirty="0" smtClean="0"/>
              <a:t> catchment modern river sediment) much more amenable to Lu-</a:t>
            </a:r>
            <a:r>
              <a:rPr lang="en-US" i="1" dirty="0" err="1" smtClean="0"/>
              <a:t>Hf</a:t>
            </a:r>
            <a:r>
              <a:rPr lang="en-US" i="1" dirty="0" smtClean="0"/>
              <a:t> dating.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37" y="2291094"/>
            <a:ext cx="5700254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222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Conclusions</a:t>
            </a:r>
            <a:endParaRPr lang="en-IE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27878" y="954364"/>
            <a:ext cx="11630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Detrital garnet Lu-</a:t>
            </a:r>
            <a:r>
              <a:rPr lang="en-US" sz="2400" dirty="0" err="1" smtClean="0"/>
              <a:t>Hf</a:t>
            </a:r>
            <a:r>
              <a:rPr lang="en-US" sz="2400" dirty="0"/>
              <a:t> </a:t>
            </a:r>
            <a:r>
              <a:rPr lang="en-US" sz="2400" dirty="0" smtClean="0"/>
              <a:t>dating has promise: effective way to identify most recent (garnet-forming) metamorphic event in magma-poor orogens;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Lower success rate than alternate metamorphic proxy rutile U-</a:t>
            </a:r>
            <a:r>
              <a:rPr lang="en-US" sz="2400" dirty="0" err="1" smtClean="0"/>
              <a:t>Pb</a:t>
            </a:r>
            <a:r>
              <a:rPr lang="en-US" sz="2400" dirty="0" smtClean="0"/>
              <a:t> (c. 31% vs 64%), but potential to recover P(T) information;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Source area biases evident, but not yet understood;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Challenge of identifying garnet in the heavy mineral fraction (scope for automated mineralogy, e.g., QEMSCAN). 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06216594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558D38-2762-49A1-B54A-0795FC425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699140"/>
              </p:ext>
            </p:extLst>
          </p:nvPr>
        </p:nvGraphicFramePr>
        <p:xfrm>
          <a:off x="1838037" y="1517018"/>
          <a:ext cx="9132786" cy="436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BF6AE-48EC-42CC-B99A-40E47D16FCF9}"/>
              </a:ext>
            </a:extLst>
          </p:cNvPr>
          <p:cNvSpPr txBox="1"/>
          <p:nvPr/>
        </p:nvSpPr>
        <p:spPr>
          <a:xfrm>
            <a:off x="493313" y="6523589"/>
            <a:ext cx="11205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i="1" dirty="0"/>
              <a:t>After Flowerdew et al., 2019; (1) </a:t>
            </a:r>
            <a:r>
              <a:rPr lang="en-IE" sz="1400" i="1" dirty="0" err="1"/>
              <a:t>Ledent</a:t>
            </a:r>
            <a:r>
              <a:rPr lang="en-IE" sz="1400" i="1" dirty="0"/>
              <a:t> et al., 1962, J. Geol.; (2) </a:t>
            </a:r>
            <a:r>
              <a:rPr lang="en-IE" sz="1400" i="1" dirty="0" err="1"/>
              <a:t>Compston</a:t>
            </a:r>
            <a:r>
              <a:rPr lang="en-IE" sz="1400" i="1" dirty="0"/>
              <a:t> et al., 1984, JGR; (3) Feng et al, 1993, GCA; (4) Chew et al., 2011, Chem Geol.  </a:t>
            </a:r>
            <a:endParaRPr lang="en-US" sz="14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D4EED-E6E7-44B7-830C-152136552968}"/>
              </a:ext>
            </a:extLst>
          </p:cNvPr>
          <p:cNvSpPr/>
          <p:nvPr/>
        </p:nvSpPr>
        <p:spPr>
          <a:xfrm>
            <a:off x="0" y="188640"/>
            <a:ext cx="5708885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</a:rPr>
              <a:t>Detrital </a:t>
            </a:r>
            <a:r>
              <a:rPr lang="en-GB" sz="2400" b="1" dirty="0" smtClean="0">
                <a:solidFill>
                  <a:schemeClr val="tx1"/>
                </a:solidFill>
              </a:rPr>
              <a:t>(zircon) </a:t>
            </a:r>
            <a:r>
              <a:rPr lang="en-GB" sz="2400" b="1" dirty="0">
                <a:solidFill>
                  <a:schemeClr val="tx1"/>
                </a:solidFill>
              </a:rPr>
              <a:t>U-Pb dating: A popular tool</a:t>
            </a:r>
            <a:endParaRPr lang="en-IE" sz="2400" b="1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5FA1A0C-4BA2-4D54-92B5-9F05D40ED6B2}"/>
              </a:ext>
            </a:extLst>
          </p:cNvPr>
          <p:cNvSpPr/>
          <p:nvPr/>
        </p:nvSpPr>
        <p:spPr>
          <a:xfrm>
            <a:off x="5422883" y="3846699"/>
            <a:ext cx="112776" cy="11978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467773A-F368-417D-AEC9-3CB1F45DA31A}"/>
              </a:ext>
            </a:extLst>
          </p:cNvPr>
          <p:cNvSpPr/>
          <p:nvPr/>
        </p:nvSpPr>
        <p:spPr>
          <a:xfrm>
            <a:off x="8349307" y="2417229"/>
            <a:ext cx="112776" cy="26413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DE437-DD22-4213-A429-4D265A364D3E}"/>
              </a:ext>
            </a:extLst>
          </p:cNvPr>
          <p:cNvSpPr txBox="1"/>
          <p:nvPr/>
        </p:nvSpPr>
        <p:spPr>
          <a:xfrm>
            <a:off x="4319648" y="2092373"/>
            <a:ext cx="2319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1993:</a:t>
            </a:r>
          </a:p>
          <a:p>
            <a:pPr algn="ctr"/>
            <a:r>
              <a:rPr lang="en-IE" dirty="0"/>
              <a:t>LA-ICPMS</a:t>
            </a:r>
          </a:p>
          <a:p>
            <a:pPr algn="ctr"/>
            <a:r>
              <a:rPr lang="en-IE" dirty="0"/>
              <a:t>approach validated </a:t>
            </a:r>
          </a:p>
          <a:p>
            <a:pPr algn="ctr"/>
            <a:r>
              <a:rPr lang="en-IE" dirty="0"/>
              <a:t>for zircon (U-)Pb</a:t>
            </a:r>
          </a:p>
          <a:p>
            <a:pPr algn="ctr"/>
            <a:r>
              <a:rPr lang="en-IE" i="1" dirty="0"/>
              <a:t>(plus other concordant phases) (3)</a:t>
            </a:r>
            <a:r>
              <a:rPr lang="en-IE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D1C0F-2290-4C8B-B647-DE2B17BF75D5}"/>
              </a:ext>
            </a:extLst>
          </p:cNvPr>
          <p:cNvSpPr txBox="1"/>
          <p:nvPr/>
        </p:nvSpPr>
        <p:spPr>
          <a:xfrm>
            <a:off x="7463731" y="638060"/>
            <a:ext cx="1919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2011:</a:t>
            </a:r>
          </a:p>
          <a:p>
            <a:pPr algn="ctr"/>
            <a:r>
              <a:rPr lang="en-IE" dirty="0"/>
              <a:t>LA-ICPMS approach validated for common-Pb hosting phases</a:t>
            </a:r>
            <a:r>
              <a:rPr lang="en-IE" i="1" dirty="0"/>
              <a:t> (4)</a:t>
            </a:r>
            <a:r>
              <a:rPr lang="en-IE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B7D36-884E-4840-A1C7-5A3573AA6599}"/>
              </a:ext>
            </a:extLst>
          </p:cNvPr>
          <p:cNvSpPr txBox="1"/>
          <p:nvPr/>
        </p:nvSpPr>
        <p:spPr>
          <a:xfrm>
            <a:off x="1232705" y="1140902"/>
            <a:ext cx="417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Detrital phase U-Pb (n = total publications)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10290" y="5700749"/>
            <a:ext cx="9171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000" dirty="0"/>
              <a:t>Results for search string “Detrital provenance [mineral] U-Pb” using </a:t>
            </a:r>
            <a:r>
              <a:rPr lang="en-IE" sz="2000" i="1" dirty="0"/>
              <a:t>Web of Science.</a:t>
            </a:r>
          </a:p>
          <a:p>
            <a:pPr algn="ctr"/>
            <a:r>
              <a:rPr lang="en-IE" sz="2000" i="1" dirty="0"/>
              <a:t>Dates show first publication of method; first use in provenance analysis 3-5 years later.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3021D5E-16A3-455A-9C4D-007F0FA86A37}"/>
              </a:ext>
            </a:extLst>
          </p:cNvPr>
          <p:cNvSpPr/>
          <p:nvPr/>
        </p:nvSpPr>
        <p:spPr>
          <a:xfrm>
            <a:off x="3142030" y="4876459"/>
            <a:ext cx="112776" cy="2908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6C7E3-96FF-4849-9644-B14182E1E064}"/>
              </a:ext>
            </a:extLst>
          </p:cNvPr>
          <p:cNvSpPr txBox="1"/>
          <p:nvPr/>
        </p:nvSpPr>
        <p:spPr>
          <a:xfrm>
            <a:off x="2043910" y="3697115"/>
            <a:ext cx="23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1984:</a:t>
            </a:r>
          </a:p>
          <a:p>
            <a:pPr algn="ctr"/>
            <a:r>
              <a:rPr lang="en-IE" dirty="0"/>
              <a:t>SHRIMP</a:t>
            </a:r>
          </a:p>
          <a:p>
            <a:pPr algn="ctr"/>
            <a:r>
              <a:rPr lang="en-IE" dirty="0"/>
              <a:t>approach validated </a:t>
            </a:r>
          </a:p>
          <a:p>
            <a:pPr algn="ctr"/>
            <a:r>
              <a:rPr lang="en-IE" dirty="0"/>
              <a:t>for zircon U-Pb </a:t>
            </a:r>
            <a:r>
              <a:rPr lang="en-IE" i="1" dirty="0"/>
              <a:t>(2)</a:t>
            </a:r>
            <a:r>
              <a:rPr lang="en-IE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53A5F-6757-4271-BE68-5C5D1EEF79C5}"/>
              </a:ext>
            </a:extLst>
          </p:cNvPr>
          <p:cNvSpPr txBox="1"/>
          <p:nvPr/>
        </p:nvSpPr>
        <p:spPr>
          <a:xfrm>
            <a:off x="55781" y="4297279"/>
            <a:ext cx="2120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1962:</a:t>
            </a:r>
          </a:p>
          <a:p>
            <a:pPr algn="ctr"/>
            <a:r>
              <a:rPr lang="en-IE" dirty="0"/>
              <a:t>First detrital zircon U-Pb study, by TIMS </a:t>
            </a:r>
            <a:r>
              <a:rPr lang="en-IE" i="1" dirty="0"/>
              <a:t>(1)</a:t>
            </a:r>
            <a:r>
              <a:rPr lang="en-IE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BD1C0F-2290-4C8B-B647-DE2B17BF75D5}"/>
              </a:ext>
            </a:extLst>
          </p:cNvPr>
          <p:cNvSpPr txBox="1"/>
          <p:nvPr/>
        </p:nvSpPr>
        <p:spPr>
          <a:xfrm>
            <a:off x="9130485" y="593688"/>
            <a:ext cx="191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2020:</a:t>
            </a:r>
            <a:endParaRPr lang="en-IE" b="1" dirty="0"/>
          </a:p>
          <a:p>
            <a:pPr algn="ctr"/>
            <a:r>
              <a:rPr lang="en-IE" dirty="0" smtClean="0"/>
              <a:t>Peak detrital zircon? </a:t>
            </a:r>
            <a:endParaRPr lang="en-IE" dirty="0"/>
          </a:p>
        </p:txBody>
      </p:sp>
      <p:sp>
        <p:nvSpPr>
          <p:cNvPr id="17" name="Arrow: Down 11">
            <a:extLst>
              <a:ext uri="{FF2B5EF4-FFF2-40B4-BE49-F238E27FC236}">
                <a16:creationId xmlns:a16="http://schemas.microsoft.com/office/drawing/2014/main" id="{43021D5E-16A3-455A-9C4D-007F0FA86A37}"/>
              </a:ext>
            </a:extLst>
          </p:cNvPr>
          <p:cNvSpPr/>
          <p:nvPr/>
        </p:nvSpPr>
        <p:spPr>
          <a:xfrm>
            <a:off x="10033843" y="1607873"/>
            <a:ext cx="112776" cy="2908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AF7D-29BC-4B5F-9A50-0258034BA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2023" r="2314" b="2249"/>
          <a:stretch/>
        </p:blipFill>
        <p:spPr>
          <a:xfrm>
            <a:off x="4320178" y="1490471"/>
            <a:ext cx="3551644" cy="3223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1C909F-ED34-4559-94FC-EE6E45459D6C}"/>
              </a:ext>
            </a:extLst>
          </p:cNvPr>
          <p:cNvSpPr txBox="1"/>
          <p:nvPr/>
        </p:nvSpPr>
        <p:spPr>
          <a:xfrm>
            <a:off x="10341750" y="6550223"/>
            <a:ext cx="1850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i="1" dirty="0"/>
              <a:t>R. </a:t>
            </a:r>
            <a:r>
              <a:rPr lang="en-IE" sz="1400" i="1" dirty="0" err="1"/>
              <a:t>Lavinsky</a:t>
            </a:r>
            <a:r>
              <a:rPr lang="en-IE" sz="1400" i="1" dirty="0"/>
              <a:t>, </a:t>
            </a:r>
            <a:r>
              <a:rPr lang="en-IE" sz="1400" i="1" dirty="0" err="1"/>
              <a:t>WikiMedia</a:t>
            </a:r>
            <a:endParaRPr lang="en-US" sz="14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AE12D-7D2C-4851-B7F3-F810C9463A04}"/>
              </a:ext>
            </a:extLst>
          </p:cNvPr>
          <p:cNvSpPr/>
          <p:nvPr/>
        </p:nvSpPr>
        <p:spPr>
          <a:xfrm>
            <a:off x="0" y="180251"/>
            <a:ext cx="4429387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Benefits and drawbacks of zircon</a:t>
            </a:r>
            <a:endParaRPr lang="en-IE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FDA49-7133-40E3-A96B-D83ED094E538}"/>
              </a:ext>
            </a:extLst>
          </p:cNvPr>
          <p:cNvSpPr txBox="1"/>
          <p:nvPr/>
        </p:nvSpPr>
        <p:spPr>
          <a:xfrm>
            <a:off x="7982713" y="1221403"/>
            <a:ext cx="41105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Zircon is also:</a:t>
            </a:r>
          </a:p>
          <a:p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Mechanically and chemically stable</a:t>
            </a:r>
          </a:p>
          <a:p>
            <a:r>
              <a:rPr lang="en-IE" dirty="0"/>
              <a:t>           -&gt; frequently recycled!</a:t>
            </a:r>
          </a:p>
          <a:p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Analytically cooperative </a:t>
            </a:r>
          </a:p>
          <a:p>
            <a:r>
              <a:rPr lang="en-IE" dirty="0"/>
              <a:t>           -&gt; accepts U and Hf, rejects Pb – </a:t>
            </a:r>
          </a:p>
          <a:p>
            <a:r>
              <a:rPr lang="en-IE" dirty="0"/>
              <a:t>            and rejects most other trace </a:t>
            </a:r>
          </a:p>
          <a:p>
            <a:r>
              <a:rPr lang="en-IE" dirty="0"/>
              <a:t>            elements too!</a:t>
            </a:r>
          </a:p>
          <a:p>
            <a:pPr marL="285750" indent="-285750">
              <a:buFontTx/>
              <a:buChar char="-"/>
            </a:pPr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Easy to separate and identify</a:t>
            </a:r>
          </a:p>
          <a:p>
            <a:r>
              <a:rPr lang="en-IE" dirty="0"/>
              <a:t>           -&gt; a convenient choice?</a:t>
            </a:r>
          </a:p>
          <a:p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Cheap to analyse by LA-ICPMS</a:t>
            </a:r>
          </a:p>
          <a:p>
            <a:r>
              <a:rPr lang="en-IE" dirty="0"/>
              <a:t>           -&gt; but so are other U-hosting       </a:t>
            </a:r>
          </a:p>
          <a:p>
            <a:r>
              <a:rPr lang="en-IE" dirty="0"/>
              <a:t>           phases.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FBE2B-76A1-4FA0-BD1A-1C565641AF3C}"/>
              </a:ext>
            </a:extLst>
          </p:cNvPr>
          <p:cNvSpPr txBox="1"/>
          <p:nvPr/>
        </p:nvSpPr>
        <p:spPr>
          <a:xfrm>
            <a:off x="226451" y="1221403"/>
            <a:ext cx="3943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Zircon is:</a:t>
            </a:r>
          </a:p>
          <a:p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Mechanically and chemically stable</a:t>
            </a:r>
          </a:p>
          <a:p>
            <a:r>
              <a:rPr lang="en-IE" dirty="0"/>
              <a:t>           -&gt; present in most detrital rocks</a:t>
            </a:r>
          </a:p>
          <a:p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Analytically cooperative </a:t>
            </a:r>
          </a:p>
          <a:p>
            <a:r>
              <a:rPr lang="en-IE" dirty="0"/>
              <a:t>           -&gt; accepts U and Hf, rejects Pb</a:t>
            </a:r>
          </a:p>
          <a:p>
            <a:pPr marL="285750" indent="-285750">
              <a:buFontTx/>
              <a:buChar char="-"/>
            </a:pPr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Easy to separate and identify</a:t>
            </a:r>
          </a:p>
          <a:p>
            <a:pPr marL="285750" indent="-285750">
              <a:buFontTx/>
              <a:buChar char="-"/>
            </a:pPr>
            <a:endParaRPr lang="en-IE" dirty="0"/>
          </a:p>
          <a:p>
            <a:pPr marL="285750" indent="-285750">
              <a:buFontTx/>
              <a:buChar char="-"/>
            </a:pPr>
            <a:r>
              <a:rPr lang="en-IE" dirty="0"/>
              <a:t>Cheap and quick to analyse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57024F-4274-48AB-9544-32852BA37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4" y="2225821"/>
            <a:ext cx="6171973" cy="4496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F5F71-9DCF-4013-85A5-0D2543A4E361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</a:t>
            </a:r>
            <a:r>
              <a:rPr lang="en-US" sz="2400" b="1" dirty="0" smtClean="0"/>
              <a:t>from </a:t>
            </a:r>
            <a:r>
              <a:rPr lang="en-US" sz="2400" b="1" dirty="0"/>
              <a:t>the Alpine pro-foreland</a:t>
            </a:r>
            <a:endParaRPr lang="en-IE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4B2A9-B156-4F41-B0B4-F0693D744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70" y="2225821"/>
            <a:ext cx="4990370" cy="4632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E2DEC-6C0D-4156-89FF-852C7E46EBCB}"/>
              </a:ext>
            </a:extLst>
          </p:cNvPr>
          <p:cNvSpPr txBox="1"/>
          <p:nvPr/>
        </p:nvSpPr>
        <p:spPr>
          <a:xfrm>
            <a:off x="179462" y="666518"/>
            <a:ext cx="11892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Garnet</a:t>
            </a:r>
            <a:r>
              <a:rPr lang="en-US" sz="1800" dirty="0"/>
              <a:t>: A rock-forming and accessory mineral in a wide range of metamorphic (rarely also igneous) rocks. Resistance to weathering and diagenesis comparable to apatite &amp; titanite </a:t>
            </a:r>
          </a:p>
          <a:p>
            <a:r>
              <a:rPr lang="en-US" sz="1800" dirty="0"/>
              <a:t>	-&gt; </a:t>
            </a:r>
            <a:r>
              <a:rPr lang="en-US" sz="1800" b="1" i="1" u="sng" dirty="0"/>
              <a:t>widely</a:t>
            </a:r>
            <a:r>
              <a:rPr lang="en-US" sz="1800" b="1" u="sng" dirty="0"/>
              <a:t> </a:t>
            </a:r>
            <a:r>
              <a:rPr lang="en-US" sz="1800" b="1" i="1" u="sng" dirty="0"/>
              <a:t>present in detrital record</a:t>
            </a:r>
            <a:r>
              <a:rPr lang="en-US" sz="1800" i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Detrital garnet seldom persists in metamorphic rocks beyond sub- to lower-greenschist facies grade </a:t>
            </a:r>
          </a:p>
          <a:p>
            <a:r>
              <a:rPr lang="en-US" sz="1800" dirty="0"/>
              <a:t>	-&gt; </a:t>
            </a:r>
            <a:r>
              <a:rPr lang="en-US" sz="1800" b="1" i="1" u="sng" dirty="0"/>
              <a:t>less prone to recycling than zircon or titanite</a:t>
            </a:r>
            <a:r>
              <a:rPr lang="en-US" sz="1800" dirty="0"/>
              <a:t>.</a:t>
            </a:r>
          </a:p>
          <a:p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54E77-0805-418D-9048-11BBAEDD2F37}"/>
              </a:ext>
            </a:extLst>
          </p:cNvPr>
          <p:cNvSpPr txBox="1"/>
          <p:nvPr/>
        </p:nvSpPr>
        <p:spPr>
          <a:xfrm>
            <a:off x="179462" y="6513887"/>
            <a:ext cx="2542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/>
              <a:t>Stutenbecker</a:t>
            </a:r>
            <a:r>
              <a:rPr lang="en-US" sz="1200" b="1" i="1" dirty="0"/>
              <a:t> et al. (2017, Sed. Geol.)</a:t>
            </a:r>
            <a:endParaRPr lang="en-IE" sz="12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93BE5-8B59-48C9-A622-082A418FC32B}"/>
              </a:ext>
            </a:extLst>
          </p:cNvPr>
          <p:cNvSpPr/>
          <p:nvPr/>
        </p:nvSpPr>
        <p:spPr>
          <a:xfrm>
            <a:off x="8045042" y="3103927"/>
            <a:ext cx="2197916" cy="1199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AE436-DAC7-4CCD-86F0-BBF96EE22212}"/>
              </a:ext>
            </a:extLst>
          </p:cNvPr>
          <p:cNvSpPr/>
          <p:nvPr/>
        </p:nvSpPr>
        <p:spPr>
          <a:xfrm>
            <a:off x="319334" y="2225821"/>
            <a:ext cx="6171973" cy="3612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4D8C9E-E89E-4233-B246-767C1EDB9816}"/>
              </a:ext>
            </a:extLst>
          </p:cNvPr>
          <p:cNvCxnSpPr>
            <a:cxnSpLocks/>
          </p:cNvCxnSpPr>
          <p:nvPr/>
        </p:nvCxnSpPr>
        <p:spPr>
          <a:xfrm flipH="1" flipV="1">
            <a:off x="6491308" y="2225822"/>
            <a:ext cx="1553734" cy="8781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F5CA84-82EB-4A3A-9C8F-E73C659F3249}"/>
              </a:ext>
            </a:extLst>
          </p:cNvPr>
          <p:cNvCxnSpPr/>
          <p:nvPr/>
        </p:nvCxnSpPr>
        <p:spPr>
          <a:xfrm flipH="1">
            <a:off x="6491307" y="4303552"/>
            <a:ext cx="1553735" cy="15351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1396C9D-D0F3-4448-9B42-D1F64063AEF9}"/>
              </a:ext>
            </a:extLst>
          </p:cNvPr>
          <p:cNvSpPr/>
          <p:nvPr/>
        </p:nvSpPr>
        <p:spPr>
          <a:xfrm>
            <a:off x="4877826" y="3103927"/>
            <a:ext cx="608574" cy="325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23ED35-D41E-418B-9BBD-03EE91426781}"/>
              </a:ext>
            </a:extLst>
          </p:cNvPr>
          <p:cNvSpPr/>
          <p:nvPr/>
        </p:nvSpPr>
        <p:spPr>
          <a:xfrm rot="3952187">
            <a:off x="2486315" y="4276137"/>
            <a:ext cx="1007553" cy="659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F84981-6CFF-44F5-8809-32E99EBB738B}"/>
              </a:ext>
            </a:extLst>
          </p:cNvPr>
          <p:cNvSpPr/>
          <p:nvPr/>
        </p:nvSpPr>
        <p:spPr>
          <a:xfrm rot="3952187">
            <a:off x="1707816" y="4427542"/>
            <a:ext cx="576965" cy="5289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DA7938EA-82AE-4143-A1D7-A803FFEAAE67}"/>
              </a:ext>
            </a:extLst>
          </p:cNvPr>
          <p:cNvSpPr/>
          <p:nvPr/>
        </p:nvSpPr>
        <p:spPr>
          <a:xfrm>
            <a:off x="1300294" y="3171038"/>
            <a:ext cx="167780" cy="1342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783028-76B7-4E88-95B7-CD4A47D0C04E}"/>
              </a:ext>
            </a:extLst>
          </p:cNvPr>
          <p:cNvGrpSpPr/>
          <p:nvPr/>
        </p:nvGrpSpPr>
        <p:grpSpPr>
          <a:xfrm>
            <a:off x="405643" y="2287003"/>
            <a:ext cx="2707822" cy="460311"/>
            <a:chOff x="1842836" y="3117299"/>
            <a:chExt cx="2707822" cy="460311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CB170F84-5A11-4AF6-8B2D-11B9D6CB6C64}"/>
                </a:ext>
              </a:extLst>
            </p:cNvPr>
            <p:cNvSpPr/>
            <p:nvPr/>
          </p:nvSpPr>
          <p:spPr>
            <a:xfrm>
              <a:off x="1842836" y="3117299"/>
              <a:ext cx="2707822" cy="460311"/>
            </a:xfrm>
            <a:prstGeom prst="wedgeRectCallout">
              <a:avLst>
                <a:gd name="adj1" fmla="val -15567"/>
                <a:gd name="adj2" fmla="val 149787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D96E09-C079-43E3-9A34-F489D1159550}"/>
                </a:ext>
              </a:extLst>
            </p:cNvPr>
            <p:cNvSpPr txBox="1"/>
            <p:nvPr/>
          </p:nvSpPr>
          <p:spPr>
            <a:xfrm>
              <a:off x="1886823" y="3166333"/>
              <a:ext cx="260455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Miocene detrital samples</a:t>
              </a:r>
              <a:endParaRPr lang="en-IE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E3A06C-216D-4C4F-97B6-A0B3805F438F}"/>
              </a:ext>
            </a:extLst>
          </p:cNvPr>
          <p:cNvGrpSpPr/>
          <p:nvPr/>
        </p:nvGrpSpPr>
        <p:grpSpPr>
          <a:xfrm>
            <a:off x="3446158" y="5200418"/>
            <a:ext cx="3012145" cy="473115"/>
            <a:chOff x="3538437" y="5200418"/>
            <a:chExt cx="3012145" cy="473115"/>
          </a:xfrm>
        </p:grpSpPr>
        <p:sp>
          <p:nvSpPr>
            <p:cNvPr id="24" name="Speech Bubble: Rectangle 23">
              <a:extLst>
                <a:ext uri="{FF2B5EF4-FFF2-40B4-BE49-F238E27FC236}">
                  <a16:creationId xmlns:a16="http://schemas.microsoft.com/office/drawing/2014/main" id="{00E47D8F-894F-4B80-8028-29EE3ACA4275}"/>
                </a:ext>
              </a:extLst>
            </p:cNvPr>
            <p:cNvSpPr/>
            <p:nvPr/>
          </p:nvSpPr>
          <p:spPr>
            <a:xfrm>
              <a:off x="3538438" y="5200418"/>
              <a:ext cx="2911388" cy="460311"/>
            </a:xfrm>
            <a:prstGeom prst="wedgeRectCallout">
              <a:avLst>
                <a:gd name="adj1" fmla="val -51089"/>
                <a:gd name="adj2" fmla="val -117924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Speech Bubble: Rectangle 24">
              <a:extLst>
                <a:ext uri="{FF2B5EF4-FFF2-40B4-BE49-F238E27FC236}">
                  <a16:creationId xmlns:a16="http://schemas.microsoft.com/office/drawing/2014/main" id="{5C8BCE30-25AE-4802-BCAD-B3A1A9D4FD5E}"/>
                </a:ext>
              </a:extLst>
            </p:cNvPr>
            <p:cNvSpPr/>
            <p:nvPr/>
          </p:nvSpPr>
          <p:spPr>
            <a:xfrm>
              <a:off x="3538438" y="5213222"/>
              <a:ext cx="2911388" cy="460311"/>
            </a:xfrm>
            <a:prstGeom prst="wedgeRectCallout">
              <a:avLst>
                <a:gd name="adj1" fmla="val 10575"/>
                <a:gd name="adj2" fmla="val -420453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Speech Bubble: Rectangle 22">
              <a:extLst>
                <a:ext uri="{FF2B5EF4-FFF2-40B4-BE49-F238E27FC236}">
                  <a16:creationId xmlns:a16="http://schemas.microsoft.com/office/drawing/2014/main" id="{43507C59-EBD3-4B49-AC77-E75DCAA556F9}"/>
                </a:ext>
              </a:extLst>
            </p:cNvPr>
            <p:cNvSpPr/>
            <p:nvPr/>
          </p:nvSpPr>
          <p:spPr>
            <a:xfrm>
              <a:off x="3538437" y="5201895"/>
              <a:ext cx="3012145" cy="460311"/>
            </a:xfrm>
            <a:prstGeom prst="wedgeRectCallout">
              <a:avLst>
                <a:gd name="adj1" fmla="val -91474"/>
                <a:gd name="adj2" fmla="val -87133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“</a:t>
              </a:r>
              <a:r>
                <a:rPr lang="en-US" b="1" dirty="0" err="1">
                  <a:solidFill>
                    <a:schemeClr val="tx1"/>
                  </a:solidFill>
                </a:rPr>
                <a:t>Monolithologic</a:t>
              </a:r>
              <a:r>
                <a:rPr lang="en-US" b="1" dirty="0">
                  <a:solidFill>
                    <a:schemeClr val="tx1"/>
                  </a:solidFill>
                </a:rPr>
                <a:t>” catchments</a:t>
              </a:r>
              <a:endParaRPr lang="en-IE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4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3386D3-3215-45E0-B3B6-330819414D8E}"/>
              </a:ext>
            </a:extLst>
          </p:cNvPr>
          <p:cNvGrpSpPr/>
          <p:nvPr/>
        </p:nvGrpSpPr>
        <p:grpSpPr>
          <a:xfrm>
            <a:off x="4979444" y="2192593"/>
            <a:ext cx="7034044" cy="4525152"/>
            <a:chOff x="258202" y="2100385"/>
            <a:chExt cx="7034044" cy="45251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E69D28-D06F-4BA1-BD75-7B6E4C314A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202" y="2110323"/>
              <a:ext cx="7034044" cy="4515214"/>
              <a:chOff x="311471" y="2740638"/>
              <a:chExt cx="5861703" cy="376267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0DCCF02-588E-4C4C-8F0B-93C396F8362E}"/>
                  </a:ext>
                </a:extLst>
              </p:cNvPr>
              <p:cNvGrpSpPr/>
              <p:nvPr/>
            </p:nvGrpSpPr>
            <p:grpSpPr>
              <a:xfrm>
                <a:off x="311471" y="2772580"/>
                <a:ext cx="5861703" cy="3124511"/>
                <a:chOff x="5311607" y="229190"/>
                <a:chExt cx="5861703" cy="3124511"/>
              </a:xfrm>
            </p:grpSpPr>
            <p:pic>
              <p:nvPicPr>
                <p:cNvPr id="18" name="Picture 17" descr="Logo&#10;&#10;Description automatically generated with low confidence">
                  <a:extLst>
                    <a:ext uri="{FF2B5EF4-FFF2-40B4-BE49-F238E27FC236}">
                      <a16:creationId xmlns:a16="http://schemas.microsoft.com/office/drawing/2014/main" id="{F5B065FA-55E3-438A-83B9-6E870895A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3034" y="229190"/>
                  <a:ext cx="5646199" cy="3124511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53C383-18D7-4A39-AAF5-010F9F9D7266}"/>
                    </a:ext>
                  </a:extLst>
                </p:cNvPr>
                <p:cNvSpPr/>
                <p:nvPr/>
              </p:nvSpPr>
              <p:spPr>
                <a:xfrm>
                  <a:off x="5311607" y="2984369"/>
                  <a:ext cx="58617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4F8BC-FCF0-4421-80D7-60BD796F6CC0}"/>
                  </a:ext>
                </a:extLst>
              </p:cNvPr>
              <p:cNvSpPr txBox="1"/>
              <p:nvPr/>
            </p:nvSpPr>
            <p:spPr>
              <a:xfrm>
                <a:off x="2925458" y="6133984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Age (Ma)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3C83188-75FF-4FFF-A808-CC85434F6402}"/>
                  </a:ext>
                </a:extLst>
              </p:cNvPr>
              <p:cNvSpPr/>
              <p:nvPr/>
            </p:nvSpPr>
            <p:spPr>
              <a:xfrm>
                <a:off x="1095864" y="3466668"/>
                <a:ext cx="1565429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6C1DB30-273D-4387-9AF8-3137E55E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690" y="2740638"/>
                <a:ext cx="5154484" cy="3393346"/>
              </a:xfrm>
              <a:prstGeom prst="rect">
                <a:avLst/>
              </a:prstGeom>
            </p:spPr>
          </p:pic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CDD9581-2931-4E76-8926-2FAAE755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14" y="2100385"/>
              <a:ext cx="6371402" cy="32262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2CCCBAB-3A88-47D6-BF03-D5FC774FE4AF}"/>
              </a:ext>
            </a:extLst>
          </p:cNvPr>
          <p:cNvSpPr txBox="1"/>
          <p:nvPr/>
        </p:nvSpPr>
        <p:spPr>
          <a:xfrm>
            <a:off x="5758608" y="2498948"/>
            <a:ext cx="20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Alps garnet (n = </a:t>
            </a:r>
            <a:r>
              <a:rPr lang="en-US" b="1" dirty="0" smtClean="0">
                <a:solidFill>
                  <a:srgbClr val="00CC00"/>
                </a:solidFill>
              </a:rPr>
              <a:t>27)</a:t>
            </a:r>
            <a:endParaRPr lang="en-IE" b="1" dirty="0">
              <a:solidFill>
                <a:srgbClr val="00CC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U-Pb analyses from the Alpine pro-foreland</a:t>
            </a:r>
            <a:endParaRPr lang="en-IE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640328"/>
            <a:ext cx="1194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Alpine pro-foreland, </a:t>
            </a:r>
            <a:r>
              <a:rPr lang="en-US" sz="2000" b="1" dirty="0"/>
              <a:t>35% of garnet U-Pb ages record the Alpine orogen…&lt;1% of zircon U-Pb ages do so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of LA-Q-ICPMS permits inclusion screening (P, </a:t>
            </a:r>
            <a:r>
              <a:rPr lang="en-US" sz="2000" dirty="0" err="1" smtClean="0"/>
              <a:t>Ti</a:t>
            </a:r>
            <a:r>
              <a:rPr lang="en-US" sz="2000" dirty="0" smtClean="0"/>
              <a:t>, Y, </a:t>
            </a:r>
            <a:r>
              <a:rPr lang="en-US" sz="2000" dirty="0" err="1" smtClean="0"/>
              <a:t>Zr</a:t>
            </a:r>
            <a:r>
              <a:rPr lang="en-US" sz="2000" dirty="0" smtClean="0"/>
              <a:t>, LREE masses monitored with U-</a:t>
            </a:r>
            <a:r>
              <a:rPr lang="en-US" sz="2000" dirty="0" err="1" smtClean="0"/>
              <a:t>Pb</a:t>
            </a:r>
            <a:r>
              <a:rPr lang="en-US" sz="2000" dirty="0" smtClean="0"/>
              <a:t> masses)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5ACCBA-A18E-4DED-8D6D-28F6F0DDEE0B}"/>
              </a:ext>
            </a:extLst>
          </p:cNvPr>
          <p:cNvSpPr txBox="1"/>
          <p:nvPr/>
        </p:nvSpPr>
        <p:spPr>
          <a:xfrm>
            <a:off x="8496466" y="6563857"/>
            <a:ext cx="371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i="1" dirty="0"/>
              <a:t>Mark et al., 2016, 2018; Zimmerman et al., 2018</a:t>
            </a:r>
            <a:endParaRPr lang="en-US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0E008-942C-4C62-9D9A-1D314DDDB9B2}"/>
              </a:ext>
            </a:extLst>
          </p:cNvPr>
          <p:cNvSpPr txBox="1"/>
          <p:nvPr/>
        </p:nvSpPr>
        <p:spPr>
          <a:xfrm>
            <a:off x="9632746" y="1846202"/>
            <a:ext cx="2566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Analysis by LA-Q-ICPMS @ </a:t>
            </a:r>
            <a:r>
              <a:rPr lang="en-US" sz="1600" i="1" dirty="0" smtClean="0"/>
              <a:t>University College Dublin and @</a:t>
            </a:r>
            <a:r>
              <a:rPr lang="en-US" sz="1600" i="1" dirty="0"/>
              <a:t> </a:t>
            </a:r>
            <a:r>
              <a:rPr lang="en-US" sz="1600" i="1" dirty="0" smtClean="0"/>
              <a:t>Trinity College Dublin</a:t>
            </a:r>
            <a:endParaRPr lang="en-US" sz="1600" i="1" dirty="0"/>
          </a:p>
          <a:p>
            <a:r>
              <a:rPr lang="en-US" sz="1600" i="1" dirty="0"/>
              <a:t>Garnet U-Pb reference materials </a:t>
            </a:r>
            <a:r>
              <a:rPr lang="en-US" sz="1600" i="1" dirty="0" smtClean="0"/>
              <a:t>from </a:t>
            </a:r>
            <a:r>
              <a:rPr lang="en-US" sz="1600" i="1" dirty="0" err="1"/>
              <a:t>Salnikova</a:t>
            </a:r>
            <a:r>
              <a:rPr lang="en-US" sz="1600" i="1" dirty="0"/>
              <a:t> et al. (2019, </a:t>
            </a:r>
            <a:r>
              <a:rPr lang="en-US" sz="1600" i="1" dirty="0" err="1"/>
              <a:t>Lithos</a:t>
            </a:r>
            <a:r>
              <a:rPr lang="en-US" sz="1600" i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2F24B-1B0F-465E-97DE-6A8390222BAB}"/>
              </a:ext>
            </a:extLst>
          </p:cNvPr>
          <p:cNvSpPr txBox="1"/>
          <p:nvPr/>
        </p:nvSpPr>
        <p:spPr>
          <a:xfrm>
            <a:off x="11355397" y="5696289"/>
            <a:ext cx="734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zrc</a:t>
            </a:r>
            <a:r>
              <a:rPr lang="en-US" sz="1200" b="1" dirty="0"/>
              <a:t> cores</a:t>
            </a:r>
            <a:endParaRPr lang="en-IE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E139FD-FE83-4757-A83B-FFD2018A1E60}"/>
              </a:ext>
            </a:extLst>
          </p:cNvPr>
          <p:cNvSpPr txBox="1"/>
          <p:nvPr/>
        </p:nvSpPr>
        <p:spPr>
          <a:xfrm>
            <a:off x="11307374" y="5554674"/>
            <a:ext cx="67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zrc</a:t>
            </a:r>
            <a:r>
              <a:rPr lang="en-US" sz="1200" b="1" dirty="0"/>
              <a:t> rims</a:t>
            </a:r>
            <a:endParaRPr lang="en-IE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8562E8-BDD1-4473-AF7F-E4A7725EEDA8}"/>
              </a:ext>
            </a:extLst>
          </p:cNvPr>
          <p:cNvSpPr txBox="1"/>
          <p:nvPr/>
        </p:nvSpPr>
        <p:spPr>
          <a:xfrm>
            <a:off x="11200937" y="5449788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rut</a:t>
            </a:r>
            <a:endParaRPr lang="en-IE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8F6DE3-9447-4503-9A44-2202F62AC43D}"/>
              </a:ext>
            </a:extLst>
          </p:cNvPr>
          <p:cNvSpPr txBox="1"/>
          <p:nvPr/>
        </p:nvSpPr>
        <p:spPr>
          <a:xfrm>
            <a:off x="11479145" y="5344444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ap</a:t>
            </a:r>
            <a:endParaRPr lang="en-IE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7860" y="1669815"/>
            <a:ext cx="192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/>
              <a:t>Downhole</a:t>
            </a:r>
            <a:r>
              <a:rPr lang="sv-SE" b="1" dirty="0" smtClean="0"/>
              <a:t> signals:</a:t>
            </a:r>
            <a:endParaRPr lang="en-GB" b="1" dirty="0"/>
          </a:p>
        </p:txBody>
      </p:sp>
      <p:grpSp>
        <p:nvGrpSpPr>
          <p:cNvPr id="49" name="Group 48"/>
          <p:cNvGrpSpPr/>
          <p:nvPr/>
        </p:nvGrpSpPr>
        <p:grpSpPr>
          <a:xfrm>
            <a:off x="214755" y="1959072"/>
            <a:ext cx="5179389" cy="4845844"/>
            <a:chOff x="214755" y="1959072"/>
            <a:chExt cx="5179389" cy="484584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755" y="1959072"/>
              <a:ext cx="4578668" cy="48458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174604" y="5458486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238U/206Pb</a:t>
              </a:r>
              <a:endParaRPr lang="en-GB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19573" y="4805086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140Ce</a:t>
              </a:r>
              <a:endParaRPr lang="en-GB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14205" y="4479644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139La</a:t>
              </a:r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38559" y="4026677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91Zr</a:t>
              </a:r>
              <a:endParaRPr lang="en-GB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30169" y="346879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89Y</a:t>
              </a:r>
              <a:endParaRPr lang="en-GB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14205" y="2846830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49Ti</a:t>
              </a:r>
              <a:endParaRPr lang="en-GB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14205" y="2359083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31P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1539466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3386D3-3215-45E0-B3B6-330819414D8E}"/>
              </a:ext>
            </a:extLst>
          </p:cNvPr>
          <p:cNvGrpSpPr/>
          <p:nvPr/>
        </p:nvGrpSpPr>
        <p:grpSpPr>
          <a:xfrm>
            <a:off x="4979444" y="2192593"/>
            <a:ext cx="7034044" cy="4525152"/>
            <a:chOff x="258202" y="2100385"/>
            <a:chExt cx="7034044" cy="45251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E69D28-D06F-4BA1-BD75-7B6E4C314A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202" y="2110323"/>
              <a:ext cx="7034044" cy="4515214"/>
              <a:chOff x="311471" y="2740638"/>
              <a:chExt cx="5861703" cy="376267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0DCCF02-588E-4C4C-8F0B-93C396F8362E}"/>
                  </a:ext>
                </a:extLst>
              </p:cNvPr>
              <p:cNvGrpSpPr/>
              <p:nvPr/>
            </p:nvGrpSpPr>
            <p:grpSpPr>
              <a:xfrm>
                <a:off x="311471" y="2772580"/>
                <a:ext cx="5861703" cy="3124511"/>
                <a:chOff x="5311607" y="229190"/>
                <a:chExt cx="5861703" cy="3124511"/>
              </a:xfrm>
            </p:grpSpPr>
            <p:pic>
              <p:nvPicPr>
                <p:cNvPr id="18" name="Picture 17" descr="Logo&#10;&#10;Description automatically generated with low confidence">
                  <a:extLst>
                    <a:ext uri="{FF2B5EF4-FFF2-40B4-BE49-F238E27FC236}">
                      <a16:creationId xmlns:a16="http://schemas.microsoft.com/office/drawing/2014/main" id="{F5B065FA-55E3-438A-83B9-6E870895A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3034" y="229190"/>
                  <a:ext cx="5646199" cy="3124511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53C383-18D7-4A39-AAF5-010F9F9D7266}"/>
                    </a:ext>
                  </a:extLst>
                </p:cNvPr>
                <p:cNvSpPr/>
                <p:nvPr/>
              </p:nvSpPr>
              <p:spPr>
                <a:xfrm>
                  <a:off x="5311607" y="2984369"/>
                  <a:ext cx="586170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4F8BC-FCF0-4421-80D7-60BD796F6CC0}"/>
                  </a:ext>
                </a:extLst>
              </p:cNvPr>
              <p:cNvSpPr txBox="1"/>
              <p:nvPr/>
            </p:nvSpPr>
            <p:spPr>
              <a:xfrm>
                <a:off x="2925458" y="6133984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Age (Ma)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3C83188-75FF-4FFF-A808-CC85434F6402}"/>
                  </a:ext>
                </a:extLst>
              </p:cNvPr>
              <p:cNvSpPr/>
              <p:nvPr/>
            </p:nvSpPr>
            <p:spPr>
              <a:xfrm>
                <a:off x="1095864" y="3466668"/>
                <a:ext cx="1565429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6C1DB30-273D-4387-9AF8-3137E55E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690" y="2740638"/>
                <a:ext cx="5154484" cy="3393346"/>
              </a:xfrm>
              <a:prstGeom prst="rect">
                <a:avLst/>
              </a:prstGeom>
            </p:spPr>
          </p:pic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CDD9581-2931-4E76-8926-2FAAE755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14" y="2100385"/>
              <a:ext cx="6371402" cy="32262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2CCCBAB-3A88-47D6-BF03-D5FC774FE4AF}"/>
              </a:ext>
            </a:extLst>
          </p:cNvPr>
          <p:cNvSpPr txBox="1"/>
          <p:nvPr/>
        </p:nvSpPr>
        <p:spPr>
          <a:xfrm>
            <a:off x="5758608" y="2498948"/>
            <a:ext cx="20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</a:rPr>
              <a:t>Alps garnet (n = </a:t>
            </a:r>
            <a:r>
              <a:rPr lang="en-US" b="1" dirty="0" smtClean="0">
                <a:solidFill>
                  <a:srgbClr val="00CC00"/>
                </a:solidFill>
              </a:rPr>
              <a:t>27)</a:t>
            </a:r>
            <a:endParaRPr lang="en-IE" b="1" dirty="0">
              <a:solidFill>
                <a:srgbClr val="00CC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U-Pb analyses from the Alpine pro-foreland</a:t>
            </a:r>
            <a:endParaRPr lang="en-IE" sz="2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5ACCBA-A18E-4DED-8D6D-28F6F0DDEE0B}"/>
              </a:ext>
            </a:extLst>
          </p:cNvPr>
          <p:cNvSpPr txBox="1"/>
          <p:nvPr/>
        </p:nvSpPr>
        <p:spPr>
          <a:xfrm>
            <a:off x="8496466" y="6563857"/>
            <a:ext cx="371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i="1" dirty="0"/>
              <a:t>Mark et al., 2016, 2018; Zimmerman et al., 2018</a:t>
            </a:r>
            <a:endParaRPr lang="en-US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0E008-942C-4C62-9D9A-1D314DDDB9B2}"/>
              </a:ext>
            </a:extLst>
          </p:cNvPr>
          <p:cNvSpPr txBox="1"/>
          <p:nvPr/>
        </p:nvSpPr>
        <p:spPr>
          <a:xfrm>
            <a:off x="9632746" y="1846202"/>
            <a:ext cx="2566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Analysis by LA-Q-ICPMS @ </a:t>
            </a:r>
            <a:r>
              <a:rPr lang="en-US" sz="1600" i="1" dirty="0" smtClean="0"/>
              <a:t>University College Dublin and @</a:t>
            </a:r>
            <a:r>
              <a:rPr lang="en-US" sz="1600" i="1" dirty="0"/>
              <a:t> </a:t>
            </a:r>
            <a:r>
              <a:rPr lang="en-US" sz="1600" i="1" dirty="0" smtClean="0"/>
              <a:t>Trinity College Dublin</a:t>
            </a:r>
            <a:endParaRPr lang="en-US" sz="1600" i="1" dirty="0"/>
          </a:p>
          <a:p>
            <a:r>
              <a:rPr lang="en-US" sz="1600" i="1" dirty="0"/>
              <a:t>Garnet U-Pb reference materials </a:t>
            </a:r>
            <a:r>
              <a:rPr lang="en-US" sz="1600" i="1" dirty="0" smtClean="0"/>
              <a:t>from </a:t>
            </a:r>
            <a:r>
              <a:rPr lang="en-US" sz="1600" i="1" dirty="0" err="1"/>
              <a:t>Salnikova</a:t>
            </a:r>
            <a:r>
              <a:rPr lang="en-US" sz="1600" i="1" dirty="0"/>
              <a:t> et al. (2019, </a:t>
            </a:r>
            <a:r>
              <a:rPr lang="en-US" sz="1600" i="1" dirty="0" err="1"/>
              <a:t>Lithos</a:t>
            </a:r>
            <a:r>
              <a:rPr lang="en-US" sz="1600" i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2F24B-1B0F-465E-97DE-6A8390222BAB}"/>
              </a:ext>
            </a:extLst>
          </p:cNvPr>
          <p:cNvSpPr txBox="1"/>
          <p:nvPr/>
        </p:nvSpPr>
        <p:spPr>
          <a:xfrm>
            <a:off x="11355397" y="5696289"/>
            <a:ext cx="734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zrc</a:t>
            </a:r>
            <a:r>
              <a:rPr lang="en-US" sz="1200" b="1" dirty="0"/>
              <a:t> cores</a:t>
            </a:r>
            <a:endParaRPr lang="en-IE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E139FD-FE83-4757-A83B-FFD2018A1E60}"/>
              </a:ext>
            </a:extLst>
          </p:cNvPr>
          <p:cNvSpPr txBox="1"/>
          <p:nvPr/>
        </p:nvSpPr>
        <p:spPr>
          <a:xfrm>
            <a:off x="11307374" y="5554674"/>
            <a:ext cx="67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zrc</a:t>
            </a:r>
            <a:r>
              <a:rPr lang="en-US" sz="1200" b="1" dirty="0"/>
              <a:t> rims</a:t>
            </a:r>
            <a:endParaRPr lang="en-IE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8562E8-BDD1-4473-AF7F-E4A7725EEDA8}"/>
              </a:ext>
            </a:extLst>
          </p:cNvPr>
          <p:cNvSpPr txBox="1"/>
          <p:nvPr/>
        </p:nvSpPr>
        <p:spPr>
          <a:xfrm>
            <a:off x="11200937" y="5449788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rut</a:t>
            </a:r>
            <a:endParaRPr lang="en-IE" sz="1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8F6DE3-9447-4503-9A44-2202F62AC43D}"/>
              </a:ext>
            </a:extLst>
          </p:cNvPr>
          <p:cNvSpPr txBox="1"/>
          <p:nvPr/>
        </p:nvSpPr>
        <p:spPr>
          <a:xfrm>
            <a:off x="11479145" y="5344444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ap</a:t>
            </a:r>
            <a:endParaRPr lang="en-IE" sz="1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640328"/>
            <a:ext cx="11948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Alpine pro-foreland, </a:t>
            </a:r>
            <a:r>
              <a:rPr lang="en-US" sz="2000" b="1" dirty="0"/>
              <a:t>35% of garnet U-Pb ages record the Alpine orogen…&lt;1% of zircon U-Pb ages do so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However, garnet initial U/common Pb ratios nearly two orders of magnitude lower than </a:t>
            </a:r>
            <a:r>
              <a:rPr lang="en-US" sz="2000" dirty="0" smtClean="0"/>
              <a:t>rutile and an order of magnitude less than apatite: </a:t>
            </a:r>
            <a:r>
              <a:rPr lang="en-US" sz="2000" b="1" dirty="0" smtClean="0"/>
              <a:t>only 9% of garnets yield an acceptable U-</a:t>
            </a:r>
            <a:r>
              <a:rPr lang="en-US" sz="2000" b="1" dirty="0" err="1" smtClean="0"/>
              <a:t>Pb</a:t>
            </a:r>
            <a:r>
              <a:rPr lang="en-US" sz="2000" b="1" dirty="0" smtClean="0"/>
              <a:t> age </a:t>
            </a:r>
            <a:r>
              <a:rPr lang="en-US" sz="2000" dirty="0" smtClean="0"/>
              <a:t>after filtering to remove analyses with high uncertainties (</a:t>
            </a:r>
            <a:r>
              <a:rPr lang="en-US" sz="2000" i="1" dirty="0" smtClean="0"/>
              <a:t>for comparison: rutile</a:t>
            </a:r>
            <a:r>
              <a:rPr lang="en-US" sz="2000" i="1" dirty="0"/>
              <a:t> </a:t>
            </a:r>
            <a:r>
              <a:rPr lang="en-US" sz="2000" i="1" dirty="0" smtClean="0"/>
              <a:t>= 64%; apatite = 50%</a:t>
            </a:r>
            <a:r>
              <a:rPr lang="en-US" sz="2000" dirty="0" smtClean="0"/>
              <a:t>).  </a:t>
            </a:r>
            <a:endParaRPr lang="en-US" sz="2000" dirty="0"/>
          </a:p>
          <a:p>
            <a:r>
              <a:rPr lang="en-US" sz="2000" dirty="0"/>
              <a:t>	-&gt; </a:t>
            </a:r>
            <a:r>
              <a:rPr lang="en-US" sz="2000" b="1" i="1" u="sng" dirty="0"/>
              <a:t>many garnet grains </a:t>
            </a:r>
            <a:r>
              <a:rPr lang="en-US" sz="2000" b="1" i="1" u="sng" dirty="0" err="1" smtClean="0"/>
              <a:t>undateable</a:t>
            </a:r>
            <a:r>
              <a:rPr lang="en-US" sz="2000" b="1" i="1" u="sng" dirty="0" smtClean="0"/>
              <a:t> by U-</a:t>
            </a:r>
            <a:r>
              <a:rPr lang="en-US" sz="2000" b="1" i="1" u="sng" dirty="0" err="1" smtClean="0"/>
              <a:t>Pb</a:t>
            </a:r>
            <a:r>
              <a:rPr lang="en-US" sz="2000" u="sng" dirty="0" smtClean="0"/>
              <a:t>.  </a:t>
            </a:r>
            <a:endParaRPr lang="en-IE" sz="2000" u="sng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C86020-6C65-486D-873D-DD8EF4464FBC}"/>
              </a:ext>
            </a:extLst>
          </p:cNvPr>
          <p:cNvGrpSpPr/>
          <p:nvPr/>
        </p:nvGrpSpPr>
        <p:grpSpPr>
          <a:xfrm>
            <a:off x="893149" y="2635104"/>
            <a:ext cx="3979141" cy="4100017"/>
            <a:chOff x="108060" y="3107192"/>
            <a:chExt cx="3415840" cy="362792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F47EFD-AE1B-4D7A-B8B4-75DE03582C8B}"/>
                </a:ext>
              </a:extLst>
            </p:cNvPr>
            <p:cNvGrpSpPr/>
            <p:nvPr/>
          </p:nvGrpSpPr>
          <p:grpSpPr>
            <a:xfrm>
              <a:off x="108060" y="3107192"/>
              <a:ext cx="3415840" cy="3627929"/>
              <a:chOff x="108060" y="186431"/>
              <a:chExt cx="3415840" cy="3627929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D63BBDB-B63B-4A29-9F31-5A80868BDA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8060" y="261728"/>
                <a:ext cx="3358575" cy="3552632"/>
                <a:chOff x="6791813" y="222554"/>
                <a:chExt cx="5176429" cy="5475524"/>
              </a:xfrm>
            </p:grpSpPr>
            <p:pic>
              <p:nvPicPr>
                <p:cNvPr id="55" name="Picture 54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C7094E0B-B9A5-4087-BC33-A5122AB1A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1813" y="222554"/>
                  <a:ext cx="5176429" cy="4852731"/>
                </a:xfrm>
                <a:prstGeom prst="rect">
                  <a:avLst/>
                </a:prstGeom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CE34AF6-B640-4840-82CD-6FD406CF3D80}"/>
                    </a:ext>
                  </a:extLst>
                </p:cNvPr>
                <p:cNvSpPr txBox="1"/>
                <p:nvPr/>
              </p:nvSpPr>
              <p:spPr>
                <a:xfrm>
                  <a:off x="7687966" y="5128842"/>
                  <a:ext cx="3111030" cy="5692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IE" b="1" i="1" dirty="0"/>
                    <a:t>Median </a:t>
                  </a:r>
                  <a:r>
                    <a:rPr lang="en-IE" b="1" i="1" dirty="0" err="1"/>
                    <a:t>U</a:t>
                  </a:r>
                  <a:r>
                    <a:rPr lang="en-IE" b="1" i="1" baseline="-25000" dirty="0" err="1"/>
                    <a:t>init</a:t>
                  </a:r>
                  <a:r>
                    <a:rPr lang="en-IE" b="1" i="1" baseline="-25000" dirty="0"/>
                    <a:t> </a:t>
                  </a:r>
                  <a:r>
                    <a:rPr lang="en-IE" b="1" i="1" dirty="0"/>
                    <a:t>/</a:t>
                  </a:r>
                  <a:r>
                    <a:rPr lang="en-IE" b="1" i="1" baseline="30000" dirty="0"/>
                    <a:t>206</a:t>
                  </a:r>
                  <a:r>
                    <a:rPr lang="en-IE" b="1" i="1" dirty="0"/>
                    <a:t>Pb</a:t>
                  </a:r>
                  <a:r>
                    <a:rPr lang="en-IE" b="1" i="1" baseline="-25000" dirty="0"/>
                    <a:t>c</a:t>
                  </a: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A8A5952-9C5E-4195-A0B4-8C195A07951F}"/>
                  </a:ext>
                </a:extLst>
              </p:cNvPr>
              <p:cNvSpPr txBox="1"/>
              <p:nvPr/>
            </p:nvSpPr>
            <p:spPr>
              <a:xfrm>
                <a:off x="1141201" y="12463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81</a:t>
                </a:r>
                <a:endParaRPr lang="en-IE" b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359D96-A4CF-4552-A8CB-1932A6888BCB}"/>
                  </a:ext>
                </a:extLst>
              </p:cNvPr>
              <p:cNvSpPr txBox="1"/>
              <p:nvPr/>
            </p:nvSpPr>
            <p:spPr>
              <a:xfrm>
                <a:off x="1733165" y="187854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8</a:t>
                </a:r>
                <a:endParaRPr lang="en-IE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5AC2917-D669-436C-B3F4-C7EA6E0CBA42}"/>
                  </a:ext>
                </a:extLst>
              </p:cNvPr>
              <p:cNvSpPr txBox="1"/>
              <p:nvPr/>
            </p:nvSpPr>
            <p:spPr>
              <a:xfrm>
                <a:off x="2921698" y="200979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1</a:t>
                </a:r>
                <a:endParaRPr lang="en-IE" b="1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BBE6538-ECF1-416E-8E6F-8BF14504AE26}"/>
                  </a:ext>
                </a:extLst>
              </p:cNvPr>
              <p:cNvSpPr/>
              <p:nvPr/>
            </p:nvSpPr>
            <p:spPr>
              <a:xfrm>
                <a:off x="108060" y="186431"/>
                <a:ext cx="3415840" cy="36279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A0FEDF-3D62-40D4-9E36-BF0E1274F7BD}"/>
                </a:ext>
              </a:extLst>
            </p:cNvPr>
            <p:cNvCxnSpPr/>
            <p:nvPr/>
          </p:nvCxnSpPr>
          <p:spPr>
            <a:xfrm flipH="1">
              <a:off x="724769" y="4487311"/>
              <a:ext cx="8943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1321DC7-0919-4625-98F8-033269AE78DC}"/>
                </a:ext>
              </a:extLst>
            </p:cNvPr>
            <p:cNvCxnSpPr/>
            <p:nvPr/>
          </p:nvCxnSpPr>
          <p:spPr>
            <a:xfrm flipH="1">
              <a:off x="1632179" y="4874603"/>
              <a:ext cx="8943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1F2FA14-357F-45A8-B3DE-51E810366A58}"/>
                </a:ext>
              </a:extLst>
            </p:cNvPr>
            <p:cNvCxnSpPr/>
            <p:nvPr/>
          </p:nvCxnSpPr>
          <p:spPr>
            <a:xfrm flipH="1">
              <a:off x="2554969" y="5226941"/>
              <a:ext cx="8943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460691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U-Pb analyses from the Alpine pro-foreland</a:t>
            </a:r>
            <a:endParaRPr lang="en-IE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69" y="2031999"/>
            <a:ext cx="5655710" cy="47054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885238"/>
            <a:ext cx="9533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correlation between garnet composition and U-</a:t>
            </a:r>
            <a:r>
              <a:rPr lang="en-US" sz="2000" dirty="0" err="1" smtClean="0"/>
              <a:t>Pb</a:t>
            </a:r>
            <a:r>
              <a:rPr lang="en-US" sz="2000" dirty="0" smtClean="0"/>
              <a:t> “date-ability” (all samples);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8" name="Garnet_age2">
            <a:hlinkClick r:id="" action="ppaction://media"/>
            <a:extLst>
              <a:ext uri="{FF2B5EF4-FFF2-40B4-BE49-F238E27FC236}">
                <a16:creationId xmlns:a16="http://schemas.microsoft.com/office/drawing/2014/main" id="{2341935F-97C0-4C10-9CC9-A02F17718B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5" end="335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577" y="1832263"/>
            <a:ext cx="3956038" cy="379946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72790" y="6071548"/>
            <a:ext cx="1991719" cy="644322"/>
            <a:chOff x="372790" y="6071548"/>
            <a:chExt cx="1795943" cy="64432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D41B29E-4213-4E0B-8BC3-E6923EC56608}"/>
                </a:ext>
              </a:extLst>
            </p:cNvPr>
            <p:cNvSpPr/>
            <p:nvPr/>
          </p:nvSpPr>
          <p:spPr>
            <a:xfrm>
              <a:off x="372790" y="6170238"/>
              <a:ext cx="118919" cy="153189"/>
            </a:xfrm>
            <a:prstGeom prst="ellipse">
              <a:avLst/>
            </a:prstGeom>
            <a:solidFill>
              <a:srgbClr val="2040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DC6F09D-E7A6-45B7-9378-5A87CD63989C}"/>
                </a:ext>
              </a:extLst>
            </p:cNvPr>
            <p:cNvSpPr/>
            <p:nvPr/>
          </p:nvSpPr>
          <p:spPr>
            <a:xfrm>
              <a:off x="372790" y="6434581"/>
              <a:ext cx="118919" cy="153189"/>
            </a:xfrm>
            <a:prstGeom prst="ellipse">
              <a:avLst/>
            </a:prstGeom>
            <a:solidFill>
              <a:srgbClr val="D6CE10"/>
            </a:solidFill>
            <a:ln>
              <a:solidFill>
                <a:srgbClr val="D6C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8BD9EA-B4B9-46F1-A836-90C6478BD4DF}"/>
                </a:ext>
              </a:extLst>
            </p:cNvPr>
            <p:cNvSpPr txBox="1"/>
            <p:nvPr/>
          </p:nvSpPr>
          <p:spPr>
            <a:xfrm>
              <a:off x="471058" y="6312858"/>
              <a:ext cx="1697675" cy="403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Date obtained</a:t>
              </a:r>
              <a:endParaRPr lang="en-IE" sz="16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397C6B5-5FAB-4298-99A1-E5C5F17AEDA5}"/>
                </a:ext>
              </a:extLst>
            </p:cNvPr>
            <p:cNvSpPr txBox="1"/>
            <p:nvPr/>
          </p:nvSpPr>
          <p:spPr>
            <a:xfrm>
              <a:off x="472853" y="6071548"/>
              <a:ext cx="1429773" cy="403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Undateable</a:t>
              </a:r>
              <a:endParaRPr lang="en-IE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739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3" y="2187086"/>
            <a:ext cx="5688061" cy="40724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U-Pb analyses from the Alpine pro-foreland</a:t>
            </a:r>
            <a:endParaRPr lang="en-IE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5895" r="7593"/>
          <a:stretch/>
        </p:blipFill>
        <p:spPr>
          <a:xfrm>
            <a:off x="17041" y="2109263"/>
            <a:ext cx="5995832" cy="47020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885238"/>
            <a:ext cx="11796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correlation between garnet composition and U-</a:t>
            </a:r>
            <a:r>
              <a:rPr lang="en-US" sz="2000" dirty="0" err="1" smtClean="0"/>
              <a:t>Pb</a:t>
            </a:r>
            <a:r>
              <a:rPr lang="en-US" sz="2000" dirty="0" smtClean="0"/>
              <a:t> “date-ability” (all samples);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correlation between source lithology and U-</a:t>
            </a:r>
            <a:r>
              <a:rPr lang="en-US" sz="2000" dirty="0" err="1" smtClean="0"/>
              <a:t>Pb</a:t>
            </a:r>
            <a:r>
              <a:rPr lang="en-US" sz="2000" dirty="0" smtClean="0"/>
              <a:t> “date-ability” (</a:t>
            </a:r>
            <a:r>
              <a:rPr lang="en-US" sz="2000" dirty="0" err="1" smtClean="0"/>
              <a:t>monolithological</a:t>
            </a:r>
            <a:r>
              <a:rPr lang="en-US" sz="2000" dirty="0" smtClean="0"/>
              <a:t> catchments)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538922" y="2346036"/>
            <a:ext cx="492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/>
              <a:t>Fraction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garnets </a:t>
            </a:r>
            <a:r>
              <a:rPr lang="sv-SE" b="1" dirty="0" err="1" smtClean="0"/>
              <a:t>yielding</a:t>
            </a:r>
            <a:r>
              <a:rPr lang="sv-SE" b="1" dirty="0" smtClean="0"/>
              <a:t> acceptable U-</a:t>
            </a:r>
            <a:r>
              <a:rPr lang="sv-SE" b="1" dirty="0" err="1" smtClean="0"/>
              <a:t>Pb</a:t>
            </a:r>
            <a:r>
              <a:rPr lang="sv-SE" b="1" dirty="0" smtClean="0"/>
              <a:t> </a:t>
            </a:r>
            <a:r>
              <a:rPr lang="sv-SE" b="1" dirty="0" err="1" smtClean="0"/>
              <a:t>ages</a:t>
            </a:r>
            <a:r>
              <a:rPr lang="sv-SE" b="1" dirty="0" smtClean="0"/>
              <a:t>: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779367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DADC382-24A1-4F7B-8973-C0711BFFB0EF}"/>
              </a:ext>
            </a:extLst>
          </p:cNvPr>
          <p:cNvSpPr txBox="1"/>
          <p:nvPr/>
        </p:nvSpPr>
        <p:spPr>
          <a:xfrm>
            <a:off x="6311" y="122879"/>
            <a:ext cx="811423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Detrital garnet </a:t>
            </a:r>
            <a:r>
              <a:rPr lang="en-US" sz="2400" b="1" dirty="0" smtClean="0"/>
              <a:t>Lu-</a:t>
            </a:r>
            <a:r>
              <a:rPr lang="en-US" sz="2400" b="1" dirty="0" err="1" smtClean="0"/>
              <a:t>Hf</a:t>
            </a:r>
            <a:r>
              <a:rPr lang="en-US" sz="2400" b="1" dirty="0" smtClean="0"/>
              <a:t> </a:t>
            </a:r>
            <a:r>
              <a:rPr lang="en-US" sz="2400" b="1" dirty="0"/>
              <a:t>analyses </a:t>
            </a:r>
            <a:r>
              <a:rPr lang="en-US" sz="2400" b="1" dirty="0" smtClean="0"/>
              <a:t>by LA-QQQ-ICPMS</a:t>
            </a:r>
            <a:endParaRPr lang="en-IE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B7A9B-87F7-4590-AA25-FBBE6DFC79DD}"/>
              </a:ext>
            </a:extLst>
          </p:cNvPr>
          <p:cNvSpPr txBox="1"/>
          <p:nvPr/>
        </p:nvSpPr>
        <p:spPr>
          <a:xfrm>
            <a:off x="17041" y="885238"/>
            <a:ext cx="11796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In-situ Lu-</a:t>
            </a:r>
            <a:r>
              <a:rPr lang="en-US" sz="2000" dirty="0" err="1" smtClean="0"/>
              <a:t>Hf</a:t>
            </a:r>
            <a:r>
              <a:rPr lang="en-US" sz="2000" dirty="0" smtClean="0"/>
              <a:t> analysis by quadrupole MS equipped with a mass-filtered reaction cell (Woods, 2017; Simpson et al., 2021);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Single-analysis age calculations using a fixed common-</a:t>
            </a:r>
            <a:r>
              <a:rPr lang="en-US" sz="2000" dirty="0" err="1" smtClean="0"/>
              <a:t>Hf</a:t>
            </a:r>
            <a:r>
              <a:rPr lang="en-US" sz="2000" dirty="0" smtClean="0"/>
              <a:t> ratio (0.282 ± 0.004)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938594" y="2826327"/>
            <a:ext cx="2830588" cy="1681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 err="1" smtClean="0"/>
              <a:t>Mass</a:t>
            </a:r>
            <a:r>
              <a:rPr lang="sv-SE" sz="2400" dirty="0" smtClean="0"/>
              <a:t> </a:t>
            </a:r>
            <a:r>
              <a:rPr lang="sv-SE" sz="2400" dirty="0" err="1" smtClean="0"/>
              <a:t>filtered</a:t>
            </a:r>
            <a:r>
              <a:rPr lang="sv-SE" sz="2400" dirty="0" smtClean="0"/>
              <a:t> </a:t>
            </a:r>
            <a:r>
              <a:rPr lang="sv-SE" sz="2400" dirty="0" err="1" smtClean="0"/>
              <a:t>reaction</a:t>
            </a:r>
            <a:r>
              <a:rPr lang="sv-SE" sz="2400" dirty="0" smtClean="0"/>
              <a:t> cell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2807855" y="3306618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06788" y="3657598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671261" y="3482108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07855" y="3879269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204981" y="3311390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303914" y="3662370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068387" y="3486880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204981" y="3884041"/>
            <a:ext cx="932872" cy="129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10702" y="3352798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176Hf</a:t>
            </a:r>
          </a:p>
          <a:p>
            <a:r>
              <a:rPr lang="sv-SE" sz="2400" dirty="0" smtClean="0"/>
              <a:t>175Lu</a:t>
            </a:r>
            <a:endParaRPr lang="en-GB" sz="2400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4943405" y="4907940"/>
            <a:ext cx="964483" cy="43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480781" y="5607236"/>
            <a:ext cx="203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/>
              <a:t>Reaction</a:t>
            </a:r>
            <a:r>
              <a:rPr lang="sv-SE" sz="2000" dirty="0" smtClean="0"/>
              <a:t> gas: NH</a:t>
            </a:r>
            <a:r>
              <a:rPr lang="sv-SE" sz="2000" baseline="-25000" dirty="0" smtClean="0"/>
              <a:t>3</a:t>
            </a:r>
            <a:endParaRPr lang="en-GB" sz="2000" baseline="-25000" dirty="0"/>
          </a:p>
        </p:txBody>
      </p:sp>
      <p:sp>
        <p:nvSpPr>
          <p:cNvPr id="19" name="Right Arrow 18"/>
          <p:cNvSpPr/>
          <p:nvPr/>
        </p:nvSpPr>
        <p:spPr>
          <a:xfrm>
            <a:off x="1569825" y="3588326"/>
            <a:ext cx="812800" cy="26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8335719" y="3523672"/>
            <a:ext cx="812800" cy="26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9247452" y="3214420"/>
            <a:ext cx="2645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</a:t>
            </a:r>
            <a:r>
              <a:rPr lang="en-GB" sz="2000" dirty="0" err="1"/>
              <a:t>Hf</a:t>
            </a:r>
            <a:r>
              <a:rPr lang="en-GB" sz="2000" dirty="0"/>
              <a:t>(NH)(NH</a:t>
            </a:r>
            <a:r>
              <a:rPr lang="en-GB" sz="2000" baseline="-25000" dirty="0"/>
              <a:t>2</a:t>
            </a:r>
            <a:r>
              <a:rPr lang="en-GB" sz="2000" dirty="0" smtClean="0"/>
              <a:t>)(NH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)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) </a:t>
            </a:r>
          </a:p>
          <a:p>
            <a:r>
              <a:rPr lang="sv-SE" sz="2000" dirty="0" smtClean="0"/>
              <a:t>(m/z 258)</a:t>
            </a:r>
          </a:p>
          <a:p>
            <a:r>
              <a:rPr lang="sv-SE" sz="2000" dirty="0" smtClean="0"/>
              <a:t>175Lu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1654182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6235</TotalTime>
  <Words>1289</Words>
  <Application>Microsoft Office PowerPoint</Application>
  <PresentationFormat>Widescreen</PresentationFormat>
  <Paragraphs>169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OpenSans</vt:lpstr>
      <vt:lpstr>OpenSans-Bold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Mark</dc:creator>
  <cp:lastModifiedBy>Chris Mark</cp:lastModifiedBy>
  <cp:revision>82</cp:revision>
  <dcterms:created xsi:type="dcterms:W3CDTF">2021-04-21T12:40:19Z</dcterms:created>
  <dcterms:modified xsi:type="dcterms:W3CDTF">2022-05-24T19:10:33Z</dcterms:modified>
</cp:coreProperties>
</file>