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1"/>
  </p:notesMasterIdLst>
  <p:sldIdLst>
    <p:sldId id="256" r:id="rId3"/>
    <p:sldId id="427" r:id="rId4"/>
    <p:sldId id="569" r:id="rId5"/>
    <p:sldId id="508" r:id="rId6"/>
    <p:sldId id="340" r:id="rId7"/>
    <p:sldId id="538" r:id="rId8"/>
    <p:sldId id="561" r:id="rId9"/>
    <p:sldId id="30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127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O Xuebin" initials="ZX" lastIdx="1" clrIdx="0">
    <p:extLst>
      <p:ext uri="{19B8F6BF-5375-455C-9EA6-DF929625EA0E}">
        <p15:presenceInfo xmlns:p15="http://schemas.microsoft.com/office/powerpoint/2012/main" userId="ZHAO Xueb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3FD"/>
    <a:srgbClr val="0AF675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86364" autoAdjust="0"/>
  </p:normalViewPr>
  <p:slideViewPr>
    <p:cSldViewPr snapToGrid="0">
      <p:cViewPr varScale="1">
        <p:scale>
          <a:sx n="76" d="100"/>
          <a:sy n="76" d="100"/>
        </p:scale>
        <p:origin x="634" y="53"/>
      </p:cViewPr>
      <p:guideLst>
        <p:guide orient="horz" pos="3317"/>
        <p:guide pos="12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73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bin Zhao" userId="6642b1e6-4237-4006-b881-dc76dc568b20" providerId="ADAL" clId="{95E56CFF-9652-4BD8-B910-8269DF57A423}"/>
    <pc:docChg chg="undo redo custSel addSld delSld modSld">
      <pc:chgData name="Xuebin Zhao" userId="6642b1e6-4237-4006-b881-dc76dc568b20" providerId="ADAL" clId="{95E56CFF-9652-4BD8-B910-8269DF57A423}" dt="2021-03-11T14:48:03.529" v="289" actId="6549"/>
      <pc:docMkLst>
        <pc:docMk/>
      </pc:docMkLst>
      <pc:sldChg chg="modSp mod">
        <pc:chgData name="Xuebin Zhao" userId="6642b1e6-4237-4006-b881-dc76dc568b20" providerId="ADAL" clId="{95E56CFF-9652-4BD8-B910-8269DF57A423}" dt="2021-03-11T14:28:17.531" v="2" actId="27636"/>
        <pc:sldMkLst>
          <pc:docMk/>
          <pc:sldMk cId="1229480477" sldId="377"/>
        </pc:sldMkLst>
        <pc:spChg chg="mod">
          <ac:chgData name="Xuebin Zhao" userId="6642b1e6-4237-4006-b881-dc76dc568b20" providerId="ADAL" clId="{95E56CFF-9652-4BD8-B910-8269DF57A423}" dt="2021-03-11T14:28:17.531" v="2" actId="27636"/>
          <ac:spMkLst>
            <pc:docMk/>
            <pc:sldMk cId="1229480477" sldId="377"/>
            <ac:spMk id="8" creationId="{A89B62C9-9782-449F-9917-1E6D8D2995E2}"/>
          </ac:spMkLst>
        </pc:spChg>
      </pc:sldChg>
      <pc:sldChg chg="modSp mod">
        <pc:chgData name="Xuebin Zhao" userId="6642b1e6-4237-4006-b881-dc76dc568b20" providerId="ADAL" clId="{95E56CFF-9652-4BD8-B910-8269DF57A423}" dt="2021-03-10T15:40:57.275" v="0" actId="20577"/>
        <pc:sldMkLst>
          <pc:docMk/>
          <pc:sldMk cId="2036715094" sldId="413"/>
        </pc:sldMkLst>
        <pc:spChg chg="mod">
          <ac:chgData name="Xuebin Zhao" userId="6642b1e6-4237-4006-b881-dc76dc568b20" providerId="ADAL" clId="{95E56CFF-9652-4BD8-B910-8269DF57A423}" dt="2021-03-10T15:40:57.275" v="0" actId="20577"/>
          <ac:spMkLst>
            <pc:docMk/>
            <pc:sldMk cId="2036715094" sldId="413"/>
            <ac:spMk id="8" creationId="{A89B62C9-9782-449F-9917-1E6D8D2995E2}"/>
          </ac:spMkLst>
        </pc:spChg>
      </pc:sldChg>
      <pc:sldChg chg="modSp mod modAnim modNotesTx">
        <pc:chgData name="Xuebin Zhao" userId="6642b1e6-4237-4006-b881-dc76dc568b20" providerId="ADAL" clId="{95E56CFF-9652-4BD8-B910-8269DF57A423}" dt="2021-03-11T14:36:14.963" v="131" actId="20577"/>
        <pc:sldMkLst>
          <pc:docMk/>
          <pc:sldMk cId="2157588159" sldId="464"/>
        </pc:sldMkLst>
        <pc:spChg chg="mod">
          <ac:chgData name="Xuebin Zhao" userId="6642b1e6-4237-4006-b881-dc76dc568b20" providerId="ADAL" clId="{95E56CFF-9652-4BD8-B910-8269DF57A423}" dt="2021-03-11T14:35:48.137" v="128"/>
          <ac:spMkLst>
            <pc:docMk/>
            <pc:sldMk cId="2157588159" sldId="464"/>
            <ac:spMk id="13" creationId="{D319F9A8-25FB-4A2A-B40A-78FF24663C05}"/>
          </ac:spMkLst>
        </pc:spChg>
        <pc:spChg chg="mod">
          <ac:chgData name="Xuebin Zhao" userId="6642b1e6-4237-4006-b881-dc76dc568b20" providerId="ADAL" clId="{95E56CFF-9652-4BD8-B910-8269DF57A423}" dt="2021-03-11T14:35:25.447" v="124" actId="1076"/>
          <ac:spMkLst>
            <pc:docMk/>
            <pc:sldMk cId="2157588159" sldId="464"/>
            <ac:spMk id="19" creationId="{ED169220-12B6-4D68-A186-4B3B18BE6005}"/>
          </ac:spMkLst>
        </pc:spChg>
      </pc:sldChg>
      <pc:sldChg chg="del mod modShow modNotesTx">
        <pc:chgData name="Xuebin Zhao" userId="6642b1e6-4237-4006-b881-dc76dc568b20" providerId="ADAL" clId="{95E56CFF-9652-4BD8-B910-8269DF57A423}" dt="2021-03-11T14:47:36.478" v="283" actId="47"/>
        <pc:sldMkLst>
          <pc:docMk/>
          <pc:sldMk cId="4285315378" sldId="499"/>
        </pc:sldMkLst>
      </pc:sldChg>
      <pc:sldChg chg="add del">
        <pc:chgData name="Xuebin Zhao" userId="6642b1e6-4237-4006-b881-dc76dc568b20" providerId="ADAL" clId="{95E56CFF-9652-4BD8-B910-8269DF57A423}" dt="2021-03-11T14:47:58.369" v="287" actId="47"/>
        <pc:sldMkLst>
          <pc:docMk/>
          <pc:sldMk cId="1835735276" sldId="500"/>
        </pc:sldMkLst>
      </pc:sldChg>
      <pc:sldChg chg="del">
        <pc:chgData name="Xuebin Zhao" userId="6642b1e6-4237-4006-b881-dc76dc568b20" providerId="ADAL" clId="{95E56CFF-9652-4BD8-B910-8269DF57A423}" dt="2021-03-11T14:37:09.913" v="135" actId="47"/>
        <pc:sldMkLst>
          <pc:docMk/>
          <pc:sldMk cId="1504300422" sldId="533"/>
        </pc:sldMkLst>
      </pc:sldChg>
      <pc:sldChg chg="modAnim modNotesTx">
        <pc:chgData name="Xuebin Zhao" userId="6642b1e6-4237-4006-b881-dc76dc568b20" providerId="ADAL" clId="{95E56CFF-9652-4BD8-B910-8269DF57A423}" dt="2021-03-11T14:36:57.435" v="134"/>
        <pc:sldMkLst>
          <pc:docMk/>
          <pc:sldMk cId="1374797195" sldId="545"/>
        </pc:sldMkLst>
      </pc:sldChg>
      <pc:sldChg chg="addSp modSp add del mod">
        <pc:chgData name="Xuebin Zhao" userId="6642b1e6-4237-4006-b881-dc76dc568b20" providerId="ADAL" clId="{95E56CFF-9652-4BD8-B910-8269DF57A423}" dt="2021-03-11T14:42:59.628" v="195" actId="47"/>
        <pc:sldMkLst>
          <pc:docMk/>
          <pc:sldMk cId="3555486245" sldId="552"/>
        </pc:sldMkLst>
        <pc:spChg chg="add mod">
          <ac:chgData name="Xuebin Zhao" userId="6642b1e6-4237-4006-b881-dc76dc568b20" providerId="ADAL" clId="{95E56CFF-9652-4BD8-B910-8269DF57A423}" dt="2021-03-11T14:41:04.301" v="184" actId="1076"/>
          <ac:spMkLst>
            <pc:docMk/>
            <pc:sldMk cId="3555486245" sldId="552"/>
            <ac:spMk id="2" creationId="{24547830-F54F-439C-8605-39D086C1049D}"/>
          </ac:spMkLst>
        </pc:spChg>
        <pc:spChg chg="add mod">
          <ac:chgData name="Xuebin Zhao" userId="6642b1e6-4237-4006-b881-dc76dc568b20" providerId="ADAL" clId="{95E56CFF-9652-4BD8-B910-8269DF57A423}" dt="2021-03-11T14:41:08.528" v="185" actId="14100"/>
          <ac:spMkLst>
            <pc:docMk/>
            <pc:sldMk cId="3555486245" sldId="552"/>
            <ac:spMk id="6" creationId="{09906425-9491-4D50-9B1A-B6E756219274}"/>
          </ac:spMkLst>
        </pc:spChg>
        <pc:picChg chg="mod modCrop">
          <ac:chgData name="Xuebin Zhao" userId="6642b1e6-4237-4006-b881-dc76dc568b20" providerId="ADAL" clId="{95E56CFF-9652-4BD8-B910-8269DF57A423}" dt="2021-03-11T14:31:36.893" v="66" actId="14100"/>
          <ac:picMkLst>
            <pc:docMk/>
            <pc:sldMk cId="3555486245" sldId="552"/>
            <ac:picMk id="8" creationId="{893FD453-DD8B-40DC-AD97-A1355FD338B9}"/>
          </ac:picMkLst>
        </pc:picChg>
      </pc:sldChg>
      <pc:sldChg chg="addSp delSp modSp add del mod">
        <pc:chgData name="Xuebin Zhao" userId="6642b1e6-4237-4006-b881-dc76dc568b20" providerId="ADAL" clId="{95E56CFF-9652-4BD8-B910-8269DF57A423}" dt="2021-03-11T14:44:47.173" v="220" actId="47"/>
        <pc:sldMkLst>
          <pc:docMk/>
          <pc:sldMk cId="3765664947" sldId="553"/>
        </pc:sldMkLst>
        <pc:spChg chg="del">
          <ac:chgData name="Xuebin Zhao" userId="6642b1e6-4237-4006-b881-dc76dc568b20" providerId="ADAL" clId="{95E56CFF-9652-4BD8-B910-8269DF57A423}" dt="2021-03-11T14:39:28.213" v="160" actId="478"/>
          <ac:spMkLst>
            <pc:docMk/>
            <pc:sldMk cId="3765664947" sldId="553"/>
            <ac:spMk id="2" creationId="{24547830-F54F-439C-8605-39D086C1049D}"/>
          </ac:spMkLst>
        </pc:spChg>
        <pc:spChg chg="add mod">
          <ac:chgData name="Xuebin Zhao" userId="6642b1e6-4237-4006-b881-dc76dc568b20" providerId="ADAL" clId="{95E56CFF-9652-4BD8-B910-8269DF57A423}" dt="2021-03-11T14:41:42.917" v="189" actId="1076"/>
          <ac:spMkLst>
            <pc:docMk/>
            <pc:sldMk cId="3765664947" sldId="553"/>
            <ac:spMk id="3" creationId="{BC7C3F8D-5322-46CC-8159-6E3940D8208A}"/>
          </ac:spMkLst>
        </pc:spChg>
        <pc:spChg chg="del mod">
          <ac:chgData name="Xuebin Zhao" userId="6642b1e6-4237-4006-b881-dc76dc568b20" providerId="ADAL" clId="{95E56CFF-9652-4BD8-B910-8269DF57A423}" dt="2021-03-11T14:34:07.334" v="111" actId="478"/>
          <ac:spMkLst>
            <pc:docMk/>
            <pc:sldMk cId="3765664947" sldId="553"/>
            <ac:spMk id="6" creationId="{09906425-9491-4D50-9B1A-B6E756219274}"/>
          </ac:spMkLst>
        </pc:spChg>
        <pc:spChg chg="mod">
          <ac:chgData name="Xuebin Zhao" userId="6642b1e6-4237-4006-b881-dc76dc568b20" providerId="ADAL" clId="{95E56CFF-9652-4BD8-B910-8269DF57A423}" dt="2021-03-11T14:42:07.639" v="192" actId="1076"/>
          <ac:spMkLst>
            <pc:docMk/>
            <pc:sldMk cId="3765664947" sldId="553"/>
            <ac:spMk id="7" creationId="{A4E63DD1-4DDD-4928-A74E-F48B9F3F0CD1}"/>
          </ac:spMkLst>
        </pc:spChg>
        <pc:spChg chg="add mod">
          <ac:chgData name="Xuebin Zhao" userId="6642b1e6-4237-4006-b881-dc76dc568b20" providerId="ADAL" clId="{95E56CFF-9652-4BD8-B910-8269DF57A423}" dt="2021-03-11T14:41:53.569" v="191" actId="1076"/>
          <ac:spMkLst>
            <pc:docMk/>
            <pc:sldMk cId="3765664947" sldId="553"/>
            <ac:spMk id="9" creationId="{7DCA63AF-A5A9-4E59-9C43-0339A928B628}"/>
          </ac:spMkLst>
        </pc:spChg>
        <pc:picChg chg="mod">
          <ac:chgData name="Xuebin Zhao" userId="6642b1e6-4237-4006-b881-dc76dc568b20" providerId="ADAL" clId="{95E56CFF-9652-4BD8-B910-8269DF57A423}" dt="2021-03-11T14:42:51.259" v="194" actId="1076"/>
          <ac:picMkLst>
            <pc:docMk/>
            <pc:sldMk cId="3765664947" sldId="553"/>
            <ac:picMk id="8" creationId="{893FD453-DD8B-40DC-AD97-A1355FD338B9}"/>
          </ac:picMkLst>
        </pc:picChg>
      </pc:sldChg>
      <pc:sldChg chg="addSp delSp modSp add mod modAnim modNotesTx">
        <pc:chgData name="Xuebin Zhao" userId="6642b1e6-4237-4006-b881-dc76dc568b20" providerId="ADAL" clId="{95E56CFF-9652-4BD8-B910-8269DF57A423}" dt="2021-03-11T14:48:03.529" v="289" actId="6549"/>
        <pc:sldMkLst>
          <pc:docMk/>
          <pc:sldMk cId="1398884846" sldId="554"/>
        </pc:sldMkLst>
        <pc:spChg chg="mod">
          <ac:chgData name="Xuebin Zhao" userId="6642b1e6-4237-4006-b881-dc76dc568b20" providerId="ADAL" clId="{95E56CFF-9652-4BD8-B910-8269DF57A423}" dt="2021-03-11T14:46:17.118" v="246" actId="255"/>
          <ac:spMkLst>
            <pc:docMk/>
            <pc:sldMk cId="1398884846" sldId="554"/>
            <ac:spMk id="3" creationId="{BC7C3F8D-5322-46CC-8159-6E3940D8208A}"/>
          </ac:spMkLst>
        </pc:spChg>
        <pc:spChg chg="mod">
          <ac:chgData name="Xuebin Zhao" userId="6642b1e6-4237-4006-b881-dc76dc568b20" providerId="ADAL" clId="{95E56CFF-9652-4BD8-B910-8269DF57A423}" dt="2021-03-11T14:46:55.278" v="277" actId="1036"/>
          <ac:spMkLst>
            <pc:docMk/>
            <pc:sldMk cId="1398884846" sldId="554"/>
            <ac:spMk id="9" creationId="{7DCA63AF-A5A9-4E59-9C43-0339A928B628}"/>
          </ac:spMkLst>
        </pc:spChg>
        <pc:picChg chg="del mod">
          <ac:chgData name="Xuebin Zhao" userId="6642b1e6-4237-4006-b881-dc76dc568b20" providerId="ADAL" clId="{95E56CFF-9652-4BD8-B910-8269DF57A423}" dt="2021-03-11T14:43:48.559" v="207" actId="478"/>
          <ac:picMkLst>
            <pc:docMk/>
            <pc:sldMk cId="1398884846" sldId="554"/>
            <ac:picMk id="8" creationId="{893FD453-DD8B-40DC-AD97-A1355FD338B9}"/>
          </ac:picMkLst>
        </pc:picChg>
        <pc:picChg chg="add mod ord">
          <ac:chgData name="Xuebin Zhao" userId="6642b1e6-4237-4006-b881-dc76dc568b20" providerId="ADAL" clId="{95E56CFF-9652-4BD8-B910-8269DF57A423}" dt="2021-03-11T14:46:46.819" v="269" actId="1035"/>
          <ac:picMkLst>
            <pc:docMk/>
            <pc:sldMk cId="1398884846" sldId="554"/>
            <ac:picMk id="10" creationId="{699728B7-619F-40BC-B5CC-1EC8331EF50A}"/>
          </ac:picMkLst>
        </pc:picChg>
      </pc:sldChg>
      <pc:sldChg chg="modSp add del modAnim">
        <pc:chgData name="Xuebin Zhao" userId="6642b1e6-4237-4006-b881-dc76dc568b20" providerId="ADAL" clId="{95E56CFF-9652-4BD8-B910-8269DF57A423}" dt="2021-03-11T14:47:08.648" v="281" actId="47"/>
        <pc:sldMkLst>
          <pc:docMk/>
          <pc:sldMk cId="2536519113" sldId="555"/>
        </pc:sldMkLst>
        <pc:picChg chg="mod">
          <ac:chgData name="Xuebin Zhao" userId="6642b1e6-4237-4006-b881-dc76dc568b20" providerId="ADAL" clId="{95E56CFF-9652-4BD8-B910-8269DF57A423}" dt="2021-03-11T14:44:54.261" v="222" actId="14826"/>
          <ac:picMkLst>
            <pc:docMk/>
            <pc:sldMk cId="2536519113" sldId="555"/>
            <ac:picMk id="10" creationId="{699728B7-619F-40BC-B5CC-1EC8331EF50A}"/>
          </ac:picMkLst>
        </pc:picChg>
      </pc:sldChg>
      <pc:sldChg chg="modSp add modAnim modNotesTx">
        <pc:chgData name="Xuebin Zhao" userId="6642b1e6-4237-4006-b881-dc76dc568b20" providerId="ADAL" clId="{95E56CFF-9652-4BD8-B910-8269DF57A423}" dt="2021-03-11T14:47:46.479" v="286"/>
        <pc:sldMkLst>
          <pc:docMk/>
          <pc:sldMk cId="2040314299" sldId="556"/>
        </pc:sldMkLst>
        <pc:picChg chg="mod">
          <ac:chgData name="Xuebin Zhao" userId="6642b1e6-4237-4006-b881-dc76dc568b20" providerId="ADAL" clId="{95E56CFF-9652-4BD8-B910-8269DF57A423}" dt="2021-03-11T14:47:04.518" v="279" actId="14826"/>
          <ac:picMkLst>
            <pc:docMk/>
            <pc:sldMk cId="2040314299" sldId="556"/>
            <ac:picMk id="10" creationId="{699728B7-619F-40BC-B5CC-1EC8331EF5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78656-830A-47AE-AD27-45BF0291781A}" type="datetimeFigureOut">
              <a:rPr lang="en-GB" smtClean="0"/>
              <a:t>23/05/2022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EE075-7232-4381-BB4B-7349D2D41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88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06FC8-E354-4241-ABF4-0B6130B8D1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29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Interrogation theory is used to answer some low dimensional scientific questions by interrogating to the observed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E075-7232-4381-BB4B-7349D2D41A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This slide compares the inverse and interrogation theory.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On the left, we solve inverse problems by updating the information about model parameters m using the observed data, and we mainly care about the model parameters m.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The right panel shows the schema for interrogation theory. We focus on the scientific questions Q rather than the model parameters. By combining the forward problem, design problem and inverse problem, we could solve the decision problem and find the optimal answers to our questions.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In some cases we need to apply interrogation theory iteratively to answer the questions, and under this circumstance we also need the </a:t>
            </a:r>
            <a:r>
              <a:rPr lang="en-GB" dirty="0"/>
              <a:t>accumulated knowledge about the information we obtained from previous iteration of the interrogation theory.</a:t>
            </a:r>
            <a:endParaRPr lang="en-GB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lnSpc>
                <a:spcPct val="90000"/>
              </a:lnSpc>
              <a:spcBef>
                <a:spcPct val="40000"/>
              </a:spcBef>
              <a:defRPr sz="1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11225">
              <a:lnSpc>
                <a:spcPct val="90000"/>
              </a:lnSpc>
              <a:spcBef>
                <a:spcPct val="40000"/>
              </a:spcBef>
              <a:defRPr sz="1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11225">
              <a:lnSpc>
                <a:spcPct val="90000"/>
              </a:lnSpc>
              <a:spcBef>
                <a:spcPct val="40000"/>
              </a:spcBef>
              <a:defRPr sz="1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11225">
              <a:lnSpc>
                <a:spcPct val="90000"/>
              </a:lnSpc>
              <a:spcBef>
                <a:spcPct val="40000"/>
              </a:spcBef>
              <a:defRPr sz="1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11225">
              <a:lnSpc>
                <a:spcPct val="90000"/>
              </a:lnSpc>
              <a:spcBef>
                <a:spcPct val="40000"/>
              </a:spcBef>
              <a:defRPr sz="1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3AF4F7BE-72B1-4049-8464-E1A1CA095207}" type="slidenum">
              <a:rPr lang="en-US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0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E075-7232-4381-BB4B-7349D2D41A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8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the second example, we apply interrogation theory to find the area of the </a:t>
            </a:r>
            <a:r>
              <a:rPr lang="en-US" altLang="zh-CN" sz="1200" dirty="0">
                <a:solidFill>
                  <a:srgbClr val="FF0000"/>
                </a:solidFill>
              </a:rPr>
              <a:t>East Irish Sea Basins based on the 3D depth inversion around the Irish Sea.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FF0000"/>
                </a:solidFill>
              </a:rPr>
              <a:t>We use 61 receivers marked as the red triangles to record the ambient noise data, and further estimate the inter-receiver Love wave travel times at different periods of 4s, 6s, 8s, 9s, 10s, 11s, 12s and 15s, which is used as the observed data in this interrogation problem.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D2915-8617-4DC0-A591-1F9E706C43D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38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shows the results of shear wave velocity at depth of 200m.</a:t>
            </a:r>
          </a:p>
          <a:p>
            <a:endParaRPr lang="en-GB" dirty="0"/>
          </a:p>
          <a:p>
            <a:r>
              <a:rPr lang="en-GB" dirty="0"/>
              <a:t>From the shallow subsurface geology (BGS report </a:t>
            </a:r>
            <a:r>
              <a:rPr lang="en-US" altLang="zh-CN" sz="1200" dirty="0">
                <a:solidFill>
                  <a:schemeClr val="bg2"/>
                </a:solidFill>
              </a:rPr>
              <a:t>CR/15/057</a:t>
            </a:r>
            <a:r>
              <a:rPr lang="en-GB" dirty="0"/>
              <a:t>) we know that the bedrock geology around this depth is made up of several sedimentary basins. </a:t>
            </a:r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altLang="zh-CN" dirty="0">
                <a:solidFill>
                  <a:srgbClr val="0070C0"/>
                </a:solidFill>
              </a:rPr>
              <a:t>n the figure, w</a:t>
            </a:r>
            <a:r>
              <a:rPr lang="en-GB" dirty="0"/>
              <a:t>e have marked three of them – namely </a:t>
            </a:r>
            <a:r>
              <a:rPr lang="en-US" altLang="zh-CN" dirty="0" err="1">
                <a:solidFill>
                  <a:srgbClr val="0070C0"/>
                </a:solidFill>
              </a:rPr>
              <a:t>Stranraer</a:t>
            </a:r>
            <a:r>
              <a:rPr lang="en-US" altLang="zh-CN" dirty="0">
                <a:solidFill>
                  <a:srgbClr val="0070C0"/>
                </a:solidFill>
              </a:rPr>
              <a:t> Basin, Solway Firth Basin and East Irish Sea Basin – which performs a continuous (low) velocity zone around the east Irish Sea. </a:t>
            </a: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/>
              <a:t>At this same depth, due to different formation age of different basins, it is possible that the shear wave velocity might be different at different horizontal locations. </a:t>
            </a:r>
            <a:r>
              <a:rPr lang="en-US" altLang="zh-CN" dirty="0">
                <a:solidFill>
                  <a:srgbClr val="0070C0"/>
                </a:solidFill>
              </a:rPr>
              <a:t>So we want to evaluate the total area of the three basins at this depth using the obtained velocity inversion result.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E075-7232-4381-BB4B-7349D2D41A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65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long-period surface wave data are relatively insensitive to the near surface, hence the distributions are broad, but they are significantly more informative than our prior probability distribution, as shown [click] on the right; this gives an extremely poor answer [click] to the area of sediment."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5EE075-7232-4381-BB4B-7349D2D41A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08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Xuebin Zhao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Q-compensated Reverse Time Migration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zh-CN"/>
              <a:t>16/01/2020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141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Xuebin Zhao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Q-compensated Reverse Time Migration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zh-CN"/>
              <a:t>16/01/2020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873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Xuebin Zhao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Q-compensated Reverse Time Migration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zh-CN"/>
              <a:t>16/01/2020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1728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19" y="1091953"/>
            <a:ext cx="10984639" cy="562952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Xuebin Zhao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Q-compensated Reverse Time Migration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zh-CN" dirty="0"/>
              <a:t>16/01/2020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8406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86509" y="914400"/>
            <a:ext cx="8530492" cy="1524000"/>
          </a:xfrm>
        </p:spPr>
        <p:txBody>
          <a:bodyPr anchor="b"/>
          <a:lstStyle>
            <a:lvl1pPr algn="l">
              <a:lnSpc>
                <a:spcPts val="4600"/>
              </a:lnSpc>
              <a:defRPr sz="4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98232" y="2971800"/>
            <a:ext cx="8522677" cy="1752600"/>
          </a:xfrm>
        </p:spPr>
        <p:txBody>
          <a:bodyPr/>
          <a:lstStyle>
            <a:lvl1pPr marL="0" indent="0">
              <a:lnSpc>
                <a:spcPts val="3500"/>
              </a:lnSpc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60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8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82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76400"/>
            <a:ext cx="54942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76400"/>
            <a:ext cx="54942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7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40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90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Xuebin Zhao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Q-compensated Reverse Time Migration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zh-CN"/>
              <a:t>16/01/2020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2867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08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11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36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1" y="381000"/>
            <a:ext cx="27940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1000"/>
            <a:ext cx="8194431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91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17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08000" y="1676400"/>
            <a:ext cx="11176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34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19" y="1091953"/>
            <a:ext cx="10984639" cy="562952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Xuebin Zhao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Q-compensated Reverse Time Migration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zh-CN" dirty="0"/>
              <a:t>16/01/2020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091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Xuebin Zhao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Q-compensated Reverse Time Migration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zh-CN"/>
              <a:t>16/01/2020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783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Xuebin Zhao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Q-compensated Reverse Time Migration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zh-CN"/>
              <a:t>16/01/2020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189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Xuebin Zhao</a:t>
            </a:r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Q-compensated Reverse Time Migration</a:t>
            </a:r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zh-CN"/>
              <a:t>16/01/2020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738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Xuebin Zhao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Q-compensated Reverse Time Migration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zh-CN"/>
              <a:t>16/01/2020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940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Xuebin Zhao</a:t>
            </a:r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Q-compensated Reverse Time Migration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zh-CN"/>
              <a:t>16/01/2020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302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Xuebin Zhao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Q-compensated Reverse Time Migration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zh-CN"/>
              <a:t>16/01/2020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137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Xuebin Zhao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Q-compensated Reverse Time Migration</a:t>
            </a: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zh-CN"/>
              <a:t>16/01/2020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582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Xuebin Zhao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Q-compensated Reverse Time Migration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altLang="zh-CN"/>
              <a:t>16/01/2020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730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81000"/>
            <a:ext cx="1117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76400"/>
            <a:ext cx="1117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539" y="6035675"/>
            <a:ext cx="25419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228600" algn="l"/>
              </a:tabLst>
              <a:defRPr sz="1000" b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1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2pPr>
      <a:lvl3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3pPr>
      <a:lvl4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4pPr>
      <a:lvl5pPr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5pPr>
      <a:lvl6pPr marL="457200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6pPr>
      <a:lvl7pPr marL="914400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7pPr>
      <a:lvl8pPr marL="1371600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8pPr>
      <a:lvl9pPr marL="1828800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kumimoji="1" sz="4000">
          <a:solidFill>
            <a:srgbClr val="003366"/>
          </a:solidFill>
          <a:latin typeface="Univers 57 Condensed" pitchFamily="34" charset="0"/>
        </a:defRPr>
      </a:lvl9pPr>
    </p:titleStyle>
    <p:bodyStyle>
      <a:lvl1pPr marL="400050" indent="-400050" algn="l" rtl="0" eaLnBrk="0" fontAlgn="base" hangingPunct="0">
        <a:lnSpc>
          <a:spcPts val="3300"/>
        </a:lnSpc>
        <a:spcBef>
          <a:spcPts val="900"/>
        </a:spcBef>
        <a:spcAft>
          <a:spcPct val="0"/>
        </a:spcAft>
        <a:buClr>
          <a:srgbClr val="003366"/>
        </a:buClr>
        <a:buSzPct val="90000"/>
        <a:buFont typeface="Wingdings" pitchFamily="2" charset="2"/>
        <a:buChar char="l"/>
        <a:defRPr kumimoji="1" sz="2800">
          <a:solidFill>
            <a:schemeClr val="bg2"/>
          </a:solidFill>
          <a:latin typeface="+mn-lt"/>
          <a:ea typeface="+mn-ea"/>
          <a:cs typeface="+mn-cs"/>
        </a:defRPr>
      </a:lvl1pPr>
      <a:lvl2pPr marL="800100" indent="-285750" algn="l" rtl="0" eaLnBrk="0" fontAlgn="base" hangingPunct="0">
        <a:lnSpc>
          <a:spcPts val="3000"/>
        </a:lnSpc>
        <a:spcBef>
          <a:spcPts val="900"/>
        </a:spcBef>
        <a:spcAft>
          <a:spcPct val="0"/>
        </a:spcAft>
        <a:buClr>
          <a:schemeClr val="bg2"/>
        </a:buClr>
        <a:buChar char="–"/>
        <a:defRPr kumimoji="1" sz="2600">
          <a:solidFill>
            <a:schemeClr val="bg2"/>
          </a:solidFill>
          <a:latin typeface="+mn-lt"/>
        </a:defRPr>
      </a:lvl2pPr>
      <a:lvl3pPr marL="1257300" indent="-342900" algn="l" rtl="0" eaLnBrk="0" fontAlgn="base" hangingPunct="0">
        <a:lnSpc>
          <a:spcPts val="2800"/>
        </a:lnSpc>
        <a:spcBef>
          <a:spcPts val="900"/>
        </a:spcBef>
        <a:spcAft>
          <a:spcPct val="0"/>
        </a:spcAft>
        <a:buClr>
          <a:srgbClr val="003366"/>
        </a:buClr>
        <a:buSzPct val="80000"/>
        <a:buFont typeface="Wingdings" pitchFamily="2" charset="2"/>
        <a:buChar char="l"/>
        <a:defRPr kumimoji="1" sz="2400">
          <a:solidFill>
            <a:schemeClr val="bg2"/>
          </a:solidFill>
          <a:latin typeface="+mn-lt"/>
        </a:defRPr>
      </a:lvl3pPr>
      <a:lvl4pPr marL="1657350" indent="-285750" algn="l" rtl="0" eaLnBrk="0" fontAlgn="base" hangingPunct="0">
        <a:lnSpc>
          <a:spcPts val="2300"/>
        </a:lnSpc>
        <a:spcBef>
          <a:spcPts val="900"/>
        </a:spcBef>
        <a:spcAft>
          <a:spcPct val="0"/>
        </a:spcAft>
        <a:buClr>
          <a:schemeClr val="bg2"/>
        </a:buClr>
        <a:buSzPct val="100000"/>
        <a:buChar char="–"/>
        <a:defRPr kumimoji="1" sz="2000">
          <a:solidFill>
            <a:schemeClr val="bg2"/>
          </a:solidFill>
          <a:latin typeface="+mn-lt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anose="05000000000000000000" pitchFamily="2" charset="2"/>
        <a:buChar char="l"/>
        <a:defRPr kumimoji="1" sz="2000">
          <a:solidFill>
            <a:schemeClr val="bg1"/>
          </a:solidFill>
          <a:latin typeface="+mn-lt"/>
        </a:defRPr>
      </a:lvl5pPr>
      <a:lvl6pPr marL="25717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itchFamily="2" charset="2"/>
        <a:buChar char="l"/>
        <a:defRPr kumimoji="1" sz="2000">
          <a:solidFill>
            <a:schemeClr val="bg1"/>
          </a:solidFill>
          <a:latin typeface="+mn-lt"/>
        </a:defRPr>
      </a:lvl6pPr>
      <a:lvl7pPr marL="30289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itchFamily="2" charset="2"/>
        <a:buChar char="l"/>
        <a:defRPr kumimoji="1" sz="2000">
          <a:solidFill>
            <a:schemeClr val="bg1"/>
          </a:solidFill>
          <a:latin typeface="+mn-lt"/>
        </a:defRPr>
      </a:lvl7pPr>
      <a:lvl8pPr marL="34861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itchFamily="2" charset="2"/>
        <a:buChar char="l"/>
        <a:defRPr kumimoji="1" sz="2000">
          <a:solidFill>
            <a:schemeClr val="bg1"/>
          </a:solidFill>
          <a:latin typeface="+mn-lt"/>
        </a:defRPr>
      </a:lvl8pPr>
      <a:lvl9pPr marL="3943350" indent="-2286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pitchFamily="2" charset="2"/>
        <a:buChar char="l"/>
        <a:defRPr kumimoji="1"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Xuebin.zhao@ed.ac.uk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246" y="1946276"/>
            <a:ext cx="11561468" cy="1655762"/>
          </a:xfrm>
        </p:spPr>
        <p:txBody>
          <a:bodyPr>
            <a:noAutofit/>
          </a:bodyPr>
          <a:lstStyle/>
          <a:p>
            <a:r>
              <a:rPr lang="en-US" altLang="zh-CN" sz="4800" dirty="0">
                <a:solidFill>
                  <a:srgbClr val="002060"/>
                </a:solidFill>
              </a:rPr>
              <a:t>Interrogating Tomographic Uncertainties </a:t>
            </a:r>
            <a:br>
              <a:rPr lang="en-US" altLang="zh-CN" sz="4800" dirty="0">
                <a:solidFill>
                  <a:srgbClr val="002060"/>
                </a:solidFill>
              </a:rPr>
            </a:br>
            <a:r>
              <a:rPr lang="en-US" altLang="zh-CN" sz="4800" dirty="0">
                <a:solidFill>
                  <a:srgbClr val="002060"/>
                </a:solidFill>
              </a:rPr>
              <a:t>to obtain Subsurface Information</a:t>
            </a:r>
            <a:endParaRPr lang="en-GB" sz="48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30522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lvl="0"/>
            <a:endParaRPr lang="en-GB" sz="3200" dirty="0">
              <a:solidFill>
                <a:prstClr val="black"/>
              </a:solidFill>
            </a:endParaRPr>
          </a:p>
          <a:p>
            <a:pPr lvl="0">
              <a:lnSpc>
                <a:spcPct val="170000"/>
              </a:lnSpc>
            </a:pPr>
            <a:r>
              <a:rPr lang="en-GB" sz="3200" dirty="0">
                <a:solidFill>
                  <a:prstClr val="white">
                    <a:lumMod val="50000"/>
                  </a:prstClr>
                </a:solidFill>
              </a:rPr>
              <a:t>Xuebin Zhao, Andrew Curtis </a:t>
            </a:r>
            <a:r>
              <a:rPr lang="en-GB" altLang="zh-CN" sz="3200" dirty="0">
                <a:solidFill>
                  <a:prstClr val="white">
                    <a:lumMod val="50000"/>
                  </a:prstClr>
                </a:solidFill>
              </a:rPr>
              <a:t>and Xin </a:t>
            </a:r>
            <a:r>
              <a:rPr lang="en-GB" altLang="zh-CN" sz="3200" dirty="0" smtClean="0">
                <a:solidFill>
                  <a:prstClr val="white">
                    <a:lumMod val="50000"/>
                  </a:prstClr>
                </a:solidFill>
              </a:rPr>
              <a:t>Zhang</a:t>
            </a:r>
          </a:p>
          <a:p>
            <a:pPr lvl="0">
              <a:lnSpc>
                <a:spcPct val="170000"/>
              </a:lnSpc>
            </a:pPr>
            <a:r>
              <a:rPr lang="en-GB" dirty="0" smtClean="0">
                <a:solidFill>
                  <a:prstClr val="white">
                    <a:lumMod val="50000"/>
                  </a:prstClr>
                </a:solidFill>
              </a:rPr>
              <a:t>25/05/2022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2" y="602657"/>
            <a:ext cx="2535936" cy="606552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898" y="633209"/>
            <a:ext cx="2073098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87B75A9-4184-412C-BD6F-0F79309E49A7}"/>
              </a:ext>
            </a:extLst>
          </p:cNvPr>
          <p:cNvSpPr txBox="1"/>
          <p:nvPr/>
        </p:nvSpPr>
        <p:spPr>
          <a:xfrm>
            <a:off x="685395" y="305065"/>
            <a:ext cx="6050020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GB" altLang="zh-CN" sz="4400" dirty="0">
                <a:solidFill>
                  <a:schemeClr val="accent5">
                    <a:lumMod val="75000"/>
                  </a:schemeClr>
                </a:solidFill>
              </a:rPr>
              <a:t>Interrogation Theory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EC444BC-DDA6-4FA8-BE5D-A75B640AC171}"/>
              </a:ext>
            </a:extLst>
          </p:cNvPr>
          <p:cNvSpPr txBox="1"/>
          <p:nvPr/>
        </p:nvSpPr>
        <p:spPr>
          <a:xfrm>
            <a:off x="403429" y="2555853"/>
            <a:ext cx="86251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</a:rPr>
              <a:t>Answers are often low-D: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</a:rPr>
              <a:t>What is the volume of a particular subsurface reservoir?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</a:rPr>
              <a:t>Is there a geothermal plume beneath this area?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dirty="0">
                <a:solidFill>
                  <a:schemeClr val="accent5">
                    <a:lumMod val="50000"/>
                  </a:schemeClr>
                </a:solidFill>
              </a:rPr>
              <a:t>What is the depth of the Moho around this region?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3017728-90BE-4308-9C5E-5AA87322CC65}"/>
              </a:ext>
            </a:extLst>
          </p:cNvPr>
          <p:cNvSpPr txBox="1"/>
          <p:nvPr/>
        </p:nvSpPr>
        <p:spPr>
          <a:xfrm>
            <a:off x="685395" y="1651443"/>
            <a:ext cx="7200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Answer real-world questions by interrogating data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8CAB21-5C38-4902-A172-26CA9115AC6D}"/>
                  </a:ext>
                </a:extLst>
              </p:cNvPr>
              <p:cNvSpPr txBox="1"/>
              <p:nvPr/>
            </p:nvSpPr>
            <p:spPr>
              <a:xfrm>
                <a:off x="8367254" y="3222593"/>
                <a:ext cx="24058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8CAB21-5C38-4902-A172-26CA9115A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254" y="3222593"/>
                <a:ext cx="240584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09E93A-AB90-4FEF-8D30-54AEAF945B42}"/>
                  </a:ext>
                </a:extLst>
              </p:cNvPr>
              <p:cNvSpPr txBox="1"/>
              <p:nvPr/>
            </p:nvSpPr>
            <p:spPr>
              <a:xfrm>
                <a:off x="8481132" y="3783077"/>
                <a:ext cx="24058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𝑌𝑒𝑠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𝑁𝑜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09E93A-AB90-4FEF-8D30-54AEAF945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132" y="3783077"/>
                <a:ext cx="2405849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3E685B-5392-4F34-B9FC-6BDBCBA8FDBD}"/>
                  </a:ext>
                </a:extLst>
              </p:cNvPr>
              <p:cNvSpPr txBox="1"/>
              <p:nvPr/>
            </p:nvSpPr>
            <p:spPr>
              <a:xfrm>
                <a:off x="8346233" y="4344362"/>
                <a:ext cx="24058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3E685B-5392-4F34-B9FC-6BDBCBA8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233" y="4344362"/>
                <a:ext cx="24058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C1A548-EDEC-4DF7-B36E-48864F21DB3E}"/>
              </a:ext>
            </a:extLst>
          </p:cNvPr>
          <p:cNvCxnSpPr>
            <a:cxnSpLocks/>
          </p:cNvCxnSpPr>
          <p:nvPr/>
        </p:nvCxnSpPr>
        <p:spPr>
          <a:xfrm>
            <a:off x="8487052" y="3467198"/>
            <a:ext cx="54153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0C711F-4A58-4E74-B1EB-113CD3831ABF}"/>
              </a:ext>
            </a:extLst>
          </p:cNvPr>
          <p:cNvCxnSpPr>
            <a:cxnSpLocks/>
          </p:cNvCxnSpPr>
          <p:nvPr/>
        </p:nvCxnSpPr>
        <p:spPr>
          <a:xfrm>
            <a:off x="8484092" y="4018079"/>
            <a:ext cx="54153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93D0B9-2611-42C1-8BB8-2092B545268C}"/>
              </a:ext>
            </a:extLst>
          </p:cNvPr>
          <p:cNvCxnSpPr>
            <a:cxnSpLocks/>
          </p:cNvCxnSpPr>
          <p:nvPr/>
        </p:nvCxnSpPr>
        <p:spPr>
          <a:xfrm>
            <a:off x="8484091" y="4569426"/>
            <a:ext cx="54153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758682D-FDA5-4BFB-8760-867E56827A08}"/>
              </a:ext>
            </a:extLst>
          </p:cNvPr>
          <p:cNvSpPr txBox="1"/>
          <p:nvPr/>
        </p:nvSpPr>
        <p:spPr>
          <a:xfrm>
            <a:off x="403428" y="5360276"/>
            <a:ext cx="1036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Low dimensional answers often lie within high dimensional </a:t>
            </a:r>
            <a:r>
              <a:rPr lang="en-US" altLang="zh-CN" sz="2400" dirty="0">
                <a:solidFill>
                  <a:srgbClr val="FF0000"/>
                </a:solidFill>
              </a:rPr>
              <a:t>data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5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748450" y="2065460"/>
            <a:ext cx="2543175" cy="46166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i="1" dirty="0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Parameters m</a:t>
            </a:r>
            <a:endParaRPr lang="en-GB" altLang="en-US" dirty="0">
              <a:solidFill>
                <a:srgbClr val="01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748450" y="4211600"/>
            <a:ext cx="2543175" cy="8302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altLang="zh-CN" i="1" dirty="0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GB" altLang="en-US" i="1" dirty="0">
              <a:solidFill>
                <a:srgbClr val="01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i="1" dirty="0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Data Space D</a:t>
            </a:r>
            <a:endParaRPr lang="en-GB" altLang="en-US" dirty="0">
              <a:solidFill>
                <a:srgbClr val="01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489811" y="2768563"/>
            <a:ext cx="393700" cy="1370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 flipV="1">
            <a:off x="2094649" y="2697126"/>
            <a:ext cx="393700" cy="1373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 rot="5400000">
            <a:off x="546837" y="3217825"/>
            <a:ext cx="165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0">
                <a:solidFill>
                  <a:srgbClr val="0070C0"/>
                </a:solidFill>
                <a:latin typeface="Calibri" panose="020F0502020204030204" pitchFamily="34" charset="0"/>
              </a:rPr>
              <a:t>Forward Problem</a:t>
            </a:r>
          </a:p>
        </p:txBody>
      </p:sp>
      <p:sp>
        <p:nvSpPr>
          <p:cNvPr id="13320" name="TextBox 1"/>
          <p:cNvSpPr txBox="1">
            <a:spLocks noChangeArrowheads="1"/>
          </p:cNvSpPr>
          <p:nvPr/>
        </p:nvSpPr>
        <p:spPr bwMode="auto">
          <a:xfrm rot="-5400000">
            <a:off x="1816837" y="3174963"/>
            <a:ext cx="1651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0">
                <a:solidFill>
                  <a:srgbClr val="0070C0"/>
                </a:solidFill>
                <a:latin typeface="Calibri" panose="020F0502020204030204" pitchFamily="34" charset="0"/>
              </a:rPr>
              <a:t>Inverse Problem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1B5EC8E-917E-4EA8-B918-D3860BDF28E4}"/>
              </a:ext>
            </a:extLst>
          </p:cNvPr>
          <p:cNvSpPr txBox="1"/>
          <p:nvPr/>
        </p:nvSpPr>
        <p:spPr>
          <a:xfrm>
            <a:off x="468727" y="333161"/>
            <a:ext cx="10142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4400" dirty="0">
                <a:solidFill>
                  <a:srgbClr val="002060"/>
                </a:solidFill>
                <a:latin typeface="Calibri Light" panose="020F0302020204030204"/>
                <a:cs typeface="Times New Roman" panose="02020603050405020304" pitchFamily="18" charset="0"/>
              </a:rPr>
              <a:t>Inverse Theory and Interrogation Theory</a:t>
            </a:r>
            <a:endParaRPr lang="zh-CN" altLang="en-US" sz="4400" dirty="0">
              <a:solidFill>
                <a:srgbClr val="002060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0EA06BB5-EAE4-49C9-BCC3-26214FA76254}"/>
              </a:ext>
            </a:extLst>
          </p:cNvPr>
          <p:cNvGrpSpPr>
            <a:grpSpLocks/>
          </p:cNvGrpSpPr>
          <p:nvPr/>
        </p:nvGrpSpPr>
        <p:grpSpPr bwMode="auto">
          <a:xfrm>
            <a:off x="5161773" y="1983645"/>
            <a:ext cx="1579809" cy="3479048"/>
            <a:chOff x="3923928" y="2467482"/>
            <a:chExt cx="1296144" cy="2257663"/>
          </a:xfrm>
        </p:grpSpPr>
        <p:sp>
          <p:nvSpPr>
            <p:cNvPr id="20" name="Curved Right Arrow 8">
              <a:extLst>
                <a:ext uri="{FF2B5EF4-FFF2-40B4-BE49-F238E27FC236}">
                  <a16:creationId xmlns:a16="http://schemas.microsoft.com/office/drawing/2014/main" id="{B3528555-5FC3-4B49-9818-09F83A34C4F4}"/>
                </a:ext>
              </a:extLst>
            </p:cNvPr>
            <p:cNvSpPr/>
            <p:nvPr/>
          </p:nvSpPr>
          <p:spPr>
            <a:xfrm>
              <a:off x="4067637" y="2577951"/>
              <a:ext cx="936872" cy="2147194"/>
            </a:xfrm>
            <a:prstGeom prst="curvedRightArrow">
              <a:avLst>
                <a:gd name="adj1" fmla="val 1155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0E00375E-893D-45F7-9999-A7FD39F92C9D}"/>
                </a:ext>
              </a:extLst>
            </p:cNvPr>
            <p:cNvSpPr/>
            <p:nvPr/>
          </p:nvSpPr>
          <p:spPr>
            <a:xfrm>
              <a:off x="3923928" y="2467482"/>
              <a:ext cx="1296144" cy="1008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3F36622-B347-43A6-97F5-42EDEDF7B21D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614785" y="1476210"/>
            <a:ext cx="1996199" cy="2916297"/>
            <a:chOff x="3923928" y="2467482"/>
            <a:chExt cx="1296144" cy="2257663"/>
          </a:xfrm>
        </p:grpSpPr>
        <p:sp>
          <p:nvSpPr>
            <p:cNvPr id="23" name="Curved Right Arrow 12">
              <a:extLst>
                <a:ext uri="{FF2B5EF4-FFF2-40B4-BE49-F238E27FC236}">
                  <a16:creationId xmlns:a16="http://schemas.microsoft.com/office/drawing/2014/main" id="{4F6BA58F-3B79-4420-8A6A-1BC8731DFE3A}"/>
                </a:ext>
              </a:extLst>
            </p:cNvPr>
            <p:cNvSpPr/>
            <p:nvPr/>
          </p:nvSpPr>
          <p:spPr>
            <a:xfrm>
              <a:off x="4067672" y="2577406"/>
              <a:ext cx="935968" cy="2147739"/>
            </a:xfrm>
            <a:prstGeom prst="curvedRightArrow">
              <a:avLst>
                <a:gd name="adj1" fmla="val 1155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49D2082D-4D33-4D7A-8032-B89DEEC97643}"/>
                </a:ext>
              </a:extLst>
            </p:cNvPr>
            <p:cNvSpPr/>
            <p:nvPr/>
          </p:nvSpPr>
          <p:spPr>
            <a:xfrm>
              <a:off x="3923928" y="2467482"/>
              <a:ext cx="1296144" cy="1008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14">
            <a:extLst>
              <a:ext uri="{FF2B5EF4-FFF2-40B4-BE49-F238E27FC236}">
                <a16:creationId xmlns:a16="http://schemas.microsoft.com/office/drawing/2014/main" id="{5909756D-2B9B-4730-910A-22CEE5BD98A2}"/>
              </a:ext>
            </a:extLst>
          </p:cNvPr>
          <p:cNvGrpSpPr>
            <a:grpSpLocks/>
          </p:cNvGrpSpPr>
          <p:nvPr/>
        </p:nvGrpSpPr>
        <p:grpSpPr bwMode="auto">
          <a:xfrm rot="-5400000" flipH="1" flipV="1">
            <a:off x="5427440" y="1035903"/>
            <a:ext cx="2191806" cy="2965602"/>
            <a:chOff x="3923928" y="2467482"/>
            <a:chExt cx="1296144" cy="2257663"/>
          </a:xfrm>
        </p:grpSpPr>
        <p:sp>
          <p:nvSpPr>
            <p:cNvPr id="26" name="Curved Right Arrow 15">
              <a:extLst>
                <a:ext uri="{FF2B5EF4-FFF2-40B4-BE49-F238E27FC236}">
                  <a16:creationId xmlns:a16="http://schemas.microsoft.com/office/drawing/2014/main" id="{7DBB491E-2085-4FC8-ABE9-0B2F5DA450D5}"/>
                </a:ext>
              </a:extLst>
            </p:cNvPr>
            <p:cNvSpPr/>
            <p:nvPr/>
          </p:nvSpPr>
          <p:spPr>
            <a:xfrm>
              <a:off x="4059673" y="2577405"/>
              <a:ext cx="936347" cy="2147740"/>
            </a:xfrm>
            <a:prstGeom prst="curvedRightArrow">
              <a:avLst>
                <a:gd name="adj1" fmla="val 1155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DDA0A11C-DB35-45A5-B39B-25E3736CE766}"/>
                </a:ext>
              </a:extLst>
            </p:cNvPr>
            <p:cNvSpPr/>
            <p:nvPr/>
          </p:nvSpPr>
          <p:spPr>
            <a:xfrm>
              <a:off x="3923928" y="2467482"/>
              <a:ext cx="1296144" cy="10081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17">
            <a:extLst>
              <a:ext uri="{FF2B5EF4-FFF2-40B4-BE49-F238E27FC236}">
                <a16:creationId xmlns:a16="http://schemas.microsoft.com/office/drawing/2014/main" id="{1E4BF5D8-7BF7-479D-A1CB-D5EADA0FDB3C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452781" y="2976116"/>
            <a:ext cx="1724826" cy="3127533"/>
            <a:chOff x="3923928" y="2467482"/>
            <a:chExt cx="1296144" cy="2257663"/>
          </a:xfrm>
        </p:grpSpPr>
        <p:sp>
          <p:nvSpPr>
            <p:cNvPr id="29" name="Curved Right Arrow 18">
              <a:extLst>
                <a:ext uri="{FF2B5EF4-FFF2-40B4-BE49-F238E27FC236}">
                  <a16:creationId xmlns:a16="http://schemas.microsoft.com/office/drawing/2014/main" id="{23338A0A-249A-4B1D-A42F-EC1C5E6B2C08}"/>
                </a:ext>
              </a:extLst>
            </p:cNvPr>
            <p:cNvSpPr/>
            <p:nvPr/>
          </p:nvSpPr>
          <p:spPr>
            <a:xfrm>
              <a:off x="4067757" y="2577319"/>
              <a:ext cx="936151" cy="2147826"/>
            </a:xfrm>
            <a:prstGeom prst="curvedRightArrow">
              <a:avLst>
                <a:gd name="adj1" fmla="val 1155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19">
              <a:extLst>
                <a:ext uri="{FF2B5EF4-FFF2-40B4-BE49-F238E27FC236}">
                  <a16:creationId xmlns:a16="http://schemas.microsoft.com/office/drawing/2014/main" id="{7169EB59-0B6E-4702-A7F2-B20B4EE6E7D5}"/>
                </a:ext>
              </a:extLst>
            </p:cNvPr>
            <p:cNvSpPr/>
            <p:nvPr/>
          </p:nvSpPr>
          <p:spPr>
            <a:xfrm>
              <a:off x="3923928" y="2467482"/>
              <a:ext cx="1296144" cy="10082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b="1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">
                <a:extLst>
                  <a:ext uri="{FF2B5EF4-FFF2-40B4-BE49-F238E27FC236}">
                    <a16:creationId xmlns:a16="http://schemas.microsoft.com/office/drawing/2014/main" id="{20824869-2A93-4A63-9078-740E91CDEC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6204" y="1384887"/>
                <a:ext cx="2332964" cy="646331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8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Forward Models</a:t>
                </a:r>
                <a:r>
                  <a:rPr lang="en-GB" altLang="en-US" sz="1800" dirty="0">
                    <a:solidFill>
                      <a:srgbClr val="01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altLang="en-US" sz="1800" b="1" i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1800" b="1" i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altLang="en-US" sz="1800" b="1" i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altLang="en-US" sz="1800" dirty="0">
                  <a:solidFill>
                    <a:srgbClr val="01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800" dirty="0">
                    <a:solidFill>
                      <a:srgbClr val="01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Parameters</a:t>
                </a:r>
                <a:r>
                  <a:rPr lang="en-GB" altLang="en-US" sz="1800" i="1" dirty="0">
                    <a:solidFill>
                      <a:srgbClr val="01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en-US" sz="1800" i="1" dirty="0">
                    <a:solidFill>
                      <a:srgbClr val="010000"/>
                    </a:solidFill>
                    <a:latin typeface="+mn-lt"/>
                    <a:cs typeface="Times New Roman" panose="02020603050405020304" pitchFamily="18" charset="0"/>
                  </a:rPr>
                  <a:t>m</a:t>
                </a:r>
                <a:endParaRPr lang="en-GB" altLang="en-US" sz="1800" dirty="0">
                  <a:solidFill>
                    <a:srgbClr val="010000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1">
                <a:extLst>
                  <a:ext uri="{FF2B5EF4-FFF2-40B4-BE49-F238E27FC236}">
                    <a16:creationId xmlns:a16="http://schemas.microsoft.com/office/drawing/2014/main" id="{20824869-2A93-4A63-9078-740E91CDE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6204" y="1384887"/>
                <a:ext cx="2332964" cy="646331"/>
              </a:xfrm>
              <a:prstGeom prst="rect">
                <a:avLst/>
              </a:prstGeom>
              <a:blipFill>
                <a:blip r:embed="rId3"/>
                <a:stretch>
                  <a:fillRect l="-1292" t="-2703" b="-10811"/>
                </a:stretch>
              </a:blipFill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2">
                <a:extLst>
                  <a:ext uri="{FF2B5EF4-FFF2-40B4-BE49-F238E27FC236}">
                    <a16:creationId xmlns:a16="http://schemas.microsoft.com/office/drawing/2014/main" id="{EA933137-83BF-4D40-9417-9E666F1092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2577" y="4936941"/>
                <a:ext cx="2486868" cy="646331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Symbol" panose="05050102010706020507" pitchFamily="18" charset="2"/>
                    <a:cs typeface="Arial" panose="020B0604020202020204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800" dirty="0">
                    <a:solidFill>
                      <a:srgbClr val="01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Experimental Design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smtClean="0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800" b="1" i="1" smtClean="0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en-US" sz="1800" b="1" i="1" smtClean="0">
                            <a:solidFill>
                              <a:srgbClr val="01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lang="en-GB" altLang="en-US" sz="1800" i="1" dirty="0">
                  <a:solidFill>
                    <a:srgbClr val="01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800" dirty="0">
                    <a:solidFill>
                      <a:srgbClr val="01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Data Space </a:t>
                </a:r>
                <a:r>
                  <a:rPr lang="en-GB" altLang="en-US" sz="1800" i="1" dirty="0">
                    <a:solidFill>
                      <a:srgbClr val="01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mc:Choice>
        <mc:Fallback xmlns="">
          <p:sp>
            <p:nvSpPr>
              <p:cNvPr id="32" name="TextBox 2">
                <a:extLst>
                  <a:ext uri="{FF2B5EF4-FFF2-40B4-BE49-F238E27FC236}">
                    <a16:creationId xmlns:a16="http://schemas.microsoft.com/office/drawing/2014/main" id="{EA933137-83BF-4D40-9417-9E666F109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2577" y="4936941"/>
                <a:ext cx="2486868" cy="646331"/>
              </a:xfrm>
              <a:prstGeom prst="rect">
                <a:avLst/>
              </a:prstGeom>
              <a:blipFill>
                <a:blip r:embed="rId4"/>
                <a:stretch>
                  <a:fillRect l="-969" t="-3604" b="-10811"/>
                </a:stretch>
              </a:blipFill>
              <a:ln w="28575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7">
            <a:extLst>
              <a:ext uri="{FF2B5EF4-FFF2-40B4-BE49-F238E27FC236}">
                <a16:creationId xmlns:a16="http://schemas.microsoft.com/office/drawing/2014/main" id="{3D404781-F187-4F95-9340-15ED3AD17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4126" y="3186152"/>
            <a:ext cx="1557446" cy="6461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Recorded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GB" altLang="en-US" sz="1800" i="1" dirty="0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045C488B-4710-43DC-B88E-CB61F0836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979" y="1574915"/>
            <a:ext cx="989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Forward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Problem</a:t>
            </a: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5E9DD8A2-3717-457B-9953-3336FFF2E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080" y="4597507"/>
            <a:ext cx="9890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Design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Problem</a:t>
            </a: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A7378A17-E484-40B0-B670-0C23E6B2C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3494" y="4837700"/>
            <a:ext cx="1395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Experiment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 Elicitation</a:t>
            </a:r>
          </a:p>
        </p:txBody>
      </p:sp>
      <p:sp>
        <p:nvSpPr>
          <p:cNvPr id="37" name="TextBox 26">
            <a:extLst>
              <a:ext uri="{FF2B5EF4-FFF2-40B4-BE49-F238E27FC236}">
                <a16:creationId xmlns:a16="http://schemas.microsoft.com/office/drawing/2014/main" id="{D68C5779-3F4A-44A7-82D8-49DEE3F7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3981" y="1555993"/>
            <a:ext cx="989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Inverse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Problem</a:t>
            </a: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C0002E2F-0608-4F66-879B-6E058FCAA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452" y="3216822"/>
            <a:ext cx="1469763" cy="584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QUESTIONS </a:t>
            </a:r>
            <a:r>
              <a:rPr lang="en-GB" altLang="en-US" sz="1600" i="1" dirty="0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</a:t>
            </a:r>
            <a:endParaRPr lang="en-GB" altLang="en-US" sz="1600" dirty="0">
              <a:solidFill>
                <a:srgbClr val="01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ANSWERS</a:t>
            </a:r>
            <a:r>
              <a:rPr lang="en-GB" altLang="en-US" sz="1600" i="1" dirty="0">
                <a:solidFill>
                  <a:srgbClr val="01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GB" altLang="en-US" sz="1600" dirty="0">
              <a:solidFill>
                <a:srgbClr val="01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Curved Right Arrow 28">
            <a:extLst>
              <a:ext uri="{FF2B5EF4-FFF2-40B4-BE49-F238E27FC236}">
                <a16:creationId xmlns:a16="http://schemas.microsoft.com/office/drawing/2014/main" id="{05F8335D-AA3A-4B8A-8B9E-C08B9FB56535}"/>
              </a:ext>
            </a:extLst>
          </p:cNvPr>
          <p:cNvSpPr/>
          <p:nvPr/>
        </p:nvSpPr>
        <p:spPr>
          <a:xfrm flipH="1">
            <a:off x="9188985" y="2291567"/>
            <a:ext cx="414952" cy="10490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1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urved Right Arrow 29">
            <a:extLst>
              <a:ext uri="{FF2B5EF4-FFF2-40B4-BE49-F238E27FC236}">
                <a16:creationId xmlns:a16="http://schemas.microsoft.com/office/drawing/2014/main" id="{1FB9733F-1E51-4500-B56D-D3A825E59510}"/>
              </a:ext>
            </a:extLst>
          </p:cNvPr>
          <p:cNvSpPr/>
          <p:nvPr/>
        </p:nvSpPr>
        <p:spPr>
          <a:xfrm flipH="1" flipV="1">
            <a:off x="9168924" y="3647459"/>
            <a:ext cx="514157" cy="13966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1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ight Arrow 30">
            <a:extLst>
              <a:ext uri="{FF2B5EF4-FFF2-40B4-BE49-F238E27FC236}">
                <a16:creationId xmlns:a16="http://schemas.microsoft.com/office/drawing/2014/main" id="{02EFC977-6DAE-4765-84D8-9BD02466F59D}"/>
              </a:ext>
            </a:extLst>
          </p:cNvPr>
          <p:cNvSpPr/>
          <p:nvPr/>
        </p:nvSpPr>
        <p:spPr>
          <a:xfrm flipH="1">
            <a:off x="9132883" y="3374160"/>
            <a:ext cx="571286" cy="257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1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31">
            <a:extLst>
              <a:ext uri="{FF2B5EF4-FFF2-40B4-BE49-F238E27FC236}">
                <a16:creationId xmlns:a16="http://schemas.microsoft.com/office/drawing/2014/main" id="{754C230E-E7AB-42A8-940C-E56B0E9861A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337087" y="3222936"/>
            <a:ext cx="8996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Decision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i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Problem</a:t>
            </a:r>
          </a:p>
        </p:txBody>
      </p:sp>
      <p:sp>
        <p:nvSpPr>
          <p:cNvPr id="43" name="Up Arrow 32">
            <a:extLst>
              <a:ext uri="{FF2B5EF4-FFF2-40B4-BE49-F238E27FC236}">
                <a16:creationId xmlns:a16="http://schemas.microsoft.com/office/drawing/2014/main" id="{CB1B6F65-E34C-48BD-A79B-CDCA2FFD7FD6}"/>
              </a:ext>
            </a:extLst>
          </p:cNvPr>
          <p:cNvSpPr/>
          <p:nvPr/>
        </p:nvSpPr>
        <p:spPr>
          <a:xfrm>
            <a:off x="7586926" y="2173622"/>
            <a:ext cx="280759" cy="8366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1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Up Arrow 33">
            <a:extLst>
              <a:ext uri="{FF2B5EF4-FFF2-40B4-BE49-F238E27FC236}">
                <a16:creationId xmlns:a16="http://schemas.microsoft.com/office/drawing/2014/main" id="{612B947B-3284-47E8-8D9A-236304E7FB68}"/>
              </a:ext>
            </a:extLst>
          </p:cNvPr>
          <p:cNvSpPr/>
          <p:nvPr/>
        </p:nvSpPr>
        <p:spPr>
          <a:xfrm flipV="1">
            <a:off x="7604286" y="3995902"/>
            <a:ext cx="252676" cy="8564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1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7F5BF04-9948-4635-9314-628932426D57}"/>
              </a:ext>
            </a:extLst>
          </p:cNvPr>
          <p:cNvSpPr txBox="1">
            <a:spLocks/>
          </p:cNvSpPr>
          <p:nvPr/>
        </p:nvSpPr>
        <p:spPr>
          <a:xfrm>
            <a:off x="5902630" y="5520518"/>
            <a:ext cx="4254617" cy="6142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2pPr>
            <a:lvl3pPr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3pPr>
            <a:lvl4pPr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4pPr>
            <a:lvl5pPr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5pPr>
            <a:lvl6pPr marL="457200"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6pPr>
            <a:lvl7pPr marL="914400"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7pPr>
            <a:lvl8pPr marL="1371600"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8pPr>
            <a:lvl9pPr marL="1828800"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Interrogation</a:t>
            </a:r>
            <a:r>
              <a:rPr lang="en-US" altLang="en-US" sz="2400" b="1" i="1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1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Theory</a:t>
            </a:r>
            <a:endParaRPr lang="en-US" altLang="en-US" sz="2400" b="1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27FBB10-CCD0-4803-A01F-A6F71873D25A}"/>
              </a:ext>
            </a:extLst>
          </p:cNvPr>
          <p:cNvSpPr txBox="1">
            <a:spLocks/>
          </p:cNvSpPr>
          <p:nvPr/>
        </p:nvSpPr>
        <p:spPr>
          <a:xfrm>
            <a:off x="0" y="5520518"/>
            <a:ext cx="4254617" cy="6142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2pPr>
            <a:lvl3pPr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3pPr>
            <a:lvl4pPr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4pPr>
            <a:lvl5pPr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5pPr>
            <a:lvl6pPr marL="457200"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6pPr>
            <a:lvl7pPr marL="914400"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7pPr>
            <a:lvl8pPr marL="1371600"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8pPr>
            <a:lvl9pPr marL="1828800" algn="ctr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003366"/>
                </a:solidFill>
                <a:latin typeface="Univers 57 Condensed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Inverse Theory</a:t>
            </a:r>
            <a:endParaRPr lang="en-US" altLang="en-US" sz="2400" b="1" kern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47AAB6A-AEF3-4D56-93C8-2FA35720B5E5}"/>
              </a:ext>
            </a:extLst>
          </p:cNvPr>
          <p:cNvSpPr txBox="1"/>
          <p:nvPr/>
        </p:nvSpPr>
        <p:spPr>
          <a:xfrm>
            <a:off x="5695284" y="1382432"/>
            <a:ext cx="538107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</a:rPr>
              <a:t>Is there a geothermal plume beneath this area?</a:t>
            </a:r>
            <a:endParaRPr lang="zh-CN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B20748-10FC-4F8B-9C36-BA557B13581A}"/>
              </a:ext>
            </a:extLst>
          </p:cNvPr>
          <p:cNvSpPr txBox="1"/>
          <p:nvPr/>
        </p:nvSpPr>
        <p:spPr>
          <a:xfrm rot="16200000">
            <a:off x="5709649" y="3265099"/>
            <a:ext cx="1612189" cy="37221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Algorithms </a:t>
            </a:r>
            <a:r>
              <a:rPr lang="en-GB" i="1" dirty="0"/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75729" y="6179449"/>
            <a:ext cx="350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Arnold &amp; Curtis, 2018 – GJI</a:t>
            </a:r>
          </a:p>
          <a:p>
            <a:r>
              <a:rPr lang="en-GB" dirty="0" smtClean="0">
                <a:solidFill>
                  <a:schemeClr val="accent5"/>
                </a:solidFill>
              </a:rPr>
              <a:t>Zhao et al., 2022 – JGR: Solid Earth</a:t>
            </a:r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2" grpId="0" animBg="1"/>
      <p:bldP spid="13" grpId="0" animBg="1"/>
      <p:bldP spid="13319" grpId="0"/>
      <p:bldP spid="1332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9" grpId="0"/>
      <p:bldP spid="10" grpId="0"/>
      <p:bldP spid="45" grpId="0" build="allAtOnce"/>
      <p:bldP spid="47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1">
            <a:extLst>
              <a:ext uri="{FF2B5EF4-FFF2-40B4-BE49-F238E27FC236}">
                <a16:creationId xmlns:a16="http://schemas.microsoft.com/office/drawing/2014/main" id="{A89B62C9-9782-449F-9917-1E6D8D2995E2}"/>
              </a:ext>
            </a:extLst>
          </p:cNvPr>
          <p:cNvSpPr txBox="1">
            <a:spLocks/>
          </p:cNvSpPr>
          <p:nvPr/>
        </p:nvSpPr>
        <p:spPr>
          <a:xfrm>
            <a:off x="842371" y="2230975"/>
            <a:ext cx="10671604" cy="163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400" dirty="0">
                <a:solidFill>
                  <a:srgbClr val="FF0000"/>
                </a:solidFill>
              </a:rPr>
              <a:t>Interrogating the East Irish Sea Basins</a:t>
            </a:r>
          </a:p>
        </p:txBody>
      </p:sp>
    </p:spTree>
    <p:extLst>
      <p:ext uri="{BB962C8B-B14F-4D97-AF65-F5344CB8AC3E}">
        <p14:creationId xmlns:p14="http://schemas.microsoft.com/office/powerpoint/2010/main" val="1885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4E91FAED-8753-4AAE-8B2F-43544F08CB33}"/>
              </a:ext>
            </a:extLst>
          </p:cNvPr>
          <p:cNvSpPr txBox="1"/>
          <p:nvPr/>
        </p:nvSpPr>
        <p:spPr>
          <a:xfrm>
            <a:off x="338539" y="101701"/>
            <a:ext cx="1062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4400" dirty="0">
                <a:solidFill>
                  <a:srgbClr val="002060"/>
                </a:solidFill>
                <a:latin typeface="Calibri Light" panose="020F0302020204030204"/>
                <a:cs typeface="Times New Roman" panose="02020603050405020304" pitchFamily="18" charset="0"/>
              </a:rPr>
              <a:t>S Wave Velocity </a:t>
            </a:r>
            <a:r>
              <a:rPr lang="en-US" altLang="zh-CN" sz="4400" dirty="0" smtClean="0">
                <a:solidFill>
                  <a:srgbClr val="002060"/>
                </a:solidFill>
                <a:latin typeface="Calibri Light" panose="020F0302020204030204"/>
                <a:cs typeface="Times New Roman" panose="02020603050405020304" pitchFamily="18" charset="0"/>
              </a:rPr>
              <a:t>Inversion</a:t>
            </a:r>
            <a:endParaRPr lang="zh-CN" altLang="en-US" sz="3600" dirty="0">
              <a:solidFill>
                <a:srgbClr val="002060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3778307E-E33E-4832-B697-B2003F652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5" y="1098000"/>
            <a:ext cx="3793448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>
            <a:extLst>
              <a:ext uri="{FF2B5EF4-FFF2-40B4-BE49-F238E27FC236}">
                <a16:creationId xmlns:a16="http://schemas.microsoft.com/office/drawing/2014/main" id="{B535D2DC-9DF4-4696-A887-38B05A13262A}"/>
              </a:ext>
            </a:extLst>
          </p:cNvPr>
          <p:cNvSpPr txBox="1"/>
          <p:nvPr/>
        </p:nvSpPr>
        <p:spPr>
          <a:xfrm>
            <a:off x="156303" y="0"/>
            <a:ext cx="934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dirty="0">
                <a:solidFill>
                  <a:srgbClr val="002060"/>
                </a:solidFill>
                <a:latin typeface="Calibri Light" panose="020F0302020204030204"/>
                <a:cs typeface="Times New Roman" panose="02020603050405020304" pitchFamily="18" charset="0"/>
              </a:rPr>
              <a:t>S wave velocity at Z = 200 m</a:t>
            </a:r>
            <a:endParaRPr lang="zh-CN" altLang="en-US" sz="2800" dirty="0">
              <a:solidFill>
                <a:srgbClr val="002060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F2CE77-5195-4755-BBCA-AF52EEEAE9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5585" y="1744751"/>
            <a:ext cx="5644299" cy="3628902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id="{F0E199CA-3542-4C10-A0C3-83A6E6E8E73E}"/>
              </a:ext>
            </a:extLst>
          </p:cNvPr>
          <p:cNvSpPr txBox="1"/>
          <p:nvPr/>
        </p:nvSpPr>
        <p:spPr>
          <a:xfrm>
            <a:off x="9751568" y="3776327"/>
            <a:ext cx="281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East Irish Sea Basin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7" name="直接箭头连接符 3">
            <a:extLst>
              <a:ext uri="{FF2B5EF4-FFF2-40B4-BE49-F238E27FC236}">
                <a16:creationId xmlns:a16="http://schemas.microsoft.com/office/drawing/2014/main" id="{755D71D1-A20E-4776-9E43-0AE526854C43}"/>
              </a:ext>
            </a:extLst>
          </p:cNvPr>
          <p:cNvCxnSpPr/>
          <p:nvPr/>
        </p:nvCxnSpPr>
        <p:spPr bwMode="auto">
          <a:xfrm flipH="1" flipV="1">
            <a:off x="9240179" y="2714825"/>
            <a:ext cx="1664864" cy="10121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接箭头连接符 3">
            <a:extLst>
              <a:ext uri="{FF2B5EF4-FFF2-40B4-BE49-F238E27FC236}">
                <a16:creationId xmlns:a16="http://schemas.microsoft.com/office/drawing/2014/main" id="{D9E05376-18B0-4B8D-BAB0-AD6AB6A90556}"/>
              </a:ext>
            </a:extLst>
          </p:cNvPr>
          <p:cNvCxnSpPr/>
          <p:nvPr/>
        </p:nvCxnSpPr>
        <p:spPr bwMode="auto">
          <a:xfrm flipH="1" flipV="1">
            <a:off x="9181032" y="2326868"/>
            <a:ext cx="1407489" cy="2759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文本框 1">
            <a:extLst>
              <a:ext uri="{FF2B5EF4-FFF2-40B4-BE49-F238E27FC236}">
                <a16:creationId xmlns:a16="http://schemas.microsoft.com/office/drawing/2014/main" id="{4B0C6541-1AF0-4B4F-9771-8125C93F6705}"/>
              </a:ext>
            </a:extLst>
          </p:cNvPr>
          <p:cNvSpPr txBox="1"/>
          <p:nvPr/>
        </p:nvSpPr>
        <p:spPr>
          <a:xfrm>
            <a:off x="9758816" y="2602849"/>
            <a:ext cx="281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Solway Firth Basin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13" name="直接箭头连接符 3">
            <a:extLst>
              <a:ext uri="{FF2B5EF4-FFF2-40B4-BE49-F238E27FC236}">
                <a16:creationId xmlns:a16="http://schemas.microsoft.com/office/drawing/2014/main" id="{CFE57087-EB15-47AB-81F1-CD7627696414}"/>
              </a:ext>
            </a:extLst>
          </p:cNvPr>
          <p:cNvCxnSpPr/>
          <p:nvPr/>
        </p:nvCxnSpPr>
        <p:spPr bwMode="auto">
          <a:xfrm flipH="1">
            <a:off x="9063596" y="1522722"/>
            <a:ext cx="1524925" cy="7096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文本框 1">
            <a:extLst>
              <a:ext uri="{FF2B5EF4-FFF2-40B4-BE49-F238E27FC236}">
                <a16:creationId xmlns:a16="http://schemas.microsoft.com/office/drawing/2014/main" id="{84372CCF-7A34-4B6E-A4BC-38269FE0FB92}"/>
              </a:ext>
            </a:extLst>
          </p:cNvPr>
          <p:cNvSpPr txBox="1"/>
          <p:nvPr/>
        </p:nvSpPr>
        <p:spPr>
          <a:xfrm>
            <a:off x="10159005" y="996778"/>
            <a:ext cx="203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rgbClr val="0070C0"/>
                </a:solidFill>
              </a:rPr>
              <a:t>Stranraer</a:t>
            </a:r>
            <a:r>
              <a:rPr lang="en-US" altLang="zh-CN" dirty="0">
                <a:solidFill>
                  <a:srgbClr val="0070C0"/>
                </a:solidFill>
              </a:rPr>
              <a:t> Basin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B737EC9-0BF3-43C9-8FA1-DDD399CCD1B6}"/>
              </a:ext>
            </a:extLst>
          </p:cNvPr>
          <p:cNvSpPr txBox="1"/>
          <p:nvPr/>
        </p:nvSpPr>
        <p:spPr>
          <a:xfrm>
            <a:off x="603483" y="667566"/>
            <a:ext cx="745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What is the area of these three Sedimentary Basins?</a:t>
            </a: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3778307E-E33E-4832-B697-B2003F652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5" y="1098000"/>
            <a:ext cx="3793448" cy="5760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62CC586-08FD-45C4-A254-BF881A8B25A3}"/>
              </a:ext>
            </a:extLst>
          </p:cNvPr>
          <p:cNvSpPr/>
          <p:nvPr/>
        </p:nvSpPr>
        <p:spPr bwMode="auto">
          <a:xfrm>
            <a:off x="1903887" y="3497610"/>
            <a:ext cx="994299" cy="817745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8" name="文本框 23">
            <a:extLst>
              <a:ext uri="{FF2B5EF4-FFF2-40B4-BE49-F238E27FC236}">
                <a16:creationId xmlns:a16="http://schemas.microsoft.com/office/drawing/2014/main" id="{444C33F5-6B33-4C40-BC53-D1E3C5F8164F}"/>
              </a:ext>
            </a:extLst>
          </p:cNvPr>
          <p:cNvSpPr txBox="1"/>
          <p:nvPr/>
        </p:nvSpPr>
        <p:spPr>
          <a:xfrm>
            <a:off x="4978420" y="1332479"/>
            <a:ext cx="47731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zh-CN" sz="2000" dirty="0">
                <a:solidFill>
                  <a:schemeClr val="accent5">
                    <a:lumMod val="25000"/>
                  </a:schemeClr>
                </a:solidFill>
              </a:rPr>
              <a:t>Horizontal Slices </a:t>
            </a:r>
            <a:r>
              <a:rPr lang="en-GB" altLang="zh-CN" sz="2000" dirty="0" smtClean="0">
                <a:solidFill>
                  <a:schemeClr val="accent5">
                    <a:lumMod val="25000"/>
                  </a:schemeClr>
                </a:solidFill>
              </a:rPr>
              <a:t>at Z = 200 m</a:t>
            </a:r>
            <a:endParaRPr lang="en-GB" altLang="zh-CN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3">
            <a:extLst>
              <a:ext uri="{FF2B5EF4-FFF2-40B4-BE49-F238E27FC236}">
                <a16:creationId xmlns:a16="http://schemas.microsoft.com/office/drawing/2014/main" id="{A76624E8-9EC0-486E-B02D-2C6C5BBCD6DD}"/>
              </a:ext>
            </a:extLst>
          </p:cNvPr>
          <p:cNvSpPr txBox="1"/>
          <p:nvPr/>
        </p:nvSpPr>
        <p:spPr>
          <a:xfrm>
            <a:off x="350059" y="975697"/>
            <a:ext cx="922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5">
                    <a:lumMod val="25000"/>
                  </a:schemeClr>
                </a:solidFill>
              </a:rPr>
              <a:t>Question: </a:t>
            </a:r>
            <a:r>
              <a:rPr lang="en-GB" altLang="zh-CN" sz="2400" dirty="0">
                <a:solidFill>
                  <a:schemeClr val="accent5">
                    <a:lumMod val="25000"/>
                  </a:schemeClr>
                </a:solidFill>
              </a:rPr>
              <a:t>what is the area of the three Sedimentary Basins?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B41F10A2-4A09-42B7-88CE-61D572832E4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56" y="2207198"/>
            <a:ext cx="11385187" cy="2340000"/>
          </a:xfrm>
          <a:prstGeom prst="rect">
            <a:avLst/>
          </a:prstGeom>
        </p:spPr>
      </p:pic>
      <p:sp>
        <p:nvSpPr>
          <p:cNvPr id="16" name="文本框 3">
            <a:extLst>
              <a:ext uri="{FF2B5EF4-FFF2-40B4-BE49-F238E27FC236}">
                <a16:creationId xmlns:a16="http://schemas.microsoft.com/office/drawing/2014/main" id="{6E8267F5-0838-49DE-A22B-193B85BB8D7B}"/>
              </a:ext>
            </a:extLst>
          </p:cNvPr>
          <p:cNvSpPr txBox="1"/>
          <p:nvPr/>
        </p:nvSpPr>
        <p:spPr>
          <a:xfrm>
            <a:off x="316101" y="209690"/>
            <a:ext cx="934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dirty="0">
                <a:solidFill>
                  <a:srgbClr val="002060"/>
                </a:solidFill>
                <a:latin typeface="Calibri Light" panose="020F0302020204030204"/>
                <a:cs typeface="Times New Roman" panose="02020603050405020304" pitchFamily="18" charset="0"/>
              </a:rPr>
              <a:t>S wave velocity at Z = 200 m</a:t>
            </a:r>
            <a:endParaRPr lang="zh-CN" altLang="en-US" sz="2800" dirty="0">
              <a:solidFill>
                <a:srgbClr val="002060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0FCBFEC-91AF-45C6-A866-A135262DA343}"/>
                  </a:ext>
                </a:extLst>
              </p:cNvPr>
              <p:cNvSpPr txBox="1"/>
              <p:nvPr/>
            </p:nvSpPr>
            <p:spPr>
              <a:xfrm>
                <a:off x="2631619" y="5580935"/>
                <a:ext cx="68309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chemeClr val="bg2"/>
                    </a:solidFill>
                  </a:rPr>
                  <a:t>Reference value: </a:t>
                </a:r>
                <a14:m>
                  <m:oMath xmlns:m="http://schemas.openxmlformats.org/officeDocument/2006/math">
                    <m:r>
                      <a:rPr lang="en-GB" altLang="en-US" sz="280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1.</m:t>
                    </m:r>
                    <m:r>
                      <a:rPr lang="en-GB" altLang="en-US" sz="2800" b="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altLang="en-US" sz="28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altLang="en-US" sz="28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altLang="en-US" sz="28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altLang="en-US" sz="28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altLang="en-US" sz="28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en-GB" altLang="en-US" sz="28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8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altLang="zh-CN" dirty="0">
                    <a:solidFill>
                      <a:schemeClr val="bg2"/>
                    </a:solidFill>
                  </a:rPr>
                  <a:t>(Estimated from British Geol. Survey report CR/15/057)</a:t>
                </a:r>
                <a:endParaRPr lang="zh-CN" altLang="en-US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0FCBFEC-91AF-45C6-A866-A135262DA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19" y="5580935"/>
                <a:ext cx="6830993" cy="830997"/>
              </a:xfrm>
              <a:prstGeom prst="rect">
                <a:avLst/>
              </a:prstGeom>
              <a:blipFill>
                <a:blip r:embed="rId4"/>
                <a:stretch>
                  <a:fillRect t="-8088"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C23010D6-6F77-4B3B-BCA7-1817E58B40BF}"/>
                  </a:ext>
                </a:extLst>
              </p:cNvPr>
              <p:cNvSpPr/>
              <p:nvPr/>
            </p:nvSpPr>
            <p:spPr>
              <a:xfrm>
                <a:off x="2631619" y="4945900"/>
                <a:ext cx="7027285" cy="541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altLang="zh-CN" sz="2800" b="1" dirty="0">
                    <a:solidFill>
                      <a:schemeClr val="bg2"/>
                    </a:solidFill>
                  </a:rPr>
                  <a:t>Optimal Answer:</a:t>
                </a:r>
                <a:r>
                  <a:rPr lang="en-GB" altLang="zh-CN" sz="28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altLang="en-US" sz="2800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altLang="en-US" sz="28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/>
                      <m:sup>
                        <m:r>
                          <a:rPr lang="en-GB" altLang="en-US" sz="2800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altLang="en-US" sz="2800" i="1" ker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800" b="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1.21</m:t>
                    </m:r>
                    <m:r>
                      <a:rPr lang="en-GB" altLang="en-US" sz="2800" b="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altLang="en-US" sz="2800" b="0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b="0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altLang="en-US" sz="2800" b="0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altLang="en-US" sz="2800" b="0" i="1" kern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altLang="en-US" sz="2800" b="0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800" b="0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en-GB" altLang="en-US" sz="2800" b="0" i="1" kern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kern="0" dirty="0">
                    <a:solidFill>
                      <a:schemeClr val="bg2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C23010D6-6F77-4B3B-BCA7-1817E58B4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19" y="4945900"/>
                <a:ext cx="7027285" cy="541302"/>
              </a:xfrm>
              <a:prstGeom prst="rect">
                <a:avLst/>
              </a:prstGeom>
              <a:blipFill>
                <a:blip r:embed="rId5"/>
                <a:stretch>
                  <a:fillRect l="-1823" t="-11236" b="-26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7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557695" y="1990375"/>
            <a:ext cx="9144000" cy="97777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Thank you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2" y="602657"/>
            <a:ext cx="2535936" cy="606552"/>
          </a:xfrm>
          <a:prstGeom prst="rect">
            <a:avLst/>
          </a:prstGeom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898" y="633209"/>
            <a:ext cx="2073098" cy="576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60FC3D-1593-4125-8453-512D4530DB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33" y="371575"/>
            <a:ext cx="631442" cy="84192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205ABE6-6BEB-42AA-BD0D-3A21A4C48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62" y="584458"/>
            <a:ext cx="886274" cy="6247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70811" y="3749320"/>
            <a:ext cx="4425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</a:rPr>
              <a:t>Contact: </a:t>
            </a:r>
            <a:r>
              <a:rPr lang="en-GB" sz="2000" dirty="0" smtClean="0">
                <a:solidFill>
                  <a:srgbClr val="002060"/>
                </a:solidFill>
                <a:hlinkClick r:id="rId6"/>
              </a:rPr>
              <a:t>Xuebin.zhao@ed.ac.uk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238214" y="4521916"/>
            <a:ext cx="11782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Arnold</a:t>
            </a:r>
            <a:r>
              <a:rPr lang="en-GB" sz="2000" dirty="0"/>
              <a:t>, R., &amp; Curtis, A. (2018). </a:t>
            </a:r>
            <a:r>
              <a:rPr lang="en-GB" sz="2000" dirty="0">
                <a:solidFill>
                  <a:schemeClr val="accent5"/>
                </a:solidFill>
              </a:rPr>
              <a:t>Interrogation theory. </a:t>
            </a:r>
            <a:r>
              <a:rPr lang="en-GB" sz="2000" b="1" i="1" dirty="0"/>
              <a:t>Geophysical Journal International</a:t>
            </a:r>
            <a:r>
              <a:rPr lang="en-GB" sz="2000" dirty="0"/>
              <a:t>, </a:t>
            </a:r>
            <a:r>
              <a:rPr lang="en-GB" sz="2000" i="1" dirty="0"/>
              <a:t>214</a:t>
            </a:r>
            <a:r>
              <a:rPr lang="en-GB" sz="2000" dirty="0"/>
              <a:t>(3), 1830-1846</a:t>
            </a:r>
            <a:r>
              <a:rPr lang="en-GB" sz="2000" dirty="0" smtClean="0"/>
              <a:t>.</a:t>
            </a: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Zhao</a:t>
            </a:r>
            <a:r>
              <a:rPr lang="en-GB" sz="2000" dirty="0"/>
              <a:t>, X., Curtis, A., &amp; Zhang, X. (2022). </a:t>
            </a:r>
            <a:r>
              <a:rPr lang="en-GB" sz="2000" dirty="0">
                <a:solidFill>
                  <a:schemeClr val="accent5"/>
                </a:solidFill>
              </a:rPr>
              <a:t>Interrogating Subsurface Structures using Probabilistic Tomography: an example assessing the volume of Irish Sea basins</a:t>
            </a:r>
            <a:r>
              <a:rPr lang="en-GB" sz="2000" b="1" dirty="0">
                <a:solidFill>
                  <a:schemeClr val="accent5"/>
                </a:solidFill>
              </a:rPr>
              <a:t>. </a:t>
            </a:r>
            <a:r>
              <a:rPr lang="en-GB" sz="2000" b="1" i="1" dirty="0"/>
              <a:t>Journal of Geophysical Research: Solid </a:t>
            </a:r>
            <a:r>
              <a:rPr lang="en-GB" sz="2000" b="1" i="1" dirty="0" smtClean="0"/>
              <a:t>Earth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000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B clear A4 PC">
  <a:themeElements>
    <a:clrScheme name="SLB clear A4 PC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SLB clear A4 PC">
      <a:majorFont>
        <a:latin typeface="Univers 57 Condensed"/>
        <a:ea typeface=""/>
        <a:cs typeface=""/>
      </a:majorFont>
      <a:minorFont>
        <a:latin typeface="Univers 57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SLB clear A4 PC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B clear A4 PC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B clear A4 P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21275</TotalTime>
  <Words>776</Words>
  <Application>Microsoft Office PowerPoint</Application>
  <PresentationFormat>Widescreen</PresentationFormat>
  <Paragraphs>84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等线</vt:lpstr>
      <vt:lpstr>等线 Light</vt:lpstr>
      <vt:lpstr>Univers 57 Condensed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主题​​</vt:lpstr>
      <vt:lpstr>SLB clear A4 PC</vt:lpstr>
      <vt:lpstr>Interrogating Tomographic Uncertainties  to obtain Subsurface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Xuebin</dc:creator>
  <cp:lastModifiedBy>ZHAO Xuebin</cp:lastModifiedBy>
  <cp:revision>1024</cp:revision>
  <dcterms:created xsi:type="dcterms:W3CDTF">2019-12-21T19:45:15Z</dcterms:created>
  <dcterms:modified xsi:type="dcterms:W3CDTF">2022-05-23T16:28:16Z</dcterms:modified>
</cp:coreProperties>
</file>