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1" r:id="rId2"/>
    <p:sldId id="2720" r:id="rId3"/>
    <p:sldId id="273" r:id="rId4"/>
    <p:sldId id="265" r:id="rId5"/>
    <p:sldId id="282" r:id="rId6"/>
    <p:sldId id="266" r:id="rId7"/>
    <p:sldId id="267" r:id="rId8"/>
    <p:sldId id="268" r:id="rId9"/>
    <p:sldId id="27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7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AF89F-CC61-4290-8B5D-5BBEF21DC92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5419-32D8-453B-A9A3-FF8B281E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95376"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41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3560-55A9-44A3-B5F7-60917140E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862D5-5BFB-48D2-BB0A-B32CDAF8D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14B86-8E2E-4135-A00E-47833143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6AF5F-DCC0-4A17-A0F0-E8A98807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C323-5044-417A-819C-D8D850F7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8B94-D901-49DF-9131-468691CB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C4BA9-CF3E-4412-99DD-14E0EAB8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57974-2B7F-439A-81DD-2BFA9EA4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61615-874C-43D8-B980-E6CDECBC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59ECF-977F-485D-9C7A-12457159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6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C572CD-9EF5-460B-990B-335916B46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3C777-5C15-45D5-B487-D1160154F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8B3AC-FEC4-4246-A54B-3B8F77BB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FF84-15CD-47D2-8F64-AE3FCD83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2C1B3-68CE-412F-A902-076FB82F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1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9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196"/>
            <a:ext cx="11732718" cy="5328000"/>
          </a:xfrm>
        </p:spPr>
        <p:txBody>
          <a:bodyPr/>
          <a:lstStyle>
            <a:lvl1pPr>
              <a:defRPr sz="1795">
                <a:solidFill>
                  <a:schemeClr val="tx1"/>
                </a:solidFill>
              </a:defRPr>
            </a:lvl1pPr>
            <a:lvl2pPr>
              <a:defRPr sz="1795">
                <a:solidFill>
                  <a:schemeClr val="tx1"/>
                </a:solidFill>
              </a:defRPr>
            </a:lvl2pPr>
            <a:lvl3pPr>
              <a:defRPr sz="1795">
                <a:solidFill>
                  <a:schemeClr val="tx1"/>
                </a:solidFill>
              </a:defRPr>
            </a:lvl3pPr>
            <a:lvl4pPr>
              <a:defRPr sz="1795">
                <a:solidFill>
                  <a:schemeClr val="tx1"/>
                </a:solidFill>
              </a:defRPr>
            </a:lvl4pPr>
            <a:lvl5pPr>
              <a:defRPr sz="1795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2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9626-A184-4E45-8405-18428963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1E99-CE78-4646-AEBC-6EDB6B54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4EB58-DC6B-4066-90A8-1CC63160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E3903-81BB-48B3-9011-74D124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D4DB6-D9A8-48CA-A53B-7C56C68C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8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C1BA-CB0B-4B4E-9BE4-F9518D17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866D5-1458-4179-8585-437B492B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9F005-F25E-43D3-8D1A-FD4C0413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E1BA5-EB80-4E8C-9823-D2AA8324D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36D4A-B1C1-4907-B829-9E874A00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9480-0FB3-461A-AF5E-5E3177C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EF9A-5097-4593-BA2C-C3F2FAA7E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94B59-3497-429B-9D8D-9E93E2A6B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6B278-AC7F-42BB-81D3-AC820683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A09F4-7A66-4C1B-B422-DE26D970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013D8-3E0C-4F82-8C00-80EBA698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2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0801-7A6D-4584-B6AF-CD9914DD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4161B-5102-4B9D-BC6E-A5C63A8B1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A2E37-1EFE-4B07-A6CF-C1E21E7CC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5E92E-8C89-4D51-8B1E-86EBFF710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D0FA5-4118-4080-9ADA-3350912E8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1861B-CDD8-4787-B00D-ACCCAC2D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30EBF3-E2E4-497B-9C0F-80AB4A67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205B9-8D98-4786-8647-1C470E7C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2C55-1C01-43CA-8DF1-92B9A0EC1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23C04-A9B2-49B4-8681-47A47FE6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B4B6B-A0A5-4585-955A-6315D627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4735A-BDD4-4293-8DD2-EE6905F3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9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67ECF-70AC-4F28-978B-6DA82F2E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5E30C-7E77-4C92-B2AB-0EEC44ED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47072-9CDD-492F-BFA5-345F58B0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4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0C18-3B79-4E96-9D7F-FDFDCD16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5B49-0237-442A-97D6-6852D6BE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CF539-6B75-4778-BFFD-26AB98C26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66A05-5B05-431F-8B6A-12460265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65782-9596-40AD-A097-7BC7701B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65E37-2F6D-40BC-9F06-5D3DE939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CE9D-85AE-4FB3-8CF0-239BC99D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2AAD11-48FF-48C9-816B-B8DCE290F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6274A-D0CB-42C6-AE12-FACBC4F20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A14E5-6DF0-4DD4-8BDF-ACF18E1C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8C265-8735-4E21-BB61-94E7B0DC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D6C24-F1C1-4948-83D6-D3CBEA34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6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29E36-9213-4586-B13F-B5B730C7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72C76-78AF-4F52-BEA8-E06F0A865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F3AB-85F9-4B67-ABF6-5DDF6CB0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DD7D-E9ED-4FD7-9BEB-F96494A8B73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CECE7-3AFF-4160-9342-403FE858C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5032-1F69-4847-A1F0-123278F16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CD2E4-DC2E-4608-8521-62657231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nature, dirt&#10;&#10;Description automatically generated">
            <a:extLst>
              <a:ext uri="{FF2B5EF4-FFF2-40B4-BE49-F238E27FC236}">
                <a16:creationId xmlns:a16="http://schemas.microsoft.com/office/drawing/2014/main" id="{820D5B36-E751-4AEB-B59D-647C84FB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78A0D6-7EA4-49AD-9B7F-B2F3B2D13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210" y="19964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Nitrosat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Mapping reactive nitrogen at the landscape scale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33DD8-F372-4A68-9687-DF4EE05ED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210" y="5202238"/>
            <a:ext cx="9144000" cy="1655762"/>
          </a:xfrm>
        </p:spPr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Pieternel Levelt (NCAR (USA), KNMI, TU Delft (Netherlands) ) and Pierre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Coheur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(ULB, Belgium) and the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Nitrosat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Science Team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F1870-4F1B-4707-9FB1-58735D4D4FBA}"/>
              </a:ext>
            </a:extLst>
          </p:cNvPr>
          <p:cNvSpPr txBox="1"/>
          <p:nvPr/>
        </p:nvSpPr>
        <p:spPr>
          <a:xfrm>
            <a:off x="375987" y="310484"/>
            <a:ext cx="6093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EGU22-6473, March 25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BG3.20 – Gas exchange and related soil processes in agricultural ecosystems, virtual pre-recorded presentation Wednesday, 25 May 2022, 11:20 CEST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94045"/>
            <a:ext cx="10515600" cy="1325563"/>
          </a:xfrm>
        </p:spPr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850" y="1086676"/>
            <a:ext cx="11626808" cy="828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394" dirty="0" err="1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rPr>
              <a:t>Nitrosat</a:t>
            </a:r>
            <a:r>
              <a:rPr lang="en-GB" sz="2394" dirty="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rPr>
              <a:t> would be the first atmospheric sounding mission capable of addressing the global nitrogen challenge on farm scale resolution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12462" y="1915407"/>
            <a:ext cx="6648108" cy="437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5" b="1" dirty="0"/>
              <a:t>Measurement of both oxidized and reduced nitrogen</a:t>
            </a:r>
            <a:endParaRPr lang="en-US" sz="1795" dirty="0"/>
          </a:p>
          <a:p>
            <a:pPr marL="284978" indent="-284978">
              <a:buFont typeface="Courier New" panose="02070309020205020404" pitchFamily="49" charset="0"/>
              <a:buChar char="o"/>
            </a:pPr>
            <a:r>
              <a:rPr lang="en-US" sz="1795" dirty="0"/>
              <a:t>Coupling NO</a:t>
            </a:r>
            <a:r>
              <a:rPr lang="en-US" sz="1795" baseline="-25000" dirty="0"/>
              <a:t>2</a:t>
            </a:r>
            <a:r>
              <a:rPr lang="en-US" sz="1795" dirty="0"/>
              <a:t> and NH</a:t>
            </a:r>
            <a:r>
              <a:rPr lang="en-US" sz="1795" baseline="-25000" dirty="0"/>
              <a:t>3</a:t>
            </a:r>
            <a:r>
              <a:rPr lang="en-US" sz="1795" dirty="0"/>
              <a:t> links source sectors: agriculture, industry and transport.  All sectors must be involved!</a:t>
            </a:r>
          </a:p>
          <a:p>
            <a:endParaRPr lang="en-GB" sz="1795" dirty="0"/>
          </a:p>
          <a:p>
            <a:r>
              <a:rPr lang="en-GB" sz="1795" b="1" dirty="0"/>
              <a:t>Unprecedented spatial resolution and mapping</a:t>
            </a:r>
          </a:p>
          <a:p>
            <a:pPr marL="284978" indent="-284978">
              <a:buFont typeface="Courier New" panose="02070309020205020404" pitchFamily="49" charset="0"/>
              <a:buChar char="o"/>
            </a:pPr>
            <a:endParaRPr lang="en-US" sz="1795" dirty="0"/>
          </a:p>
          <a:p>
            <a:pPr marL="284978" indent="-284978">
              <a:buFont typeface="Courier New" panose="02070309020205020404" pitchFamily="49" charset="0"/>
              <a:buChar char="o"/>
            </a:pPr>
            <a:r>
              <a:rPr lang="en-US" sz="1795" dirty="0">
                <a:solidFill>
                  <a:srgbClr val="053249"/>
                </a:solidFill>
              </a:rPr>
              <a:t>Capability to distinguish major sources globally </a:t>
            </a:r>
          </a:p>
          <a:p>
            <a:pPr lvl="1"/>
            <a:r>
              <a:rPr lang="en-US" sz="1795" dirty="0">
                <a:solidFill>
                  <a:srgbClr val="053249"/>
                </a:solidFill>
                <a:sym typeface="Wingdings" panose="05000000000000000000" pitchFamily="2" charset="2"/>
              </a:rPr>
              <a:t> </a:t>
            </a:r>
            <a:r>
              <a:rPr lang="en-US" sz="1596" dirty="0">
                <a:solidFill>
                  <a:srgbClr val="053249"/>
                </a:solidFill>
                <a:sym typeface="Wingdings" panose="05000000000000000000" pitchFamily="2" charset="2"/>
              </a:rPr>
              <a:t>towards </a:t>
            </a:r>
            <a:r>
              <a:rPr lang="en-US" sz="1596" dirty="0">
                <a:solidFill>
                  <a:srgbClr val="053249"/>
                </a:solidFill>
              </a:rPr>
              <a:t>establishing an international (compliance) monitoring system as input to emerging UN action including INMS &amp; INCOM</a:t>
            </a:r>
          </a:p>
          <a:p>
            <a:pPr marL="284978" indent="-284978">
              <a:buFont typeface="Courier New" panose="02070309020205020404" pitchFamily="49" charset="0"/>
              <a:buChar char="o"/>
            </a:pPr>
            <a:endParaRPr lang="en-US" sz="1097" dirty="0">
              <a:solidFill>
                <a:srgbClr val="053249"/>
              </a:solidFill>
            </a:endParaRPr>
          </a:p>
          <a:p>
            <a:pPr marL="284978" indent="-284978">
              <a:buFont typeface="Courier New" panose="02070309020205020404" pitchFamily="49" charset="0"/>
              <a:buChar char="o"/>
            </a:pPr>
            <a:r>
              <a:rPr lang="en-US" sz="1795" dirty="0">
                <a:solidFill>
                  <a:srgbClr val="053249"/>
                </a:solidFill>
              </a:rPr>
              <a:t>Capability to link atmospheric measurements to exposure for assessing impacts on human and ecosystems health</a:t>
            </a:r>
          </a:p>
          <a:p>
            <a:pPr marL="284978" indent="-284978">
              <a:buFont typeface="Courier New" panose="02070309020205020404" pitchFamily="49" charset="0"/>
              <a:buChar char="o"/>
            </a:pPr>
            <a:endParaRPr lang="en-US" sz="1795" dirty="0">
              <a:solidFill>
                <a:srgbClr val="053249"/>
              </a:solidFill>
            </a:endParaRPr>
          </a:p>
          <a:p>
            <a:pPr marL="284978" indent="-284978">
              <a:buFont typeface="Courier New" panose="02070309020205020404" pitchFamily="49" charset="0"/>
              <a:buChar char="o"/>
            </a:pPr>
            <a:r>
              <a:rPr lang="en-US" sz="1795" dirty="0">
                <a:solidFill>
                  <a:srgbClr val="053249"/>
                </a:solidFill>
              </a:rPr>
              <a:t>Synchronized with the future CO2M mapping mission, </a:t>
            </a:r>
            <a:r>
              <a:rPr lang="en-US" sz="1795" dirty="0" err="1">
                <a:solidFill>
                  <a:srgbClr val="053249"/>
                </a:solidFill>
              </a:rPr>
              <a:t>Nitrosat</a:t>
            </a:r>
            <a:r>
              <a:rPr lang="en-US" sz="1795" dirty="0">
                <a:solidFill>
                  <a:srgbClr val="053249"/>
                </a:solidFill>
              </a:rPr>
              <a:t> will be a key element for assessing the intertwined carbon and nitrogen budgets on the landscape scale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3"/>
          <a:stretch/>
        </p:blipFill>
        <p:spPr>
          <a:xfrm>
            <a:off x="7091995" y="2407404"/>
            <a:ext cx="5100005" cy="37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2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4" y="2236758"/>
            <a:ext cx="2660121" cy="3169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Afbeelding" descr="Afbeeld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52" y="5424418"/>
            <a:ext cx="2266982" cy="119846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tikstof (NH3 en NOx): bijdrage satellietmetingen"/>
          <p:cNvSpPr txBox="1"/>
          <p:nvPr/>
        </p:nvSpPr>
        <p:spPr>
          <a:xfrm>
            <a:off x="-230518" y="11673"/>
            <a:ext cx="1265303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Nitrogen Cycle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measuring Ammonia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kumimoji="0" sz="2400" b="1" i="0" u="none" strike="noStrike" kern="1200" cap="none" spc="0" normalizeH="0" baseline="-5999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 farm scale resolution from space  (500x500 m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With NITROSAT: an Earth Explorer ESA mission pre-feasibility study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0" name="Rechthoek"/>
          <p:cNvSpPr/>
          <p:nvPr/>
        </p:nvSpPr>
        <p:spPr>
          <a:xfrm>
            <a:off x="3014639" y="2913050"/>
            <a:ext cx="1135768" cy="2030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4572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221" name="TROPOMI NO₂"/>
          <p:cNvSpPr txBox="1"/>
          <p:nvPr/>
        </p:nvSpPr>
        <p:spPr>
          <a:xfrm>
            <a:off x="21565" y="2340556"/>
            <a:ext cx="1121910" cy="1361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lnSpc>
                <a:spcPts val="5400"/>
              </a:lnSpc>
              <a:defRPr sz="3400" b="1"/>
            </a:lvl1pPr>
          </a:lstStyle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TROPOMI </a:t>
            </a:r>
            <a:endParaRPr lang="en-US" sz="17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NO₂</a:t>
            </a:r>
          </a:p>
        </p:txBody>
      </p:sp>
      <p:pic>
        <p:nvPicPr>
          <p:cNvPr id="223" name="Afbeelding" descr="Afbeelding"/>
          <p:cNvPicPr>
            <a:picLocks noChangeAspect="1"/>
          </p:cNvPicPr>
          <p:nvPr/>
        </p:nvPicPr>
        <p:blipFill>
          <a:blip r:embed="rId5"/>
          <a:srcRect r="41218"/>
          <a:stretch>
            <a:fillRect/>
          </a:stretch>
        </p:blipFill>
        <p:spPr>
          <a:xfrm>
            <a:off x="3668995" y="2236758"/>
            <a:ext cx="2700654" cy="3169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Afbeelding" descr="Afbeelding"/>
          <p:cNvPicPr>
            <a:picLocks noChangeAspect="1"/>
          </p:cNvPicPr>
          <p:nvPr/>
        </p:nvPicPr>
        <p:blipFill>
          <a:blip r:embed="rId5"/>
          <a:srcRect l="61430" b="62732"/>
          <a:stretch>
            <a:fillRect/>
          </a:stretch>
        </p:blipFill>
        <p:spPr>
          <a:xfrm>
            <a:off x="4058915" y="5424418"/>
            <a:ext cx="2135408" cy="1423247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CrIS NH3"/>
          <p:cNvSpPr txBox="1"/>
          <p:nvPr/>
        </p:nvSpPr>
        <p:spPr>
          <a:xfrm>
            <a:off x="3421392" y="2707914"/>
            <a:ext cx="1147713" cy="1102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/>
            </a:pPr>
            <a:r>
              <a:rPr kumimoji="0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CrIS</a:t>
            </a:r>
            <a:r>
              <a:rPr kumimoji="0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endParaRPr lang="en-US" sz="17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Ammonia</a:t>
            </a:r>
            <a:endParaRPr kumimoji="0" sz="1700" b="1" i="0" u="none" strike="noStrike" kern="1200" cap="none" spc="0" normalizeH="0" baseline="-5999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71C90E25-5E43-4908-8C2E-FEC2B2DA32EC}"/>
              </a:ext>
            </a:extLst>
          </p:cNvPr>
          <p:cNvSpPr/>
          <p:nvPr/>
        </p:nvSpPr>
        <p:spPr>
          <a:xfrm>
            <a:off x="7024005" y="2637179"/>
            <a:ext cx="4901736" cy="39857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Quantify the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emissions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of NH</a:t>
            </a:r>
            <a:r>
              <a:rPr kumimoji="0" lang="en-GB" sz="17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3</a:t>
            </a: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and NO</a:t>
            </a:r>
            <a:r>
              <a:rPr kumimoji="0" lang="en-GB" sz="17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x</a:t>
            </a: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on the landscape scales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, and to attribute the relative contributions of natural, industrial, agricultural, fire, transport and household sources.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7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Quantify the contribution of reactive nitrogen to </a:t>
            </a: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air pollution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Constrain the atmospheric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dispersion and surface deposition </a:t>
            </a: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of reactive nitrogen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and its impacts on ecosystems and the carbon cycle.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Reduce uncertainties in the contribution of reactive nitrogen to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climate forcing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via a better understanding of gas phase chemistry, secondary aerosol formation and interactions between biogeochemical cycles.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837087-1043-43D0-A0C3-873C44C38862}"/>
              </a:ext>
            </a:extLst>
          </p:cNvPr>
          <p:cNvSpPr txBox="1"/>
          <p:nvPr/>
        </p:nvSpPr>
        <p:spPr>
          <a:xfrm>
            <a:off x="366461" y="881391"/>
            <a:ext cx="11655724" cy="153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Lead-Investigator: Pierre Coheur (ULB); co-Lead Investigator Pieternel Levelt (KNMI, </a:t>
            </a:r>
            <a:r>
              <a:rPr lang="en-US" b="1" dirty="0">
                <a:solidFill>
                  <a:prstClr val="black"/>
                </a:solidFill>
                <a:latin typeface="Calibri" charset="0"/>
                <a:ea typeface="ＭＳ Ｐゴシック" charset="-128"/>
              </a:rPr>
              <a:t>TUD, NCAR)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</a:b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Lieven Clarisse (ULB)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 Van Damme (ULB)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Henk Eskes (KNMI),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Pepijn Veefkind (KNMI and TUD), Cathy Clerbaux (LATMOS, France),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Michel Van Roozendael (BIRA-IASB, Belgium),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Frank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Dentener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(JRC, Italy) ,  Jan Willem Erisman (Leiden University, The Netherlands), Martijn Schaap (TNO, The Netherlands; TU Berlin, Germany), Mark Sutton (CEH, United-Kingdom)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BE4934-B6B6-4572-9A8A-E410633C7173}"/>
              </a:ext>
            </a:extLst>
          </p:cNvPr>
          <p:cNvSpPr txBox="1"/>
          <p:nvPr/>
        </p:nvSpPr>
        <p:spPr>
          <a:xfrm>
            <a:off x="7207045" y="2234069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Mission Objectives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5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Scientific motivation and goals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7883" y="5541017"/>
            <a:ext cx="4212714" cy="3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795" dirty="0">
                <a:solidFill>
                  <a:schemeClr val="bg1">
                    <a:lumMod val="25000"/>
                  </a:schemeClr>
                </a:solidFill>
                <a:latin typeface="Arial" charset="0"/>
                <a:ea typeface="MS PGothic" pitchFamily="34" charset="-128"/>
                <a:cs typeface="Arial" charset="0"/>
              </a:rPr>
              <a:t>EU damage cost: 70-320 billion € /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A41B0-B146-4938-99F3-AB066DFE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52" y="1704829"/>
            <a:ext cx="6888516" cy="3731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64233" y="5436108"/>
            <a:ext cx="1483851" cy="23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8" dirty="0">
                <a:solidFill>
                  <a:srgbClr val="242424"/>
                </a:solidFill>
                <a:latin typeface="Segoe UI" panose="020B0502040204020203" pitchFamily="34" charset="0"/>
              </a:rPr>
              <a:t>Sutton et al., Nature 2011</a:t>
            </a:r>
            <a:endParaRPr lang="en-GB" sz="898" dirty="0"/>
          </a:p>
        </p:txBody>
      </p:sp>
      <p:sp>
        <p:nvSpPr>
          <p:cNvPr id="8" name="TextBox 7"/>
          <p:cNvSpPr txBox="1"/>
          <p:nvPr/>
        </p:nvSpPr>
        <p:spPr>
          <a:xfrm>
            <a:off x="116552" y="1681399"/>
            <a:ext cx="4680832" cy="512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978" indent="-284978">
              <a:spcBef>
                <a:spcPts val="1197"/>
              </a:spcBef>
              <a:buFont typeface="Courier New" panose="02070309020205020404" pitchFamily="49" charset="0"/>
              <a:buChar char="o"/>
            </a:pPr>
            <a:r>
              <a:rPr lang="en-GB" sz="1795" dirty="0">
                <a:solidFill>
                  <a:srgbClr val="445560"/>
                </a:solidFill>
                <a:latin typeface="Arial" charset="0"/>
                <a:ea typeface="MS PGothic" pitchFamily="34" charset="-128"/>
                <a:cs typeface="Arial" charset="0"/>
              </a:rPr>
              <a:t>Emissions of reactive nitrogen have increased five to ten-fold since preindustrial times due to agriculture and energy production</a:t>
            </a:r>
          </a:p>
          <a:p>
            <a:pPr marL="284978" indent="-284978">
              <a:spcBef>
                <a:spcPts val="1197"/>
              </a:spcBef>
              <a:buFont typeface="Courier New" panose="02070309020205020404" pitchFamily="49" charset="0"/>
              <a:buChar char="o"/>
            </a:pPr>
            <a:r>
              <a:rPr lang="en-GB" sz="1795" dirty="0">
                <a:solidFill>
                  <a:srgbClr val="445560"/>
                </a:solidFill>
                <a:latin typeface="Arial" charset="0"/>
                <a:ea typeface="MS PGothic" pitchFamily="34" charset="-128"/>
                <a:cs typeface="Arial" charset="0"/>
              </a:rPr>
              <a:t>62% of the area of European ecosystems was exposed to levels of nitrogen beyond that which they can safely tolerate</a:t>
            </a:r>
          </a:p>
          <a:p>
            <a:pPr marL="284978" indent="-284978">
              <a:spcBef>
                <a:spcPts val="1197"/>
              </a:spcBef>
              <a:buFont typeface="Courier New" panose="02070309020205020404" pitchFamily="49" charset="0"/>
              <a:buChar char="o"/>
            </a:pPr>
            <a:r>
              <a:rPr lang="en-GB" sz="1795" dirty="0">
                <a:solidFill>
                  <a:srgbClr val="445560"/>
                </a:solidFill>
                <a:latin typeface="Arial" charset="0"/>
                <a:ea typeface="MS PGothic" pitchFamily="34" charset="-128"/>
                <a:cs typeface="Arial" charset="0"/>
              </a:rPr>
              <a:t>90 % of the emissions occur in the form of NO</a:t>
            </a:r>
            <a:r>
              <a:rPr lang="en-GB" sz="1795" baseline="-25000" dirty="0">
                <a:solidFill>
                  <a:srgbClr val="445560"/>
                </a:solidFill>
                <a:latin typeface="Arial" charset="0"/>
                <a:ea typeface="MS PGothic" pitchFamily="34" charset="-128"/>
                <a:cs typeface="Arial" charset="0"/>
              </a:rPr>
              <a:t>x</a:t>
            </a:r>
            <a:r>
              <a:rPr lang="en-GB" sz="1795" dirty="0">
                <a:solidFill>
                  <a:srgbClr val="445560"/>
                </a:solidFill>
                <a:latin typeface="Arial" charset="0"/>
                <a:ea typeface="MS PGothic" pitchFamily="34" charset="-128"/>
                <a:cs typeface="Arial" charset="0"/>
              </a:rPr>
              <a:t> and NH</a:t>
            </a:r>
            <a:r>
              <a:rPr lang="en-GB" sz="1795" baseline="-25000" dirty="0">
                <a:solidFill>
                  <a:srgbClr val="445560"/>
                </a:solidFill>
                <a:latin typeface="Arial" charset="0"/>
                <a:ea typeface="MS PGothic" pitchFamily="34" charset="-128"/>
                <a:cs typeface="Arial" charset="0"/>
              </a:rPr>
              <a:t>3</a:t>
            </a:r>
          </a:p>
          <a:p>
            <a:pPr marL="284978" indent="-284978">
              <a:spcBef>
                <a:spcPts val="1197"/>
              </a:spcBef>
              <a:buFont typeface="Courier New" panose="02070309020205020404" pitchFamily="49" charset="0"/>
              <a:buChar char="o"/>
            </a:pPr>
            <a:r>
              <a:rPr lang="en-GB" sz="1795" dirty="0">
                <a:solidFill>
                  <a:srgbClr val="053249"/>
                </a:solidFill>
                <a:latin typeface="Arial" charset="0"/>
                <a:ea typeface="MS PGothic" pitchFamily="34" charset="-128"/>
                <a:cs typeface="Arial" charset="0"/>
              </a:rPr>
              <a:t>Excess reactive nitrogen has detrimental impacts on human and ecosystems health, as well as on the global environment (climate, biodiversity, stratospheric ozone) </a:t>
            </a:r>
            <a:r>
              <a:rPr lang="en-GB" sz="1795" i="1" dirty="0">
                <a:solidFill>
                  <a:srgbClr val="053249"/>
                </a:solidFill>
                <a:latin typeface="Arial" charset="0"/>
                <a:ea typeface="MS PGothic" pitchFamily="34" charset="-128"/>
                <a:cs typeface="Arial" charset="0"/>
              </a:rPr>
              <a:t>on all scales</a:t>
            </a:r>
          </a:p>
          <a:p>
            <a:pPr marL="284978" indent="-284978">
              <a:spcBef>
                <a:spcPts val="1197"/>
              </a:spcBef>
              <a:buFont typeface="Courier New" panose="02070309020205020404" pitchFamily="49" charset="0"/>
              <a:buChar char="o"/>
            </a:pPr>
            <a:r>
              <a:rPr lang="en-GB" sz="1795" dirty="0">
                <a:solidFill>
                  <a:srgbClr val="053249"/>
                </a:solidFill>
                <a:latin typeface="Arial" charset="0"/>
                <a:ea typeface="MS PGothic" pitchFamily="34" charset="-128"/>
                <a:cs typeface="Arial" charset="0"/>
              </a:rPr>
              <a:t>The current nitrogen biogeochemical flow is placing humanity in a zone of high-risk.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552" y="1014220"/>
            <a:ext cx="8616177" cy="46040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394" b="1" dirty="0">
                <a:solidFill>
                  <a:prstClr val="white"/>
                </a:solidFill>
                <a:latin typeface="Calibri" panose="020F0502020204030204"/>
              </a:rPr>
              <a:t>Anthropogenic perturbation of the reactive nitrogen cycle</a:t>
            </a:r>
          </a:p>
        </p:txBody>
      </p:sp>
    </p:spTree>
    <p:extLst>
      <p:ext uri="{BB962C8B-B14F-4D97-AF65-F5344CB8AC3E}">
        <p14:creationId xmlns:p14="http://schemas.microsoft.com/office/powerpoint/2010/main" val="98732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3897" y="-5921"/>
            <a:ext cx="10515600" cy="1325563"/>
          </a:xfrm>
        </p:spPr>
        <p:txBody>
          <a:bodyPr/>
          <a:lstStyle/>
          <a:p>
            <a:r>
              <a:rPr lang="en-US" dirty="0"/>
              <a:t>Scientific motivation and goals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878" y="1628418"/>
            <a:ext cx="9961554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978" indent="-284978">
              <a:buFont typeface="Arial" panose="020B0604020202020204" pitchFamily="34" charset="0"/>
              <a:buChar char="•"/>
            </a:pPr>
            <a:r>
              <a:rPr lang="en-GB" sz="1995" dirty="0">
                <a:solidFill>
                  <a:srgbClr val="445560"/>
                </a:solidFill>
                <a:latin typeface="Arial" charset="0"/>
                <a:ea typeface="MS PGothic" pitchFamily="34" charset="-128"/>
                <a:cs typeface="Arial" charset="0"/>
              </a:rPr>
              <a:t>Much is known on reactive nitrogen at the global and  regional scale: spatial resolution of the satellite pixels is around 5 x 5 to 10 x 10 km2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F39B668-5401-49CE-A320-C193F119E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22012" b="18711"/>
          <a:stretch/>
        </p:blipFill>
        <p:spPr>
          <a:xfrm>
            <a:off x="6220626" y="2880766"/>
            <a:ext cx="5913346" cy="2608421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7A1691C-E00C-4A20-AB1A-1AC7705A0C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22012" b="18711"/>
          <a:stretch/>
        </p:blipFill>
        <p:spPr>
          <a:xfrm>
            <a:off x="0" y="2880766"/>
            <a:ext cx="5913345" cy="260842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72AF3A-8853-42E2-9646-5C76CDF71E95}"/>
              </a:ext>
            </a:extLst>
          </p:cNvPr>
          <p:cNvSpPr txBox="1"/>
          <p:nvPr/>
        </p:nvSpPr>
        <p:spPr>
          <a:xfrm>
            <a:off x="7365991" y="2573829"/>
            <a:ext cx="3117248" cy="30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96" b="1" dirty="0">
                <a:solidFill>
                  <a:srgbClr val="003249"/>
                </a:solidFill>
              </a:rPr>
              <a:t>Tropospheric NH</a:t>
            </a:r>
            <a:r>
              <a:rPr lang="en-GB" sz="1396" b="1" baseline="-25000" dirty="0">
                <a:solidFill>
                  <a:srgbClr val="003249"/>
                </a:solidFill>
              </a:rPr>
              <a:t>3 </a:t>
            </a:r>
            <a:r>
              <a:rPr lang="en-GB" sz="1396" b="1" dirty="0">
                <a:solidFill>
                  <a:srgbClr val="003249"/>
                </a:solidFill>
              </a:rPr>
              <a:t>from IASI</a:t>
            </a:r>
            <a:endParaRPr lang="en-GB" sz="1396" b="1" baseline="-25000" dirty="0">
              <a:solidFill>
                <a:srgbClr val="003249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EB04EB-DBF2-4476-98D7-0535BBCE25C2}"/>
              </a:ext>
            </a:extLst>
          </p:cNvPr>
          <p:cNvSpPr txBox="1"/>
          <p:nvPr/>
        </p:nvSpPr>
        <p:spPr>
          <a:xfrm>
            <a:off x="1040249" y="2563925"/>
            <a:ext cx="3113992" cy="30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96" b="1" dirty="0">
                <a:solidFill>
                  <a:srgbClr val="003249"/>
                </a:solidFill>
              </a:rPr>
              <a:t>Tropospheric NO</a:t>
            </a:r>
            <a:r>
              <a:rPr lang="en-GB" sz="1396" b="1" baseline="-25000" dirty="0">
                <a:solidFill>
                  <a:srgbClr val="003249"/>
                </a:solidFill>
              </a:rPr>
              <a:t>2</a:t>
            </a:r>
            <a:r>
              <a:rPr lang="en-GB" sz="1396" b="1" dirty="0">
                <a:solidFill>
                  <a:srgbClr val="003249"/>
                </a:solidFill>
              </a:rPr>
              <a:t> from OMI</a:t>
            </a:r>
            <a:endParaRPr lang="en-GB" sz="1396" b="1" baseline="-25000" dirty="0">
              <a:solidFill>
                <a:srgbClr val="00324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878" y="1010255"/>
            <a:ext cx="8616177" cy="46040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394" b="1" dirty="0">
                <a:solidFill>
                  <a:prstClr val="white"/>
                </a:solidFill>
                <a:latin typeface="Calibri" panose="020F0502020204030204"/>
              </a:rPr>
              <a:t>Landscape scale: a remaining gap for measuring reactive nitrogen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9571" y="2353909"/>
            <a:ext cx="1974630" cy="3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795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10-year averages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5788" y="5463557"/>
            <a:ext cx="7435555" cy="3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795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Fingerprint of anthropogenic pollution (regional, country to global scale)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577" y="5804701"/>
            <a:ext cx="2841088" cy="306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396" b="1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Energy production; transport…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72230" y="5796125"/>
            <a:ext cx="1136947" cy="306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396" b="1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Agriculture</a:t>
            </a:r>
          </a:p>
        </p:txBody>
      </p:sp>
      <p:sp>
        <p:nvSpPr>
          <p:cNvPr id="7" name="Down Arrow 6"/>
          <p:cNvSpPr/>
          <p:nvPr/>
        </p:nvSpPr>
        <p:spPr>
          <a:xfrm>
            <a:off x="1573883" y="5462782"/>
            <a:ext cx="351253" cy="333343"/>
          </a:xfrm>
          <a:prstGeom prst="downArrow">
            <a:avLst/>
          </a:prstGeom>
          <a:noFill/>
          <a:ln>
            <a:solidFill>
              <a:srgbClr val="819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5"/>
          </a:p>
        </p:txBody>
      </p:sp>
      <p:sp>
        <p:nvSpPr>
          <p:cNvPr id="14" name="Down Arrow 13"/>
          <p:cNvSpPr/>
          <p:nvPr/>
        </p:nvSpPr>
        <p:spPr>
          <a:xfrm>
            <a:off x="10228624" y="5440268"/>
            <a:ext cx="351253" cy="333343"/>
          </a:xfrm>
          <a:prstGeom prst="downArrow">
            <a:avLst/>
          </a:prstGeom>
          <a:noFill/>
          <a:ln>
            <a:solidFill>
              <a:srgbClr val="819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5"/>
          </a:p>
        </p:txBody>
      </p:sp>
    </p:spTree>
    <p:extLst>
      <p:ext uri="{BB962C8B-B14F-4D97-AF65-F5344CB8AC3E}">
        <p14:creationId xmlns:p14="http://schemas.microsoft.com/office/powerpoint/2010/main" val="362300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Scientific motivation and goals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63A930-B2E8-4B2F-A925-9D0B4D309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6832" r="50000"/>
          <a:stretch/>
        </p:blipFill>
        <p:spPr>
          <a:xfrm>
            <a:off x="6491796" y="4127117"/>
            <a:ext cx="5170032" cy="22565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B0E96B-9E1C-4BF9-8473-1FBB2EE85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9" t="6832" b="3786"/>
          <a:stretch/>
        </p:blipFill>
        <p:spPr>
          <a:xfrm>
            <a:off x="6491796" y="1695394"/>
            <a:ext cx="5299671" cy="21585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88E8351-AFA4-4AD5-A839-EBD85FE022A7}"/>
              </a:ext>
            </a:extLst>
          </p:cNvPr>
          <p:cNvSpPr txBox="1"/>
          <p:nvPr/>
        </p:nvSpPr>
        <p:spPr>
          <a:xfrm>
            <a:off x="6456773" y="3855839"/>
            <a:ext cx="2184618" cy="30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96" b="1" i="1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Feedlots in Flanders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332E9F-4ADD-45B9-943A-014DD58B1C81}"/>
              </a:ext>
            </a:extLst>
          </p:cNvPr>
          <p:cNvSpPr txBox="1"/>
          <p:nvPr/>
        </p:nvSpPr>
        <p:spPr>
          <a:xfrm>
            <a:off x="6443438" y="1436971"/>
            <a:ext cx="4888342" cy="30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96" b="1" i="1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Ammonia distribution from IASI – 10 year average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878" y="1628418"/>
            <a:ext cx="5198652" cy="70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978" indent="-284978">
              <a:buFont typeface="Arial" panose="020B0604020202020204" pitchFamily="34" charset="0"/>
              <a:buChar char="•"/>
            </a:pPr>
            <a:r>
              <a:rPr lang="en-GB" sz="1995" dirty="0">
                <a:solidFill>
                  <a:srgbClr val="445560"/>
                </a:solidFill>
                <a:latin typeface="Arial" charset="0"/>
                <a:ea typeface="MS PGothic" pitchFamily="34" charset="-128"/>
                <a:cs typeface="Arial" charset="0"/>
              </a:rPr>
              <a:t>Much is known on reactive nitrogen at the global and regional scale but: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8878" y="1016585"/>
            <a:ext cx="8616177" cy="46040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394" b="1" dirty="0">
                <a:solidFill>
                  <a:prstClr val="white"/>
                </a:solidFill>
                <a:latin typeface="Calibri" panose="020F0502020204030204"/>
              </a:rPr>
              <a:t>Landscape scale: a remaining gap for measuring reactive nitrogen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763120-F4B8-454C-A7D0-9219AEC68C01}"/>
              </a:ext>
            </a:extLst>
          </p:cNvPr>
          <p:cNvSpPr/>
          <p:nvPr/>
        </p:nvSpPr>
        <p:spPr>
          <a:xfrm>
            <a:off x="1172171" y="2320981"/>
            <a:ext cx="4046764" cy="322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974" indent="-341974">
              <a:buFont typeface="+mj-lt"/>
              <a:buAutoNum type="arabicPeriod"/>
            </a:pPr>
            <a:endParaRPr lang="en-US" sz="1795" dirty="0">
              <a:solidFill>
                <a:prstClr val="black"/>
              </a:solidFill>
              <a:latin typeface="Calibri" panose="020F0502020204030204"/>
            </a:endParaRPr>
          </a:p>
          <a:p>
            <a:pPr marL="341974" indent="-341974">
              <a:buFont typeface="+mj-lt"/>
              <a:buAutoNum type="arabicPeriod"/>
            </a:pPr>
            <a:r>
              <a:rPr lang="en-US" sz="1795" dirty="0">
                <a:solidFill>
                  <a:prstClr val="black"/>
                </a:solidFill>
                <a:latin typeface="Calibri" panose="020F0502020204030204"/>
              </a:rPr>
              <a:t>Point source detection only possible using long term averages and </a:t>
            </a:r>
            <a:r>
              <a:rPr lang="en-US" sz="1795" dirty="0" err="1">
                <a:solidFill>
                  <a:prstClr val="black"/>
                </a:solidFill>
                <a:latin typeface="Calibri" panose="020F0502020204030204"/>
              </a:rPr>
              <a:t>specialised</a:t>
            </a:r>
            <a:r>
              <a:rPr lang="en-US" sz="1795" dirty="0">
                <a:solidFill>
                  <a:prstClr val="black"/>
                </a:solidFill>
                <a:latin typeface="Calibri" panose="020F0502020204030204"/>
              </a:rPr>
              <a:t> imaging techniques (wind-rotated </a:t>
            </a:r>
            <a:r>
              <a:rPr lang="en-US" sz="1795" dirty="0" err="1">
                <a:solidFill>
                  <a:prstClr val="black"/>
                </a:solidFill>
                <a:latin typeface="Calibri" panose="020F0502020204030204"/>
              </a:rPr>
              <a:t>supersampling</a:t>
            </a:r>
            <a:r>
              <a:rPr lang="en-US" sz="1795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341974" indent="-341974">
              <a:buFont typeface="+mj-lt"/>
              <a:buAutoNum type="arabicPeriod"/>
            </a:pPr>
            <a:endParaRPr lang="en-US" sz="1795" dirty="0">
              <a:solidFill>
                <a:prstClr val="black"/>
              </a:solidFill>
              <a:latin typeface="Calibri" panose="020F0502020204030204"/>
            </a:endParaRPr>
          </a:p>
          <a:p>
            <a:pPr marL="341974" indent="-341974">
              <a:buFont typeface="+mj-lt"/>
              <a:buAutoNum type="arabicPeriod"/>
            </a:pPr>
            <a:r>
              <a:rPr lang="en-US" sz="1795" dirty="0">
                <a:solidFill>
                  <a:prstClr val="black"/>
                </a:solidFill>
                <a:latin typeface="Calibri" panose="020F0502020204030204"/>
              </a:rPr>
              <a:t>Clusters cannot be disentangled</a:t>
            </a:r>
          </a:p>
          <a:p>
            <a:pPr marL="341974" indent="-341974">
              <a:buFont typeface="+mj-lt"/>
              <a:buAutoNum type="arabicPeriod"/>
            </a:pPr>
            <a:endParaRPr lang="en-US" sz="1795" dirty="0">
              <a:solidFill>
                <a:prstClr val="black"/>
              </a:solidFill>
              <a:latin typeface="Calibri" panose="020F0502020204030204"/>
            </a:endParaRPr>
          </a:p>
          <a:p>
            <a:pPr marL="341974" indent="-341974">
              <a:buFont typeface="+mj-lt"/>
              <a:buAutoNum type="arabicPeriod"/>
            </a:pPr>
            <a:r>
              <a:rPr lang="en-US" sz="1995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/>
              </a:rPr>
              <a:t>Extracting reliable emission / deposition fluxes and assessing the related impacts at local 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32DE5-D734-4841-9B1F-27B406E9BD56}"/>
              </a:ext>
            </a:extLst>
          </p:cNvPr>
          <p:cNvSpPr txBox="1"/>
          <p:nvPr/>
        </p:nvSpPr>
        <p:spPr>
          <a:xfrm>
            <a:off x="530172" y="5850759"/>
            <a:ext cx="5475174" cy="70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995" b="1" dirty="0" err="1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rPr>
              <a:t>Nitrosat</a:t>
            </a:r>
            <a:r>
              <a:rPr lang="en-GB" sz="1995" b="1" dirty="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rPr>
              <a:t> will provide measurements at the landscape (sub-km) scale</a:t>
            </a:r>
          </a:p>
        </p:txBody>
      </p:sp>
    </p:spTree>
    <p:extLst>
      <p:ext uri="{BB962C8B-B14F-4D97-AF65-F5344CB8AC3E}">
        <p14:creationId xmlns:p14="http://schemas.microsoft.com/office/powerpoint/2010/main" val="402153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86417" y="6388810"/>
            <a:ext cx="541916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Measurements at the landscape scale</a:t>
            </a:r>
          </a:p>
        </p:txBody>
      </p:sp>
      <p:pic>
        <p:nvPicPr>
          <p:cNvPr id="20" name="Picture 19" descr="figure_NH3_NO2_annotati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9"/>
          <a:stretch/>
        </p:blipFill>
        <p:spPr bwMode="auto">
          <a:xfrm>
            <a:off x="515298" y="2076777"/>
            <a:ext cx="3612949" cy="4136024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78799" y="1868535"/>
            <a:ext cx="1943100" cy="188961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249" y="1812248"/>
            <a:ext cx="168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white"/>
                </a:solidFill>
                <a:latin typeface="Calibri" panose="020F0502020204030204"/>
              </a:rPr>
              <a:t>Industrial point sources</a:t>
            </a:r>
          </a:p>
        </p:txBody>
      </p:sp>
      <p:sp>
        <p:nvSpPr>
          <p:cNvPr id="23" name="Oval 22"/>
          <p:cNvSpPr/>
          <p:nvPr/>
        </p:nvSpPr>
        <p:spPr>
          <a:xfrm>
            <a:off x="642299" y="1900286"/>
            <a:ext cx="107950" cy="10092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299" y="2253156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b="1" dirty="0">
                <a:solidFill>
                  <a:prstClr val="white"/>
                </a:solidFill>
                <a:latin typeface="Calibri" panose="020F0502020204030204"/>
              </a:rPr>
              <a:t>Port of Antwerp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8690" y="4271576"/>
            <a:ext cx="1664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b="1" dirty="0" err="1">
                <a:solidFill>
                  <a:prstClr val="white"/>
                </a:solidFill>
                <a:latin typeface="Calibri" panose="020F0502020204030204"/>
              </a:rPr>
              <a:t>Piesteritz</a:t>
            </a:r>
            <a:r>
              <a:rPr lang="en-GB" sz="1100" b="1" dirty="0">
                <a:solidFill>
                  <a:prstClr val="white"/>
                </a:solidFill>
                <a:latin typeface="Calibri" panose="020F0502020204030204"/>
              </a:rPr>
              <a:t> (agro)chemical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b="1" dirty="0">
                <a:solidFill>
                  <a:prstClr val="white"/>
                </a:solidFill>
                <a:latin typeface="Calibri" panose="020F0502020204030204"/>
              </a:rPr>
              <a:t>complex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6145" y="2266219"/>
            <a:ext cx="418990" cy="2616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b="1" dirty="0">
                <a:solidFill>
                  <a:prstClr val="white"/>
                </a:solidFill>
                <a:latin typeface="Calibri" panose="020F0502020204030204"/>
              </a:rPr>
              <a:t>NO</a:t>
            </a:r>
            <a:r>
              <a:rPr lang="en-GB" sz="11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6145" y="4233927"/>
            <a:ext cx="4189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b="1" dirty="0">
                <a:solidFill>
                  <a:prstClr val="white"/>
                </a:solidFill>
                <a:latin typeface="Calibri" panose="020F0502020204030204"/>
              </a:rPr>
              <a:t>NH</a:t>
            </a:r>
            <a:r>
              <a:rPr lang="en-GB" sz="1100" b="1" baseline="-25000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E0675EE-7359-4293-A468-607E3A27F41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Science and mission objectives</a:t>
            </a:r>
          </a:p>
        </p:txBody>
      </p:sp>
    </p:spTree>
    <p:extLst>
      <p:ext uri="{BB962C8B-B14F-4D97-AF65-F5344CB8AC3E}">
        <p14:creationId xmlns:p14="http://schemas.microsoft.com/office/powerpoint/2010/main" val="216857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86417" y="6396335"/>
            <a:ext cx="541916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Measurements at the landscape scale</a:t>
            </a:r>
          </a:p>
        </p:txBody>
      </p:sp>
      <p:pic>
        <p:nvPicPr>
          <p:cNvPr id="36" name="Picture 35" descr="figure_NH3_NO2_annot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8" y="2076777"/>
            <a:ext cx="9482589" cy="4136024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578799" y="1868535"/>
            <a:ext cx="1943100" cy="188961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56529" y="1253955"/>
            <a:ext cx="113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6DCFF6">
                    <a:lumMod val="75000"/>
                  </a:srgbClr>
                </a:solidFill>
                <a:effectLst/>
                <a:uLnTx/>
                <a:uFillTx/>
              </a:rPr>
              <a:t>Sentinel 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6DCFF6">
                    <a:lumMod val="75000"/>
                  </a:srgbClr>
                </a:solidFill>
                <a:effectLst/>
                <a:uLnTx/>
                <a:uFillTx/>
              </a:rPr>
              <a:t>MTG – IRS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0249" y="1812248"/>
            <a:ext cx="168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Industrial point sources</a:t>
            </a:r>
          </a:p>
        </p:txBody>
      </p:sp>
      <p:sp>
        <p:nvSpPr>
          <p:cNvPr id="40" name="Oval 39"/>
          <p:cNvSpPr/>
          <p:nvPr/>
        </p:nvSpPr>
        <p:spPr>
          <a:xfrm>
            <a:off x="642299" y="1900286"/>
            <a:ext cx="107950" cy="10092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5299" y="2253156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Port of Antwerp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8690" y="4271576"/>
            <a:ext cx="1664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Piesteritz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(agro)chemical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complex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46145" y="2266219"/>
            <a:ext cx="418990" cy="2616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NO</a:t>
            </a:r>
            <a:r>
              <a:rPr kumimoji="0" lang="en-GB" sz="11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46145" y="4233927"/>
            <a:ext cx="4189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NH</a:t>
            </a:r>
            <a:r>
              <a:rPr kumimoji="0" lang="en-GB" sz="11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329953" y="1928637"/>
            <a:ext cx="1492623" cy="0"/>
          </a:xfrm>
          <a:prstGeom prst="line">
            <a:avLst/>
          </a:prstGeom>
          <a:noFill/>
          <a:ln w="28575" cap="flat" cmpd="sng" algn="ctr">
            <a:solidFill>
              <a:srgbClr val="FF9900"/>
            </a:solidFill>
            <a:prstDash val="solid"/>
          </a:ln>
          <a:effectLst/>
        </p:spPr>
      </p:cxnSp>
      <p:cxnSp>
        <p:nvCxnSpPr>
          <p:cNvPr id="46" name="Straight Connector 45"/>
          <p:cNvCxnSpPr/>
          <p:nvPr/>
        </p:nvCxnSpPr>
        <p:spPr>
          <a:xfrm>
            <a:off x="6069106" y="1928637"/>
            <a:ext cx="1492623" cy="0"/>
          </a:xfrm>
          <a:prstGeom prst="line">
            <a:avLst/>
          </a:prstGeom>
          <a:noFill/>
          <a:ln w="28575" cap="flat" cmpd="sng" algn="ctr">
            <a:solidFill>
              <a:srgbClr val="6C8698"/>
            </a:solidFill>
            <a:prstDash val="soli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>
            <a:off x="7934002" y="1928637"/>
            <a:ext cx="1492623" cy="0"/>
          </a:xfrm>
          <a:prstGeom prst="line">
            <a:avLst/>
          </a:prstGeom>
          <a:noFill/>
          <a:ln w="28575" cap="flat" cmpd="sng" algn="ctr">
            <a:solidFill>
              <a:srgbClr val="6DCFF6">
                <a:lumMod val="75000"/>
              </a:srgbClr>
            </a:solidFill>
            <a:prstDash val="soli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4106395" y="1690455"/>
            <a:ext cx="1805818" cy="4676734"/>
          </a:xfrm>
          <a:prstGeom prst="rect">
            <a:avLst/>
          </a:prstGeom>
          <a:solidFill>
            <a:srgbClr val="FE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4720192" y="3967392"/>
            <a:ext cx="578223" cy="517712"/>
          </a:xfrm>
          <a:prstGeom prst="rightArrow">
            <a:avLst/>
          </a:prstGeom>
          <a:noFill/>
          <a:ln w="25400" cap="flat" cmpd="sng" algn="ctr">
            <a:solidFill>
              <a:srgbClr val="335E6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36848" y="1552581"/>
            <a:ext cx="7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6C8698"/>
                </a:solidFill>
                <a:effectLst/>
                <a:uLnTx/>
                <a:uFillTx/>
              </a:rPr>
              <a:t>CO2M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553C4BFB-48BD-4715-9861-051FF8D09C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Science and mission objectives</a:t>
            </a:r>
          </a:p>
        </p:txBody>
      </p:sp>
    </p:spTree>
    <p:extLst>
      <p:ext uri="{BB962C8B-B14F-4D97-AF65-F5344CB8AC3E}">
        <p14:creationId xmlns:p14="http://schemas.microsoft.com/office/powerpoint/2010/main" val="12231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59523" y="6396335"/>
            <a:ext cx="541916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Measurements at the landscape scale</a:t>
            </a:r>
          </a:p>
        </p:txBody>
      </p:sp>
      <p:pic>
        <p:nvPicPr>
          <p:cNvPr id="34" name="Picture 33" descr="figure_NH3_NO2_annot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8" y="2070053"/>
            <a:ext cx="9482589" cy="4136024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578799" y="1861811"/>
            <a:ext cx="1943100" cy="188961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36848" y="1552581"/>
            <a:ext cx="7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6C8698"/>
                </a:solidFill>
                <a:effectLst/>
                <a:uLnTx/>
                <a:uFillTx/>
              </a:rPr>
              <a:t>CO2M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56529" y="1247231"/>
            <a:ext cx="113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6DCFF6">
                    <a:lumMod val="75000"/>
                  </a:srgbClr>
                </a:solidFill>
                <a:effectLst/>
                <a:uLnTx/>
                <a:uFillTx/>
              </a:rPr>
              <a:t>Sentinel 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6DCFF6">
                    <a:lumMod val="75000"/>
                  </a:srgbClr>
                </a:solidFill>
                <a:effectLst/>
                <a:uLnTx/>
                <a:uFillTx/>
              </a:rPr>
              <a:t>MTG – IRS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0249" y="1805524"/>
            <a:ext cx="168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Industrial point sources</a:t>
            </a:r>
          </a:p>
        </p:txBody>
      </p:sp>
      <p:sp>
        <p:nvSpPr>
          <p:cNvPr id="53" name="Oval 52"/>
          <p:cNvSpPr/>
          <p:nvPr/>
        </p:nvSpPr>
        <p:spPr>
          <a:xfrm>
            <a:off x="642299" y="1893562"/>
            <a:ext cx="107950" cy="10092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5299" y="2246432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Port of Antwerp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8690" y="4264852"/>
            <a:ext cx="1664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Piesteritz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(agro)chemical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complex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46145" y="2259495"/>
            <a:ext cx="418990" cy="2616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NO</a:t>
            </a:r>
            <a:r>
              <a:rPr kumimoji="0" lang="en-GB" sz="11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46145" y="4227203"/>
            <a:ext cx="4189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NH</a:t>
            </a:r>
            <a:r>
              <a:rPr kumimoji="0" lang="en-GB" sz="11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45104" y="1552581"/>
            <a:ext cx="104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Nitrosat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329953" y="1921913"/>
            <a:ext cx="1492623" cy="0"/>
          </a:xfrm>
          <a:prstGeom prst="line">
            <a:avLst/>
          </a:prstGeom>
          <a:noFill/>
          <a:ln w="28575" cap="flat" cmpd="sng" algn="ctr">
            <a:solidFill>
              <a:srgbClr val="FF9900"/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6069106" y="1921913"/>
            <a:ext cx="1492623" cy="0"/>
          </a:xfrm>
          <a:prstGeom prst="line">
            <a:avLst/>
          </a:prstGeom>
          <a:noFill/>
          <a:ln w="28575" cap="flat" cmpd="sng" algn="ctr">
            <a:solidFill>
              <a:srgbClr val="6C8698"/>
            </a:solidFill>
            <a:prstDash val="solid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7934002" y="1921913"/>
            <a:ext cx="1492623" cy="0"/>
          </a:xfrm>
          <a:prstGeom prst="line">
            <a:avLst/>
          </a:prstGeom>
          <a:noFill/>
          <a:ln w="28575" cap="flat" cmpd="sng" algn="ctr">
            <a:solidFill>
              <a:srgbClr val="6DCFF6">
                <a:lumMod val="75000"/>
              </a:srgbClr>
            </a:solidFill>
            <a:prstDash val="solid"/>
          </a:ln>
          <a:effectLst/>
        </p:spPr>
      </p:cxnSp>
      <p:sp>
        <p:nvSpPr>
          <p:cNvPr id="20" name="Title 2">
            <a:extLst>
              <a:ext uri="{FF2B5EF4-FFF2-40B4-BE49-F238E27FC236}">
                <a16:creationId xmlns:a16="http://schemas.microsoft.com/office/drawing/2014/main" id="{BA9A2424-D698-4F8D-AD8B-07C09E9F83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Science and mission objectives</a:t>
            </a:r>
          </a:p>
        </p:txBody>
      </p:sp>
    </p:spTree>
    <p:extLst>
      <p:ext uri="{BB962C8B-B14F-4D97-AF65-F5344CB8AC3E}">
        <p14:creationId xmlns:p14="http://schemas.microsoft.com/office/powerpoint/2010/main" val="414342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18693"/>
            <a:ext cx="10515600" cy="1325563"/>
          </a:xfrm>
        </p:spPr>
        <p:txBody>
          <a:bodyPr/>
          <a:lstStyle/>
          <a:p>
            <a:r>
              <a:rPr lang="en-US" dirty="0"/>
              <a:t>Mission concept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24511" y="1557199"/>
            <a:ext cx="2525804" cy="6445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79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Infrared imaging Fourier Transform Spectrometer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79052" y="1546126"/>
            <a:ext cx="2657814" cy="6430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795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Visible Imaging </a:t>
            </a:r>
            <a:r>
              <a:rPr lang="en-GB" sz="1795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Pushbroom</a:t>
            </a:r>
            <a:r>
              <a:rPr lang="en-GB" sz="1795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Spectrometer</a:t>
            </a:r>
            <a:endParaRPr lang="en-GB" sz="1995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28185" y="1588781"/>
            <a:ext cx="748526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4" b="1" dirty="0">
                <a:solidFill>
                  <a:srgbClr val="0000FF"/>
                </a:solidFill>
                <a:latin typeface="Calibri" panose="020F0502020204030204"/>
                <a:sym typeface="Wingdings" panose="05000000000000000000" pitchFamily="2" charset="2"/>
              </a:rPr>
              <a:t>NO</a:t>
            </a:r>
            <a:r>
              <a:rPr lang="en-GB" sz="2394" b="1" baseline="-25000" dirty="0">
                <a:solidFill>
                  <a:srgbClr val="0000FF"/>
                </a:solidFill>
                <a:latin typeface="Calibri" panose="020F0502020204030204"/>
                <a:sym typeface="Wingdings" panose="05000000000000000000" pitchFamily="2" charset="2"/>
              </a:rPr>
              <a:t>2</a:t>
            </a:r>
            <a:endParaRPr lang="en-GB" sz="2394" b="1" baseline="-250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94401" y="2197657"/>
            <a:ext cx="4052200" cy="85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978" indent="-284978">
              <a:buFont typeface="Arial" panose="020B0604020202020204" pitchFamily="34" charset="0"/>
              <a:buChar char="•"/>
            </a:pPr>
            <a:r>
              <a:rPr lang="en-GB" sz="1596" dirty="0">
                <a:solidFill>
                  <a:srgbClr val="335E6F"/>
                </a:solidFill>
                <a:latin typeface="Calibri" panose="020F0502020204030204"/>
              </a:rPr>
              <a:t>900-1000 cm</a:t>
            </a:r>
            <a:r>
              <a:rPr lang="en-GB" sz="1596" baseline="30000" dirty="0">
                <a:solidFill>
                  <a:srgbClr val="335E6F"/>
                </a:solidFill>
                <a:latin typeface="Calibri" panose="020F0502020204030204"/>
              </a:rPr>
              <a:t>-1</a:t>
            </a:r>
            <a:r>
              <a:rPr lang="en-GB" sz="1596" dirty="0">
                <a:solidFill>
                  <a:srgbClr val="335E6F"/>
                </a:solidFill>
                <a:latin typeface="Calibri" panose="020F0502020204030204"/>
              </a:rPr>
              <a:t> spectral range</a:t>
            </a:r>
          </a:p>
          <a:p>
            <a:pPr marL="284978" indent="-284978">
              <a:buFont typeface="Arial" panose="020B0604020202020204" pitchFamily="34" charset="0"/>
              <a:buChar char="•"/>
            </a:pPr>
            <a:r>
              <a:rPr lang="en-GB" sz="1596" dirty="0">
                <a:solidFill>
                  <a:srgbClr val="335E6F"/>
                </a:solidFill>
                <a:latin typeface="Calibri" panose="020F0502020204030204"/>
              </a:rPr>
              <a:t>0.625 cm</a:t>
            </a:r>
            <a:r>
              <a:rPr lang="en-GB" sz="1596" baseline="30000" dirty="0">
                <a:solidFill>
                  <a:srgbClr val="335E6F"/>
                </a:solidFill>
                <a:latin typeface="Calibri" panose="020F0502020204030204"/>
              </a:rPr>
              <a:t>-1</a:t>
            </a:r>
            <a:r>
              <a:rPr lang="en-GB" sz="1596" dirty="0">
                <a:solidFill>
                  <a:srgbClr val="335E6F"/>
                </a:solidFill>
                <a:latin typeface="Calibri" panose="020F0502020204030204"/>
              </a:rPr>
              <a:t> spectral sampling</a:t>
            </a:r>
          </a:p>
          <a:p>
            <a:pPr marL="284978" indent="-284978">
              <a:buFont typeface="Arial" panose="020B0604020202020204" pitchFamily="34" charset="0"/>
              <a:buChar char="•"/>
            </a:pPr>
            <a:r>
              <a:rPr lang="en-GB" sz="1596" dirty="0" err="1">
                <a:solidFill>
                  <a:srgbClr val="335E6F"/>
                </a:solidFill>
                <a:latin typeface="Calibri" panose="020F0502020204030204"/>
              </a:rPr>
              <a:t>NeDT</a:t>
            </a:r>
            <a:r>
              <a:rPr lang="en-GB" sz="1596" dirty="0">
                <a:solidFill>
                  <a:srgbClr val="335E6F"/>
                </a:solidFill>
                <a:latin typeface="Calibri" panose="020F0502020204030204"/>
              </a:rPr>
              <a:t>    &lt; 0.38 K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51615" y="2213418"/>
            <a:ext cx="3599821" cy="85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978" indent="-284978">
              <a:buFont typeface="Arial" panose="020B0604020202020204" pitchFamily="34" charset="0"/>
              <a:buChar char="•"/>
            </a:pPr>
            <a:r>
              <a:rPr lang="en-GB" sz="1596" dirty="0">
                <a:solidFill>
                  <a:srgbClr val="335E6F"/>
                </a:solidFill>
                <a:latin typeface="Calibri" panose="020F0502020204030204"/>
              </a:rPr>
              <a:t>&lt;405-500 nm spectral range</a:t>
            </a:r>
          </a:p>
          <a:p>
            <a:pPr marL="284978" indent="-284978">
              <a:buFont typeface="Arial" panose="020B0604020202020204" pitchFamily="34" charset="0"/>
              <a:buChar char="•"/>
            </a:pPr>
            <a:r>
              <a:rPr lang="en-GB" sz="1596" dirty="0">
                <a:solidFill>
                  <a:srgbClr val="335E6F"/>
                </a:solidFill>
                <a:latin typeface="Calibri" panose="020F0502020204030204"/>
              </a:rPr>
              <a:t>0.5 nm spectral resolution</a:t>
            </a:r>
          </a:p>
          <a:p>
            <a:pPr marL="284978" indent="-284978">
              <a:buFont typeface="Arial" panose="020B0604020202020204" pitchFamily="34" charset="0"/>
              <a:buChar char="•"/>
            </a:pPr>
            <a:r>
              <a:rPr lang="en-GB" sz="1596" dirty="0">
                <a:solidFill>
                  <a:srgbClr val="335E6F"/>
                </a:solidFill>
                <a:latin typeface="Calibri" panose="020F0502020204030204"/>
              </a:rPr>
              <a:t>SNR 600-800 (cloud free)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74305" y="1548641"/>
            <a:ext cx="765302" cy="46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94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NH</a:t>
            </a:r>
            <a:r>
              <a:rPr lang="en-GB" sz="2394" b="1" baseline="-25000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3</a:t>
            </a:r>
            <a:endParaRPr lang="en-GB" sz="2394" b="1" baseline="-25000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27" name="Picture 2" descr="Fig3timeline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8" y="3733173"/>
            <a:ext cx="3581794" cy="26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15411" y="724168"/>
            <a:ext cx="11008239" cy="82920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394" b="1" dirty="0">
                <a:solidFill>
                  <a:prstClr val="white"/>
                </a:solidFill>
                <a:latin typeface="Calibri" panose="020F0502020204030204"/>
              </a:rPr>
              <a:t>Synchronized imaging of NH</a:t>
            </a:r>
            <a:r>
              <a:rPr lang="en-US" sz="2394" b="1" baseline="-25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lang="en-US" sz="2394" b="1" dirty="0">
                <a:solidFill>
                  <a:prstClr val="white"/>
                </a:solidFill>
                <a:latin typeface="Calibri" panose="020F0502020204030204"/>
              </a:rPr>
              <a:t> and </a:t>
            </a:r>
            <a:r>
              <a:rPr lang="en-US" sz="2394" b="1" dirty="0">
                <a:solidFill>
                  <a:prstClr val="white"/>
                </a:solidFill>
              </a:rPr>
              <a:t>NO</a:t>
            </a:r>
            <a:r>
              <a:rPr lang="en-US" sz="2394" b="1" baseline="-25000" dirty="0">
                <a:solidFill>
                  <a:prstClr val="white"/>
                </a:solidFill>
              </a:rPr>
              <a:t>2 </a:t>
            </a:r>
            <a:r>
              <a:rPr lang="en-US" sz="2394" b="1" dirty="0">
                <a:solidFill>
                  <a:prstClr val="white"/>
                </a:solidFill>
                <a:latin typeface="Calibri" panose="020F0502020204030204"/>
              </a:rPr>
              <a:t>at a spatial resolution of 500 x 500</a:t>
            </a:r>
            <a:r>
              <a:rPr lang="en-US" sz="2394" b="1" dirty="0">
                <a:solidFill>
                  <a:prstClr val="white"/>
                </a:solidFill>
              </a:rPr>
              <a:t>m</a:t>
            </a:r>
            <a:r>
              <a:rPr lang="en-US" sz="2394" b="1" baseline="30000" dirty="0">
                <a:solidFill>
                  <a:prstClr val="white"/>
                </a:solidFill>
              </a:rPr>
              <a:t>2 </a:t>
            </a:r>
            <a:r>
              <a:rPr lang="en-US" sz="2394" b="1" dirty="0">
                <a:solidFill>
                  <a:prstClr val="white"/>
                </a:solidFill>
                <a:latin typeface="Calibri" panose="020F0502020204030204"/>
              </a:rPr>
              <a:t>and a </a:t>
            </a:r>
            <a:br>
              <a:rPr lang="en-US" sz="2394" b="1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394" b="1" dirty="0">
                <a:solidFill>
                  <a:prstClr val="white"/>
                </a:solidFill>
                <a:latin typeface="Calibri" panose="020F0502020204030204"/>
              </a:rPr>
              <a:t>Bi-monthly revisit time for detecting seasonal impacts</a:t>
            </a:r>
            <a:endParaRPr lang="en-US" sz="2394" b="1" baseline="30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5411" y="3238177"/>
            <a:ext cx="5404387" cy="46040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394" b="1" dirty="0">
                <a:solidFill>
                  <a:prstClr val="white"/>
                </a:solidFill>
                <a:latin typeface="Calibri" panose="020F0502020204030204"/>
              </a:rPr>
              <a:t>Uniqueness and complementarity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20617" y="3875803"/>
            <a:ext cx="6068850" cy="85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978" indent="-284978">
              <a:buFont typeface="Arial" panose="020B0604020202020204" pitchFamily="34" charset="0"/>
              <a:buChar char="•"/>
            </a:pPr>
            <a:r>
              <a:rPr lang="fr-BE" sz="1795" dirty="0" err="1"/>
              <a:t>Launch</a:t>
            </a:r>
            <a:r>
              <a:rPr lang="fr-BE" sz="1795" dirty="0"/>
              <a:t> in 2031</a:t>
            </a:r>
          </a:p>
          <a:p>
            <a:pPr marL="284978" indent="-284978">
              <a:buFont typeface="Arial" panose="020B0604020202020204" pitchFamily="34" charset="0"/>
              <a:buChar char="•"/>
            </a:pPr>
            <a:r>
              <a:rPr lang="fr-BE" sz="1795" b="1" dirty="0"/>
              <a:t>7-years </a:t>
            </a:r>
            <a:r>
              <a:rPr lang="fr-BE" sz="1795" b="1" dirty="0" err="1"/>
              <a:t>lifetime</a:t>
            </a:r>
            <a:r>
              <a:rPr lang="fr-BE" sz="1795" b="1" dirty="0"/>
              <a:t> </a:t>
            </a:r>
            <a:r>
              <a:rPr lang="fr-BE" sz="1795" dirty="0"/>
              <a:t>(goal) </a:t>
            </a:r>
          </a:p>
          <a:p>
            <a:pPr marL="446466"/>
            <a:r>
              <a:rPr lang="fr-BE" sz="1396" dirty="0"/>
              <a:t>to </a:t>
            </a:r>
            <a:r>
              <a:rPr lang="fr-BE" sz="1396" dirty="0" err="1"/>
              <a:t>identify</a:t>
            </a:r>
            <a:r>
              <a:rPr lang="fr-BE" sz="1396" dirty="0"/>
              <a:t> first </a:t>
            </a:r>
            <a:r>
              <a:rPr lang="fr-BE" sz="1396" dirty="0" err="1"/>
              <a:t>signs</a:t>
            </a:r>
            <a:r>
              <a:rPr lang="fr-BE" sz="1396" dirty="0"/>
              <a:t> of adaptations in </a:t>
            </a:r>
            <a:r>
              <a:rPr lang="fr-BE" sz="1396" dirty="0" err="1"/>
              <a:t>economy</a:t>
            </a:r>
            <a:r>
              <a:rPr lang="fr-BE" sz="1396" dirty="0"/>
              <a:t> and agriculture</a:t>
            </a:r>
            <a:endParaRPr lang="en-GB" sz="1396" dirty="0"/>
          </a:p>
        </p:txBody>
      </p:sp>
      <p:sp>
        <p:nvSpPr>
          <p:cNvPr id="32" name="TextBox 31"/>
          <p:cNvSpPr txBox="1"/>
          <p:nvPr/>
        </p:nvSpPr>
        <p:spPr>
          <a:xfrm>
            <a:off x="6020616" y="4865755"/>
            <a:ext cx="5100766" cy="147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795" b="1" dirty="0"/>
              <a:t>Synergies</a:t>
            </a:r>
          </a:p>
          <a:p>
            <a:pPr marL="284978" indent="-284978">
              <a:buFont typeface="Arial" panose="020B0604020202020204" pitchFamily="34" charset="0"/>
              <a:buChar char="•"/>
            </a:pPr>
            <a:r>
              <a:rPr lang="fr-BE" sz="1795" u="sng" dirty="0" err="1"/>
              <a:t>With</a:t>
            </a:r>
            <a:r>
              <a:rPr lang="fr-BE" sz="1795" u="sng" dirty="0"/>
              <a:t> </a:t>
            </a:r>
            <a:r>
              <a:rPr lang="fr-BE" sz="1795" u="sng" dirty="0" err="1"/>
              <a:t>Sentinel</a:t>
            </a:r>
            <a:r>
              <a:rPr lang="fr-BE" sz="1795" u="sng" dirty="0"/>
              <a:t> 4-5</a:t>
            </a:r>
            <a:r>
              <a:rPr lang="fr-BE" sz="1795" dirty="0"/>
              <a:t>: High-</a:t>
            </a:r>
            <a:r>
              <a:rPr lang="fr-BE" sz="1795" dirty="0" err="1"/>
              <a:t>resolution</a:t>
            </a:r>
            <a:r>
              <a:rPr lang="fr-BE" sz="1795" dirty="0"/>
              <a:t> </a:t>
            </a:r>
            <a:r>
              <a:rPr lang="fr-BE" sz="1795" dirty="0" err="1"/>
              <a:t>mapping</a:t>
            </a:r>
            <a:r>
              <a:rPr lang="fr-BE" sz="1795" dirty="0"/>
              <a:t> of </a:t>
            </a:r>
            <a:r>
              <a:rPr lang="fr-BE" sz="1795" dirty="0" err="1"/>
              <a:t>Nitrogen</a:t>
            </a:r>
            <a:r>
              <a:rPr lang="fr-BE" sz="1795" dirty="0"/>
              <a:t> on top of the </a:t>
            </a:r>
            <a:r>
              <a:rPr lang="fr-BE" sz="1795" dirty="0" err="1"/>
              <a:t>operational</a:t>
            </a:r>
            <a:r>
              <a:rPr lang="fr-BE" sz="1795" dirty="0"/>
              <a:t> </a:t>
            </a:r>
            <a:r>
              <a:rPr lang="fr-BE" sz="1795" dirty="0" err="1"/>
              <a:t>backbone</a:t>
            </a:r>
            <a:endParaRPr lang="fr-BE" sz="1795" dirty="0"/>
          </a:p>
          <a:p>
            <a:pPr marL="284978" indent="-284978">
              <a:buFont typeface="Arial" panose="020B0604020202020204" pitchFamily="34" charset="0"/>
              <a:buChar char="•"/>
            </a:pPr>
            <a:r>
              <a:rPr lang="fr-BE" sz="1795" u="sng" dirty="0" err="1"/>
              <a:t>With</a:t>
            </a:r>
            <a:r>
              <a:rPr lang="fr-BE" sz="1795" u="sng" dirty="0"/>
              <a:t> CO2M</a:t>
            </a:r>
            <a:r>
              <a:rPr lang="fr-BE" sz="1795" dirty="0"/>
              <a:t>: </a:t>
            </a:r>
            <a:r>
              <a:rPr lang="fr-BE" sz="1795" dirty="0" err="1"/>
              <a:t>Mapping</a:t>
            </a:r>
            <a:r>
              <a:rPr lang="fr-BE" sz="1795" dirty="0"/>
              <a:t> </a:t>
            </a:r>
            <a:r>
              <a:rPr lang="fr-BE" sz="1795" dirty="0" err="1"/>
              <a:t>nitrogen</a:t>
            </a:r>
            <a:r>
              <a:rPr lang="fr-BE" sz="1795" dirty="0"/>
              <a:t> and </a:t>
            </a:r>
            <a:r>
              <a:rPr lang="fr-BE" sz="1795" dirty="0" err="1"/>
              <a:t>carbon</a:t>
            </a:r>
            <a:r>
              <a:rPr lang="fr-BE" sz="1795" dirty="0"/>
              <a:t> cycle disruptions </a:t>
            </a:r>
            <a:r>
              <a:rPr lang="fr-BE" sz="1795" dirty="0" err="1"/>
              <a:t>together</a:t>
            </a:r>
            <a:endParaRPr lang="en-GB" sz="1795" dirty="0"/>
          </a:p>
        </p:txBody>
      </p:sp>
    </p:spTree>
    <p:extLst>
      <p:ext uri="{BB962C8B-B14F-4D97-AF65-F5344CB8AC3E}">
        <p14:creationId xmlns:p14="http://schemas.microsoft.com/office/powerpoint/2010/main" val="30065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879</Words>
  <Application>Microsoft Office PowerPoint</Application>
  <PresentationFormat>Widescreen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Segoe UI</vt:lpstr>
      <vt:lpstr>Office Theme</vt:lpstr>
      <vt:lpstr>Nitrosat: Mapping reactive nitrogen at the landscape scale</vt:lpstr>
      <vt:lpstr>PowerPoint Presentation</vt:lpstr>
      <vt:lpstr>Scientific motivation and goals</vt:lpstr>
      <vt:lpstr>Scientific motivation and goals</vt:lpstr>
      <vt:lpstr>Scientific motivation and goals</vt:lpstr>
      <vt:lpstr>PowerPoint Presentation</vt:lpstr>
      <vt:lpstr>PowerPoint Presentation</vt:lpstr>
      <vt:lpstr>PowerPoint Presentation</vt:lpstr>
      <vt:lpstr>Mission concept</vt:lpstr>
      <vt:lpstr>Summary and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Pieternel Levelt</dc:creator>
  <cp:lastModifiedBy>Pieternel Levelt</cp:lastModifiedBy>
  <cp:revision>11</cp:revision>
  <dcterms:created xsi:type="dcterms:W3CDTF">2022-05-23T19:21:07Z</dcterms:created>
  <dcterms:modified xsi:type="dcterms:W3CDTF">2022-05-24T22:49:19Z</dcterms:modified>
</cp:coreProperties>
</file>