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88" r:id="rId4"/>
    <p:sldId id="274" r:id="rId5"/>
    <p:sldId id="273" r:id="rId6"/>
    <p:sldId id="285" r:id="rId7"/>
    <p:sldId id="329" r:id="rId8"/>
    <p:sldId id="282" r:id="rId9"/>
    <p:sldId id="330" r:id="rId10"/>
    <p:sldId id="30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Mark" initials="CM" lastIdx="2" clrIdx="0">
    <p:extLst>
      <p:ext uri="{19B8F6BF-5375-455C-9EA6-DF929625EA0E}">
        <p15:presenceInfo xmlns:p15="http://schemas.microsoft.com/office/powerpoint/2012/main" userId="S-1-5-21-3781580678-689260438-1208428872-160056" providerId="AD"/>
      </p:ext>
    </p:extLst>
  </p:cmAuthor>
  <p:cmAuthor id="2" name="Chris Mark" initials="CM" lastIdx="34" clrIdx="1">
    <p:extLst>
      <p:ext uri="{19B8F6BF-5375-455C-9EA6-DF929625EA0E}">
        <p15:presenceInfo xmlns:p15="http://schemas.microsoft.com/office/powerpoint/2012/main" userId="Chris Mark" providerId="None"/>
      </p:ext>
    </p:extLst>
  </p:cmAuthor>
  <p:cmAuthor id="3" name="Roland Neofitu" initials="RN" lastIdx="42" clrIdx="2">
    <p:extLst>
      <p:ext uri="{19B8F6BF-5375-455C-9EA6-DF929625EA0E}">
        <p15:presenceInfo xmlns:p15="http://schemas.microsoft.com/office/powerpoint/2012/main" userId="1b2513c5fe2e2619" providerId="Windows Live"/>
      </p:ext>
    </p:extLst>
  </p:cmAuthor>
  <p:cmAuthor id="4" name="Chris Mark" initials="CM [2]" lastIdx="2" clrIdx="3">
    <p:extLst>
      <p:ext uri="{19B8F6BF-5375-455C-9EA6-DF929625EA0E}">
        <p15:presenceInfo xmlns:p15="http://schemas.microsoft.com/office/powerpoint/2012/main" userId="S-1-5-21-507921405-1757981266-725345543-15413" providerId="AD"/>
      </p:ext>
    </p:extLst>
  </p:cmAuthor>
  <p:cmAuthor id="5" name="stephen.daly@ucd.ie" initials="s" lastIdx="8" clrIdx="4">
    <p:extLst>
      <p:ext uri="{19B8F6BF-5375-455C-9EA6-DF929625EA0E}">
        <p15:presenceInfo xmlns:p15="http://schemas.microsoft.com/office/powerpoint/2012/main" userId="S::stephen.daly@ucd.ie::1bde644a-63be-4779-9c2e-6a490e524c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472C4"/>
    <a:srgbClr val="EAB800"/>
    <a:srgbClr val="FF5050"/>
    <a:srgbClr val="AFABAB"/>
    <a:srgbClr val="E50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952" autoAdjust="0"/>
  </p:normalViewPr>
  <p:slideViewPr>
    <p:cSldViewPr snapToGrid="0">
      <p:cViewPr varScale="1">
        <p:scale>
          <a:sx n="74" d="100"/>
          <a:sy n="74" d="100"/>
        </p:scale>
        <p:origin x="9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EA335-0FBB-431D-9634-1009604B9EE9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62AB3-E008-4DE3-817E-7273322B37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31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2AB3-E008-4DE3-817E-7273322B37DB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208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2AB3-E008-4DE3-817E-7273322B37D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580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2AB3-E008-4DE3-817E-7273322B37DB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101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2AB3-E008-4DE3-817E-7273322B37D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200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2AB3-E008-4DE3-817E-7273322B37D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0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2AB3-E008-4DE3-817E-7273322B37DB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381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2AB3-E008-4DE3-817E-7273322B37D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710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2AB3-E008-4DE3-817E-7273322B37D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087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2AB3-E008-4DE3-817E-7273322B37D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631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2AB3-E008-4DE3-817E-7273322B37DB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331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2AB3-E008-4DE3-817E-7273322B37DB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34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C6C3-DF32-444C-A06B-BEE2D07A5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99524-9DB1-4E62-B916-184A8C6A1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58F3-AE9F-4B68-B8E0-C76A7144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D246-4DA1-497A-885F-5AED2C576830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C0CF2-55A2-451B-B6E6-8031792B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CEBA-57E4-457D-98D3-F8183144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C851-ECC8-420B-A633-AD1DF318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D56E8-5054-4EEA-A510-EB19017FD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8628C-185A-44F8-AC86-857039D3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ECB9-F738-49B7-BAA8-95648420A8BD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C52D7-656B-4BDD-A7B5-BD00E223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D60CF-07C4-4918-A639-FA9C772B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7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8977D-4174-4D1F-B6EA-7710637C5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995E6-0158-4D77-B468-8CA7EABCC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6EC12-E157-4427-BC81-9E5A7912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AB45-0BE2-4DC0-B672-BEF0DB65A784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4E738-AE1E-44C1-914E-03F627B5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77F3A-8375-4F16-BD4B-A7EEF83E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54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DF81-6F72-4BBE-99A1-A741D61E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93DF-3436-4A3C-8439-7EE1E8D7F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1FC92-6C32-408B-91B2-8A351AD7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A3CB-DA9D-4E13-AE8F-D71C279DFB1E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C9E79-51A5-4281-8538-246F35D6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258A-8744-4CE2-B596-438DCD38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3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0A09-6D52-477B-88F0-888A3DC5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4EF40-6C0D-42D9-8FFC-1EF41D54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63974-CFD5-46B7-8CF6-6E6B6F83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7E5B-3A5B-4F9B-B70E-DF8F276BE0E2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33A45-7360-482F-91A7-D8809CAB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0E94F-746A-48F7-B942-72FF1A97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11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0FED-A351-4DBC-A832-DE28A2CF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D38B2-A23F-4EF6-ABAC-23AF76772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D35B1-7D45-4120-90DF-AEDF2A0FA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50F49-D528-45E5-8DB1-2FEB8E4B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D548-BBCB-4C33-A09C-6E2CCF361031}" type="datetime1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A0324-6638-4BA9-A39E-EC848C6B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2211E-C8F1-4606-BF49-465A1EA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72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A972-9E2D-4AC3-9B16-884192CB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57928-1D81-4952-B831-67EF23E7A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C9C8E-047E-4FEC-8EB5-62FDF2E52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1611A-9814-4AA5-BA35-15C5CF8CC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F486D-980B-49B8-B597-50E9F7E78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10813-0B7D-4271-8079-B009770D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02E9-E554-4037-BE63-D2315CC1AE63}" type="datetime1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73E605-E030-47D5-A8A4-6306207B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2B093-53F9-4D81-8061-039A239D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4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4C4D-807C-4158-9CD6-C93F6E3B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5AB70-2218-4851-9CF9-B04BCDC6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CBF8-7813-4A12-88D2-8BB3DE0D3132}" type="datetime1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603AF-6C8A-432D-8FCD-D2D021B3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95B6F-03EE-4320-8684-DD055BBC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8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8D832-9C2F-4EC1-90E0-993B84C4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FC66-6406-4AA6-A471-0283F7112BF5}" type="datetime1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034B-4E5F-41E9-9DBF-AF605671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173D3-2D08-4B14-A54E-8DC1ED31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F17A-09FC-4D17-B802-A261FCFC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A714-F3FB-45C9-914B-E8B84DC4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81FF8-F7ED-4F0A-B2C6-3574B492B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42688-6616-4A03-A2D2-150106E9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E7-1C4F-4054-A0C9-2FD46C02680E}" type="datetime1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FC840-A2B2-4449-99A1-CD20E579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2FD35-893C-44CE-8D08-CD618374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1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2FB-F2E7-4A01-A607-423C906F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B59EA-9AEB-4657-8418-7FAEA748E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0ADF3-EC62-4B2F-A6DC-8D9167F82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E2A0F-8723-4F3E-BD2B-FC9DD5C4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4DC-4DED-4C2A-A830-A67177A96891}" type="datetime1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95898-E438-4E2A-9EC9-98DC98AD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6DFAE-35F5-4EEE-99C1-DAE3E73D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8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C13D4-E058-468A-9C08-B2C65972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ACF17-E8FD-4D6D-9AC3-6C00BD6F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6C3F-1D82-41EF-86BC-00CCD38AC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28C6-C534-4573-83DB-23F6788FA703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2F099-64A0-49D1-B784-3FFD48EC6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92CD6-85B6-41EF-BB15-CD009849A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117C6-DA8D-43AA-8159-A51FBF19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9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0BFDDD9-46FF-4599-A34F-015B3C438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079" y="327171"/>
            <a:ext cx="814251" cy="1195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6C7745-057A-49D3-B224-291D783816F0}"/>
              </a:ext>
            </a:extLst>
          </p:cNvPr>
          <p:cNvSpPr txBox="1"/>
          <p:nvPr/>
        </p:nvSpPr>
        <p:spPr>
          <a:xfrm>
            <a:off x="1533647" y="2135431"/>
            <a:ext cx="9340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Tracking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ice-sheet dynamics by detrital feldspar Pb-isotope </a:t>
            </a:r>
            <a:r>
              <a:rPr lang="hu-HU" sz="2800" b="1" dirty="0">
                <a:solidFill>
                  <a:srgbClr val="002060"/>
                </a:solidFill>
              </a:rPr>
              <a:t>and </a:t>
            </a:r>
            <a:r>
              <a:rPr lang="en-US" sz="2800" b="1" i="0" u="none" strike="noStrike" baseline="0" dirty="0">
                <a:solidFill>
                  <a:srgbClr val="002060"/>
                </a:solidFill>
              </a:rPr>
              <a:t>⁸⁷Rb/⁸⁷Sr</a:t>
            </a:r>
            <a:r>
              <a:rPr lang="hu-HU" sz="2800" b="1" dirty="0">
                <a:solidFill>
                  <a:srgbClr val="002060"/>
                </a:solidFill>
              </a:rPr>
              <a:t>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dating during the Middle Miocene Climatic Transition, Weddell Sea, Antarctica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0BE8EDEA-C0A9-46FF-86A9-449B158D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68" y="327171"/>
            <a:ext cx="3224240" cy="788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BD2490-0F4B-3B6C-7CCE-0DB150F47368}"/>
              </a:ext>
            </a:extLst>
          </p:cNvPr>
          <p:cNvSpPr txBox="1"/>
          <p:nvPr/>
        </p:nvSpPr>
        <p:spPr>
          <a:xfrm>
            <a:off x="402670" y="327171"/>
            <a:ext cx="4899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EGU2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6484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CL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27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/202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15:10-16:40 (CEST) – Room F2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https://doi.org/10.5194/egusphere-egu22-6484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B1E0B-C446-4704-6A67-526B99ADABDC}"/>
              </a:ext>
            </a:extLst>
          </p:cNvPr>
          <p:cNvSpPr txBox="1"/>
          <p:nvPr/>
        </p:nvSpPr>
        <p:spPr>
          <a:xfrm>
            <a:off x="1677283" y="3759025"/>
            <a:ext cx="883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Roland Neofitu</a:t>
            </a:r>
            <a:r>
              <a:rPr lang="en-GB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hu-HU" b="1" baseline="30000" dirty="0">
                <a:solidFill>
                  <a:schemeClr val="accent1">
                    <a:lumMod val="50000"/>
                  </a:schemeClr>
                </a:solidFill>
              </a:rPr>
              <a:t>,2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Chris Mark</a:t>
            </a:r>
            <a:r>
              <a:rPr lang="hu-HU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Suzanne O’Connell</a:t>
            </a:r>
            <a:r>
              <a:rPr lang="hu-HU" baseline="30000" dirty="0">
                <a:solidFill>
                  <a:schemeClr val="accent1">
                    <a:lumMod val="50000"/>
                  </a:schemeClr>
                </a:solidFill>
              </a:rPr>
              <a:t> 3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Sam Kelley</a:t>
            </a:r>
            <a:r>
              <a:rPr lang="en-GB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Delia Rösel</a:t>
            </a:r>
            <a:r>
              <a:rPr lang="hu-HU" baseline="30000" dirty="0">
                <a:solidFill>
                  <a:schemeClr val="accent1">
                    <a:lumMod val="50000"/>
                  </a:schemeClr>
                </a:solidFill>
              </a:rPr>
              <a:t> 4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, Thomas Zack</a:t>
            </a:r>
            <a:r>
              <a:rPr lang="hu-HU" baseline="30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, Michael Flowerdew</a:t>
            </a:r>
            <a:r>
              <a:rPr lang="hu-HU" baseline="30000" dirty="0">
                <a:solidFill>
                  <a:schemeClr val="accent1">
                    <a:lumMod val="50000"/>
                  </a:schemeClr>
                </a:solidFill>
              </a:rPr>
              <a:t> 5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and J. Stephen Daly</a:t>
            </a:r>
            <a:r>
              <a:rPr lang="en-GB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GB" b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6F9DA-FAE5-E057-7EBC-659C9EB87806}"/>
              </a:ext>
            </a:extLst>
          </p:cNvPr>
          <p:cNvSpPr txBox="1"/>
          <p:nvPr/>
        </p:nvSpPr>
        <p:spPr>
          <a:xfrm>
            <a:off x="2115410" y="4643955"/>
            <a:ext cx="8177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School of Earth Sciences, University College Dublin, Dublin, Ireland (roland.neofitu@ucdconnect.ie)</a:t>
            </a:r>
          </a:p>
          <a:p>
            <a:pPr algn="l"/>
            <a:r>
              <a:rPr lang="en-GB" sz="1400" b="0" i="0" baseline="30000" dirty="0"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n-GB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Dept. of Geosciences, Swedish Museum of Natural History, Box 50007, SE-104 05 Stockholm, Sweden</a:t>
            </a:r>
          </a:p>
          <a:p>
            <a:pPr algn="l"/>
            <a:r>
              <a:rPr lang="en-GB" sz="1400" b="0" i="0" baseline="30000" dirty="0">
                <a:solidFill>
                  <a:schemeClr val="accent1">
                    <a:lumMod val="50000"/>
                  </a:schemeClr>
                </a:solidFill>
                <a:effectLst/>
              </a:rPr>
              <a:t>3</a:t>
            </a:r>
            <a:r>
              <a:rPr lang="en-GB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Dept. of Earth and Environmental Sciences, Wesleyan University, 265 Church St., Middletown, CT 06459, USA</a:t>
            </a:r>
          </a:p>
          <a:p>
            <a:pPr algn="l"/>
            <a:r>
              <a:rPr lang="en-GB" sz="1400" b="0" i="0" baseline="30000" dirty="0">
                <a:solidFill>
                  <a:schemeClr val="accent1">
                    <a:lumMod val="50000"/>
                  </a:schemeClr>
                </a:solidFill>
                <a:effectLst/>
              </a:rPr>
              <a:t>4</a:t>
            </a:r>
            <a:r>
              <a:rPr lang="en-GB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Department of Earth Sciences, University of Gothenburg, </a:t>
            </a:r>
            <a:r>
              <a:rPr lang="en-GB" sz="1400" b="0" i="0" dirty="0" err="1">
                <a:solidFill>
                  <a:schemeClr val="accent1">
                    <a:lumMod val="50000"/>
                  </a:schemeClr>
                </a:solidFill>
                <a:effectLst/>
              </a:rPr>
              <a:t>Guldhedsgatan</a:t>
            </a:r>
            <a:r>
              <a:rPr lang="en-GB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 5A, 41320 Gothenburg, Sweden</a:t>
            </a:r>
          </a:p>
          <a:p>
            <a:pPr algn="l"/>
            <a:r>
              <a:rPr lang="en-GB" sz="1400" b="0" i="0" baseline="30000" dirty="0">
                <a:solidFill>
                  <a:schemeClr val="accent1">
                    <a:lumMod val="50000"/>
                  </a:schemeClr>
                </a:solidFill>
                <a:effectLst/>
              </a:rPr>
              <a:t>5</a:t>
            </a:r>
            <a:r>
              <a:rPr lang="en-GB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CASP, West Building, Madingley Rise, Madingley Road, Cambridge, CB3 0UD, United Kingdom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5" y="251996"/>
            <a:ext cx="1194473" cy="9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5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diagram&#10;&#10;Description automatically generated">
            <a:extLst>
              <a:ext uri="{FF2B5EF4-FFF2-40B4-BE49-F238E27FC236}">
                <a16:creationId xmlns:a16="http://schemas.microsoft.com/office/drawing/2014/main" id="{FF746585-A327-8761-2FFF-C1C7BFC4EE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4"/>
          <a:stretch/>
        </p:blipFill>
        <p:spPr>
          <a:xfrm>
            <a:off x="5632309" y="830604"/>
            <a:ext cx="5304275" cy="5276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A526A7-9C51-44BB-AA87-3528DFE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94632"/>
            <a:ext cx="10515600" cy="465478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Conclusion</a:t>
            </a:r>
            <a:endParaRPr lang="en-IE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C0C3F-295D-4E48-B31A-394A5E1B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10</a:t>
            </a:fld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674F86-8112-4FF7-95B2-8B179613CF41}"/>
              </a:ext>
            </a:extLst>
          </p:cNvPr>
          <p:cNvSpPr/>
          <p:nvPr/>
        </p:nvSpPr>
        <p:spPr>
          <a:xfrm rot="19243188">
            <a:off x="6740685" y="2749069"/>
            <a:ext cx="751840" cy="954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42A9CF-7254-42C7-B7F3-9CA193AF88FA}"/>
              </a:ext>
            </a:extLst>
          </p:cNvPr>
          <p:cNvSpPr/>
          <p:nvPr/>
        </p:nvSpPr>
        <p:spPr>
          <a:xfrm>
            <a:off x="7599482" y="1838069"/>
            <a:ext cx="1149162" cy="13238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B421D00-174E-C9DE-D9D1-E7E77225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46" y="1417808"/>
            <a:ext cx="4378354" cy="49385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Our data support the recent palaeo-ice sheet models.</a:t>
            </a:r>
          </a:p>
          <a:p>
            <a:pPr algn="just"/>
            <a:r>
              <a:rPr lang="hu-HU" dirty="0"/>
              <a:t>We see an abudance of IRD transported from the most unstable regions of the AIS around the Weddell Sea.</a:t>
            </a:r>
          </a:p>
          <a:p>
            <a:pPr algn="just"/>
            <a:r>
              <a:rPr lang="hu-HU" dirty="0"/>
              <a:t>Preliminary conclusions that ca. 750 Ma signal originates from below present day AIS.</a:t>
            </a:r>
          </a:p>
          <a:p>
            <a:pPr algn="just"/>
            <a:r>
              <a:rPr lang="hu-HU" dirty="0"/>
              <a:t>Detrital </a:t>
            </a:r>
            <a:r>
              <a:rPr lang="en-GB" baseline="30000" dirty="0"/>
              <a:t>87</a:t>
            </a:r>
            <a:r>
              <a:rPr lang="en-GB" dirty="0"/>
              <a:t>Rb/</a:t>
            </a:r>
            <a:r>
              <a:rPr lang="en-GB" baseline="30000" dirty="0"/>
              <a:t>87</a:t>
            </a:r>
            <a:r>
              <a:rPr lang="en-GB" dirty="0"/>
              <a:t>Sr</a:t>
            </a:r>
            <a:r>
              <a:rPr lang="hu-HU" dirty="0"/>
              <a:t> is a useful tool for samples with no heavy mineral fraction.</a:t>
            </a:r>
            <a:endParaRPr lang="hu-H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hu-H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u-HU" b="1" dirty="0">
                <a:solidFill>
                  <a:srgbClr val="002060"/>
                </a:solidFill>
              </a:rPr>
              <a:t>Thank you!</a:t>
            </a:r>
            <a:endParaRPr lang="en-I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0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43DA-0577-4E6B-B5FF-B8050D85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Samples</a:t>
            </a:r>
            <a:endParaRPr lang="en-IE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2F9C-DF47-491D-9294-5BBAF617E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05" y="1455576"/>
            <a:ext cx="5408595" cy="4912288"/>
          </a:xfrm>
        </p:spPr>
        <p:txBody>
          <a:bodyPr/>
          <a:lstStyle/>
          <a:p>
            <a:pPr algn="just"/>
            <a:r>
              <a:rPr lang="en-GB" dirty="0"/>
              <a:t>ODP113-694 is the only deep-sea drill core from the central Weddell Sea due to difficulty and danger of drilling here;</a:t>
            </a:r>
          </a:p>
          <a:p>
            <a:pPr algn="just"/>
            <a:r>
              <a:rPr lang="en-GB" dirty="0"/>
              <a:t>This is the only suitable core for our purposes in this region, as no alternative cores are available (other near-shore cores unlikely to capture IRD from southern DML embayment).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B2DBA-4C18-4758-B3DE-D734C331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116C81-FCB7-4D55-9E9F-3348E01D9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3"/>
          <a:stretch/>
        </p:blipFill>
        <p:spPr>
          <a:xfrm>
            <a:off x="6404393" y="120920"/>
            <a:ext cx="5600716" cy="62354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3535F-B950-43CA-AE32-074FAF3B602D}"/>
              </a:ext>
            </a:extLst>
          </p:cNvPr>
          <p:cNvSpPr txBox="1"/>
          <p:nvPr/>
        </p:nvSpPr>
        <p:spPr>
          <a:xfrm>
            <a:off x="7878605" y="6352143"/>
            <a:ext cx="241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Sullivan, 1987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333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8F78-C180-4FE8-8C73-8DB5D5E9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Introduction and Motivation</a:t>
            </a:r>
            <a:endParaRPr lang="en-IE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976FA-C241-471B-BE89-3FD66E5D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92" y="1610686"/>
            <a:ext cx="5098122" cy="4566277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Antarctic Ice Sheet (AIS) exhibited dynamic behaviour since its inception (c. 34 Ma);</a:t>
            </a:r>
          </a:p>
          <a:p>
            <a:pPr algn="just"/>
            <a:r>
              <a:rPr lang="en-GB" dirty="0"/>
              <a:t>Constraints on ice-sheet behaviour come from proxy marine and lacustrine δ</a:t>
            </a:r>
            <a:r>
              <a:rPr lang="en-GB" baseline="30000" dirty="0"/>
              <a:t>18</a:t>
            </a:r>
            <a:r>
              <a:rPr lang="en-GB" dirty="0"/>
              <a:t>O data;</a:t>
            </a:r>
          </a:p>
          <a:p>
            <a:pPr algn="just"/>
            <a:r>
              <a:rPr lang="en-GB" dirty="0"/>
              <a:t>Mid-Miocene Climate Optimum (MMCO) saw ice retreat; Mid-Miocene Climate Transition</a:t>
            </a:r>
            <a:r>
              <a:rPr lang="hu-HU" dirty="0"/>
              <a:t> (MMCT)</a:t>
            </a:r>
            <a:r>
              <a:rPr lang="en-GB" dirty="0"/>
              <a:t> saw ice expansion.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7855E0A-5D99-459A-9702-FAC29E74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805"/>
            <a:ext cx="6016525" cy="63503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81EEECA-8107-4954-9D08-618F2347FEBC}"/>
              </a:ext>
            </a:extLst>
          </p:cNvPr>
          <p:cNvSpPr/>
          <p:nvPr/>
        </p:nvSpPr>
        <p:spPr>
          <a:xfrm>
            <a:off x="9571838" y="2839453"/>
            <a:ext cx="520117" cy="77964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31066-AE19-4951-BB1E-885C91FC4DB1}"/>
              </a:ext>
            </a:extLst>
          </p:cNvPr>
          <p:cNvSpPr txBox="1"/>
          <p:nvPr/>
        </p:nvSpPr>
        <p:spPr>
          <a:xfrm>
            <a:off x="4148489" y="6234863"/>
            <a:ext cx="253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McKay et al. (2015)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F689B-136F-481B-84F0-418D92A9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70E6A-0D97-4558-B496-9F889C692E16}"/>
              </a:ext>
            </a:extLst>
          </p:cNvPr>
          <p:cNvSpPr txBox="1"/>
          <p:nvPr/>
        </p:nvSpPr>
        <p:spPr>
          <a:xfrm rot="16200000">
            <a:off x="10651364" y="3260339"/>
            <a:ext cx="14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Zachos</a:t>
            </a:r>
            <a:r>
              <a:rPr lang="en-GB" dirty="0"/>
              <a:t> curve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3DA0A-98BD-4F7F-95E2-D243BF2E732F}"/>
              </a:ext>
            </a:extLst>
          </p:cNvPr>
          <p:cNvSpPr txBox="1"/>
          <p:nvPr/>
        </p:nvSpPr>
        <p:spPr>
          <a:xfrm>
            <a:off x="9104262" y="2537507"/>
            <a:ext cx="160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MMCO/MMCT</a:t>
            </a:r>
          </a:p>
        </p:txBody>
      </p:sp>
    </p:spTree>
    <p:extLst>
      <p:ext uri="{BB962C8B-B14F-4D97-AF65-F5344CB8AC3E}">
        <p14:creationId xmlns:p14="http://schemas.microsoft.com/office/powerpoint/2010/main" val="52533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diagram&#10;&#10;Description automatically generated">
            <a:extLst>
              <a:ext uri="{FF2B5EF4-FFF2-40B4-BE49-F238E27FC236}">
                <a16:creationId xmlns:a16="http://schemas.microsoft.com/office/drawing/2014/main" id="{6E51A282-06B9-2DCC-7D32-C9D3A3DD5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25" y="1679401"/>
            <a:ext cx="7423615" cy="3741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3043DA-0577-4E6B-B5FF-B8050D85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Introduction and Motivation</a:t>
            </a:r>
            <a:endParaRPr lang="en-IE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2F9C-DF47-491D-9294-5BBAF617E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17" y="1579562"/>
            <a:ext cx="3579795" cy="5016442"/>
          </a:xfrm>
        </p:spPr>
        <p:txBody>
          <a:bodyPr>
            <a:normAutofit/>
          </a:bodyPr>
          <a:lstStyle/>
          <a:p>
            <a:r>
              <a:rPr lang="en-GB" dirty="0"/>
              <a:t>Recent developments to paleo-ice sheet models allowed modelling of Mid-Miocene ice-sheet;</a:t>
            </a:r>
          </a:p>
          <a:p>
            <a:r>
              <a:rPr lang="en-GB" dirty="0"/>
              <a:t>Model theorizes large embayments over Weddell Sea sector and Wilkes’ Land.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27D0F-9B06-435B-BFC9-BE269B00AD74}"/>
              </a:ext>
            </a:extLst>
          </p:cNvPr>
          <p:cNvSpPr txBox="1"/>
          <p:nvPr/>
        </p:nvSpPr>
        <p:spPr>
          <a:xfrm>
            <a:off x="4972050" y="5516687"/>
            <a:ext cx="696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AP – Antarctic Peninsula, EW – Ellsworth Land, SR – Shackleton Range, QML – Queen Maud Land. </a:t>
            </a:r>
            <a:r>
              <a:rPr lang="hu-HU" dirty="0">
                <a:solidFill>
                  <a:srgbClr val="FF0000"/>
                </a:solidFill>
              </a:rPr>
              <a:t>Subglacial basins.</a:t>
            </a:r>
            <a:r>
              <a:rPr lang="hu-HU" dirty="0"/>
              <a:t> </a:t>
            </a:r>
            <a:r>
              <a:rPr lang="en-GB" dirty="0"/>
              <a:t>Modified after Gasson et al.</a:t>
            </a:r>
            <a:r>
              <a:rPr lang="hu-HU" dirty="0"/>
              <a:t>,</a:t>
            </a:r>
            <a:r>
              <a:rPr lang="en-GB" dirty="0"/>
              <a:t> 2016</a:t>
            </a:r>
            <a:r>
              <a:rPr lang="hu-HU" dirty="0"/>
              <a:t>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9820E-46AA-4512-A422-B6285C90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3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609F17-7FCD-4733-8C06-E9E0E4196AE2}"/>
              </a:ext>
            </a:extLst>
          </p:cNvPr>
          <p:cNvSpPr/>
          <p:nvPr/>
        </p:nvSpPr>
        <p:spPr>
          <a:xfrm>
            <a:off x="6027607" y="2667419"/>
            <a:ext cx="468429" cy="362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08D257-272C-414E-9229-34B6345F2AB2}"/>
              </a:ext>
            </a:extLst>
          </p:cNvPr>
          <p:cNvSpPr/>
          <p:nvPr/>
        </p:nvSpPr>
        <p:spPr>
          <a:xfrm>
            <a:off x="5669280" y="2919471"/>
            <a:ext cx="468429" cy="5095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1F4877-2859-48BB-80E4-B5BE9532ABF8}"/>
              </a:ext>
            </a:extLst>
          </p:cNvPr>
          <p:cNvSpPr/>
          <p:nvPr/>
        </p:nvSpPr>
        <p:spPr>
          <a:xfrm>
            <a:off x="6652524" y="3957395"/>
            <a:ext cx="576049" cy="884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029BA9-CBC1-4B56-9047-0F063F05F867}"/>
              </a:ext>
            </a:extLst>
          </p:cNvPr>
          <p:cNvSpPr/>
          <p:nvPr/>
        </p:nvSpPr>
        <p:spPr>
          <a:xfrm>
            <a:off x="7323222" y="3957395"/>
            <a:ext cx="473242" cy="7012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4E94CC-D461-400F-823B-97EFEA17A402}"/>
              </a:ext>
            </a:extLst>
          </p:cNvPr>
          <p:cNvSpPr/>
          <p:nvPr/>
        </p:nvSpPr>
        <p:spPr>
          <a:xfrm>
            <a:off x="7311993" y="2919471"/>
            <a:ext cx="571945" cy="362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82F07-3A3D-4F6B-85B1-3F63C2839490}"/>
              </a:ext>
            </a:extLst>
          </p:cNvPr>
          <p:cNvSpPr txBox="1"/>
          <p:nvPr/>
        </p:nvSpPr>
        <p:spPr>
          <a:xfrm>
            <a:off x="4815323" y="1396543"/>
            <a:ext cx="349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Warm MMCO interglacial scenario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141F2-DBE8-EBEE-3085-10EF7B4ED5D4}"/>
              </a:ext>
            </a:extLst>
          </p:cNvPr>
          <p:cNvSpPr txBox="1"/>
          <p:nvPr/>
        </p:nvSpPr>
        <p:spPr>
          <a:xfrm>
            <a:off x="9238305" y="1394896"/>
            <a:ext cx="245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Cold glacial scenario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4465F-1C4A-FC9B-BFA6-F94FFE9A7E1A}"/>
              </a:ext>
            </a:extLst>
          </p:cNvPr>
          <p:cNvSpPr txBox="1"/>
          <p:nvPr/>
        </p:nvSpPr>
        <p:spPr>
          <a:xfrm rot="19983305" flipH="1">
            <a:off x="5118738" y="2354983"/>
            <a:ext cx="144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Weddell Sea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1D9CC-5C78-8D44-1035-4ED2C65E1A57}"/>
              </a:ext>
            </a:extLst>
          </p:cNvPr>
          <p:cNvSpPr txBox="1"/>
          <p:nvPr/>
        </p:nvSpPr>
        <p:spPr>
          <a:xfrm rot="19983305" flipH="1">
            <a:off x="6499408" y="4737021"/>
            <a:ext cx="144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Wilkes Land</a:t>
            </a:r>
            <a:endParaRPr lang="en-GB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623EF-052B-3ACA-154F-C2453E3E4274}"/>
              </a:ext>
            </a:extLst>
          </p:cNvPr>
          <p:cNvSpPr txBox="1"/>
          <p:nvPr/>
        </p:nvSpPr>
        <p:spPr>
          <a:xfrm rot="1996354" flipH="1">
            <a:off x="5037981" y="4396698"/>
            <a:ext cx="131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Subglacial basins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12EC1-E231-3B70-7C9B-E59C19D2C3FA}"/>
              </a:ext>
            </a:extLst>
          </p:cNvPr>
          <p:cNvCxnSpPr/>
          <p:nvPr/>
        </p:nvCxnSpPr>
        <p:spPr>
          <a:xfrm flipV="1">
            <a:off x="6027607" y="4530436"/>
            <a:ext cx="536820" cy="128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5EDBD2-35B9-C51B-481D-2E44DAC846A3}"/>
              </a:ext>
            </a:extLst>
          </p:cNvPr>
          <p:cNvCxnSpPr>
            <a:cxnSpLocks/>
          </p:cNvCxnSpPr>
          <p:nvPr/>
        </p:nvCxnSpPr>
        <p:spPr>
          <a:xfrm flipV="1">
            <a:off x="5936000" y="3454271"/>
            <a:ext cx="160000" cy="1075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64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43DA-0577-4E6B-B5FF-B8050D85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Aims</a:t>
            </a:r>
            <a:endParaRPr lang="en-IE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2F9C-DF47-491D-9294-5BBAF617E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05" y="1455576"/>
            <a:ext cx="5408595" cy="4912288"/>
          </a:xfrm>
        </p:spPr>
        <p:txBody>
          <a:bodyPr/>
          <a:lstStyle/>
          <a:p>
            <a:pPr algn="just"/>
            <a:r>
              <a:rPr lang="en-GB" dirty="0"/>
              <a:t>To understand how the AIS responds to MMCO/MMCT;</a:t>
            </a:r>
          </a:p>
          <a:p>
            <a:pPr algn="just"/>
            <a:r>
              <a:rPr lang="en-IE" dirty="0"/>
              <a:t>To understand ice-sheet behaviour around large Miocene embayments by using provenance analysis;</a:t>
            </a:r>
          </a:p>
          <a:p>
            <a:pPr algn="just"/>
            <a:r>
              <a:rPr lang="en-IE" dirty="0"/>
              <a:t>To identify regions of repeated instability by comparing our results to predictions from model.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A9DF1-69D4-4985-AEA6-AEC567BB54CB}"/>
              </a:ext>
            </a:extLst>
          </p:cNvPr>
          <p:cNvSpPr txBox="1"/>
          <p:nvPr/>
        </p:nvSpPr>
        <p:spPr>
          <a:xfrm>
            <a:off x="2816994" y="5988734"/>
            <a:ext cx="343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Modified after McKay et al. (2017) and Budge and Long (2018)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B2DBA-4C18-4758-B3DE-D734C331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 descr="Diagram, map&#10;&#10;Description automatically generated">
            <a:extLst>
              <a:ext uri="{FF2B5EF4-FFF2-40B4-BE49-F238E27FC236}">
                <a16:creationId xmlns:a16="http://schemas.microsoft.com/office/drawing/2014/main" id="{92523B5D-EDFE-695E-0D49-D7C3E80B7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2" y="0"/>
            <a:ext cx="5852160" cy="68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9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8F78-C180-4FE8-8C73-8DB5D5E9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Methods</a:t>
            </a:r>
            <a:endParaRPr lang="en-IE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976FA-C241-471B-BE89-3FD66E5D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92" y="1405289"/>
            <a:ext cx="5489608" cy="5087586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b="1" dirty="0"/>
              <a:t>K-feldspar </a:t>
            </a:r>
            <a:r>
              <a:rPr lang="en-GB" dirty="0"/>
              <a:t>(rock-forming phase, resistance to physical weathering, amenable to </a:t>
            </a:r>
            <a:r>
              <a:rPr lang="hu-HU" baseline="30000" dirty="0"/>
              <a:t>40</a:t>
            </a:r>
            <a:r>
              <a:rPr lang="hu-HU" dirty="0"/>
              <a:t>Ar</a:t>
            </a:r>
            <a:r>
              <a:rPr lang="en-GB" dirty="0"/>
              <a:t>/</a:t>
            </a:r>
            <a:r>
              <a:rPr lang="hu-HU" baseline="30000" dirty="0"/>
              <a:t>39</a:t>
            </a:r>
            <a:r>
              <a:rPr lang="hu-HU" dirty="0"/>
              <a:t>Ar</a:t>
            </a:r>
            <a:r>
              <a:rPr lang="en-GB" dirty="0"/>
              <a:t> and </a:t>
            </a:r>
            <a:r>
              <a:rPr lang="en-GB" baseline="30000" dirty="0"/>
              <a:t>87</a:t>
            </a:r>
            <a:r>
              <a:rPr lang="en-GB" dirty="0"/>
              <a:t>Rb/</a:t>
            </a:r>
            <a:r>
              <a:rPr lang="en-GB" baseline="30000" dirty="0"/>
              <a:t>87</a:t>
            </a:r>
            <a:r>
              <a:rPr lang="en-GB" dirty="0"/>
              <a:t>Sr dating – no HM fraction found) </a:t>
            </a:r>
            <a:r>
              <a:rPr lang="en-GB" b="1" dirty="0"/>
              <a:t>Pb-isotope</a:t>
            </a:r>
            <a:r>
              <a:rPr lang="en-GB" dirty="0"/>
              <a:t> (allows fingerprinting with bedrock Pb data) and </a:t>
            </a:r>
            <a:r>
              <a:rPr lang="en-GB" b="1" baseline="30000" dirty="0"/>
              <a:t>87</a:t>
            </a:r>
            <a:r>
              <a:rPr lang="en-GB" b="1" dirty="0"/>
              <a:t>Rb/</a:t>
            </a:r>
            <a:r>
              <a:rPr lang="en-GB" b="1" baseline="30000" dirty="0"/>
              <a:t>87</a:t>
            </a:r>
            <a:r>
              <a:rPr lang="en-GB" b="1" dirty="0"/>
              <a:t>Sr</a:t>
            </a:r>
            <a:r>
              <a:rPr lang="en-GB" dirty="0"/>
              <a:t> (cost-efficiency) allows dating of  sedimentary provenance on IODP core samples;</a:t>
            </a:r>
          </a:p>
          <a:p>
            <a:pPr algn="just"/>
            <a:r>
              <a:rPr lang="en-GB" b="1" dirty="0"/>
              <a:t>Plagioclase </a:t>
            </a:r>
            <a:r>
              <a:rPr lang="en-GB" dirty="0"/>
              <a:t>(rock-forming phase, amenable to Sr- and Pb-isotope fingerprinting).</a:t>
            </a:r>
            <a:endParaRPr lang="en-GB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B8BDA-650A-422F-A3E8-91902465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8B2D79F9-DEAD-46DD-A601-CBA817ADD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86" y="388614"/>
            <a:ext cx="3955045" cy="5491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88D0F2-9953-41E2-BA1F-0B0C8D1657EA}"/>
              </a:ext>
            </a:extLst>
          </p:cNvPr>
          <p:cNvSpPr txBox="1"/>
          <p:nvPr/>
        </p:nvSpPr>
        <p:spPr>
          <a:xfrm>
            <a:off x="7525782" y="5972065"/>
            <a:ext cx="336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from </a:t>
            </a:r>
            <a:r>
              <a:rPr lang="en-GB" dirty="0" err="1"/>
              <a:t>Zachos</a:t>
            </a:r>
            <a:r>
              <a:rPr lang="en-GB" dirty="0"/>
              <a:t> et al., 2001</a:t>
            </a:r>
            <a:r>
              <a:rPr lang="hu-HU" dirty="0"/>
              <a:t>,</a:t>
            </a:r>
          </a:p>
          <a:p>
            <a:r>
              <a:rPr lang="hu-HU" dirty="0"/>
              <a:t>Peak from Warny et al., 2009</a:t>
            </a:r>
            <a:endParaRPr lang="en-I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86919-53AA-1638-0FF4-640CE07B9A93}"/>
              </a:ext>
            </a:extLst>
          </p:cNvPr>
          <p:cNvSpPr/>
          <p:nvPr/>
        </p:nvSpPr>
        <p:spPr>
          <a:xfrm>
            <a:off x="7498786" y="2907792"/>
            <a:ext cx="3255123" cy="176479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A4FB6E-5931-008D-AA61-DAE68939E826}"/>
              </a:ext>
            </a:extLst>
          </p:cNvPr>
          <p:cNvSpPr/>
          <p:nvPr/>
        </p:nvSpPr>
        <p:spPr>
          <a:xfrm>
            <a:off x="7498786" y="1857374"/>
            <a:ext cx="3255123" cy="1045417"/>
          </a:xfrm>
          <a:prstGeom prst="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5C357-81DD-7A22-129C-C770C07C06ED}"/>
              </a:ext>
            </a:extLst>
          </p:cNvPr>
          <p:cNvSpPr/>
          <p:nvPr/>
        </p:nvSpPr>
        <p:spPr>
          <a:xfrm>
            <a:off x="9006840" y="1773936"/>
            <a:ext cx="630936" cy="74066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1B09C-4922-B030-9A54-C64135DE02AD}"/>
              </a:ext>
            </a:extLst>
          </p:cNvPr>
          <p:cNvSpPr txBox="1"/>
          <p:nvPr/>
        </p:nvSpPr>
        <p:spPr>
          <a:xfrm>
            <a:off x="10778631" y="3722449"/>
            <a:ext cx="86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MMCO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5BC20-2818-2BC2-DAE8-E2774F1317C6}"/>
              </a:ext>
            </a:extLst>
          </p:cNvPr>
          <p:cNvSpPr txBox="1"/>
          <p:nvPr/>
        </p:nvSpPr>
        <p:spPr>
          <a:xfrm>
            <a:off x="10779278" y="2145268"/>
            <a:ext cx="82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</a:rPr>
              <a:t>MMCT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24A0BF-95EF-CCFB-55BE-5D8DE0BE74DA}"/>
              </a:ext>
            </a:extLst>
          </p:cNvPr>
          <p:cNvSpPr txBox="1"/>
          <p:nvPr/>
        </p:nvSpPr>
        <p:spPr>
          <a:xfrm>
            <a:off x="9489404" y="630365"/>
            <a:ext cx="1200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</a:rPr>
              <a:t>Sample </a:t>
            </a:r>
            <a:endParaRPr lang="sv-SE" b="1" dirty="0">
              <a:solidFill>
                <a:schemeClr val="accent1"/>
              </a:solidFill>
            </a:endParaRPr>
          </a:p>
          <a:p>
            <a:r>
              <a:rPr lang="hu-HU" b="1" dirty="0">
                <a:solidFill>
                  <a:schemeClr val="accent1"/>
                </a:solidFill>
              </a:rPr>
              <a:t>d</a:t>
            </a:r>
            <a:r>
              <a:rPr lang="sv-SE" b="1" dirty="0">
                <a:solidFill>
                  <a:schemeClr val="accent1"/>
                </a:solidFill>
              </a:rPr>
              <a:t>eposition</a:t>
            </a:r>
          </a:p>
          <a:p>
            <a:r>
              <a:rPr lang="sv-SE" b="1" dirty="0">
                <a:solidFill>
                  <a:schemeClr val="accent1"/>
                </a:solidFill>
              </a:rPr>
              <a:t>ages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33A6C2-E22E-3324-8D59-12360C476164}"/>
              </a:ext>
            </a:extLst>
          </p:cNvPr>
          <p:cNvSpPr txBox="1"/>
          <p:nvPr/>
        </p:nvSpPr>
        <p:spPr>
          <a:xfrm>
            <a:off x="10744108" y="3288935"/>
            <a:ext cx="64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Peak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DA813E-8249-2081-13BF-7C5795E39113}"/>
              </a:ext>
            </a:extLst>
          </p:cNvPr>
          <p:cNvSpPr/>
          <p:nvPr/>
        </p:nvSpPr>
        <p:spPr>
          <a:xfrm>
            <a:off x="7498139" y="3343274"/>
            <a:ext cx="3255123" cy="22769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DEE755-C3F2-661F-CCAC-95D40ABA3B28}"/>
              </a:ext>
            </a:extLst>
          </p:cNvPr>
          <p:cNvCxnSpPr/>
          <p:nvPr/>
        </p:nvCxnSpPr>
        <p:spPr>
          <a:xfrm flipH="1">
            <a:off x="9322308" y="1257300"/>
            <a:ext cx="167096" cy="4333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1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26A7-9C51-44BB-AA87-3528DFE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716" y="775262"/>
            <a:ext cx="10515600" cy="260517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Key Bedrock Geology</a:t>
            </a:r>
            <a:endParaRPr lang="en-IE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FEF2C-F6A8-4265-B736-44A773375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099" y="371790"/>
            <a:ext cx="6525663" cy="57164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A2F1DF-3F39-4F2C-859A-E52327FC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6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8500C-BC04-41B1-8085-C055483E2F71}"/>
              </a:ext>
            </a:extLst>
          </p:cNvPr>
          <p:cNvSpPr txBox="1"/>
          <p:nvPr/>
        </p:nvSpPr>
        <p:spPr>
          <a:xfrm>
            <a:off x="8345532" y="1941456"/>
            <a:ext cx="7344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s</a:t>
            </a:r>
            <a:r>
              <a:rPr lang="hu-HU" b="1" dirty="0"/>
              <a:t>Q</a:t>
            </a:r>
            <a:r>
              <a:rPr lang="en-GB" b="1" dirty="0"/>
              <a:t>ML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468D98-0ED2-46BF-ABEF-83E3A72B39E3}"/>
              </a:ext>
            </a:extLst>
          </p:cNvPr>
          <p:cNvSpPr txBox="1"/>
          <p:nvPr/>
        </p:nvSpPr>
        <p:spPr>
          <a:xfrm>
            <a:off x="8273612" y="2756846"/>
            <a:ext cx="439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D4C60-1429-4D3E-9FD5-DD580804AC12}"/>
              </a:ext>
            </a:extLst>
          </p:cNvPr>
          <p:cNvSpPr txBox="1"/>
          <p:nvPr/>
        </p:nvSpPr>
        <p:spPr>
          <a:xfrm>
            <a:off x="5591175" y="5996047"/>
            <a:ext cx="636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Main sediment sources for ODP Core 694. AP – Antarctic Peninsula, EW – Ellsworth Land, SR – Shackleton Range, sQML – southern Queen Maud Land. Modified from </a:t>
            </a:r>
            <a:r>
              <a:rPr lang="en-GB" dirty="0" err="1"/>
              <a:t>Grikurov</a:t>
            </a:r>
            <a:r>
              <a:rPr lang="en-GB" dirty="0"/>
              <a:t> et al., 2003</a:t>
            </a:r>
            <a:r>
              <a:rPr lang="hu-HU" dirty="0"/>
              <a:t>.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EBFBA-9778-44BD-A7C7-629FB826753E}"/>
              </a:ext>
            </a:extLst>
          </p:cNvPr>
          <p:cNvSpPr txBox="1"/>
          <p:nvPr/>
        </p:nvSpPr>
        <p:spPr>
          <a:xfrm>
            <a:off x="6942212" y="3142611"/>
            <a:ext cx="506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EW</a:t>
            </a:r>
            <a:endParaRPr lang="en-GB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62F1CC-2856-5EAC-A3DE-B7CBFE1D5C27}"/>
              </a:ext>
            </a:extLst>
          </p:cNvPr>
          <p:cNvSpPr txBox="1"/>
          <p:nvPr/>
        </p:nvSpPr>
        <p:spPr>
          <a:xfrm>
            <a:off x="6016737" y="2361395"/>
            <a:ext cx="447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AP</a:t>
            </a:r>
            <a:endParaRPr lang="en-GB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E87FA3-BB9E-D894-D6A0-EDDD3897F78C}"/>
              </a:ext>
            </a:extLst>
          </p:cNvPr>
          <p:cNvSpPr/>
          <p:nvPr/>
        </p:nvSpPr>
        <p:spPr>
          <a:xfrm>
            <a:off x="7200900" y="1847850"/>
            <a:ext cx="171450" cy="1325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D6ED7C-46DC-4B56-3417-C783160AEEED}"/>
              </a:ext>
            </a:extLst>
          </p:cNvPr>
          <p:cNvSpPr txBox="1"/>
          <p:nvPr/>
        </p:nvSpPr>
        <p:spPr>
          <a:xfrm>
            <a:off x="6959611" y="1531714"/>
            <a:ext cx="102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Core 694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B6CDFC7-22A3-CA95-DDFE-59802C59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00" y="1104900"/>
            <a:ext cx="4758778" cy="5251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Sediments sourced from the Weddell Sea sector is divided into 4 subregions:</a:t>
            </a:r>
          </a:p>
          <a:p>
            <a:r>
              <a:rPr lang="hu-HU" b="1" u="sng" dirty="0"/>
              <a:t>A</a:t>
            </a:r>
            <a:r>
              <a:rPr lang="hu-HU" dirty="0"/>
              <a:t>ntarctic </a:t>
            </a:r>
            <a:r>
              <a:rPr lang="hu-HU" b="1" u="sng" dirty="0"/>
              <a:t>P</a:t>
            </a:r>
            <a:r>
              <a:rPr lang="hu-HU" dirty="0"/>
              <a:t>eninsula (</a:t>
            </a:r>
            <a:r>
              <a:rPr lang="hu-HU" b="1" dirty="0"/>
              <a:t>Mesozoic /Cenozoic</a:t>
            </a:r>
            <a:r>
              <a:rPr lang="hu-HU" dirty="0"/>
              <a:t> subduction igneous material)</a:t>
            </a:r>
          </a:p>
          <a:p>
            <a:r>
              <a:rPr lang="hu-HU" b="1" u="sng" dirty="0"/>
              <a:t>E</a:t>
            </a:r>
            <a:r>
              <a:rPr lang="hu-HU" dirty="0"/>
              <a:t>lls</a:t>
            </a:r>
            <a:r>
              <a:rPr lang="hu-HU" b="1" u="sng" dirty="0"/>
              <a:t>w</a:t>
            </a:r>
            <a:r>
              <a:rPr lang="hu-HU" dirty="0"/>
              <a:t>orth Land (</a:t>
            </a:r>
            <a:r>
              <a:rPr lang="hu-HU" b="1" dirty="0"/>
              <a:t>Palaeozoic</a:t>
            </a:r>
            <a:r>
              <a:rPr lang="hu-HU" dirty="0"/>
              <a:t> deformation events)</a:t>
            </a:r>
          </a:p>
          <a:p>
            <a:r>
              <a:rPr lang="hu-HU" b="1" u="sng" dirty="0"/>
              <a:t>S</a:t>
            </a:r>
            <a:r>
              <a:rPr lang="hu-HU" dirty="0"/>
              <a:t>hackleton (</a:t>
            </a:r>
            <a:r>
              <a:rPr lang="hu-HU" b="1" dirty="0"/>
              <a:t>Palaeozoic and Precambrian</a:t>
            </a:r>
            <a:r>
              <a:rPr lang="hu-HU" dirty="0"/>
              <a:t> material)</a:t>
            </a:r>
          </a:p>
          <a:p>
            <a:r>
              <a:rPr lang="hu-HU" b="1" u="sng" dirty="0"/>
              <a:t>S</a:t>
            </a:r>
            <a:r>
              <a:rPr lang="hu-HU" dirty="0"/>
              <a:t>outhern </a:t>
            </a:r>
            <a:r>
              <a:rPr lang="hu-HU" b="1" u="sng" dirty="0"/>
              <a:t>Q</a:t>
            </a:r>
            <a:r>
              <a:rPr lang="hu-HU" dirty="0"/>
              <a:t>ueen </a:t>
            </a:r>
            <a:r>
              <a:rPr lang="hu-HU" b="1" u="sng" dirty="0"/>
              <a:t>M</a:t>
            </a:r>
            <a:r>
              <a:rPr lang="hu-HU" dirty="0"/>
              <a:t>aud </a:t>
            </a:r>
            <a:r>
              <a:rPr lang="hu-HU" b="1" u="sng" dirty="0"/>
              <a:t>L</a:t>
            </a:r>
            <a:r>
              <a:rPr lang="hu-HU" dirty="0"/>
              <a:t>and (</a:t>
            </a:r>
            <a:r>
              <a:rPr lang="hu-HU" b="1" dirty="0"/>
              <a:t>Palaeozoic and Precambrian</a:t>
            </a:r>
            <a:r>
              <a:rPr lang="hu-HU" dirty="0"/>
              <a:t> material)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FF68C4-1F4A-B8E3-836D-454872A0BCE8}"/>
              </a:ext>
            </a:extLst>
          </p:cNvPr>
          <p:cNvSpPr/>
          <p:nvPr/>
        </p:nvSpPr>
        <p:spPr>
          <a:xfrm rot="19938955">
            <a:off x="5840917" y="1320454"/>
            <a:ext cx="1646336" cy="26345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F3FBDF-98F1-329F-744F-EC528E7D3E61}"/>
              </a:ext>
            </a:extLst>
          </p:cNvPr>
          <p:cNvSpPr/>
          <p:nvPr/>
        </p:nvSpPr>
        <p:spPr>
          <a:xfrm rot="1140469">
            <a:off x="7723083" y="1077133"/>
            <a:ext cx="1871191" cy="28280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A2F1DF-3F39-4F2C-859A-E52327FC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7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D4C60-1429-4D3E-9FD5-DD580804AC12}"/>
              </a:ext>
            </a:extLst>
          </p:cNvPr>
          <p:cNvSpPr txBox="1"/>
          <p:nvPr/>
        </p:nvSpPr>
        <p:spPr>
          <a:xfrm>
            <a:off x="6667500" y="5996046"/>
            <a:ext cx="458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Rb-Sr ages collected from around the Weddell Sea region (various sources).</a:t>
            </a:r>
            <a:endParaRPr lang="en-GB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BBB09D91-9CC4-1A24-79B0-664C2428D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/>
          <a:stretch/>
        </p:blipFill>
        <p:spPr>
          <a:xfrm>
            <a:off x="6164580" y="66675"/>
            <a:ext cx="5349240" cy="59293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F91E58-E4EF-9A30-D5E5-D935383C350A}"/>
              </a:ext>
            </a:extLst>
          </p:cNvPr>
          <p:cNvSpPr/>
          <p:nvPr/>
        </p:nvSpPr>
        <p:spPr>
          <a:xfrm>
            <a:off x="8315325" y="1733550"/>
            <a:ext cx="1638300" cy="260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FA2DC8-EC8A-5A64-ACD5-0EDE860735AF}"/>
              </a:ext>
            </a:extLst>
          </p:cNvPr>
          <p:cNvSpPr/>
          <p:nvPr/>
        </p:nvSpPr>
        <p:spPr>
          <a:xfrm>
            <a:off x="8343900" y="2619375"/>
            <a:ext cx="1638300" cy="260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8EB2ED-0A25-8E88-C137-1A6A9794BEDD}"/>
              </a:ext>
            </a:extLst>
          </p:cNvPr>
          <p:cNvSpPr/>
          <p:nvPr/>
        </p:nvSpPr>
        <p:spPr>
          <a:xfrm>
            <a:off x="8343900" y="3741796"/>
            <a:ext cx="1638300" cy="260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1B8971-C3D4-A2D5-9B37-45C4DC831DC0}"/>
              </a:ext>
            </a:extLst>
          </p:cNvPr>
          <p:cNvSpPr/>
          <p:nvPr/>
        </p:nvSpPr>
        <p:spPr>
          <a:xfrm>
            <a:off x="8315325" y="4627621"/>
            <a:ext cx="2133600" cy="260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6DBEC-9325-1351-5FF3-ED4CEABCD6B8}"/>
              </a:ext>
            </a:extLst>
          </p:cNvPr>
          <p:cNvSpPr txBox="1"/>
          <p:nvPr/>
        </p:nvSpPr>
        <p:spPr>
          <a:xfrm>
            <a:off x="8510704" y="1937389"/>
            <a:ext cx="11074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Peninsula</a:t>
            </a:r>
            <a:endParaRPr lang="en-GB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5CE5E8-7326-426F-FB93-F83517FD0D2D}"/>
              </a:ext>
            </a:extLst>
          </p:cNvPr>
          <p:cNvSpPr txBox="1"/>
          <p:nvPr/>
        </p:nvSpPr>
        <p:spPr>
          <a:xfrm>
            <a:off x="8510704" y="2833725"/>
            <a:ext cx="15890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Ellsworth Land</a:t>
            </a:r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7D1AF3-C1C5-0BE0-B731-F544E48F49D9}"/>
              </a:ext>
            </a:extLst>
          </p:cNvPr>
          <p:cNvSpPr txBox="1"/>
          <p:nvPr/>
        </p:nvSpPr>
        <p:spPr>
          <a:xfrm>
            <a:off x="8510703" y="3796624"/>
            <a:ext cx="12323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Shackleton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1CEB62-D3A4-4371-332D-4100CCC05F13}"/>
              </a:ext>
            </a:extLst>
          </p:cNvPr>
          <p:cNvSpPr txBox="1"/>
          <p:nvPr/>
        </p:nvSpPr>
        <p:spPr>
          <a:xfrm>
            <a:off x="8510704" y="4883624"/>
            <a:ext cx="19479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Queen Maud Land</a:t>
            </a:r>
            <a:endParaRPr lang="en-GB" b="1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25E8F83-8F50-3939-D202-99846D04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716" y="775262"/>
            <a:ext cx="10515600" cy="260517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Key Bedrock Geology</a:t>
            </a:r>
            <a:endParaRPr lang="en-IE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6BD74FA-E1B7-BE4A-D2BE-B6884E105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00" y="1104900"/>
            <a:ext cx="4758778" cy="5251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Sediments sourced from the Weddell Sea sector is divided into 4 subregions:</a:t>
            </a:r>
          </a:p>
          <a:p>
            <a:r>
              <a:rPr lang="hu-HU" b="1" u="sng" dirty="0"/>
              <a:t>A</a:t>
            </a:r>
            <a:r>
              <a:rPr lang="hu-HU" dirty="0"/>
              <a:t>ntarctic </a:t>
            </a:r>
            <a:r>
              <a:rPr lang="hu-HU" b="1" u="sng" dirty="0"/>
              <a:t>P</a:t>
            </a:r>
            <a:r>
              <a:rPr lang="hu-HU" dirty="0"/>
              <a:t>eninsula (</a:t>
            </a:r>
            <a:r>
              <a:rPr lang="hu-HU" b="1" dirty="0"/>
              <a:t>Mesozoic /Cenozoic</a:t>
            </a:r>
            <a:r>
              <a:rPr lang="hu-HU" dirty="0"/>
              <a:t> subduction igneous material)</a:t>
            </a:r>
          </a:p>
          <a:p>
            <a:r>
              <a:rPr lang="hu-HU" b="1" u="sng" dirty="0"/>
              <a:t>E</a:t>
            </a:r>
            <a:r>
              <a:rPr lang="hu-HU" dirty="0"/>
              <a:t>lls</a:t>
            </a:r>
            <a:r>
              <a:rPr lang="hu-HU" b="1" u="sng" dirty="0"/>
              <a:t>w</a:t>
            </a:r>
            <a:r>
              <a:rPr lang="hu-HU" dirty="0"/>
              <a:t>orth Land (</a:t>
            </a:r>
            <a:r>
              <a:rPr lang="hu-HU" b="1" dirty="0"/>
              <a:t>Palaeozoic</a:t>
            </a:r>
            <a:r>
              <a:rPr lang="hu-HU" dirty="0"/>
              <a:t> deformation events)</a:t>
            </a:r>
          </a:p>
          <a:p>
            <a:r>
              <a:rPr lang="hu-HU" b="1" u="sng" dirty="0"/>
              <a:t>S</a:t>
            </a:r>
            <a:r>
              <a:rPr lang="hu-HU" dirty="0"/>
              <a:t>hackleton (</a:t>
            </a:r>
            <a:r>
              <a:rPr lang="hu-HU" b="1" dirty="0"/>
              <a:t>Palaeozoic and Precambrian</a:t>
            </a:r>
            <a:r>
              <a:rPr lang="hu-HU" dirty="0"/>
              <a:t> material)</a:t>
            </a:r>
          </a:p>
          <a:p>
            <a:r>
              <a:rPr lang="hu-HU" b="1" u="sng" dirty="0"/>
              <a:t>S</a:t>
            </a:r>
            <a:r>
              <a:rPr lang="hu-HU" dirty="0"/>
              <a:t>outhern </a:t>
            </a:r>
            <a:r>
              <a:rPr lang="hu-HU" b="1" u="sng" dirty="0"/>
              <a:t>Q</a:t>
            </a:r>
            <a:r>
              <a:rPr lang="hu-HU" dirty="0"/>
              <a:t>ueen </a:t>
            </a:r>
            <a:r>
              <a:rPr lang="hu-HU" b="1" u="sng" dirty="0"/>
              <a:t>M</a:t>
            </a:r>
            <a:r>
              <a:rPr lang="hu-HU" dirty="0"/>
              <a:t>aud </a:t>
            </a:r>
            <a:r>
              <a:rPr lang="hu-HU" b="1" u="sng" dirty="0"/>
              <a:t>L</a:t>
            </a:r>
            <a:r>
              <a:rPr lang="hu-HU" dirty="0"/>
              <a:t>and (</a:t>
            </a:r>
            <a:r>
              <a:rPr lang="hu-HU" b="1" dirty="0"/>
              <a:t>Palaeozoic and Precambrian</a:t>
            </a:r>
            <a:r>
              <a:rPr lang="hu-HU" dirty="0"/>
              <a:t> material)</a:t>
            </a:r>
          </a:p>
        </p:txBody>
      </p:sp>
    </p:spTree>
    <p:extLst>
      <p:ext uri="{BB962C8B-B14F-4D97-AF65-F5344CB8AC3E}">
        <p14:creationId xmlns:p14="http://schemas.microsoft.com/office/powerpoint/2010/main" val="83241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18FB0C2C-DF3E-9BE0-5C92-66177D8CF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80" y="1605044"/>
            <a:ext cx="5349240" cy="4391002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00389A71-9513-46C9-A5B3-6FEF6C075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" y="1605044"/>
            <a:ext cx="4265592" cy="45006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3ABC9-3A76-4C32-87F9-A78C594C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8</a:t>
            </a:fld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1E5639-BB6F-CB8C-7FD7-4A3959A60E8B}"/>
              </a:ext>
            </a:extLst>
          </p:cNvPr>
          <p:cNvSpPr txBox="1"/>
          <p:nvPr/>
        </p:nvSpPr>
        <p:spPr>
          <a:xfrm>
            <a:off x="8439150" y="1721302"/>
            <a:ext cx="2335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14.09 Ma (n=32)</a:t>
            </a:r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3090BB-17F7-FE81-F264-C4F9F15201BB}"/>
              </a:ext>
            </a:extLst>
          </p:cNvPr>
          <p:cNvSpPr txBox="1"/>
          <p:nvPr/>
        </p:nvSpPr>
        <p:spPr>
          <a:xfrm>
            <a:off x="8439150" y="2654752"/>
            <a:ext cx="2335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14.12 Ma (n=96)</a:t>
            </a:r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4BB764-E1A3-E90B-0F02-3A8E492E474B}"/>
              </a:ext>
            </a:extLst>
          </p:cNvPr>
          <p:cNvSpPr txBox="1"/>
          <p:nvPr/>
        </p:nvSpPr>
        <p:spPr>
          <a:xfrm>
            <a:off x="8439150" y="3766341"/>
            <a:ext cx="2335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14.15 Ma (n=221)</a:t>
            </a:r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EE8610-B16F-FD29-C1B4-22D4A3493AB9}"/>
              </a:ext>
            </a:extLst>
          </p:cNvPr>
          <p:cNvSpPr txBox="1"/>
          <p:nvPr/>
        </p:nvSpPr>
        <p:spPr>
          <a:xfrm>
            <a:off x="8439149" y="4774273"/>
            <a:ext cx="2335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14.26 Ma (n=84)</a:t>
            </a:r>
            <a:endParaRPr lang="en-GB" b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2626D8-A808-7955-64C3-89C6BED15360}"/>
              </a:ext>
            </a:extLst>
          </p:cNvPr>
          <p:cNvCxnSpPr>
            <a:cxnSpLocks/>
          </p:cNvCxnSpPr>
          <p:nvPr/>
        </p:nvCxnSpPr>
        <p:spPr>
          <a:xfrm flipV="1">
            <a:off x="4658673" y="2010365"/>
            <a:ext cx="1505907" cy="1241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9C03D6-4977-B00E-B225-07EFE8BD2D4A}"/>
              </a:ext>
            </a:extLst>
          </p:cNvPr>
          <p:cNvCxnSpPr>
            <a:cxnSpLocks/>
          </p:cNvCxnSpPr>
          <p:nvPr/>
        </p:nvCxnSpPr>
        <p:spPr>
          <a:xfrm>
            <a:off x="988590" y="3251695"/>
            <a:ext cx="36700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35C2CC-7DC4-DD42-5EC0-DEDCC854A779}"/>
              </a:ext>
            </a:extLst>
          </p:cNvPr>
          <p:cNvCxnSpPr>
            <a:cxnSpLocks/>
          </p:cNvCxnSpPr>
          <p:nvPr/>
        </p:nvCxnSpPr>
        <p:spPr>
          <a:xfrm>
            <a:off x="988590" y="3429000"/>
            <a:ext cx="36700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EAF7990-2EC5-B223-AEC9-82DEAC32685C}"/>
              </a:ext>
            </a:extLst>
          </p:cNvPr>
          <p:cNvCxnSpPr>
            <a:cxnSpLocks/>
          </p:cNvCxnSpPr>
          <p:nvPr/>
        </p:nvCxnSpPr>
        <p:spPr>
          <a:xfrm>
            <a:off x="988590" y="3546970"/>
            <a:ext cx="36700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91CC1D-685F-AD19-14FD-C2B2A00721DC}"/>
              </a:ext>
            </a:extLst>
          </p:cNvPr>
          <p:cNvCxnSpPr>
            <a:cxnSpLocks/>
          </p:cNvCxnSpPr>
          <p:nvPr/>
        </p:nvCxnSpPr>
        <p:spPr>
          <a:xfrm>
            <a:off x="988590" y="4129818"/>
            <a:ext cx="36700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6CFDE2-551E-0E8E-8BB4-C3F18D09E9A1}"/>
              </a:ext>
            </a:extLst>
          </p:cNvPr>
          <p:cNvCxnSpPr>
            <a:cxnSpLocks/>
          </p:cNvCxnSpPr>
          <p:nvPr/>
        </p:nvCxnSpPr>
        <p:spPr>
          <a:xfrm flipV="1">
            <a:off x="4658673" y="2918413"/>
            <a:ext cx="1505907" cy="5014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09CDA2-E767-E333-0F0F-3CAF5AFA7984}"/>
              </a:ext>
            </a:extLst>
          </p:cNvPr>
          <p:cNvCxnSpPr>
            <a:cxnSpLocks/>
          </p:cNvCxnSpPr>
          <p:nvPr/>
        </p:nvCxnSpPr>
        <p:spPr>
          <a:xfrm>
            <a:off x="4658673" y="3546970"/>
            <a:ext cx="1505907" cy="446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C517E9-67F3-ADBB-7160-9B359FF5AC12}"/>
              </a:ext>
            </a:extLst>
          </p:cNvPr>
          <p:cNvCxnSpPr>
            <a:cxnSpLocks/>
          </p:cNvCxnSpPr>
          <p:nvPr/>
        </p:nvCxnSpPr>
        <p:spPr>
          <a:xfrm>
            <a:off x="4658673" y="4129818"/>
            <a:ext cx="1505907" cy="1013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23D1F5EE-3D6A-715B-A87C-B76CD06E233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u="none" strike="noStrike" baseline="0" dirty="0">
                <a:solidFill>
                  <a:srgbClr val="002060"/>
                </a:solidFill>
                <a:latin typeface="+mn-lt"/>
              </a:rPr>
              <a:t>⁸⁷Rb/⁸⁷Sr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Results: </a:t>
            </a:r>
            <a:endParaRPr lang="en-IE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" name="Picture 18" descr="Diagram, schematic&#10;&#10;Description automatically generated">
            <a:extLst>
              <a:ext uri="{FF2B5EF4-FFF2-40B4-BE49-F238E27FC236}">
                <a16:creationId xmlns:a16="http://schemas.microsoft.com/office/drawing/2014/main" id="{E3621E09-9F64-7973-402D-D6240D89A1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 b="72491"/>
          <a:stretch/>
        </p:blipFill>
        <p:spPr>
          <a:xfrm>
            <a:off x="6164580" y="66676"/>
            <a:ext cx="5349240" cy="15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26A7-9C51-44BB-AA87-3528DFEB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i="0" u="none" strike="noStrike" baseline="0" dirty="0">
                <a:solidFill>
                  <a:srgbClr val="002060"/>
                </a:solidFill>
                <a:latin typeface="+mn-lt"/>
              </a:rPr>
              <a:t>Pb-analysis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Results: </a:t>
            </a:r>
            <a:b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en-IE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00389A71-9513-46C9-A5B3-6FEF6C075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" y="1605044"/>
            <a:ext cx="4265592" cy="45006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3ABC9-3A76-4C32-87F9-A78C594C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17C6-DA8D-43AA-8159-A51FBF19603A}" type="slidenum">
              <a:rPr lang="en-GB" smtClean="0"/>
              <a:t>9</a:t>
            </a:fld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2626D8-A808-7955-64C3-89C6BED15360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658673" y="2043720"/>
            <a:ext cx="208602" cy="1207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9C03D6-4977-B00E-B225-07EFE8BD2D4A}"/>
              </a:ext>
            </a:extLst>
          </p:cNvPr>
          <p:cNvCxnSpPr>
            <a:cxnSpLocks/>
          </p:cNvCxnSpPr>
          <p:nvPr/>
        </p:nvCxnSpPr>
        <p:spPr>
          <a:xfrm>
            <a:off x="988590" y="3251695"/>
            <a:ext cx="36700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35C2CC-7DC4-DD42-5EC0-DEDCC854A779}"/>
              </a:ext>
            </a:extLst>
          </p:cNvPr>
          <p:cNvCxnSpPr>
            <a:cxnSpLocks/>
          </p:cNvCxnSpPr>
          <p:nvPr/>
        </p:nvCxnSpPr>
        <p:spPr>
          <a:xfrm>
            <a:off x="988590" y="3429000"/>
            <a:ext cx="36700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EAF7990-2EC5-B223-AEC9-82DEAC32685C}"/>
              </a:ext>
            </a:extLst>
          </p:cNvPr>
          <p:cNvCxnSpPr>
            <a:cxnSpLocks/>
          </p:cNvCxnSpPr>
          <p:nvPr/>
        </p:nvCxnSpPr>
        <p:spPr>
          <a:xfrm>
            <a:off x="988590" y="3546970"/>
            <a:ext cx="36700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91CC1D-685F-AD19-14FD-C2B2A00721DC}"/>
              </a:ext>
            </a:extLst>
          </p:cNvPr>
          <p:cNvCxnSpPr>
            <a:cxnSpLocks/>
          </p:cNvCxnSpPr>
          <p:nvPr/>
        </p:nvCxnSpPr>
        <p:spPr>
          <a:xfrm>
            <a:off x="988590" y="4129818"/>
            <a:ext cx="36700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6CFDE2-551E-0E8E-8BB4-C3F18D09E9A1}"/>
              </a:ext>
            </a:extLst>
          </p:cNvPr>
          <p:cNvCxnSpPr>
            <a:cxnSpLocks/>
          </p:cNvCxnSpPr>
          <p:nvPr/>
        </p:nvCxnSpPr>
        <p:spPr>
          <a:xfrm flipV="1">
            <a:off x="4658673" y="3156429"/>
            <a:ext cx="4707000" cy="263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09CDA2-E767-E333-0F0F-3CAF5AFA7984}"/>
              </a:ext>
            </a:extLst>
          </p:cNvPr>
          <p:cNvCxnSpPr>
            <a:cxnSpLocks/>
          </p:cNvCxnSpPr>
          <p:nvPr/>
        </p:nvCxnSpPr>
        <p:spPr>
          <a:xfrm>
            <a:off x="4658673" y="3546970"/>
            <a:ext cx="4418652" cy="2509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C517E9-67F3-ADBB-7160-9B359FF5AC12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658673" y="4129818"/>
            <a:ext cx="208602" cy="6849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EBE4A59-E84D-B2AA-CB6A-E49796C7CC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91"/>
          <a:stretch/>
        </p:blipFill>
        <p:spPr>
          <a:xfrm>
            <a:off x="4867275" y="1026275"/>
            <a:ext cx="3494099" cy="2034889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96CA33A-0767-2FA7-925A-A3849DFB8C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7" b="50271"/>
          <a:stretch/>
        </p:blipFill>
        <p:spPr>
          <a:xfrm>
            <a:off x="8532527" y="1108928"/>
            <a:ext cx="3494099" cy="1952236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6A4FEF0D-9196-B01E-70FE-DFECB76318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84" b="26111"/>
          <a:stretch/>
        </p:blipFill>
        <p:spPr>
          <a:xfrm>
            <a:off x="8532527" y="3802145"/>
            <a:ext cx="3416026" cy="1894787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F927D852-498B-BA6F-33CE-AFEA2BA60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6"/>
          <a:stretch/>
        </p:blipFill>
        <p:spPr>
          <a:xfrm>
            <a:off x="4867275" y="3797876"/>
            <a:ext cx="3414724" cy="2033849"/>
          </a:xfrm>
          <a:prstGeom prst="rect">
            <a:avLst/>
          </a:prstGeom>
        </p:spPr>
      </p:pic>
      <p:pic>
        <p:nvPicPr>
          <p:cNvPr id="37" name="Picture 36" descr="Chart&#10;&#10;Description automatically generated">
            <a:extLst>
              <a:ext uri="{FF2B5EF4-FFF2-40B4-BE49-F238E27FC236}">
                <a16:creationId xmlns:a16="http://schemas.microsoft.com/office/drawing/2014/main" id="{2BD5A95E-4845-0D91-A5D5-233468AA2B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1"/>
          <a:stretch/>
        </p:blipFill>
        <p:spPr>
          <a:xfrm>
            <a:off x="8533829" y="5716249"/>
            <a:ext cx="3414724" cy="115476"/>
          </a:xfrm>
          <a:prstGeom prst="rect">
            <a:avLst/>
          </a:prstGeom>
        </p:spPr>
      </p:pic>
      <p:pic>
        <p:nvPicPr>
          <p:cNvPr id="41" name="Picture 40" descr="Chart&#10;&#10;Description automatically generated">
            <a:extLst>
              <a:ext uri="{FF2B5EF4-FFF2-40B4-BE49-F238E27FC236}">
                <a16:creationId xmlns:a16="http://schemas.microsoft.com/office/drawing/2014/main" id="{AE40C771-6D54-C40B-CB06-F5A2066C9D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1"/>
          <a:stretch/>
        </p:blipFill>
        <p:spPr>
          <a:xfrm>
            <a:off x="4906962" y="3040953"/>
            <a:ext cx="3414724" cy="115476"/>
          </a:xfrm>
          <a:prstGeom prst="rect">
            <a:avLst/>
          </a:prstGeom>
        </p:spPr>
      </p:pic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C1FF9B3D-2721-FEF0-8B9E-C65008A36E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1"/>
          <a:stretch/>
        </p:blipFill>
        <p:spPr>
          <a:xfrm>
            <a:off x="8572214" y="3051899"/>
            <a:ext cx="3414724" cy="1154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4E8E628-1760-6DA9-7DF4-B644D6AAF4B0}"/>
              </a:ext>
            </a:extLst>
          </p:cNvPr>
          <p:cNvSpPr txBox="1"/>
          <p:nvPr/>
        </p:nvSpPr>
        <p:spPr>
          <a:xfrm>
            <a:off x="4979349" y="5817335"/>
            <a:ext cx="7400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i="0" u="none" strike="noStrike" baseline="0" dirty="0">
                <a:solidFill>
                  <a:srgbClr val="203864"/>
                </a:solidFill>
              </a:rPr>
              <a:t>Coloured regions indicate bedrock data by Flowerdew</a:t>
            </a:r>
            <a:r>
              <a:rPr lang="hu-HU" sz="1800" i="0" u="none" strike="noStrike" baseline="0" dirty="0">
                <a:solidFill>
                  <a:srgbClr val="203864"/>
                </a:solidFill>
              </a:rPr>
              <a:t> </a:t>
            </a:r>
            <a:r>
              <a:rPr lang="en-GB" sz="1800" i="0" u="none" strike="noStrike" baseline="0" dirty="0">
                <a:solidFill>
                  <a:srgbClr val="203864"/>
                </a:solidFill>
              </a:rPr>
              <a:t>et al. (2012). </a:t>
            </a:r>
            <a:r>
              <a:rPr lang="hu-HU" sz="1800" i="0" u="none" strike="noStrike" baseline="0" dirty="0">
                <a:solidFill>
                  <a:srgbClr val="D51700"/>
                </a:solidFill>
              </a:rPr>
              <a:t>Queen</a:t>
            </a:r>
            <a:r>
              <a:rPr lang="en-GB" sz="1800" i="0" u="none" strike="noStrike" baseline="0" dirty="0">
                <a:solidFill>
                  <a:srgbClr val="D51700"/>
                </a:solidFill>
              </a:rPr>
              <a:t> Maud Land </a:t>
            </a:r>
            <a:r>
              <a:rPr lang="en-GB" sz="1800" i="0" u="none" strike="noStrike" baseline="0" dirty="0">
                <a:solidFill>
                  <a:srgbClr val="203864"/>
                </a:solidFill>
              </a:rPr>
              <a:t>(</a:t>
            </a:r>
            <a:r>
              <a:rPr lang="hu-HU" sz="1800" i="0" u="none" strike="noStrike" baseline="0" dirty="0">
                <a:solidFill>
                  <a:srgbClr val="203864"/>
                </a:solidFill>
              </a:rPr>
              <a:t>Q</a:t>
            </a:r>
            <a:r>
              <a:rPr lang="en-GB" sz="1800" i="0" u="none" strike="noStrike" baseline="0" dirty="0">
                <a:solidFill>
                  <a:srgbClr val="203864"/>
                </a:solidFill>
              </a:rPr>
              <a:t>ML),</a:t>
            </a:r>
            <a:r>
              <a:rPr lang="hu-HU" sz="1800" i="0" u="none" strike="noStrike" baseline="0" dirty="0">
                <a:solidFill>
                  <a:srgbClr val="203864"/>
                </a:solidFill>
              </a:rPr>
              <a:t> </a:t>
            </a:r>
            <a:r>
              <a:rPr lang="en-GB" sz="1800" i="0" u="none" strike="noStrike" baseline="0" dirty="0">
                <a:solidFill>
                  <a:srgbClr val="089FE2"/>
                </a:solidFill>
              </a:rPr>
              <a:t>West Antarctica </a:t>
            </a:r>
            <a:r>
              <a:rPr lang="en-GB" sz="1800" i="0" u="none" strike="noStrike" baseline="0" dirty="0">
                <a:solidFill>
                  <a:srgbClr val="203864"/>
                </a:solidFill>
              </a:rPr>
              <a:t>(</a:t>
            </a:r>
            <a:r>
              <a:rPr lang="hu-HU" sz="1800" i="0" u="none" strike="noStrike" baseline="0" dirty="0">
                <a:solidFill>
                  <a:srgbClr val="203864"/>
                </a:solidFill>
              </a:rPr>
              <a:t>AP+EW</a:t>
            </a:r>
            <a:r>
              <a:rPr lang="en-GB" sz="1800" i="0" u="none" strike="noStrike" baseline="0" dirty="0">
                <a:solidFill>
                  <a:srgbClr val="203864"/>
                </a:solidFill>
              </a:rPr>
              <a:t>), Pink - </a:t>
            </a:r>
            <a:r>
              <a:rPr lang="en-GB" sz="1800" i="0" u="none" strike="noStrike" baseline="0" dirty="0">
                <a:solidFill>
                  <a:srgbClr val="FF8888"/>
                </a:solidFill>
              </a:rPr>
              <a:t>Shackleton Range</a:t>
            </a:r>
            <a:r>
              <a:rPr lang="hu-HU" sz="1800" i="0" u="none" strike="noStrike" baseline="0" dirty="0">
                <a:solidFill>
                  <a:srgbClr val="FF8888"/>
                </a:solidFill>
              </a:rPr>
              <a:t> </a:t>
            </a:r>
            <a:r>
              <a:rPr lang="en-GB" sz="1800" i="0" u="none" strike="noStrike" baseline="0" dirty="0">
                <a:solidFill>
                  <a:srgbClr val="203864"/>
                </a:solidFill>
              </a:rPr>
              <a:t>(SR), </a:t>
            </a:r>
            <a:r>
              <a:rPr lang="en-GB" sz="1800" i="0" u="none" strike="noStrike" baseline="0" dirty="0">
                <a:solidFill>
                  <a:srgbClr val="BDB300"/>
                </a:solidFill>
              </a:rPr>
              <a:t>Ellsworth </a:t>
            </a:r>
            <a:r>
              <a:rPr lang="en-GB" sz="1800" i="0" u="none" strike="noStrike" baseline="0" dirty="0">
                <a:solidFill>
                  <a:srgbClr val="203864"/>
                </a:solidFill>
              </a:rPr>
              <a:t>(EW), </a:t>
            </a:r>
            <a:r>
              <a:rPr lang="en-GB" sz="1800" i="0" u="none" strike="noStrike" baseline="0" dirty="0">
                <a:solidFill>
                  <a:srgbClr val="FF9E00"/>
                </a:solidFill>
              </a:rPr>
              <a:t>Pensacola </a:t>
            </a:r>
            <a:r>
              <a:rPr lang="en-GB" sz="1800" i="0" u="none" strike="noStrike" baseline="0" dirty="0">
                <a:solidFill>
                  <a:srgbClr val="203864"/>
                </a:solidFill>
              </a:rPr>
              <a:t>(P</a:t>
            </a:r>
            <a:r>
              <a:rPr lang="hu-HU" sz="1800" i="0" u="none" strike="noStrike" baseline="0" dirty="0">
                <a:solidFill>
                  <a:srgbClr val="203864"/>
                </a:solidFill>
              </a:rPr>
              <a:t>+EW</a:t>
            </a:r>
            <a:r>
              <a:rPr lang="en-GB" sz="1800" i="0" u="none" strike="noStrike" baseline="0" dirty="0">
                <a:solidFill>
                  <a:srgbClr val="203864"/>
                </a:solidFill>
              </a:rPr>
              <a:t>).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CF16A3-64DE-D875-EFEA-346B53E94CDE}"/>
              </a:ext>
            </a:extLst>
          </p:cNvPr>
          <p:cNvSpPr txBox="1"/>
          <p:nvPr/>
        </p:nvSpPr>
        <p:spPr>
          <a:xfrm>
            <a:off x="5443247" y="1193670"/>
            <a:ext cx="1824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14.09 Ma (n=26)</a:t>
            </a:r>
            <a:endParaRPr lang="en-GB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1EBF6B-4A39-B4AD-AE92-F3B64C8408A9}"/>
              </a:ext>
            </a:extLst>
          </p:cNvPr>
          <p:cNvSpPr txBox="1"/>
          <p:nvPr/>
        </p:nvSpPr>
        <p:spPr>
          <a:xfrm>
            <a:off x="5443247" y="3925015"/>
            <a:ext cx="1824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14.26 Ma (n=20)</a:t>
            </a:r>
            <a:endParaRPr lang="en-GB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4E203FA-EB8D-CE4B-EBBB-2411EA369253}"/>
              </a:ext>
            </a:extLst>
          </p:cNvPr>
          <p:cNvSpPr txBox="1"/>
          <p:nvPr/>
        </p:nvSpPr>
        <p:spPr>
          <a:xfrm>
            <a:off x="9077325" y="1196892"/>
            <a:ext cx="18478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14.12 Ma (n=43)</a:t>
            </a:r>
            <a:endParaRPr lang="en-GB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4C2AFF-0E40-25F4-8759-DB41A0B26168}"/>
              </a:ext>
            </a:extLst>
          </p:cNvPr>
          <p:cNvSpPr txBox="1"/>
          <p:nvPr/>
        </p:nvSpPr>
        <p:spPr>
          <a:xfrm>
            <a:off x="9095418" y="3893422"/>
            <a:ext cx="18297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14.15 Ma (n=70)</a:t>
            </a:r>
            <a:endParaRPr lang="en-GB" b="1" dirty="0"/>
          </a:p>
        </p:txBody>
      </p:sp>
      <p:pic>
        <p:nvPicPr>
          <p:cNvPr id="48" name="Picture 47" descr="Chart&#10;&#10;Description automatically generated">
            <a:extLst>
              <a:ext uri="{FF2B5EF4-FFF2-40B4-BE49-F238E27FC236}">
                <a16:creationId xmlns:a16="http://schemas.microsoft.com/office/drawing/2014/main" id="{92FE168D-2339-C473-8982-E1840669C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6" t="95047" r="38545" b="2230"/>
          <a:stretch/>
        </p:blipFill>
        <p:spPr>
          <a:xfrm>
            <a:off x="6271255" y="2756131"/>
            <a:ext cx="720493" cy="213973"/>
          </a:xfrm>
          <a:prstGeom prst="rect">
            <a:avLst/>
          </a:prstGeom>
        </p:spPr>
      </p:pic>
      <p:pic>
        <p:nvPicPr>
          <p:cNvPr id="49" name="Picture 48" descr="Chart&#10;&#10;Description automatically generated">
            <a:extLst>
              <a:ext uri="{FF2B5EF4-FFF2-40B4-BE49-F238E27FC236}">
                <a16:creationId xmlns:a16="http://schemas.microsoft.com/office/drawing/2014/main" id="{F67539EE-8249-C705-E3C0-EABCBBA99A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6" t="95047" r="38545" b="2230"/>
          <a:stretch/>
        </p:blipFill>
        <p:spPr>
          <a:xfrm>
            <a:off x="9919329" y="2751471"/>
            <a:ext cx="720493" cy="213973"/>
          </a:xfrm>
          <a:prstGeom prst="rect">
            <a:avLst/>
          </a:prstGeom>
        </p:spPr>
      </p:pic>
      <p:pic>
        <p:nvPicPr>
          <p:cNvPr id="50" name="Picture 49" descr="Chart&#10;&#10;Description automatically generated">
            <a:extLst>
              <a:ext uri="{FF2B5EF4-FFF2-40B4-BE49-F238E27FC236}">
                <a16:creationId xmlns:a16="http://schemas.microsoft.com/office/drawing/2014/main" id="{2F70573E-42CB-4354-27C7-4197854B30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6" t="95047" r="38545" b="2230"/>
          <a:stretch/>
        </p:blipFill>
        <p:spPr>
          <a:xfrm>
            <a:off x="9919328" y="5401431"/>
            <a:ext cx="720493" cy="2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0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884</Words>
  <Application>Microsoft Office PowerPoint</Application>
  <PresentationFormat>Widescreen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Introduction and Motivation</vt:lpstr>
      <vt:lpstr>Introduction and Motivation</vt:lpstr>
      <vt:lpstr>Aims</vt:lpstr>
      <vt:lpstr>Methods</vt:lpstr>
      <vt:lpstr>Key Bedrock Geology</vt:lpstr>
      <vt:lpstr>Key Bedrock Geology</vt:lpstr>
      <vt:lpstr>PowerPoint Presentation</vt:lpstr>
      <vt:lpstr>Pb-analysis Results:  </vt:lpstr>
      <vt:lpstr>Conclusion</vt:lpstr>
      <vt:lpstr>Samples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Roland Neofitu</dc:creator>
  <cp:lastModifiedBy>Roland Neofitu</cp:lastModifiedBy>
  <cp:revision>203</cp:revision>
  <dcterms:created xsi:type="dcterms:W3CDTF">2020-04-24T11:02:29Z</dcterms:created>
  <dcterms:modified xsi:type="dcterms:W3CDTF">2022-05-26T19:24:15Z</dcterms:modified>
</cp:coreProperties>
</file>