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68" r:id="rId19"/>
    <p:sldId id="274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966D-20EA-4732-8457-6E7B12341740}" type="datetimeFigureOut">
              <a:rPr lang="tr-TR" smtClean="0"/>
              <a:t>25.5.2022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B9C9D-0D73-45E9-9A9A-BD79D3498AA5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Giriş-Ye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1674"/>
            <a:ext cx="9144000" cy="5974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Therefore, the collision of the Far East Avalonian terranes with the Sakarya Terrane should have formed during the </a:t>
            </a:r>
            <a:r>
              <a:rPr lang="en-US" sz="2500" b="1" dirty="0" smtClean="0"/>
              <a:t>early Permian</a:t>
            </a:r>
            <a:r>
              <a:rPr lang="en-US" sz="2500" dirty="0" smtClean="0"/>
              <a:t>.</a:t>
            </a:r>
            <a:endParaRPr lang="tr-TR" sz="25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test this case, the basalt dykes cutting the pre-Silurian rocks were studied in the western side of the İZTU.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petrography, U-Pb ages, and geochemistry of basalt dykes were worked.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locations of the basalt dykes intruding the pre-Silurian fills are given on the map.</a:t>
            </a:r>
            <a:endParaRPr lang="tr-TR" sz="2000" dirty="0"/>
          </a:p>
        </p:txBody>
      </p:sp>
      <p:pic>
        <p:nvPicPr>
          <p:cNvPr id="4" name="3 İçerik Yer Tutucusu" descr="Daykların Yerl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0031" y="1600200"/>
            <a:ext cx="51639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Outcrop views of the basalt dykes intruding the pre-Silurian rocks in the western part of the İZTU. Thin section micrographs showing porphyritic textures in the basalt dykes.</a:t>
            </a:r>
            <a:endParaRPr lang="tr-TR" sz="2000" dirty="0"/>
          </a:p>
        </p:txBody>
      </p:sp>
      <p:pic>
        <p:nvPicPr>
          <p:cNvPr id="4" name="3 İçerik Yer Tutucusu" descr="Arazi Fotoları ile ince kesitl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7005" y="1600200"/>
            <a:ext cx="582998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Images of the dated zircon from basalt dykes (samples 65 and 88).</a:t>
            </a:r>
            <a:endParaRPr lang="tr-TR" sz="2000" dirty="0"/>
          </a:p>
        </p:txBody>
      </p:sp>
      <p:pic>
        <p:nvPicPr>
          <p:cNvPr id="4" name="3 İçerik Yer Tutucusu" descr="CL görüntül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5920" y="1600200"/>
            <a:ext cx="381216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U–Pb dating on igneous zircons from two basalt dykes yielded Late Carboniferous ages of ca. 321.6 ± 1.6 and 311.4 ± 0.75 Ma (2σ), and their Pb-loss ages from the white spot in zircons calculated Early Permian ages of ca. 295.1 ± 1.1 to 285.0 ± 1.3 Ma and 295.5 ± 1.2 to 284.0 ± 1.4 Ma, respectively.</a:t>
            </a:r>
            <a:endParaRPr lang="tr-TR" sz="2000" dirty="0"/>
          </a:p>
        </p:txBody>
      </p:sp>
      <p:pic>
        <p:nvPicPr>
          <p:cNvPr id="4" name="3 İçerik Yer Tutucusu" descr="U-Pb Diyagramlar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05000"/>
            <a:ext cx="7648927" cy="3323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Late Carboniferous basalt dykes display calc-alkaline affinities. They contain subduction components and are associated with the arc-related geodynamic setting.</a:t>
            </a:r>
            <a:endParaRPr lang="tr-TR" sz="2000" dirty="0"/>
          </a:p>
        </p:txBody>
      </p:sp>
      <p:pic>
        <p:nvPicPr>
          <p:cNvPr id="4" name="3 İçerik Yer Tutucusu" descr="Jeokim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2436" y="1600200"/>
            <a:ext cx="637912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The Late Carboniferous arc magmatism (c. 321-301 Ma) in the eastern side of the İZTU, thus indicating that the Rheic Ocean continued to subduct under Far East Avalonia during the Carboniferous.</a:t>
            </a:r>
            <a:br>
              <a:rPr lang="en-US" sz="2000" dirty="0" smtClean="0"/>
            </a:br>
            <a:endParaRPr lang="tr-TR" sz="2000" dirty="0"/>
          </a:p>
        </p:txBody>
      </p:sp>
      <p:pic>
        <p:nvPicPr>
          <p:cNvPr id="4" name="3 İçerik Yer Tutucusu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earliest-latest Cisuralian deformational ages </a:t>
            </a:r>
            <a:r>
              <a:rPr lang="en-US" sz="1600" b="1" dirty="0" smtClean="0"/>
              <a:t>(c. 295-285 Ma) </a:t>
            </a:r>
            <a:r>
              <a:rPr lang="en-US" sz="1600" dirty="0" smtClean="0"/>
              <a:t>correspond to regional deformation events at the Carboniferous-Permian boundary in the Rhodope-Strandja Massif </a:t>
            </a:r>
            <a:r>
              <a:rPr lang="en-US" sz="1600" b="1" dirty="0" smtClean="0"/>
              <a:t>(c. 298-296 Ma; Okay et al., 2001) </a:t>
            </a:r>
            <a:r>
              <a:rPr lang="en-US" sz="1600" dirty="0" smtClean="0"/>
              <a:t>and at the ending of the early Permian in the Sakarya Terrane </a:t>
            </a:r>
            <a:r>
              <a:rPr lang="en-US" sz="1600" b="1" dirty="0" smtClean="0"/>
              <a:t>(c. 282-275 Ma; Okay et al., 2002; Nzegge, 2008)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4" name="3 İçerik Yer Tutucusu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  <p:sp>
        <p:nvSpPr>
          <p:cNvPr id="5" name="4 Oval"/>
          <p:cNvSpPr/>
          <p:nvPr/>
        </p:nvSpPr>
        <p:spPr>
          <a:xfrm>
            <a:off x="7772400" y="37338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6019800" y="49530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Oval"/>
          <p:cNvSpPr/>
          <p:nvPr/>
        </p:nvSpPr>
        <p:spPr>
          <a:xfrm>
            <a:off x="5334000" y="44958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4191000" y="38100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dirty="0" smtClean="0"/>
              <a:t>All in all, I suggest that the docking of the </a:t>
            </a:r>
            <a:r>
              <a:rPr lang="en-US" sz="4500" b="1" dirty="0" smtClean="0"/>
              <a:t>Far East Avalonian terranes </a:t>
            </a:r>
            <a:r>
              <a:rPr lang="en-US" sz="4500" dirty="0" smtClean="0"/>
              <a:t>with the </a:t>
            </a:r>
            <a:r>
              <a:rPr lang="en-US" sz="4500" b="1" dirty="0" smtClean="0"/>
              <a:t>Sakarya terrane </a:t>
            </a:r>
            <a:r>
              <a:rPr lang="en-US" sz="4500" dirty="0" smtClean="0"/>
              <a:t>formed during the </a:t>
            </a:r>
            <a:r>
              <a:rPr lang="en-US" sz="4500" b="1" dirty="0" smtClean="0"/>
              <a:t>early Permian </a:t>
            </a:r>
            <a:r>
              <a:rPr lang="en-US" sz="4500" dirty="0" smtClean="0"/>
              <a:t>instead of the early Carboniferous.</a:t>
            </a:r>
            <a:endParaRPr lang="tr-TR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listening.</a:t>
            </a:r>
            <a:endParaRPr lang="tr-TR" dirty="0"/>
          </a:p>
        </p:txBody>
      </p:sp>
      <p:pic>
        <p:nvPicPr>
          <p:cNvPr id="4" name="3 İçerik Yer Tutucusu" descr="Son F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9341"/>
            <a:ext cx="8229600" cy="43076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İstanbul-Zonguldak Tectonic Unit (İZTU) is regarded as the unmetamorphosed continental fragment of Far East Avalonia in the Pontides </a:t>
            </a:r>
            <a:r>
              <a:rPr lang="en-US" sz="2000" b="1" dirty="0" smtClean="0"/>
              <a:t>(Şen, 2021a, b)</a:t>
            </a:r>
            <a:r>
              <a:rPr lang="en-US" sz="2000" dirty="0" smtClean="0"/>
              <a:t>.</a:t>
            </a:r>
            <a:endParaRPr lang="tr-TR" sz="2000" dirty="0"/>
          </a:p>
        </p:txBody>
      </p:sp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İZTU is to the east of the Rhodope-Strandja Massif along with the Serbo-Macedonian Massif, which is a part of the metamorphosed section of Far East Avalonia, and is to the north and west of the Sakarya terrane </a:t>
            </a:r>
            <a:r>
              <a:rPr lang="en-US" sz="2000" b="1" dirty="0" smtClean="0"/>
              <a:t>(Şen, 2021a, b; Şen, 2022)</a:t>
            </a:r>
            <a:r>
              <a:rPr lang="en-US" sz="2000" dirty="0" smtClean="0"/>
              <a:t>.</a:t>
            </a:r>
            <a:endParaRPr lang="tr-TR" sz="2000" dirty="0"/>
          </a:p>
        </p:txBody>
      </p:sp>
      <p:pic>
        <p:nvPicPr>
          <p:cNvPr id="4" name="3 İçerik Yer Tutucusu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After the Caledonian orogeny, the Rheic Ocean started to subduct under Far East Avalonia during the early to middle Devonian and continued until the late Carboniferous (c. 401-298 Ma) (Şen, 2021b).</a:t>
            </a:r>
            <a:endParaRPr lang="tr-TR" sz="2000" dirty="0"/>
          </a:p>
        </p:txBody>
      </p:sp>
      <p:pic>
        <p:nvPicPr>
          <p:cNvPr id="4" name="3 İçerik Yer Tutucusu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The Devonian arc in the Rhodope Massif migrated to the north, creating the Late Carboniferous arc magmatism in the Serbo-Macedonian and Rhodope-Strandja Massifs (c. 315-298 Ma), corresponding to the Late Carboniferous arc magmatism in the İZTU (c. 321-301 Ma).</a:t>
            </a:r>
            <a:endParaRPr lang="en-US" sz="2000" dirty="0"/>
          </a:p>
        </p:txBody>
      </p:sp>
      <p:pic>
        <p:nvPicPr>
          <p:cNvPr id="4" name="3 İçerik Yer Tutucusu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Variscan orogeny in the Pontides defines as the collision of the Sakarya terrane with the İZTU during the early Carboniferous </a:t>
            </a:r>
            <a:r>
              <a:rPr lang="en-US" sz="2000" b="1" dirty="0" smtClean="0"/>
              <a:t>(Okay et al, 2011; Okay and Topuz, 2017)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3 İçerik Yer Tutucusu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But, the Late Carboniferous arc magmatism (c. 306-301 Ma) in the eastern sector of the İZTU rejects this view </a:t>
            </a:r>
            <a:r>
              <a:rPr lang="en-US" sz="2000" b="1" dirty="0" smtClean="0"/>
              <a:t>(Şen, 2021b)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3 İçerik Yer Tutucusu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Middle Permian arc-related intrusion cutting the tectonic contact between the İZTU and Sakarya Terrane </a:t>
            </a:r>
            <a:r>
              <a:rPr lang="en-US" sz="2000" b="1" dirty="0" smtClean="0"/>
              <a:t>(c. 262 Ma; Okay et al., 2013) </a:t>
            </a:r>
            <a:r>
              <a:rPr lang="en-US" sz="2000" dirty="0" smtClean="0"/>
              <a:t>displays that their collision time was the Early Permian.</a:t>
            </a:r>
            <a:endParaRPr lang="tr-TR" sz="2000" dirty="0"/>
          </a:p>
        </p:txBody>
      </p:sp>
      <p:pic>
        <p:nvPicPr>
          <p:cNvPr id="4" name="3 İçerik Yer Tutucusu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  <p:sp>
        <p:nvSpPr>
          <p:cNvPr id="7" name="6 Oval"/>
          <p:cNvSpPr/>
          <p:nvPr/>
        </p:nvSpPr>
        <p:spPr>
          <a:xfrm>
            <a:off x="7391400" y="41148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5029200" y="3276600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Middle Permian arc</a:t>
            </a:r>
            <a:r>
              <a:rPr kumimoji="0" lang="en-US" sz="15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granite</a:t>
            </a:r>
            <a:endParaRPr kumimoji="0" lang="tr-TR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Çentikli Sağ Ok"/>
          <p:cNvSpPr/>
          <p:nvPr/>
        </p:nvSpPr>
        <p:spPr>
          <a:xfrm rot="2234894" flipH="1">
            <a:off x="6710904" y="3820655"/>
            <a:ext cx="898532" cy="320336"/>
          </a:xfrm>
          <a:prstGeom prst="notchedRightArrow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The Sakarya Terrane together with the Rhodope Massif was unconformably overlain by Permo-Triassic fore-arc fills and the Strandja Massif along with the İZTU was also unconformably covered by Permo-Triassic back-arc fills </a:t>
            </a:r>
            <a:r>
              <a:rPr lang="en-US" sz="2000" b="1" dirty="0" smtClean="0"/>
              <a:t>(Tüysüz et al., 2004; Bedi et al., 2013; Okay et al., 2015; Ustaömer et al., 2016)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3 İçerik Yer Tutucusu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64" y="1600200"/>
            <a:ext cx="733727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663</Words>
  <Application>Microsoft Office PowerPoint</Application>
  <PresentationFormat>Ekran Gösterisi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0" baseType="lpstr">
      <vt:lpstr>Ofis Teması</vt:lpstr>
      <vt:lpstr>Slayt 1</vt:lpstr>
      <vt:lpstr>The İstanbul-Zonguldak Tectonic Unit (İZTU) is regarded as the unmetamorphosed continental fragment of Far East Avalonia in the Pontides (Şen, 2021a, b).</vt:lpstr>
      <vt:lpstr>The İZTU is to the east of the Rhodope-Strandja Massif along with the Serbo-Macedonian Massif, which is a part of the metamorphosed section of Far East Avalonia, and is to the north and west of the Sakarya terrane (Şen, 2021a, b; Şen, 2022).</vt:lpstr>
      <vt:lpstr>After the Caledonian orogeny, the Rheic Ocean started to subduct under Far East Avalonia during the early to middle Devonian and continued until the late Carboniferous (c. 401-298 Ma) (Şen, 2021b).</vt:lpstr>
      <vt:lpstr>The Devonian arc in the Rhodope Massif migrated to the north, creating the Late Carboniferous arc magmatism in the Serbo-Macedonian and Rhodope-Strandja Massifs (c. 315-298 Ma), corresponding to the Late Carboniferous arc magmatism in the İZTU (c. 321-301 Ma).</vt:lpstr>
      <vt:lpstr>The Variscan orogeny in the Pontides defines as the collision of the Sakarya terrane with the İZTU during the early Carboniferous (Okay et al, 2011; Okay and Topuz, 2017).</vt:lpstr>
      <vt:lpstr>But, the Late Carboniferous arc magmatism (c. 306-301 Ma) in the eastern sector of the İZTU rejects this view (Şen, 2021b).</vt:lpstr>
      <vt:lpstr>The Middle Permian arc-related intrusion cutting the tectonic contact between the İZTU and Sakarya Terrane (c. 262 Ma; Okay et al., 2013) displays that their collision time was the Early Permian.</vt:lpstr>
      <vt:lpstr>The Sakarya Terrane together with the Rhodope Massif was unconformably overlain by Permo-Triassic fore-arc fills and the Strandja Massif along with the İZTU was also unconformably covered by Permo-Triassic back-arc fills (Tüysüz et al., 2004; Bedi et al., 2013; Okay et al., 2015; Ustaömer et al., 2016).</vt:lpstr>
      <vt:lpstr>Therefore, the collision of the Far East Avalonian terranes with the Sakarya Terrane should have formed during the early Permian.</vt:lpstr>
      <vt:lpstr>The locations of the basalt dykes intruding the pre-Silurian fills are given on the map.</vt:lpstr>
      <vt:lpstr>Outcrop views of the basalt dykes intruding the pre-Silurian rocks in the western part of the İZTU. Thin section micrographs showing porphyritic textures in the basalt dykes.</vt:lpstr>
      <vt:lpstr>Images of the dated zircon from basalt dykes (samples 65 and 88).</vt:lpstr>
      <vt:lpstr>U–Pb dating on igneous zircons from two basalt dykes yielded Late Carboniferous ages of ca. 321.6 ± 1.6 and 311.4 ± 0.75 Ma (2σ), and their Pb-loss ages from the white spot in zircons calculated Early Permian ages of ca. 295.1 ± 1.1 to 285.0 ± 1.3 Ma and 295.5 ± 1.2 to 284.0 ± 1.4 Ma, respectively.</vt:lpstr>
      <vt:lpstr>Late Carboniferous basalt dykes display calc-alkaline affinities. They contain subduction components and are associated with the arc-related geodynamic setting.</vt:lpstr>
      <vt:lpstr>The Late Carboniferous arc magmatism (c. 321-301 Ma) in the eastern side of the İZTU, thus indicating that the Rheic Ocean continued to subduct under Far East Avalonia during the Carboniferous. </vt:lpstr>
      <vt:lpstr>The earliest-latest Cisuralian deformational ages (c. 295-285 Ma) correspond to regional deformation events at the Carboniferous-Permian boundary in the Rhodope-Strandja Massif (c. 298-296 Ma; Okay et al., 2001) and at the ending of the early Permian in the Sakarya Terrane (c. 282-275 Ma; Okay et al., 2002; Nzegge, 2008).</vt:lpstr>
      <vt:lpstr>Conclusion</vt:lpstr>
      <vt:lpstr>Thank you for listening.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Permian deformational ages of Late Carboniferous basalt dykes in the İstanbul-Zonguldak Tectonic Unit: Implications for the Variscan orogeny in the Pontides</dc:title>
  <dc:creator>Fatih Sen</dc:creator>
  <cp:lastModifiedBy>Fatih Sen</cp:lastModifiedBy>
  <cp:revision>39</cp:revision>
  <dcterms:created xsi:type="dcterms:W3CDTF">2022-05-25T08:12:19Z</dcterms:created>
  <dcterms:modified xsi:type="dcterms:W3CDTF">2022-05-25T12:23:50Z</dcterms:modified>
</cp:coreProperties>
</file>