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8" r:id="rId5"/>
    <p:sldMasterId id="214748366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418A6107-845B-4CA0-B446-15C87CEA0A40}">
  <a:tblStyle styleId="{418A6107-845B-4CA0-B446-15C87CEA0A4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6" Type="http://schemas.openxmlformats.org/officeDocument/2006/relationships/slide" Target="slides/slide9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2c7bf2318c_2_1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12c7bf2318c_2_1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Image: Sequim Bay</a:t>
            </a:r>
            <a:endParaRPr/>
          </a:p>
        </p:txBody>
      </p:sp>
      <p:sp>
        <p:nvSpPr>
          <p:cNvPr id="172" name="Google Shape;172;g12c7bf2318c_2_1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2c7bf2318c_0_19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2c7bf2318c_0_19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Hector is an open source simple </a:t>
            </a:r>
            <a:r>
              <a:rPr lang="en" sz="2000">
                <a:solidFill>
                  <a:schemeClr val="dk1"/>
                </a:solidFill>
              </a:rPr>
              <a:t>climate</a:t>
            </a:r>
            <a:r>
              <a:rPr lang="en" sz="2000">
                <a:solidFill>
                  <a:schemeClr val="dk1"/>
                </a:solidFill>
              </a:rPr>
              <a:t> model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Traded off high </a:t>
            </a:r>
            <a:r>
              <a:rPr lang="en" sz="2000">
                <a:solidFill>
                  <a:schemeClr val="dk1"/>
                </a:solidFill>
              </a:rPr>
              <a:t>resolution</a:t>
            </a:r>
            <a:r>
              <a:rPr lang="en" sz="2000">
                <a:solidFill>
                  <a:schemeClr val="dk1"/>
                </a:solidFill>
              </a:rPr>
              <a:t> &amp; </a:t>
            </a:r>
            <a:r>
              <a:rPr lang="en" sz="2000">
                <a:solidFill>
                  <a:schemeClr val="dk1"/>
                </a:solidFill>
              </a:rPr>
              <a:t>complexity</a:t>
            </a:r>
            <a:r>
              <a:rPr lang="en" sz="2000">
                <a:solidFill>
                  <a:schemeClr val="dk1"/>
                </a:solidFill>
              </a:rPr>
              <a:t> to be a computationally </a:t>
            </a:r>
            <a:r>
              <a:rPr lang="en" sz="2000">
                <a:solidFill>
                  <a:schemeClr val="dk1"/>
                </a:solidFill>
              </a:rPr>
              <a:t>efficient</a:t>
            </a:r>
            <a:r>
              <a:rPr lang="en" sz="2000">
                <a:solidFill>
                  <a:schemeClr val="dk1"/>
                </a:solidFill>
              </a:rPr>
              <a:t> climate model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Guiding</a:t>
            </a:r>
            <a:r>
              <a:rPr lang="en" sz="2000">
                <a:solidFill>
                  <a:schemeClr val="dk1"/>
                </a:solidFill>
              </a:rPr>
              <a:t> </a:t>
            </a:r>
            <a:r>
              <a:rPr lang="en" sz="2000">
                <a:solidFill>
                  <a:schemeClr val="dk1"/>
                </a:solidFill>
              </a:rPr>
              <a:t>developmental</a:t>
            </a:r>
            <a:r>
              <a:rPr lang="en" sz="2000">
                <a:solidFill>
                  <a:schemeClr val="dk1"/>
                </a:solidFill>
              </a:rPr>
              <a:t> principles 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Accessible</a:t>
            </a:r>
            <a:r>
              <a:rPr lang="en" sz="2000">
                <a:solidFill>
                  <a:schemeClr val="dk1"/>
                </a:solidFill>
              </a:rPr>
              <a:t> open source, flexible design (complexity where warranted while remaining simple)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Three boxes atmosphere, ocean, and land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Atmosphere component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reads in time series for 40 different emission species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Major ghgs and aerosols, CO2, CH4, N2O, SO2, BC,  CFCs, &amp; HFCs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Methane oxidized in the atmosphere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Concentrations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Effects the energy balance → heat diffuses into the ocean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Hector’s ocean broken into 4 boxes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Two surface boxes, high and low latitudes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Intermediate &amp; deep </a:t>
            </a:r>
            <a:endParaRPr sz="2000">
              <a:solidFill>
                <a:schemeClr val="dk1"/>
              </a:solidFill>
            </a:endParaRPr>
          </a:p>
          <a:p>
            <a:pPr indent="-3556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</a:pPr>
            <a:r>
              <a:rPr lang="en" sz="2000">
                <a:solidFill>
                  <a:schemeClr val="dk1"/>
                </a:solidFill>
              </a:rPr>
              <a:t>Actively solves carbon chemistry in the ocean a unique feature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Land component represents the terrestrial biosphere important in the carbon cycle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CO2 is fixed via photosynthesis, growth, broken down into detritus, and then soil, at each step respired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Users are able to define an arbitrary biomes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Feedbacks &amp; carbon cycle interactions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CO2 fertilization </a:t>
            </a:r>
            <a:endParaRPr sz="2000">
              <a:solidFill>
                <a:schemeClr val="dk1"/>
              </a:solidFill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</a:pPr>
            <a:r>
              <a:rPr lang="en" sz="2000">
                <a:solidFill>
                  <a:schemeClr val="dk1"/>
                </a:solidFill>
              </a:rPr>
              <a:t>Temperature carbon interaction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2c7bf2318c_0_19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2c7bf2318c_0_19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2c7bf2318c_0_19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2c7bf2318c_0_19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2c7bf2318c_0_1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2c7bf2318c_0_1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When we run Hector with the permafrost sub module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See how the permafrost pool changes over time across three scenarios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High end climate change, middle of the road, and low climate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Across all three scenarios the permafrost pool declines uputil 2100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RCP 26 scenarios grows -- some refreeze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Permafrost thaws releases CO2 and CH4 → temperature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The difference in temperature between Hector with and without the permafrost feedback turned on </a:t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Plug Dawn Woodard’s work v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c7bf2318c_0_20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c7bf2318c_0_20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Plug Leeya’s Work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c7bf2318c_0_2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2c7bf2318c_0_2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2c7bf2318c_0_20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2c7bf2318c_0_20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12c7bf2318c_0_20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12c7bf2318c_0_20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6.png"/><Relationship Id="rId8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_Plain_Black">
  <p:cSld name="1_Title Slide_Plain_Blac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4"/>
          <p:cNvSpPr txBox="1"/>
          <p:nvPr/>
        </p:nvSpPr>
        <p:spPr>
          <a:xfrm>
            <a:off x="1886148" y="4703669"/>
            <a:ext cx="2286000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500" u="none" cap="none" strike="noStrike">
                <a:solidFill>
                  <a:srgbClr val="616265"/>
                </a:solidFill>
                <a:latin typeface="Arial"/>
                <a:ea typeface="Arial"/>
                <a:cs typeface="Arial"/>
                <a:sym typeface="Arial"/>
              </a:rPr>
              <a:t>PNNL is operated by Battelle for the U.S. Department of Energy</a:t>
            </a:r>
            <a:endParaRPr sz="900"/>
          </a:p>
        </p:txBody>
      </p:sp>
      <p:sp>
        <p:nvSpPr>
          <p:cNvPr id="59" name="Google Shape;59;p14"/>
          <p:cNvSpPr txBox="1"/>
          <p:nvPr>
            <p:ph type="ctrTitle"/>
          </p:nvPr>
        </p:nvSpPr>
        <p:spPr>
          <a:xfrm>
            <a:off x="857250" y="1714500"/>
            <a:ext cx="28575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3000"/>
              <a:buFont typeface="Arial"/>
              <a:buNone/>
              <a:defRPr b="1" i="0" sz="30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856581" y="3543300"/>
            <a:ext cx="28575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1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2" type="body"/>
          </p:nvPr>
        </p:nvSpPr>
        <p:spPr>
          <a:xfrm>
            <a:off x="857250" y="3739598"/>
            <a:ext cx="2857500" cy="171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616265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61626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14"/>
          <p:cNvSpPr txBox="1"/>
          <p:nvPr/>
        </p:nvSpPr>
        <p:spPr>
          <a:xfrm>
            <a:off x="2319131" y="-778565"/>
            <a:ext cx="115457" cy="2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7616" y="4076869"/>
            <a:ext cx="713617" cy="696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86148" y="4486275"/>
            <a:ext cx="515303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4277" y="4531023"/>
            <a:ext cx="581131" cy="9715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10" type="dt"/>
          </p:nvPr>
        </p:nvSpPr>
        <p:spPr>
          <a:xfrm>
            <a:off x="1657276" y="3072278"/>
            <a:ext cx="2056805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11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14"/>
          <p:cNvSpPr txBox="1"/>
          <p:nvPr>
            <p:ph idx="11" type="ftr"/>
          </p:nvPr>
        </p:nvSpPr>
        <p:spPr>
          <a:xfrm>
            <a:off x="743148" y="4831324"/>
            <a:ext cx="308570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pic>
        <p:nvPicPr>
          <p:cNvPr id="68" name="Google Shape;68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6581" y="618856"/>
            <a:ext cx="2191451" cy="714206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/>
          <p:nvPr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857250" y="4714875"/>
            <a:ext cx="2286000" cy="142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">
                <a:solidFill>
                  <a:srgbClr val="616265"/>
                </a:solidFill>
                <a:latin typeface="Arial"/>
                <a:ea typeface="Arial"/>
                <a:cs typeface="Arial"/>
                <a:sym typeface="Arial"/>
              </a:rPr>
              <a:t>PNNL is operated by Battelle for the U.S. Department of Energy</a:t>
            </a:r>
            <a:endParaRPr sz="900"/>
          </a:p>
        </p:txBody>
      </p:sp>
      <p:sp>
        <p:nvSpPr>
          <p:cNvPr id="71" name="Google Shape;71;p14"/>
          <p:cNvSpPr txBox="1"/>
          <p:nvPr/>
        </p:nvSpPr>
        <p:spPr>
          <a:xfrm>
            <a:off x="2319131" y="-778565"/>
            <a:ext cx="115457" cy="265458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7250" y="148590"/>
            <a:ext cx="800100" cy="78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6581" y="4486275"/>
            <a:ext cx="515303" cy="14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84709" y="4531023"/>
            <a:ext cx="581131" cy="9715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rgbClr val="000000"/>
                </a:solidFill>
              </a:defRPr>
            </a:lvl1pPr>
            <a:lvl2pPr lvl="1">
              <a:buNone/>
              <a:defRPr>
                <a:solidFill>
                  <a:srgbClr val="000000"/>
                </a:solidFill>
              </a:defRPr>
            </a:lvl2pPr>
            <a:lvl3pPr lvl="2">
              <a:buNone/>
              <a:defRPr>
                <a:solidFill>
                  <a:srgbClr val="000000"/>
                </a:solidFill>
              </a:defRPr>
            </a:lvl3pPr>
            <a:lvl4pPr lvl="3">
              <a:buNone/>
              <a:defRPr>
                <a:solidFill>
                  <a:srgbClr val="000000"/>
                </a:solidFill>
              </a:defRPr>
            </a:lvl4pPr>
            <a:lvl5pPr lvl="4">
              <a:buNone/>
              <a:defRPr>
                <a:solidFill>
                  <a:srgbClr val="000000"/>
                </a:solidFill>
              </a:defRPr>
            </a:lvl5pPr>
            <a:lvl6pPr lvl="5">
              <a:buNone/>
              <a:defRPr>
                <a:solidFill>
                  <a:srgbClr val="000000"/>
                </a:solidFill>
              </a:defRPr>
            </a:lvl6pPr>
            <a:lvl7pPr lvl="6">
              <a:buNone/>
              <a:defRPr>
                <a:solidFill>
                  <a:srgbClr val="000000"/>
                </a:solidFill>
              </a:defRPr>
            </a:lvl7pPr>
            <a:lvl8pPr lvl="7">
              <a:buNone/>
              <a:defRPr>
                <a:solidFill>
                  <a:srgbClr val="000000"/>
                </a:solidFill>
              </a:defRPr>
            </a:lvl8pPr>
            <a:lvl9pPr lvl="8">
              <a:buNone/>
              <a:defRPr>
                <a:solidFill>
                  <a:srgbClr val="000000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Image">
  <p:cSld name="Large Image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/>
          <p:nvPr>
            <p:ph idx="2" type="pic"/>
          </p:nvPr>
        </p:nvSpPr>
        <p:spPr>
          <a:xfrm>
            <a:off x="4000500" y="285750"/>
            <a:ext cx="4857750" cy="45720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>
            <a:off x="4000500" y="4286250"/>
            <a:ext cx="485775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Google Shape;81;p15"/>
          <p:cNvSpPr txBox="1"/>
          <p:nvPr>
            <p:ph type="title"/>
          </p:nvPr>
        </p:nvSpPr>
        <p:spPr>
          <a:xfrm>
            <a:off x="857249" y="1434703"/>
            <a:ext cx="2857501" cy="994172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82" name="Google Shape;82;p15"/>
          <p:cNvSpPr txBox="1"/>
          <p:nvPr>
            <p:ph idx="3" type="body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3" name="Google Shape;83;p15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Google Shape;84;p15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85" name="Google Shape;85;p15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Box">
  <p:cSld name="Large Text Box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6"/>
          <p:cNvSpPr txBox="1"/>
          <p:nvPr>
            <p:ph idx="1" type="body"/>
          </p:nvPr>
        </p:nvSpPr>
        <p:spPr>
          <a:xfrm>
            <a:off x="4019151" y="285749"/>
            <a:ext cx="485775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0" name="Google Shape;90;p16"/>
          <p:cNvSpPr txBox="1"/>
          <p:nvPr>
            <p:ph idx="2" type="body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p16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6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93" name="Google Shape;93;p16"/>
          <p:cNvSpPr txBox="1"/>
          <p:nvPr>
            <p:ph type="title"/>
          </p:nvPr>
        </p:nvSpPr>
        <p:spPr>
          <a:xfrm>
            <a:off x="857249" y="1434703"/>
            <a:ext cx="2857501" cy="994172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94" name="Google Shape;94;p16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Content">
  <p:cSld name="Title + Conten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7"/>
          <p:cNvSpPr txBox="1"/>
          <p:nvPr>
            <p:ph type="title"/>
          </p:nvPr>
        </p:nvSpPr>
        <p:spPr>
          <a:xfrm>
            <a:off x="2566146" y="90894"/>
            <a:ext cx="6292103" cy="68791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99" name="Google Shape;99;p17"/>
          <p:cNvSpPr txBox="1"/>
          <p:nvPr>
            <p:ph idx="1" type="body"/>
          </p:nvPr>
        </p:nvSpPr>
        <p:spPr>
          <a:xfrm>
            <a:off x="857250" y="1285874"/>
            <a:ext cx="8001000" cy="3429001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" name="Google Shape;100;p17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" name="Google Shape;101;p17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02" name="Google Shape;102;p17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-Picture Grid">
  <p:cSld name="4-Picture Grid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8"/>
          <p:cNvSpPr/>
          <p:nvPr>
            <p:ph idx="2" type="pic"/>
          </p:nvPr>
        </p:nvSpPr>
        <p:spPr>
          <a:xfrm>
            <a:off x="4000500" y="285750"/>
            <a:ext cx="2286000" cy="214312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6" name="Google Shape;106;p18"/>
          <p:cNvSpPr/>
          <p:nvPr>
            <p:ph idx="3" type="pic"/>
          </p:nvPr>
        </p:nvSpPr>
        <p:spPr>
          <a:xfrm>
            <a:off x="6572250" y="285750"/>
            <a:ext cx="2286000" cy="214312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7" name="Google Shape;107;p18"/>
          <p:cNvSpPr/>
          <p:nvPr>
            <p:ph idx="4" type="pic"/>
          </p:nvPr>
        </p:nvSpPr>
        <p:spPr>
          <a:xfrm>
            <a:off x="4000500" y="2714625"/>
            <a:ext cx="2286000" cy="214312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8" name="Google Shape;108;p18"/>
          <p:cNvSpPr/>
          <p:nvPr>
            <p:ph idx="5" type="pic"/>
          </p:nvPr>
        </p:nvSpPr>
        <p:spPr>
          <a:xfrm>
            <a:off x="6572250" y="2714625"/>
            <a:ext cx="2286000" cy="214312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09" name="Google Shape;109;p18"/>
          <p:cNvSpPr txBox="1"/>
          <p:nvPr>
            <p:ph idx="1" type="body"/>
          </p:nvPr>
        </p:nvSpPr>
        <p:spPr>
          <a:xfrm>
            <a:off x="400050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0" name="Google Shape;110;p18"/>
          <p:cNvSpPr txBox="1"/>
          <p:nvPr>
            <p:ph idx="6" type="body"/>
          </p:nvPr>
        </p:nvSpPr>
        <p:spPr>
          <a:xfrm>
            <a:off x="400050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Google Shape;111;p18"/>
          <p:cNvSpPr txBox="1"/>
          <p:nvPr>
            <p:ph idx="7" type="body"/>
          </p:nvPr>
        </p:nvSpPr>
        <p:spPr>
          <a:xfrm>
            <a:off x="6572250" y="1857375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Google Shape;112;p18"/>
          <p:cNvSpPr txBox="1"/>
          <p:nvPr>
            <p:ph idx="8" type="body"/>
          </p:nvPr>
        </p:nvSpPr>
        <p:spPr>
          <a:xfrm>
            <a:off x="6572250" y="4286250"/>
            <a:ext cx="2286000" cy="5715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b="1" i="0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18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4" name="Google Shape;114;p18"/>
          <p:cNvSpPr txBox="1"/>
          <p:nvPr>
            <p:ph type="title"/>
          </p:nvPr>
        </p:nvSpPr>
        <p:spPr>
          <a:xfrm>
            <a:off x="857249" y="1434703"/>
            <a:ext cx="2857501" cy="994172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115" name="Google Shape;115;p18"/>
          <p:cNvSpPr txBox="1"/>
          <p:nvPr>
            <p:ph idx="9" type="body"/>
          </p:nvPr>
        </p:nvSpPr>
        <p:spPr>
          <a:xfrm>
            <a:off x="871537" y="2733146"/>
            <a:ext cx="2857500" cy="2143125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6" name="Google Shape;116;p18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7" name="Google Shape;117;p18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18" name="Google Shape;118;p18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Picture Grid with Subhead">
  <p:cSld name="6-Picture Grid with Subhead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9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9"/>
          <p:cNvSpPr/>
          <p:nvPr>
            <p:ph idx="2" type="pic"/>
          </p:nvPr>
        </p:nvSpPr>
        <p:spPr>
          <a:xfrm>
            <a:off x="857250" y="337185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2" name="Google Shape;122;p19"/>
          <p:cNvSpPr/>
          <p:nvPr>
            <p:ph idx="3" type="pic"/>
          </p:nvPr>
        </p:nvSpPr>
        <p:spPr>
          <a:xfrm>
            <a:off x="857250" y="171450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3" name="Google Shape;123;p19"/>
          <p:cNvSpPr/>
          <p:nvPr>
            <p:ph idx="4" type="pic"/>
          </p:nvPr>
        </p:nvSpPr>
        <p:spPr>
          <a:xfrm>
            <a:off x="3586163" y="337185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4" name="Google Shape;124;p19"/>
          <p:cNvSpPr/>
          <p:nvPr>
            <p:ph idx="5" type="pic"/>
          </p:nvPr>
        </p:nvSpPr>
        <p:spPr>
          <a:xfrm>
            <a:off x="3586163" y="171450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5" name="Google Shape;125;p19"/>
          <p:cNvSpPr/>
          <p:nvPr>
            <p:ph idx="6" type="pic"/>
          </p:nvPr>
        </p:nvSpPr>
        <p:spPr>
          <a:xfrm>
            <a:off x="6315075" y="337185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6" name="Google Shape;126;p19"/>
          <p:cNvSpPr/>
          <p:nvPr>
            <p:ph idx="7" type="pic"/>
          </p:nvPr>
        </p:nvSpPr>
        <p:spPr>
          <a:xfrm>
            <a:off x="6315075" y="1714500"/>
            <a:ext cx="2543175" cy="1485900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27" name="Google Shape;127;p19"/>
          <p:cNvSpPr txBox="1"/>
          <p:nvPr>
            <p:ph idx="1" type="body"/>
          </p:nvPr>
        </p:nvSpPr>
        <p:spPr>
          <a:xfrm>
            <a:off x="857250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19"/>
          <p:cNvSpPr txBox="1"/>
          <p:nvPr>
            <p:ph idx="8" type="body"/>
          </p:nvPr>
        </p:nvSpPr>
        <p:spPr>
          <a:xfrm>
            <a:off x="857250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19"/>
          <p:cNvSpPr txBox="1"/>
          <p:nvPr>
            <p:ph idx="9" type="body"/>
          </p:nvPr>
        </p:nvSpPr>
        <p:spPr>
          <a:xfrm>
            <a:off x="3586163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0" name="Google Shape;130;p19"/>
          <p:cNvSpPr txBox="1"/>
          <p:nvPr>
            <p:ph idx="13" type="body"/>
          </p:nvPr>
        </p:nvSpPr>
        <p:spPr>
          <a:xfrm>
            <a:off x="358616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1" name="Google Shape;131;p19"/>
          <p:cNvSpPr txBox="1"/>
          <p:nvPr>
            <p:ph idx="14" type="body"/>
          </p:nvPr>
        </p:nvSpPr>
        <p:spPr>
          <a:xfrm>
            <a:off x="6315075" y="268605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2" name="Google Shape;132;p19"/>
          <p:cNvSpPr txBox="1"/>
          <p:nvPr>
            <p:ph idx="15" type="body"/>
          </p:nvPr>
        </p:nvSpPr>
        <p:spPr>
          <a:xfrm>
            <a:off x="63150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19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4" name="Google Shape;134;p19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5" name="Google Shape;135;p19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36" name="Google Shape;136;p19"/>
          <p:cNvSpPr txBox="1"/>
          <p:nvPr>
            <p:ph idx="16" type="body"/>
          </p:nvPr>
        </p:nvSpPr>
        <p:spPr>
          <a:xfrm>
            <a:off x="857250" y="1371600"/>
            <a:ext cx="8001000" cy="328679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238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Noto Sans Symbols"/>
              <a:buChar char="▪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11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Noto Sans Symbols"/>
              <a:buChar char="✔"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21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oto Sans Symbols"/>
              <a:buChar char="▪"/>
              <a:defRPr b="0" i="0" sz="1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19"/>
          <p:cNvSpPr txBox="1"/>
          <p:nvPr>
            <p:ph type="title"/>
          </p:nvPr>
        </p:nvSpPr>
        <p:spPr>
          <a:xfrm>
            <a:off x="2566146" y="90894"/>
            <a:ext cx="6292103" cy="68791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138" name="Google Shape;138;p19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-Picture Grid">
  <p:cSld name="6-Picture Grid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0"/>
          <p:cNvSpPr/>
          <p:nvPr>
            <p:ph idx="2" type="pic"/>
          </p:nvPr>
        </p:nvSpPr>
        <p:spPr>
          <a:xfrm>
            <a:off x="857250" y="3162822"/>
            <a:ext cx="2543175" cy="1694928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2" name="Google Shape;142;p20"/>
          <p:cNvSpPr/>
          <p:nvPr>
            <p:ph idx="3" type="pic"/>
          </p:nvPr>
        </p:nvSpPr>
        <p:spPr>
          <a:xfrm>
            <a:off x="857250" y="1291590"/>
            <a:ext cx="2543175" cy="169735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3" name="Google Shape;143;p20"/>
          <p:cNvSpPr/>
          <p:nvPr>
            <p:ph idx="4" type="pic"/>
          </p:nvPr>
        </p:nvSpPr>
        <p:spPr>
          <a:xfrm>
            <a:off x="3586163" y="3162822"/>
            <a:ext cx="2543175" cy="1694928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4" name="Google Shape;144;p20"/>
          <p:cNvSpPr/>
          <p:nvPr>
            <p:ph idx="5" type="pic"/>
          </p:nvPr>
        </p:nvSpPr>
        <p:spPr>
          <a:xfrm>
            <a:off x="3586163" y="1291590"/>
            <a:ext cx="2543175" cy="169735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5" name="Google Shape;145;p20"/>
          <p:cNvSpPr/>
          <p:nvPr>
            <p:ph idx="6" type="pic"/>
          </p:nvPr>
        </p:nvSpPr>
        <p:spPr>
          <a:xfrm>
            <a:off x="6315075" y="3162822"/>
            <a:ext cx="2543175" cy="1694928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6" name="Google Shape;146;p20"/>
          <p:cNvSpPr/>
          <p:nvPr>
            <p:ph idx="7" type="pic"/>
          </p:nvPr>
        </p:nvSpPr>
        <p:spPr>
          <a:xfrm>
            <a:off x="6315075" y="1291590"/>
            <a:ext cx="2543175" cy="1697355"/>
          </a:xfrm>
          <a:prstGeom prst="rect">
            <a:avLst/>
          </a:prstGeom>
          <a:solidFill>
            <a:srgbClr val="B3B3B3"/>
          </a:solidFill>
          <a:ln>
            <a:noFill/>
          </a:ln>
        </p:spPr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857250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8" name="Google Shape;148;p20"/>
          <p:cNvSpPr txBox="1"/>
          <p:nvPr>
            <p:ph idx="8" type="body"/>
          </p:nvPr>
        </p:nvSpPr>
        <p:spPr>
          <a:xfrm>
            <a:off x="857250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20"/>
          <p:cNvSpPr txBox="1"/>
          <p:nvPr>
            <p:ph idx="9" type="body"/>
          </p:nvPr>
        </p:nvSpPr>
        <p:spPr>
          <a:xfrm>
            <a:off x="3586163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Google Shape;150;p20"/>
          <p:cNvSpPr txBox="1"/>
          <p:nvPr>
            <p:ph idx="13" type="body"/>
          </p:nvPr>
        </p:nvSpPr>
        <p:spPr>
          <a:xfrm>
            <a:off x="3586163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1" name="Google Shape;151;p20"/>
          <p:cNvSpPr txBox="1"/>
          <p:nvPr>
            <p:ph idx="14" type="body"/>
          </p:nvPr>
        </p:nvSpPr>
        <p:spPr>
          <a:xfrm>
            <a:off x="6315075" y="2474595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20"/>
          <p:cNvSpPr txBox="1"/>
          <p:nvPr>
            <p:ph idx="15" type="body"/>
          </p:nvPr>
        </p:nvSpPr>
        <p:spPr>
          <a:xfrm>
            <a:off x="6315075" y="4343400"/>
            <a:ext cx="2543175" cy="51435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txBody>
          <a:bodyPr anchorCtr="0" anchor="b" bIns="114300" lIns="114300" spcFirstLastPara="1" rIns="114300" wrap="square" tIns="1143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20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4" name="Google Shape;154;p20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5" name="Google Shape;155;p20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56" name="Google Shape;156;p20"/>
          <p:cNvSpPr txBox="1"/>
          <p:nvPr>
            <p:ph type="title"/>
          </p:nvPr>
        </p:nvSpPr>
        <p:spPr>
          <a:xfrm>
            <a:off x="2566146" y="90894"/>
            <a:ext cx="6292103" cy="687916"/>
          </a:xfrm>
          <a:prstGeom prst="rect">
            <a:avLst/>
          </a:prstGeom>
          <a:noFill/>
          <a:ln>
            <a:noFill/>
          </a:ln>
        </p:spPr>
        <p:txBody>
          <a:bodyPr anchorCtr="0" anchor="b" bIns="28575" lIns="0" spcFirstLastPara="1" rIns="57150" wrap="square" tIns="285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  <a:defRPr b="1" i="0" sz="2300" u="none" cap="none" strike="noStrike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 sz="1100"/>
            </a:lvl9pPr>
          </a:lstStyle>
          <a:p/>
        </p:txBody>
      </p:sp>
      <p:sp>
        <p:nvSpPr>
          <p:cNvPr id="157" name="Google Shape;157;p20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1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21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rgbClr val="B3B3B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1"/>
          <p:cNvSpPr txBox="1"/>
          <p:nvPr>
            <p:ph idx="10" type="dt"/>
          </p:nvPr>
        </p:nvSpPr>
        <p:spPr>
          <a:xfrm>
            <a:off x="6689630" y="4871972"/>
            <a:ext cx="1942504" cy="271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21"/>
          <p:cNvSpPr txBox="1"/>
          <p:nvPr>
            <p:ph idx="11" type="ftr"/>
          </p:nvPr>
        </p:nvSpPr>
        <p:spPr>
          <a:xfrm>
            <a:off x="580779" y="4857750"/>
            <a:ext cx="7504888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sp>
        <p:nvSpPr>
          <p:cNvPr id="163" name="Google Shape;163;p21"/>
          <p:cNvSpPr/>
          <p:nvPr/>
        </p:nvSpPr>
        <p:spPr>
          <a:xfrm>
            <a:off x="3143250" y="0"/>
            <a:ext cx="600075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/ Conclusion">
  <p:cSld name="Thank You / Conclusion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idx="12" type="sldNum"/>
          </p:nvPr>
        </p:nvSpPr>
        <p:spPr>
          <a:xfrm>
            <a:off x="8746435" y="4857750"/>
            <a:ext cx="283264" cy="285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6" name="Google Shape;166;p22"/>
          <p:cNvSpPr txBox="1"/>
          <p:nvPr/>
        </p:nvSpPr>
        <p:spPr>
          <a:xfrm>
            <a:off x="857250" y="1285875"/>
            <a:ext cx="2857500" cy="279099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31B8CA"/>
                </a:solidFill>
                <a:latin typeface="Arial"/>
                <a:ea typeface="Arial"/>
                <a:cs typeface="Arial"/>
                <a:sym typeface="Arial"/>
              </a:rPr>
              <a:t>Thank you</a:t>
            </a:r>
            <a:endParaRPr sz="900"/>
          </a:p>
        </p:txBody>
      </p:sp>
      <p:sp>
        <p:nvSpPr>
          <p:cNvPr id="167" name="Google Shape;167;p22"/>
          <p:cNvSpPr txBox="1"/>
          <p:nvPr>
            <p:ph idx="11" type="ftr"/>
          </p:nvPr>
        </p:nvSpPr>
        <p:spPr>
          <a:xfrm>
            <a:off x="580779" y="4857750"/>
            <a:ext cx="3419721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"/>
              <a:buNone/>
              <a:defRPr sz="800">
                <a:solidFill>
                  <a:srgbClr val="9C9C9E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/>
        </p:txBody>
      </p:sp>
      <p:pic>
        <p:nvPicPr>
          <p:cNvPr id="168" name="Google Shape;168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77616" y="4076869"/>
            <a:ext cx="713617" cy="696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4.jp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743148" y="4767461"/>
            <a:ext cx="3085703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800" u="none" cap="none" strike="noStrike">
                <a:solidFill>
                  <a:srgbClr val="9C9C9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9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3"/>
          <p:cNvSpPr/>
          <p:nvPr/>
        </p:nvSpPr>
        <p:spPr>
          <a:xfrm>
            <a:off x="571500" y="0"/>
            <a:ext cx="3429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7250" y="148590"/>
            <a:ext cx="800100" cy="78076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sz="1300">
                <a:solidFill>
                  <a:schemeClr val="tx1"/>
                </a:solidFill>
              </a:defRPr>
            </a:lvl1pPr>
            <a:lvl2pPr lvl="1" algn="r">
              <a:buNone/>
              <a:defRPr sz="1300">
                <a:solidFill>
                  <a:schemeClr val="tx1"/>
                </a:solidFill>
              </a:defRPr>
            </a:lvl2pPr>
            <a:lvl3pPr lvl="2" algn="r">
              <a:buNone/>
              <a:defRPr sz="1300">
                <a:solidFill>
                  <a:schemeClr val="tx1"/>
                </a:solidFill>
              </a:defRPr>
            </a:lvl3pPr>
            <a:lvl4pPr lvl="3" algn="r">
              <a:buNone/>
              <a:defRPr sz="1300">
                <a:solidFill>
                  <a:schemeClr val="tx1"/>
                </a:solidFill>
              </a:defRPr>
            </a:lvl4pPr>
            <a:lvl5pPr lvl="4" algn="r">
              <a:buNone/>
              <a:defRPr sz="1300">
                <a:solidFill>
                  <a:schemeClr val="tx1"/>
                </a:solidFill>
              </a:defRPr>
            </a:lvl5pPr>
            <a:lvl6pPr lvl="5" algn="r">
              <a:buNone/>
              <a:defRPr sz="1300">
                <a:solidFill>
                  <a:schemeClr val="tx1"/>
                </a:solidFill>
              </a:defRPr>
            </a:lvl6pPr>
            <a:lvl7pPr lvl="6" algn="r">
              <a:buNone/>
              <a:defRPr sz="1300">
                <a:solidFill>
                  <a:schemeClr val="tx1"/>
                </a:solidFill>
              </a:defRPr>
            </a:lvl7pPr>
            <a:lvl8pPr lvl="7" algn="r">
              <a:buNone/>
              <a:defRPr sz="1300">
                <a:solidFill>
                  <a:schemeClr val="tx1"/>
                </a:solidFill>
              </a:defRPr>
            </a:lvl8pPr>
            <a:lvl9pPr lvl="8" algn="r">
              <a:buNone/>
              <a:defRPr sz="1300">
                <a:solidFill>
                  <a:schemeClr val="tx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gif"/><Relationship Id="rId4" Type="http://schemas.openxmlformats.org/officeDocument/2006/relationships/image" Target="../media/image9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github.com/jgcri/hector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github.com/jgcri/hector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3974475" y="-134275"/>
            <a:ext cx="1732200" cy="549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>
            <p:ph idx="1" type="body"/>
          </p:nvPr>
        </p:nvSpPr>
        <p:spPr>
          <a:xfrm>
            <a:off x="856575" y="3543300"/>
            <a:ext cx="46479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"/>
              <a:t>Kalyn Dorheim</a:t>
            </a:r>
            <a:r>
              <a:rPr b="0" lang="en"/>
              <a:t>, Ben Bond-Lamberty, Leeya Pressburger, </a:t>
            </a:r>
            <a:endParaRPr b="0"/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b="0" lang="en"/>
              <a:t>Dawn Woodard, Skylar Gering, &amp; Alexey Shiklomanov</a:t>
            </a:r>
            <a:endParaRPr b="0"/>
          </a:p>
        </p:txBody>
      </p:sp>
      <p:sp>
        <p:nvSpPr>
          <p:cNvPr id="176" name="Google Shape;176;p23"/>
          <p:cNvSpPr txBox="1"/>
          <p:nvPr>
            <p:ph idx="10" type="dt"/>
          </p:nvPr>
        </p:nvSpPr>
        <p:spPr>
          <a:xfrm>
            <a:off x="3543601" y="3201303"/>
            <a:ext cx="2056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8575" lIns="57150" spcFirstLastPara="1" rIns="57150" wrap="square" tIns="2857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 27, 2022</a:t>
            </a:r>
            <a:endParaRPr/>
          </a:p>
        </p:txBody>
      </p:sp>
      <p:sp>
        <p:nvSpPr>
          <p:cNvPr id="177" name="Google Shape;177;p23"/>
          <p:cNvSpPr txBox="1"/>
          <p:nvPr>
            <p:ph type="ctrTitle"/>
          </p:nvPr>
        </p:nvSpPr>
        <p:spPr>
          <a:xfrm>
            <a:off x="857250" y="1866900"/>
            <a:ext cx="4647900" cy="126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3000"/>
              <a:buFont typeface="Arial"/>
              <a:buNone/>
            </a:pPr>
            <a:r>
              <a:rPr lang="en"/>
              <a:t>New features, broader accessibility, and improved performance of Hector v3 a simple carbon/climate model  </a:t>
            </a:r>
            <a:endParaRPr/>
          </a:p>
        </p:txBody>
      </p:sp>
      <p:sp>
        <p:nvSpPr>
          <p:cNvPr id="178" name="Google Shape;178;p2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1908225" y="265475"/>
            <a:ext cx="65925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 Hector is a simple climate model</a:t>
            </a:r>
            <a:endParaRPr sz="3200"/>
          </a:p>
        </p:txBody>
      </p:sp>
      <p:pic>
        <p:nvPicPr>
          <p:cNvPr id="184" name="Google Shape;18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2025" y="1286975"/>
            <a:ext cx="4814999" cy="302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875475" y="1162125"/>
            <a:ext cx="42153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Computationally efficient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Open source 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Flexible design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Three box model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Atmosphere 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Land</a:t>
            </a:r>
            <a:endParaRPr/>
          </a:p>
          <a:p>
            <a:pPr indent="-18415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Arbitrary</a:t>
            </a:r>
            <a:r>
              <a:rPr lang="en"/>
              <a:t> number of user defined biomes</a:t>
            </a:r>
            <a:endParaRPr/>
          </a:p>
          <a:p>
            <a:pPr indent="-171450" lvl="1" marL="5207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Char char="●"/>
            </a:pPr>
            <a:r>
              <a:rPr lang="en"/>
              <a:t>Ocean </a:t>
            </a:r>
            <a:endParaRPr/>
          </a:p>
          <a:p>
            <a:pPr indent="-18415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Diffusive</a:t>
            </a:r>
            <a:r>
              <a:rPr lang="en"/>
              <a:t> ocean </a:t>
            </a:r>
            <a:endParaRPr/>
          </a:p>
          <a:p>
            <a:pPr indent="-184150" lvl="2" marL="8636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Actively solves carbon </a:t>
            </a:r>
            <a:r>
              <a:rPr lang="en"/>
              <a:t>chemistry</a:t>
            </a:r>
            <a:r>
              <a:rPr lang="en"/>
              <a:t> in ocean surface boxes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59055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title"/>
          </p:nvPr>
        </p:nvSpPr>
        <p:spPr>
          <a:xfrm>
            <a:off x="1908221" y="265469"/>
            <a:ext cx="62922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Multiple ways to run Hector https://github.com/jgcri/hector</a:t>
            </a:r>
            <a:endParaRPr sz="3200"/>
          </a:p>
        </p:txBody>
      </p:sp>
      <p:sp>
        <p:nvSpPr>
          <p:cNvPr id="192" name="Google Shape;192;p25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6043300" y="1613200"/>
            <a:ext cx="1798800" cy="978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0033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5"/>
          <p:cNvSpPr/>
          <p:nvPr/>
        </p:nvSpPr>
        <p:spPr>
          <a:xfrm>
            <a:off x="5535400" y="2571750"/>
            <a:ext cx="2814600" cy="978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0081AB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5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6" name="Google Shape;196;p25"/>
          <p:cNvSpPr/>
          <p:nvPr/>
        </p:nvSpPr>
        <p:spPr>
          <a:xfrm>
            <a:off x="5080000" y="3537175"/>
            <a:ext cx="3725400" cy="978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CFAB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6016450" y="1613200"/>
            <a:ext cx="17988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2075" lIns="42075" spcFirstLastPara="1" rIns="42075" wrap="square" tIns="420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HectorUI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5"/>
          <p:cNvSpPr txBox="1"/>
          <p:nvPr/>
        </p:nvSpPr>
        <p:spPr>
          <a:xfrm>
            <a:off x="5614350" y="2591500"/>
            <a:ext cx="26415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2075" lIns="42075" spcFirstLastPara="1" rIns="42075" wrap="square" tIns="420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 package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5"/>
          <p:cNvSpPr txBox="1"/>
          <p:nvPr/>
        </p:nvSpPr>
        <p:spPr>
          <a:xfrm>
            <a:off x="5621950" y="3537100"/>
            <a:ext cx="2641500" cy="9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2075" lIns="42075" spcFirstLastPara="1" rIns="42075" wrap="square" tIns="420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b="0" i="0" lang="en" sz="3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C++ core</a:t>
            </a:r>
            <a:endParaRPr b="0" i="0" sz="3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5"/>
          <p:cNvSpPr txBox="1"/>
          <p:nvPr>
            <p:ph idx="1" type="body"/>
          </p:nvPr>
        </p:nvSpPr>
        <p:spPr>
          <a:xfrm>
            <a:off x="864700" y="1414727"/>
            <a:ext cx="4215300" cy="15489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C++ core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Science</a:t>
            </a:r>
            <a:r>
              <a:rPr lang="en" sz="1800"/>
              <a:t> code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Run from command line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1" marL="59055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  <p:sp>
        <p:nvSpPr>
          <p:cNvPr id="201" name="Google Shape;201;p25"/>
          <p:cNvSpPr txBox="1"/>
          <p:nvPr>
            <p:ph idx="1" type="body"/>
          </p:nvPr>
        </p:nvSpPr>
        <p:spPr>
          <a:xfrm>
            <a:off x="864700" y="2038000"/>
            <a:ext cx="4377300" cy="32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R package 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Run, analyze, and visualize in R</a:t>
            </a:r>
            <a:endParaRPr sz="1800"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Hector UI</a:t>
            </a:r>
            <a:endParaRPr/>
          </a:p>
          <a:p>
            <a: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Simplified w</a:t>
            </a:r>
            <a:r>
              <a:rPr lang="en" sz="1800"/>
              <a:t>eb</a:t>
            </a:r>
            <a:r>
              <a:rPr lang="en" sz="1800"/>
              <a:t> interface</a:t>
            </a:r>
            <a:endParaRPr sz="1800"/>
          </a:p>
          <a:p>
            <a:pPr indent="-3429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/>
              <a:t>Run on desktop, tablet, or smartphone</a:t>
            </a:r>
            <a:endParaRPr sz="1800"/>
          </a:p>
          <a:p>
            <a:pPr indent="0" lvl="1" marL="59055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-2286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26"/>
          <p:cNvSpPr txBox="1"/>
          <p:nvPr>
            <p:ph type="title"/>
          </p:nvPr>
        </p:nvSpPr>
        <p:spPr>
          <a:xfrm>
            <a:off x="2094650" y="319500"/>
            <a:ext cx="65757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</a:pPr>
            <a:r>
              <a:rPr lang="en" sz="3200"/>
              <a:t>Hector v3 Upgrades &amp; </a:t>
            </a:r>
            <a:endParaRPr sz="3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31B8CA"/>
              </a:buClr>
              <a:buSzPts val="2300"/>
              <a:buFont typeface="Arial"/>
              <a:buNone/>
            </a:pPr>
            <a:r>
              <a:rPr lang="en" sz="3200"/>
              <a:t>New Features</a:t>
            </a:r>
            <a:endParaRPr/>
          </a:p>
        </p:txBody>
      </p:sp>
      <p:sp>
        <p:nvSpPr>
          <p:cNvPr id="208" name="Google Shape;208;p26"/>
          <p:cNvSpPr txBox="1"/>
          <p:nvPr>
            <p:ph idx="1" type="body"/>
          </p:nvPr>
        </p:nvSpPr>
        <p:spPr>
          <a:xfrm>
            <a:off x="857250" y="1285874"/>
            <a:ext cx="8001000" cy="3429000"/>
          </a:xfrm>
          <a:prstGeom prst="rect">
            <a:avLst/>
          </a:prstGeom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Software upgrades 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/>
              <a:t>Testing code (R and C++)</a:t>
            </a:r>
            <a:endParaRPr sz="1800"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</a:pPr>
            <a:r>
              <a:rPr lang="en" sz="1800"/>
              <a:t>Overhaul of a command-line build system  XCode and Visual Studio project</a:t>
            </a:r>
            <a:r>
              <a:rPr lang="en" sz="1800"/>
              <a:t> file updates</a:t>
            </a:r>
            <a:endParaRPr sz="1800"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New online documentation 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New parameters 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Updated to AR6 radiative forcing calculations 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/>
              <a:t>Switched to SPP scenarios 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/>
              <a:t>Permafrost feedback</a:t>
            </a:r>
            <a:endParaRPr/>
          </a:p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/>
              <a:t>Carbon tracking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/>
        </p:nvSpPr>
        <p:spPr>
          <a:xfrm>
            <a:off x="568638" y="4835688"/>
            <a:ext cx="8578200" cy="307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Woodard et al. 2021</a:t>
            </a:r>
            <a:endParaRPr/>
          </a:p>
        </p:txBody>
      </p:sp>
      <p:sp>
        <p:nvSpPr>
          <p:cNvPr id="214" name="Google Shape;214;p27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5" name="Google Shape;215;p27"/>
          <p:cNvSpPr txBox="1"/>
          <p:nvPr>
            <p:ph type="title"/>
          </p:nvPr>
        </p:nvSpPr>
        <p:spPr>
          <a:xfrm>
            <a:off x="1845196" y="112919"/>
            <a:ext cx="62922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Permafrost in Hector</a:t>
            </a:r>
            <a:endParaRPr/>
          </a:p>
        </p:txBody>
      </p:sp>
      <p:pic>
        <p:nvPicPr>
          <p:cNvPr id="216" name="Google Shape;216;p27"/>
          <p:cNvPicPr preferRelativeResize="0"/>
          <p:nvPr/>
        </p:nvPicPr>
        <p:blipFill rotWithShape="1">
          <a:blip r:embed="rId3">
            <a:alphaModFix/>
          </a:blip>
          <a:srcRect b="3034" l="0" r="47734" t="24727"/>
          <a:stretch/>
        </p:blipFill>
        <p:spPr>
          <a:xfrm>
            <a:off x="4637900" y="1169900"/>
            <a:ext cx="4108525" cy="329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7"/>
          <p:cNvSpPr txBox="1"/>
          <p:nvPr/>
        </p:nvSpPr>
        <p:spPr>
          <a:xfrm>
            <a:off x="8009325" y="2692598"/>
            <a:ext cx="737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7"/>
          <p:cNvSpPr txBox="1"/>
          <p:nvPr/>
        </p:nvSpPr>
        <p:spPr>
          <a:xfrm>
            <a:off x="8009325" y="2618150"/>
            <a:ext cx="737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7"/>
          <p:cNvPicPr preferRelativeResize="0"/>
          <p:nvPr/>
        </p:nvPicPr>
        <p:blipFill rotWithShape="1">
          <a:blip r:embed="rId3">
            <a:alphaModFix/>
          </a:blip>
          <a:srcRect b="75162" l="47734" r="0" t="18572"/>
          <a:stretch/>
        </p:blipFill>
        <p:spPr>
          <a:xfrm>
            <a:off x="5244319" y="842413"/>
            <a:ext cx="4108525" cy="285899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7"/>
          <p:cNvSpPr txBox="1"/>
          <p:nvPr>
            <p:ph idx="1" type="body"/>
          </p:nvPr>
        </p:nvSpPr>
        <p:spPr>
          <a:xfrm>
            <a:off x="803549" y="1218424"/>
            <a:ext cx="39036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Permafrost is s</a:t>
            </a:r>
            <a:r>
              <a:rPr lang="en"/>
              <a:t>oil that remains frozen for 2 or more years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/>
              <a:t>Thaw releases CO</a:t>
            </a:r>
            <a:r>
              <a:rPr baseline="-25000" lang="en"/>
              <a:t>2</a:t>
            </a:r>
            <a:r>
              <a:rPr lang="en"/>
              <a:t> and CH</a:t>
            </a:r>
            <a:r>
              <a:rPr baseline="-25000" lang="en"/>
              <a:t>4</a:t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Woodard et al. 2021 added a permafrost biome </a:t>
            </a:r>
            <a:endParaRPr/>
          </a:p>
          <a:p>
            <a:pPr indent="-1905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595959"/>
                </a:solidFill>
              </a:rPr>
              <a:t>Added pool of permafrost is inaccessible to the carbon cycle </a:t>
            </a:r>
            <a:endParaRPr sz="1800">
              <a:solidFill>
                <a:srgbClr val="595959"/>
              </a:solidFill>
            </a:endParaRPr>
          </a:p>
          <a:p>
            <a:pPr indent="-190500" lvl="1" marL="520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1800">
                <a:solidFill>
                  <a:srgbClr val="595959"/>
                </a:solidFill>
              </a:rPr>
              <a:t>Thaws as function of temperature emitting CO</a:t>
            </a:r>
            <a:r>
              <a:rPr baseline="-25000" lang="en" sz="1800">
                <a:solidFill>
                  <a:srgbClr val="595959"/>
                </a:solidFill>
              </a:rPr>
              <a:t>2</a:t>
            </a:r>
            <a:r>
              <a:rPr lang="en" sz="1800">
                <a:solidFill>
                  <a:srgbClr val="595959"/>
                </a:solidFill>
              </a:rPr>
              <a:t> and CH</a:t>
            </a:r>
            <a:r>
              <a:rPr baseline="-25000" lang="en" sz="1800">
                <a:solidFill>
                  <a:srgbClr val="595959"/>
                </a:solidFill>
              </a:rPr>
              <a:t>4</a:t>
            </a:r>
            <a:endParaRPr baseline="-25000" sz="1800">
              <a:solidFill>
                <a:srgbClr val="595959"/>
              </a:solidFill>
            </a:endParaRPr>
          </a:p>
          <a:p>
            <a:pPr indent="0" lvl="0" marL="5207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  <a:p>
            <a:pPr indent="-228600" lvl="0" marL="457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/>
          <p:nvPr/>
        </p:nvSpPr>
        <p:spPr>
          <a:xfrm>
            <a:off x="568638" y="4835688"/>
            <a:ext cx="8578200" cy="3078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Pressburger in prep.</a:t>
            </a:r>
            <a:endParaRPr/>
          </a:p>
        </p:txBody>
      </p:sp>
      <p:sp>
        <p:nvSpPr>
          <p:cNvPr id="226" name="Google Shape;226;p28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7" name="Google Shape;227;p28"/>
          <p:cNvSpPr txBox="1"/>
          <p:nvPr>
            <p:ph type="title"/>
          </p:nvPr>
        </p:nvSpPr>
        <p:spPr>
          <a:xfrm>
            <a:off x="2566146" y="90894"/>
            <a:ext cx="62922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Carbon Tracking in Hector</a:t>
            </a:r>
            <a:endParaRPr/>
          </a:p>
        </p:txBody>
      </p:sp>
      <p:sp>
        <p:nvSpPr>
          <p:cNvPr id="228" name="Google Shape;228;p28"/>
          <p:cNvSpPr txBox="1"/>
          <p:nvPr>
            <p:ph idx="1" type="body"/>
          </p:nvPr>
        </p:nvSpPr>
        <p:spPr>
          <a:xfrm>
            <a:off x="857250" y="1113375"/>
            <a:ext cx="4944900" cy="36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0" lvl="0" marL="1778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This feature a</a:t>
            </a:r>
            <a:r>
              <a:rPr lang="en"/>
              <a:t>llows users to track the o</a:t>
            </a:r>
            <a:r>
              <a:rPr lang="en" sz="1800"/>
              <a:t>rigin &amp; fate of C </a:t>
            </a:r>
            <a:r>
              <a:rPr lang="en"/>
              <a:t>within</a:t>
            </a:r>
            <a:r>
              <a:rPr lang="en" sz="1800"/>
              <a:t> Hector</a:t>
            </a:r>
            <a:r>
              <a:rPr lang="en"/>
              <a:t>’s carbon cycle.</a:t>
            </a:r>
            <a:endParaRPr sz="1800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p28"/>
          <p:cNvPicPr preferRelativeResize="0"/>
          <p:nvPr/>
        </p:nvPicPr>
        <p:blipFill rotWithShape="1">
          <a:blip r:embed="rId3">
            <a:alphaModFix/>
          </a:blip>
          <a:srcRect b="0" l="0" r="0" t="9690"/>
          <a:stretch/>
        </p:blipFill>
        <p:spPr>
          <a:xfrm>
            <a:off x="5461874" y="752087"/>
            <a:ext cx="3567825" cy="4027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7250" y="1921350"/>
            <a:ext cx="4320575" cy="27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6" name="Google Shape;236;p29"/>
          <p:cNvSpPr txBox="1"/>
          <p:nvPr>
            <p:ph type="title"/>
          </p:nvPr>
        </p:nvSpPr>
        <p:spPr>
          <a:xfrm>
            <a:off x="2566146" y="90894"/>
            <a:ext cx="62922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Hector vs. Observations</a:t>
            </a:r>
            <a:endParaRPr/>
          </a:p>
        </p:txBody>
      </p:sp>
      <p:sp>
        <p:nvSpPr>
          <p:cNvPr id="237" name="Google Shape;237;p29"/>
          <p:cNvSpPr txBox="1"/>
          <p:nvPr>
            <p:ph idx="1" type="body"/>
          </p:nvPr>
        </p:nvSpPr>
        <p:spPr>
          <a:xfrm>
            <a:off x="857250" y="1285874"/>
            <a:ext cx="8001000" cy="3429000"/>
          </a:xfrm>
          <a:prstGeom prst="rect">
            <a:avLst/>
          </a:prstGeom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650" y="1160250"/>
            <a:ext cx="4502749" cy="37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5425" y="1218626"/>
            <a:ext cx="4079925" cy="342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 txBox="1"/>
          <p:nvPr/>
        </p:nvSpPr>
        <p:spPr>
          <a:xfrm>
            <a:off x="568638" y="4835688"/>
            <a:ext cx="8578200" cy="3078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Dorheim  in prep.</a:t>
            </a:r>
            <a:endParaRPr/>
          </a:p>
        </p:txBody>
      </p:sp>
      <p:sp>
        <p:nvSpPr>
          <p:cNvPr id="241" name="Google Shape;241;p29"/>
          <p:cNvSpPr txBox="1"/>
          <p:nvPr/>
        </p:nvSpPr>
        <p:spPr>
          <a:xfrm>
            <a:off x="2249100" y="832225"/>
            <a:ext cx="140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Temperature</a:t>
            </a:r>
            <a:endParaRPr b="1">
              <a:solidFill>
                <a:srgbClr val="595959"/>
              </a:solidFill>
            </a:endParaRPr>
          </a:p>
        </p:txBody>
      </p:sp>
      <p:sp>
        <p:nvSpPr>
          <p:cNvPr id="242" name="Google Shape;242;p29"/>
          <p:cNvSpPr txBox="1"/>
          <p:nvPr/>
        </p:nvSpPr>
        <p:spPr>
          <a:xfrm>
            <a:off x="6533550" y="885675"/>
            <a:ext cx="16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5959"/>
                </a:solidFill>
              </a:rPr>
              <a:t>Atmospheric CO</a:t>
            </a:r>
            <a:r>
              <a:rPr b="1" baseline="-25000" lang="en">
                <a:solidFill>
                  <a:srgbClr val="595959"/>
                </a:solidFill>
              </a:rPr>
              <a:t>2</a:t>
            </a:r>
            <a:endParaRPr b="1" baseline="-25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0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8" name="Google Shape;248;p30"/>
          <p:cNvSpPr txBox="1"/>
          <p:nvPr>
            <p:ph type="title"/>
          </p:nvPr>
        </p:nvSpPr>
        <p:spPr>
          <a:xfrm>
            <a:off x="2566146" y="90894"/>
            <a:ext cx="6292200" cy="687900"/>
          </a:xfrm>
          <a:prstGeom prst="rect">
            <a:avLst/>
          </a:prstGeom>
        </p:spPr>
        <p:txBody>
          <a:bodyPr anchorCtr="0" anchor="b" bIns="28575" lIns="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Hector v3 coming soon</a:t>
            </a:r>
            <a:endParaRPr/>
          </a:p>
        </p:txBody>
      </p:sp>
      <p:sp>
        <p:nvSpPr>
          <p:cNvPr id="249" name="Google Shape;249;p30"/>
          <p:cNvSpPr txBox="1"/>
          <p:nvPr>
            <p:ph idx="1" type="body"/>
          </p:nvPr>
        </p:nvSpPr>
        <p:spPr>
          <a:xfrm>
            <a:off x="857250" y="1285874"/>
            <a:ext cx="8001000" cy="3429000"/>
          </a:xfrm>
          <a:prstGeom prst="rect">
            <a:avLst/>
          </a:prstGeom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-342900" lvl="0" marL="457200" rtl="0" algn="l">
              <a:spcBef>
                <a:spcPts val="8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Currently available on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https://github.com/jgcri/hector</a:t>
            </a:r>
            <a:r>
              <a:rPr lang="en"/>
              <a:t> (</a:t>
            </a:r>
            <a:r>
              <a:rPr lang="en"/>
              <a:t>v3_dev branch)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Expected v3 </a:t>
            </a:r>
            <a:r>
              <a:rPr lang="en"/>
              <a:t>release summer 2022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Thanks to all the Hector </a:t>
            </a:r>
            <a:r>
              <a:rPr lang="en"/>
              <a:t>developers</a:t>
            </a:r>
            <a:r>
              <a:rPr lang="en"/>
              <a:t> over the years</a:t>
            </a:r>
            <a:endParaRPr/>
          </a:p>
          <a:p>
            <a:pPr indent="0" lvl="0" marL="45720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50" name="Google Shape;250;p30"/>
          <p:cNvGraphicFramePr/>
          <p:nvPr/>
        </p:nvGraphicFramePr>
        <p:xfrm>
          <a:off x="952150" y="2571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{418A6107-845B-4CA0-B446-15C87CEA0A40}</a:tableStyleId>
              </a:tblPr>
              <a:tblGrid>
                <a:gridCol w="2285175"/>
                <a:gridCol w="4550850"/>
              </a:tblGrid>
              <a:tr h="2103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Skylar Gering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Corinne Hartin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Robert Link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Pralit Patel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Stephanie Pennington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     Leeya Pressburger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Adria	Schwarber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Alexey Shiklomanov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Steve	 Smith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Ben Vega-Westhoff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Chris	Vernon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616265"/>
                          </a:solidFill>
                        </a:rPr>
                        <a:t>Dawn Woodard</a:t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>
                        <a:solidFill>
                          <a:srgbClr val="616265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1"/>
          <p:cNvSpPr txBox="1"/>
          <p:nvPr>
            <p:ph idx="12" type="sldNum"/>
          </p:nvPr>
        </p:nvSpPr>
        <p:spPr>
          <a:xfrm>
            <a:off x="8746435" y="4857750"/>
            <a:ext cx="283200" cy="285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6" name="Google Shape;256;p31"/>
          <p:cNvSpPr txBox="1"/>
          <p:nvPr>
            <p:ph idx="1" type="body"/>
          </p:nvPr>
        </p:nvSpPr>
        <p:spPr>
          <a:xfrm>
            <a:off x="604225" y="1081200"/>
            <a:ext cx="3168900" cy="298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666666"/>
                </a:solidFill>
              </a:rPr>
              <a:t>Questions? </a:t>
            </a:r>
            <a:endParaRPr b="1"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https://github.com/jgcri/hector</a:t>
            </a:r>
            <a:endParaRPr sz="18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</a:rPr>
              <a:t>kalyn.dorheim@pnnl.gov</a:t>
            </a:r>
            <a:endParaRPr sz="1800">
              <a:solidFill>
                <a:srgbClr val="666666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CIMS_climate">
  <a:themeElements>
    <a:clrScheme name="PNNL">
      <a:dk1>
        <a:srgbClr val="616265"/>
      </a:dk1>
      <a:lt1>
        <a:srgbClr val="FFFFFF"/>
      </a:lt1>
      <a:dk2>
        <a:srgbClr val="D77600"/>
      </a:dk2>
      <a:lt2>
        <a:srgbClr val="B3B3B3"/>
      </a:lt2>
      <a:accent1>
        <a:srgbClr val="A63F1E"/>
      </a:accent1>
      <a:accent2>
        <a:srgbClr val="191C1F"/>
      </a:accent2>
      <a:accent3>
        <a:srgbClr val="F4AA00"/>
      </a:accent3>
      <a:accent4>
        <a:srgbClr val="007836"/>
      </a:accent4>
      <a:accent5>
        <a:srgbClr val="C10435"/>
      </a:accent5>
      <a:accent6>
        <a:srgbClr val="00338E"/>
      </a:accent6>
      <a:hlink>
        <a:srgbClr val="003698"/>
      </a:hlink>
      <a:folHlink>
        <a:srgbClr val="8A07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