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261" r:id="rId3"/>
    <p:sldId id="269" r:id="rId4"/>
    <p:sldId id="289" r:id="rId5"/>
    <p:sldId id="291" r:id="rId6"/>
    <p:sldId id="292" r:id="rId7"/>
    <p:sldId id="262" r:id="rId8"/>
    <p:sldId id="293" r:id="rId9"/>
    <p:sldId id="273" r:id="rId10"/>
    <p:sldId id="276" r:id="rId11"/>
    <p:sldId id="280" r:id="rId12"/>
    <p:sldId id="288" r:id="rId13"/>
    <p:sldId id="278" r:id="rId14"/>
    <p:sldId id="266" r:id="rId15"/>
    <p:sldId id="284" r:id="rId16"/>
    <p:sldId id="286" r:id="rId17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86FC"/>
    <a:srgbClr val="FF0066"/>
    <a:srgbClr val="09B400"/>
    <a:srgbClr val="FF3300"/>
    <a:srgbClr val="E484D2"/>
    <a:srgbClr val="8BC5FF"/>
    <a:srgbClr val="A8C0DC"/>
    <a:srgbClr val="FF99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1311F2-C25B-32CB-14B0-2A116BF4CDCE}">
  <a:tblStyle styleId="{A51311F2-C25B-32CB-14B0-2A116BF4CDCE}" styleName="Medium Style 2 - Accent 1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778" y="4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23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wmf"/><Relationship Id="rId7" Type="http://schemas.openxmlformats.org/officeDocument/2006/relationships/image" Target="../media/image41.wmf"/><Relationship Id="rId2" Type="http://schemas.openxmlformats.org/officeDocument/2006/relationships/image" Target="../media/image36.wmf"/><Relationship Id="rId1" Type="http://schemas.openxmlformats.org/officeDocument/2006/relationships/image" Target="../media/image18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Relationship Id="rId9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8867D-6321-4E06-BE25-28B033122576}" type="datetimeFigureOut">
              <a:rPr lang="en-DE" smtClean="0"/>
              <a:t>25/05/2022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75878-ED36-4DE9-A10E-40C98E262E3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82648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  <a:p>
            <a:endParaRPr lang="fa-IR" dirty="0"/>
          </a:p>
          <a:p>
            <a:endParaRPr lang="fa-IR" dirty="0"/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75878-ED36-4DE9-A10E-40C98E262E30}" type="slidenum">
              <a:rPr lang="en-DE" smtClean="0"/>
              <a:t>11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74752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75878-ED36-4DE9-A10E-40C98E262E30}" type="slidenum">
              <a:rPr lang="en-DE" smtClean="0"/>
              <a:t>12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9533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jpg"/><Relationship Id="rId12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g"/><Relationship Id="rId11" Type="http://schemas.openxmlformats.org/officeDocument/2006/relationships/image" Target="../media/image13.jpg"/><Relationship Id="rId5" Type="http://schemas.openxmlformats.org/officeDocument/2006/relationships/image" Target="../media/image10.jpg"/><Relationship Id="rId10" Type="http://schemas.openxmlformats.org/officeDocument/2006/relationships/image" Target="../media/image4.jp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914399" y="1752601"/>
            <a:ext cx="10363200" cy="1435632"/>
          </a:xfrm>
        </p:spPr>
        <p:txBody>
          <a:bodyPr anchor="b"/>
          <a:lstStyle>
            <a:lvl1pPr algn="ctr">
              <a:defRPr sz="4800">
                <a:latin typeface="+mn-lt"/>
              </a:defRPr>
            </a:lvl1pPr>
          </a:lstStyle>
          <a:p>
            <a:pPr>
              <a:defRPr/>
            </a:pPr>
            <a:r>
              <a:rPr lang="en-GB"/>
              <a:t>Titelmasterformat durch Klicken bearbeiten</a:t>
            </a:r>
            <a:endParaRPr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914399" y="3260126"/>
            <a:ext cx="10363200" cy="893762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rgbClr val="1C86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/>
              <a:t>Formatvorlage des Untertitelmasters durch Klicken bearbeiten</a:t>
            </a:r>
            <a:endParaRPr/>
          </a:p>
        </p:txBody>
      </p:sp>
      <p:sp>
        <p:nvSpPr>
          <p:cNvPr id="7" name="Inhaltsplatzhalter 4"/>
          <p:cNvSpPr>
            <a:spLocks noGrp="1"/>
          </p:cNvSpPr>
          <p:nvPr>
            <p:ph sz="quarter" idx="10"/>
          </p:nvPr>
        </p:nvSpPr>
        <p:spPr bwMode="auto">
          <a:xfrm>
            <a:off x="914400" y="4494214"/>
            <a:ext cx="10363200" cy="50958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485218" y="5348289"/>
            <a:ext cx="4083049" cy="431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de-DE"/>
              <a:t>Datum einfügen</a:t>
            </a:r>
            <a:endParaRPr/>
          </a:p>
        </p:txBody>
      </p:sp>
      <p:pic>
        <p:nvPicPr>
          <p:cNvPr id="9" name="Grafik 15">
            <a:extLst>
              <a:ext uri="{FF2B5EF4-FFF2-40B4-BE49-F238E27FC236}">
                <a16:creationId xmlns:a16="http://schemas.microsoft.com/office/drawing/2014/main" id="{B16B1947-2818-475B-9CE8-5BFB922DC5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696400" y="234008"/>
            <a:ext cx="2190222" cy="5980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279302" y="987426"/>
            <a:ext cx="4492724" cy="1374774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Titelmasterformat durch Klicken bearbeiten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4910667" y="987427"/>
            <a:ext cx="6999109" cy="542184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Formatvorlagen des Textmasters bearbeiten</a:t>
            </a:r>
            <a:endParaRPr/>
          </a:p>
          <a:p>
            <a:pPr lvl="1">
              <a:defRPr/>
            </a:pPr>
            <a:r>
              <a:rPr lang="en-GB"/>
              <a:t>Zweite Ebene</a:t>
            </a:r>
            <a:endParaRPr/>
          </a:p>
          <a:p>
            <a:pPr lvl="2">
              <a:defRPr/>
            </a:pPr>
            <a:r>
              <a:rPr lang="en-GB"/>
              <a:t>Dritte Ebene</a:t>
            </a:r>
            <a:endParaRPr/>
          </a:p>
          <a:p>
            <a:pPr lvl="3">
              <a:defRPr/>
            </a:pPr>
            <a:r>
              <a:rPr lang="en-GB"/>
              <a:t>Vierte Ebene</a:t>
            </a:r>
            <a:endParaRPr/>
          </a:p>
          <a:p>
            <a:pPr lvl="4">
              <a:defRPr/>
            </a:pPr>
            <a:r>
              <a:rPr lang="en-GB"/>
              <a:t>Fünfte Ebene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279302" y="2426759"/>
            <a:ext cx="4492724" cy="398250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1C86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Formatvorlagen des Textmasters bearbeiten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871785-AF3F-421D-8524-E2EE481B280C}" type="datetime1">
              <a:rPr lang="en-GB"/>
              <a:t>25/05/2022</a:t>
            </a:fld>
            <a:endParaRPr lang="en-GB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47D325-E5DE-40E4-8B15-06CB22FF264F}" type="slidenum">
              <a:rPr lang="en-GB"/>
              <a:t>‹#›</a:t>
            </a:fld>
            <a:endParaRPr lang="en-GB"/>
          </a:p>
        </p:txBody>
      </p:sp>
      <p:cxnSp>
        <p:nvCxnSpPr>
          <p:cNvPr id="10" name="Gerader Verbinder 7"/>
          <p:cNvCxnSpPr>
            <a:cxnSpLocks/>
          </p:cNvCxnSpPr>
          <p:nvPr userDrawn="1"/>
        </p:nvCxnSpPr>
        <p:spPr bwMode="auto">
          <a:xfrm>
            <a:off x="2212622" y="905934"/>
            <a:ext cx="9968089" cy="16933"/>
          </a:xfrm>
          <a:prstGeom prst="line">
            <a:avLst/>
          </a:prstGeom>
          <a:ln w="34925">
            <a:solidFill>
              <a:srgbClr val="1C8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279302" y="987425"/>
            <a:ext cx="4492724" cy="1510236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Titelmasterformat durch Klicken bearbeiten</a:t>
            </a:r>
            <a:endParaRPr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4921955" y="987426"/>
            <a:ext cx="6987820" cy="544724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GB"/>
              <a:t>Bild durch Klicken auf Symbol hinzufügen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279302" y="2565400"/>
            <a:ext cx="4492724" cy="386926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1C86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Formatvorlagen des Textmasters bearbeiten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7811043-80CB-4997-A1DD-5AEC91932079}" type="datetime1">
              <a:rPr lang="en-GB"/>
              <a:t>25/05/2022</a:t>
            </a:fld>
            <a:endParaRPr lang="en-GB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47D325-E5DE-40E4-8B15-06CB22FF264F}" type="slidenum">
              <a:rPr lang="en-GB"/>
              <a:t>‹#›</a:t>
            </a:fld>
            <a:endParaRPr lang="en-GB"/>
          </a:p>
        </p:txBody>
      </p:sp>
      <p:cxnSp>
        <p:nvCxnSpPr>
          <p:cNvPr id="10" name="Gerader Verbinder 7"/>
          <p:cNvCxnSpPr>
            <a:cxnSpLocks/>
          </p:cNvCxnSpPr>
          <p:nvPr userDrawn="1"/>
        </p:nvCxnSpPr>
        <p:spPr bwMode="auto">
          <a:xfrm>
            <a:off x="2212622" y="905934"/>
            <a:ext cx="9968089" cy="16933"/>
          </a:xfrm>
          <a:prstGeom prst="line">
            <a:avLst/>
          </a:prstGeom>
          <a:ln w="34925">
            <a:solidFill>
              <a:srgbClr val="1C8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el und vertikal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279301" y="1083733"/>
            <a:ext cx="11630475" cy="5313870"/>
          </a:xfrm>
        </p:spPr>
        <p:txBody>
          <a:bodyPr vert="eaVert"/>
          <a:lstStyle/>
          <a:p>
            <a:pPr lvl="0">
              <a:defRPr/>
            </a:pPr>
            <a:r>
              <a:rPr lang="en-GB"/>
              <a:t>Formatvorlagen des Textmasters bearbeiten</a:t>
            </a:r>
            <a:endParaRPr/>
          </a:p>
          <a:p>
            <a:pPr lvl="1">
              <a:defRPr/>
            </a:pPr>
            <a:r>
              <a:rPr lang="en-GB"/>
              <a:t>Zweite Ebene</a:t>
            </a:r>
            <a:endParaRPr/>
          </a:p>
          <a:p>
            <a:pPr lvl="2">
              <a:defRPr/>
            </a:pPr>
            <a:r>
              <a:rPr lang="en-GB"/>
              <a:t>Dritte Ebene</a:t>
            </a:r>
            <a:endParaRPr/>
          </a:p>
          <a:p>
            <a:pPr lvl="3">
              <a:defRPr/>
            </a:pPr>
            <a:r>
              <a:rPr lang="en-GB"/>
              <a:t>Vierte Ebene</a:t>
            </a:r>
            <a:endParaRPr/>
          </a:p>
          <a:p>
            <a:pPr lvl="4">
              <a:defRPr/>
            </a:pPr>
            <a:r>
              <a:rPr lang="en-GB"/>
              <a:t>Fünfte Ebene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5BE16A5-02AE-47D8-B27C-4148EB90B1CE}" type="datetime1">
              <a:rPr lang="en-GB"/>
              <a:t>25/05/2022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47D325-E5DE-40E4-8B15-06CB22FF264F}" type="slidenum">
              <a:rPr lang="en-GB"/>
              <a:t>‹#›</a:t>
            </a:fld>
            <a:endParaRPr lang="en-GB"/>
          </a:p>
        </p:txBody>
      </p:sp>
      <p:cxnSp>
        <p:nvCxnSpPr>
          <p:cNvPr id="9" name="Gerader Verbinder 6"/>
          <p:cNvCxnSpPr>
            <a:cxnSpLocks/>
          </p:cNvCxnSpPr>
          <p:nvPr userDrawn="1"/>
        </p:nvCxnSpPr>
        <p:spPr bwMode="auto">
          <a:xfrm>
            <a:off x="2212622" y="905934"/>
            <a:ext cx="9968089" cy="16933"/>
          </a:xfrm>
          <a:prstGeom prst="line">
            <a:avLst/>
          </a:prstGeom>
          <a:ln w="34925">
            <a:solidFill>
              <a:srgbClr val="1C8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kaler Titel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9381067" y="1075267"/>
            <a:ext cx="2528709" cy="5342466"/>
          </a:xfrm>
        </p:spPr>
        <p:txBody>
          <a:bodyPr vert="eaVert"/>
          <a:lstStyle/>
          <a:p>
            <a:pPr>
              <a:defRPr/>
            </a:pPr>
            <a:r>
              <a:rPr lang="en-GB"/>
              <a:t>Titelmasterformat durch Klicken bearbeiten</a:t>
            </a:r>
            <a:endParaRPr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279302" y="1075267"/>
            <a:ext cx="8293199" cy="5342466"/>
          </a:xfrm>
        </p:spPr>
        <p:txBody>
          <a:bodyPr vert="eaVert"/>
          <a:lstStyle/>
          <a:p>
            <a:pPr lvl="0">
              <a:defRPr/>
            </a:pPr>
            <a:r>
              <a:rPr lang="en-GB"/>
              <a:t>Formatvorlagen des Textmasters bearbeiten</a:t>
            </a:r>
            <a:endParaRPr/>
          </a:p>
          <a:p>
            <a:pPr lvl="1">
              <a:defRPr/>
            </a:pPr>
            <a:r>
              <a:rPr lang="en-GB"/>
              <a:t>Zweite Ebene</a:t>
            </a:r>
            <a:endParaRPr/>
          </a:p>
          <a:p>
            <a:pPr lvl="2">
              <a:defRPr/>
            </a:pPr>
            <a:r>
              <a:rPr lang="en-GB"/>
              <a:t>Dritte Ebene</a:t>
            </a:r>
            <a:endParaRPr/>
          </a:p>
          <a:p>
            <a:pPr lvl="3">
              <a:defRPr/>
            </a:pPr>
            <a:r>
              <a:rPr lang="en-GB"/>
              <a:t>Vierte Ebene</a:t>
            </a:r>
            <a:endParaRPr/>
          </a:p>
          <a:p>
            <a:pPr lvl="4">
              <a:defRPr/>
            </a:pPr>
            <a:r>
              <a:rPr lang="en-GB"/>
              <a:t>Fünfte Ebene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2A24C2F-F839-457B-8950-093A1DD81CF4}" type="datetime1">
              <a:rPr lang="en-GB"/>
              <a:t>25/05/2022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47D325-E5DE-40E4-8B15-06CB22FF264F}" type="slidenum">
              <a:rPr lang="en-GB"/>
              <a:t>‹#›</a:t>
            </a:fld>
            <a:endParaRPr lang="en-GB"/>
          </a:p>
        </p:txBody>
      </p:sp>
      <p:cxnSp>
        <p:nvCxnSpPr>
          <p:cNvPr id="9" name="Gerader Verbinder 6"/>
          <p:cNvCxnSpPr>
            <a:cxnSpLocks/>
          </p:cNvCxnSpPr>
          <p:nvPr userDrawn="1"/>
        </p:nvCxnSpPr>
        <p:spPr bwMode="auto">
          <a:xfrm>
            <a:off x="2212622" y="905934"/>
            <a:ext cx="9968089" cy="16933"/>
          </a:xfrm>
          <a:prstGeom prst="line">
            <a:avLst/>
          </a:prstGeom>
          <a:ln w="34925">
            <a:solidFill>
              <a:srgbClr val="1C8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with logo (phase I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914399" y="1524000"/>
            <a:ext cx="10363200" cy="1435632"/>
          </a:xfrm>
        </p:spPr>
        <p:txBody>
          <a:bodyPr anchor="b"/>
          <a:lstStyle>
            <a:lvl1pPr algn="ctr">
              <a:defRPr sz="4800">
                <a:latin typeface="+mn-lt"/>
              </a:defRPr>
            </a:lvl1pPr>
          </a:lstStyle>
          <a:p>
            <a:pPr>
              <a:defRPr/>
            </a:pPr>
            <a:r>
              <a:rPr lang="en-GB"/>
              <a:t>Titelmasterformat durch Klicken bearbeiten</a:t>
            </a:r>
            <a:endParaRPr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914399" y="3031525"/>
            <a:ext cx="10363200" cy="893762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rgbClr val="1C86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/>
              <a:t>Formatvorlage des Untertitelmasters durch Klicken bearbeiten</a:t>
            </a:r>
            <a:endParaRPr/>
          </a:p>
        </p:txBody>
      </p:sp>
      <p:sp>
        <p:nvSpPr>
          <p:cNvPr id="6" name="Textfeld 8"/>
          <p:cNvSpPr>
            <a:spLocks noAdjustHandles="1"/>
          </p:cNvSpPr>
          <p:nvPr userDrawn="1"/>
        </p:nvSpPr>
        <p:spPr bwMode="auto">
          <a:xfrm>
            <a:off x="914401" y="4104932"/>
            <a:ext cx="10363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/>
              <a:t>M. Musterfrau, M. Mustermann</a:t>
            </a:r>
            <a:endParaRPr sz="1800"/>
          </a:p>
        </p:txBody>
      </p:sp>
      <p:pic>
        <p:nvPicPr>
          <p:cNvPr id="7" name="Grafik 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780890" y="5789453"/>
            <a:ext cx="729957" cy="620464"/>
          </a:xfrm>
          <a:prstGeom prst="rect">
            <a:avLst/>
          </a:prstGeom>
        </p:spPr>
      </p:pic>
      <p:pic>
        <p:nvPicPr>
          <p:cNvPr id="8" name="Grafik 1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046996" y="5790017"/>
            <a:ext cx="825781" cy="619336"/>
          </a:xfrm>
          <a:prstGeom prst="rect">
            <a:avLst/>
          </a:prstGeom>
        </p:spPr>
      </p:pic>
      <p:pic>
        <p:nvPicPr>
          <p:cNvPr id="9" name="Grafik 12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14399" y="5864486"/>
            <a:ext cx="1330340" cy="470401"/>
          </a:xfrm>
          <a:prstGeom prst="rect">
            <a:avLst/>
          </a:prstGeom>
        </p:spPr>
      </p:pic>
      <p:pic>
        <p:nvPicPr>
          <p:cNvPr id="10" name="Grafik 14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10216347" y="5835036"/>
            <a:ext cx="1061252" cy="529299"/>
          </a:xfrm>
          <a:prstGeom prst="rect">
            <a:avLst/>
          </a:prstGeom>
        </p:spPr>
      </p:pic>
      <p:pic>
        <p:nvPicPr>
          <p:cNvPr id="12" name="Picture 28" descr="Image"/>
          <p:cNvPicPr>
            <a:picLocks noChangeAspect="1" noChangeArrowheads="1"/>
          </p:cNvPicPr>
          <p:nvPr userDrawn="1"/>
        </p:nvPicPr>
        <p:blipFill>
          <a:blip r:embed="rId6"/>
          <a:stretch/>
        </p:blipFill>
        <p:spPr bwMode="auto">
          <a:xfrm>
            <a:off x="5408930" y="5892698"/>
            <a:ext cx="2480761" cy="413977"/>
          </a:xfrm>
          <a:prstGeom prst="rect">
            <a:avLst/>
          </a:prstGeom>
          <a:noFill/>
        </p:spPr>
      </p:pic>
      <p:pic>
        <p:nvPicPr>
          <p:cNvPr id="13" name="Grafik 17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8425842" y="5811806"/>
            <a:ext cx="1254356" cy="575758"/>
          </a:xfrm>
          <a:prstGeom prst="rect">
            <a:avLst/>
          </a:prstGeom>
        </p:spPr>
      </p:pic>
      <p:sp>
        <p:nvSpPr>
          <p:cNvPr id="14" name="Textfeld 18"/>
          <p:cNvSpPr>
            <a:spLocks noAdjustHandles="1"/>
          </p:cNvSpPr>
          <p:nvPr userDrawn="1"/>
        </p:nvSpPr>
        <p:spPr bwMode="auto">
          <a:xfrm>
            <a:off x="4848307" y="4807797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fld id="{0C09BD63-3B40-4F23-8E90-DC8D25F117BD}" type="datetime4">
              <a:rPr lang="en-GB" sz="1800"/>
              <a:t>25 May 2022</a:t>
            </a:fld>
            <a:endParaRPr lang="de-DE" sz="180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0F7BEDF-E8B7-47C4-A393-2526FA213C0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9696400" y="234008"/>
            <a:ext cx="2190222" cy="5980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with logo (phase II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914399" y="1210733"/>
            <a:ext cx="10363200" cy="1435632"/>
          </a:xfrm>
        </p:spPr>
        <p:txBody>
          <a:bodyPr anchor="b"/>
          <a:lstStyle>
            <a:lvl1pPr algn="ctr">
              <a:defRPr sz="4800">
                <a:latin typeface="+mn-lt"/>
              </a:defRPr>
            </a:lvl1pPr>
          </a:lstStyle>
          <a:p>
            <a:pPr>
              <a:defRPr/>
            </a:pPr>
            <a:r>
              <a:rPr lang="en-GB"/>
              <a:t>Titelmasterformat durch Klicken bearbeiten</a:t>
            </a:r>
            <a:endParaRPr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914399" y="2718258"/>
            <a:ext cx="10363200" cy="893762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rgbClr val="1C86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/>
              <a:t>Formatvorlage des Untertitelmasters durch Klicken bearbeiten</a:t>
            </a:r>
            <a:endParaRPr/>
          </a:p>
        </p:txBody>
      </p:sp>
      <p:sp>
        <p:nvSpPr>
          <p:cNvPr id="6" name="Textfeld 8"/>
          <p:cNvSpPr>
            <a:spLocks noAdjustHandles="1"/>
          </p:cNvSpPr>
          <p:nvPr userDrawn="1"/>
        </p:nvSpPr>
        <p:spPr bwMode="auto">
          <a:xfrm>
            <a:off x="914401" y="3986398"/>
            <a:ext cx="10363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/>
              <a:t>M. Musterfrau, M. Mustermann</a:t>
            </a:r>
            <a:endParaRPr sz="1800"/>
          </a:p>
        </p:txBody>
      </p:sp>
      <p:sp>
        <p:nvSpPr>
          <p:cNvPr id="7" name="Textfeld 9"/>
          <p:cNvSpPr>
            <a:spLocks noAdjustHandles="1"/>
          </p:cNvSpPr>
          <p:nvPr userDrawn="1"/>
        </p:nvSpPr>
        <p:spPr bwMode="auto">
          <a:xfrm>
            <a:off x="4875791" y="4484746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fld id="{0C09BD63-3B40-4F23-8E90-DC8D25F117BD}" type="datetime4">
              <a:rPr lang="en-GB" sz="1800"/>
              <a:t>25 May 2022</a:t>
            </a:fld>
            <a:endParaRPr lang="de-DE" sz="1800"/>
          </a:p>
        </p:txBody>
      </p:sp>
      <p:pic>
        <p:nvPicPr>
          <p:cNvPr id="8" name="Grafik 1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696400" y="234008"/>
            <a:ext cx="2190222" cy="598091"/>
          </a:xfrm>
          <a:prstGeom prst="rect">
            <a:avLst/>
          </a:prstGeom>
        </p:spPr>
      </p:pic>
      <p:grpSp>
        <p:nvGrpSpPr>
          <p:cNvPr id="9" name="Gruppieren 16"/>
          <p:cNvGrpSpPr/>
          <p:nvPr userDrawn="1"/>
        </p:nvGrpSpPr>
        <p:grpSpPr bwMode="auto">
          <a:xfrm>
            <a:off x="2108251" y="6037499"/>
            <a:ext cx="7998076" cy="585084"/>
            <a:chOff x="1682735" y="5970750"/>
            <a:chExt cx="5998557" cy="585084"/>
          </a:xfrm>
        </p:grpSpPr>
        <p:pic>
          <p:nvPicPr>
            <p:cNvPr id="10" name="Grafik 17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>
              <a:off x="2771266" y="5970750"/>
              <a:ext cx="758203" cy="504205"/>
            </a:xfrm>
            <a:prstGeom prst="rect">
              <a:avLst/>
            </a:prstGeom>
          </p:spPr>
        </p:pic>
        <p:pic>
          <p:nvPicPr>
            <p:cNvPr id="11" name="Picture 12" descr="Bildergebnis für DLR"/>
            <p:cNvPicPr>
              <a:picLocks noChangeAspect="1" noChangeArrowheads="1"/>
            </p:cNvPicPr>
            <p:nvPr userDrawn="1"/>
          </p:nvPicPr>
          <p:blipFill>
            <a:blip r:embed="rId4"/>
            <a:stretch/>
          </p:blipFill>
          <p:spPr bwMode="auto">
            <a:xfrm>
              <a:off x="3677233" y="5970750"/>
              <a:ext cx="680153" cy="568550"/>
            </a:xfrm>
            <a:prstGeom prst="rect">
              <a:avLst/>
            </a:prstGeom>
            <a:noFill/>
          </p:spPr>
        </p:pic>
        <p:pic>
          <p:nvPicPr>
            <p:cNvPr id="12" name="Picture 18" descr="Bildergebnis für GFZ logo"/>
            <p:cNvPicPr>
              <a:picLocks noChangeAspect="1" noChangeArrowheads="1"/>
            </p:cNvPicPr>
            <p:nvPr userDrawn="1"/>
          </p:nvPicPr>
          <p:blipFill>
            <a:blip r:embed="rId5"/>
            <a:stretch/>
          </p:blipFill>
          <p:spPr bwMode="auto">
            <a:xfrm>
              <a:off x="4505150" y="5970750"/>
              <a:ext cx="752078" cy="585084"/>
            </a:xfrm>
            <a:prstGeom prst="rect">
              <a:avLst/>
            </a:prstGeom>
            <a:noFill/>
          </p:spPr>
        </p:pic>
        <p:pic>
          <p:nvPicPr>
            <p:cNvPr id="13" name="Picture 20" descr="Bildergebnis für hafencity universität hamburg logo"/>
            <p:cNvPicPr>
              <a:picLocks noChangeAspect="1" noChangeArrowheads="1"/>
            </p:cNvPicPr>
            <p:nvPr userDrawn="1"/>
          </p:nvPicPr>
          <p:blipFill>
            <a:blip r:embed="rId6"/>
            <a:srcRect t="36005" b="36427"/>
            <a:stretch/>
          </p:blipFill>
          <p:spPr bwMode="auto">
            <a:xfrm>
              <a:off x="5404991" y="6051778"/>
              <a:ext cx="1592584" cy="439039"/>
            </a:xfrm>
            <a:prstGeom prst="rect">
              <a:avLst/>
            </a:prstGeom>
            <a:noFill/>
          </p:spPr>
        </p:pic>
        <p:pic>
          <p:nvPicPr>
            <p:cNvPr id="14" name="Grafik 21"/>
            <p:cNvPicPr>
              <a:picLocks noChangeAspect="1"/>
            </p:cNvPicPr>
            <p:nvPr userDrawn="1"/>
          </p:nvPicPr>
          <p:blipFill>
            <a:blip r:embed="rId7"/>
            <a:stretch/>
          </p:blipFill>
          <p:spPr bwMode="auto">
            <a:xfrm>
              <a:off x="1682735" y="5970750"/>
              <a:ext cx="940767" cy="575758"/>
            </a:xfrm>
            <a:prstGeom prst="rect">
              <a:avLst/>
            </a:prstGeom>
          </p:spPr>
        </p:pic>
        <p:pic>
          <p:nvPicPr>
            <p:cNvPr id="15" name="Picture 22" descr="https://www.tugraz.at/typo3conf/ext/tugraztemplateexternal/Resources/Public/Images/Logos/ifg.png"/>
            <p:cNvPicPr>
              <a:picLocks noChangeAspect="1" noChangeArrowheads="1"/>
            </p:cNvPicPr>
            <p:nvPr userDrawn="1"/>
          </p:nvPicPr>
          <p:blipFill>
            <a:blip r:embed="rId8"/>
            <a:stretch/>
          </p:blipFill>
          <p:spPr bwMode="auto">
            <a:xfrm>
              <a:off x="7145339" y="5970750"/>
              <a:ext cx="535953" cy="503796"/>
            </a:xfrm>
            <a:prstGeom prst="rect">
              <a:avLst/>
            </a:prstGeom>
            <a:noFill/>
          </p:spPr>
        </p:pic>
      </p:grpSp>
      <p:grpSp>
        <p:nvGrpSpPr>
          <p:cNvPr id="16" name="Gruppieren 23"/>
          <p:cNvGrpSpPr/>
          <p:nvPr userDrawn="1"/>
        </p:nvGrpSpPr>
        <p:grpSpPr bwMode="auto">
          <a:xfrm>
            <a:off x="2965683" y="5262000"/>
            <a:ext cx="6283211" cy="670099"/>
            <a:chOff x="2595896" y="5229200"/>
            <a:chExt cx="4712408" cy="670099"/>
          </a:xfrm>
        </p:grpSpPr>
        <p:pic>
          <p:nvPicPr>
            <p:cNvPr id="17" name="Grafik 24"/>
            <p:cNvPicPr>
              <a:picLocks noChangeAspect="1"/>
            </p:cNvPicPr>
            <p:nvPr userDrawn="1"/>
          </p:nvPicPr>
          <p:blipFill>
            <a:blip r:embed="rId9"/>
            <a:stretch/>
          </p:blipFill>
          <p:spPr bwMode="auto">
            <a:xfrm>
              <a:off x="3961748" y="5301208"/>
              <a:ext cx="527727" cy="598091"/>
            </a:xfrm>
            <a:prstGeom prst="rect">
              <a:avLst/>
            </a:prstGeom>
          </p:spPr>
        </p:pic>
        <p:pic>
          <p:nvPicPr>
            <p:cNvPr id="18" name="Grafik 25"/>
            <p:cNvPicPr>
              <a:picLocks noChangeAspect="1"/>
            </p:cNvPicPr>
            <p:nvPr userDrawn="1"/>
          </p:nvPicPr>
          <p:blipFill>
            <a:blip r:embed="rId10"/>
            <a:stretch/>
          </p:blipFill>
          <p:spPr bwMode="auto">
            <a:xfrm>
              <a:off x="4770819" y="5229200"/>
              <a:ext cx="649170" cy="649170"/>
            </a:xfrm>
            <a:prstGeom prst="rect">
              <a:avLst/>
            </a:prstGeom>
          </p:spPr>
        </p:pic>
        <p:pic>
          <p:nvPicPr>
            <p:cNvPr id="19" name="Picture 26" descr="Institutslogo"/>
            <p:cNvPicPr>
              <a:picLocks noChangeAspect="1" noChangeArrowheads="1"/>
            </p:cNvPicPr>
            <p:nvPr userDrawn="1"/>
          </p:nvPicPr>
          <p:blipFill>
            <a:blip r:embed="rId11"/>
            <a:stretch/>
          </p:blipFill>
          <p:spPr bwMode="auto">
            <a:xfrm>
              <a:off x="2595896" y="5229200"/>
              <a:ext cx="1084508" cy="563944"/>
            </a:xfrm>
            <a:prstGeom prst="rect">
              <a:avLst/>
            </a:prstGeom>
            <a:noFill/>
          </p:spPr>
        </p:pic>
        <p:pic>
          <p:nvPicPr>
            <p:cNvPr id="20" name="Picture 28" descr="Image"/>
            <p:cNvPicPr>
              <a:picLocks noChangeAspect="1" noChangeArrowheads="1"/>
            </p:cNvPicPr>
            <p:nvPr userDrawn="1"/>
          </p:nvPicPr>
          <p:blipFill>
            <a:blip r:embed="rId12"/>
            <a:stretch/>
          </p:blipFill>
          <p:spPr bwMode="auto">
            <a:xfrm>
              <a:off x="5701333" y="5373216"/>
              <a:ext cx="1606971" cy="35755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2235201" y="321734"/>
            <a:ext cx="9674576" cy="423334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GB"/>
              <a:t>Formatvorlagen des Textmasters bearbeiten</a:t>
            </a:r>
            <a:endParaRPr/>
          </a:p>
          <a:p>
            <a:pPr lvl="1">
              <a:defRPr/>
            </a:pPr>
            <a:r>
              <a:rPr lang="en-GB"/>
              <a:t>Zweite Ebene</a:t>
            </a:r>
            <a:endParaRPr/>
          </a:p>
          <a:p>
            <a:pPr lvl="2">
              <a:defRPr/>
            </a:pPr>
            <a:r>
              <a:rPr lang="en-GB"/>
              <a:t>Dritte Ebene</a:t>
            </a:r>
            <a:endParaRPr/>
          </a:p>
          <a:p>
            <a:pPr lvl="3">
              <a:defRPr/>
            </a:pPr>
            <a:r>
              <a:rPr lang="en-GB"/>
              <a:t>Vierte Ebene</a:t>
            </a:r>
            <a:endParaRPr/>
          </a:p>
          <a:p>
            <a:pPr lvl="4">
              <a:defRPr/>
            </a:pPr>
            <a:r>
              <a:rPr lang="en-GB"/>
              <a:t>Fünfte Ebene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26DA61-B9B2-4257-9D8B-6A132C4BD3EB}" type="datetime1">
              <a:rPr lang="en-GB"/>
              <a:t>25/05/2022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47D325-E5DE-40E4-8B15-06CB22FF264F}" type="slidenum">
              <a:rPr lang="en-GB"/>
              <a:t>‹#›</a:t>
            </a:fld>
            <a:endParaRPr lang="en-GB"/>
          </a:p>
        </p:txBody>
      </p:sp>
      <p:cxnSp>
        <p:nvCxnSpPr>
          <p:cNvPr id="9" name="Gerader Verbinder 6"/>
          <p:cNvCxnSpPr>
            <a:cxnSpLocks/>
          </p:cNvCxnSpPr>
          <p:nvPr userDrawn="1"/>
        </p:nvCxnSpPr>
        <p:spPr bwMode="auto">
          <a:xfrm>
            <a:off x="2212622" y="905934"/>
            <a:ext cx="9968089" cy="16933"/>
          </a:xfrm>
          <a:prstGeom prst="line">
            <a:avLst/>
          </a:prstGeom>
          <a:ln w="34925">
            <a:solidFill>
              <a:srgbClr val="1C8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Abschnitts-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1851" y="3014134"/>
            <a:ext cx="10515600" cy="1548343"/>
          </a:xfrm>
        </p:spPr>
        <p:txBody>
          <a:bodyPr anchor="b"/>
          <a:lstStyle>
            <a:lvl1pPr>
              <a:defRPr sz="4400"/>
            </a:lvl1pPr>
          </a:lstStyle>
          <a:p>
            <a:pPr>
              <a:defRPr/>
            </a:pPr>
            <a:r>
              <a:rPr lang="en-GB"/>
              <a:t>Titelmasterformat durch Klicken bearbeiten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1" y="4589465"/>
            <a:ext cx="10515600" cy="58366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1C86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GB"/>
              <a:t>Formatvorlagen des Textmasters bearbeiten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BEBFF6C-C886-4584-BDFB-6701B715E480}" type="datetime1">
              <a:rPr lang="en-GB"/>
              <a:t>25/05/2022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47D325-E5DE-40E4-8B15-06CB22FF264F}" type="slidenum">
              <a:rPr lang="en-GB"/>
              <a:t>‹#›</a:t>
            </a:fld>
            <a:endParaRPr lang="en-GB"/>
          </a:p>
        </p:txBody>
      </p:sp>
      <p:cxnSp>
        <p:nvCxnSpPr>
          <p:cNvPr id="9" name="Gerader Verbinder 6"/>
          <p:cNvCxnSpPr>
            <a:cxnSpLocks/>
          </p:cNvCxnSpPr>
          <p:nvPr userDrawn="1"/>
        </p:nvCxnSpPr>
        <p:spPr bwMode="auto">
          <a:xfrm>
            <a:off x="2212622" y="905934"/>
            <a:ext cx="9968089" cy="16933"/>
          </a:xfrm>
          <a:prstGeom prst="line">
            <a:avLst/>
          </a:prstGeom>
          <a:ln w="34925">
            <a:solidFill>
              <a:srgbClr val="1C8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2235201" y="220133"/>
            <a:ext cx="9674576" cy="52493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279301" y="1070508"/>
            <a:ext cx="5740499" cy="5347225"/>
          </a:xfrm>
        </p:spPr>
        <p:txBody>
          <a:bodyPr/>
          <a:lstStyle/>
          <a:p>
            <a:pPr lvl="0">
              <a:defRPr/>
            </a:pPr>
            <a:r>
              <a:rPr lang="en-GB"/>
              <a:t>Formatvorlagen des Textmasters bearbeiten</a:t>
            </a:r>
            <a:endParaRPr/>
          </a:p>
          <a:p>
            <a:pPr lvl="1">
              <a:defRPr/>
            </a:pPr>
            <a:r>
              <a:rPr lang="en-GB"/>
              <a:t>Zweite Ebene</a:t>
            </a:r>
            <a:endParaRPr/>
          </a:p>
          <a:p>
            <a:pPr lvl="2">
              <a:defRPr/>
            </a:pPr>
            <a:r>
              <a:rPr lang="en-GB"/>
              <a:t>Dritte Ebene</a:t>
            </a:r>
            <a:endParaRPr/>
          </a:p>
          <a:p>
            <a:pPr lvl="3">
              <a:defRPr/>
            </a:pPr>
            <a:r>
              <a:rPr lang="en-GB"/>
              <a:t>Vierte Ebene</a:t>
            </a:r>
            <a:endParaRPr/>
          </a:p>
          <a:p>
            <a:pPr lvl="4">
              <a:defRPr/>
            </a:pPr>
            <a:r>
              <a:rPr lang="en-GB"/>
              <a:t>Fünfte Ebene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070508"/>
            <a:ext cx="5737576" cy="5347225"/>
          </a:xfrm>
        </p:spPr>
        <p:txBody>
          <a:bodyPr/>
          <a:lstStyle/>
          <a:p>
            <a:pPr lvl="0">
              <a:defRPr/>
            </a:pPr>
            <a:r>
              <a:rPr lang="en-GB"/>
              <a:t>Formatvorlagen des Textmasters bearbeiten</a:t>
            </a:r>
            <a:endParaRPr/>
          </a:p>
          <a:p>
            <a:pPr lvl="1">
              <a:defRPr/>
            </a:pPr>
            <a:r>
              <a:rPr lang="en-GB"/>
              <a:t>Zweite Ebene</a:t>
            </a:r>
            <a:endParaRPr/>
          </a:p>
          <a:p>
            <a:pPr lvl="2">
              <a:defRPr/>
            </a:pPr>
            <a:r>
              <a:rPr lang="en-GB"/>
              <a:t>Dritte Ebene</a:t>
            </a:r>
            <a:endParaRPr/>
          </a:p>
          <a:p>
            <a:pPr lvl="3">
              <a:defRPr/>
            </a:pPr>
            <a:r>
              <a:rPr lang="en-GB"/>
              <a:t>Vierte Ebene</a:t>
            </a:r>
            <a:endParaRPr/>
          </a:p>
          <a:p>
            <a:pPr lvl="4">
              <a:defRPr/>
            </a:pPr>
            <a:r>
              <a:rPr lang="en-GB"/>
              <a:t>Fünfte Ebene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067CC30-26D9-490C-A7E4-087902C4EFAA}" type="datetime1">
              <a:rPr lang="en-GB"/>
              <a:t>25/05/2022</a:t>
            </a:fld>
            <a:endParaRPr lang="en-GB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47D325-E5DE-40E4-8B15-06CB22FF264F}" type="slidenum">
              <a:rPr lang="en-GB"/>
              <a:t>‹#›</a:t>
            </a:fld>
            <a:endParaRPr lang="en-GB"/>
          </a:p>
        </p:txBody>
      </p:sp>
      <p:cxnSp>
        <p:nvCxnSpPr>
          <p:cNvPr id="10" name="Gerader Verbinder 7"/>
          <p:cNvCxnSpPr>
            <a:cxnSpLocks/>
          </p:cNvCxnSpPr>
          <p:nvPr userDrawn="1"/>
        </p:nvCxnSpPr>
        <p:spPr bwMode="auto">
          <a:xfrm>
            <a:off x="2212622" y="905934"/>
            <a:ext cx="9968089" cy="16933"/>
          </a:xfrm>
          <a:prstGeom prst="line">
            <a:avLst/>
          </a:prstGeom>
          <a:ln w="34925">
            <a:solidFill>
              <a:srgbClr val="1C8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2212621" y="246591"/>
            <a:ext cx="9697156" cy="540808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9301" y="1092201"/>
            <a:ext cx="5718275" cy="736600"/>
          </a:xfrm>
        </p:spPr>
        <p:txBody>
          <a:bodyPr anchor="b"/>
          <a:lstStyle>
            <a:lvl1pPr marL="0" indent="0" algn="ctr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Formatvorlagen des Textmasters bearbeiten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279301" y="1905000"/>
            <a:ext cx="5718275" cy="4495800"/>
          </a:xfrm>
        </p:spPr>
        <p:txBody>
          <a:bodyPr/>
          <a:lstStyle/>
          <a:p>
            <a:pPr lvl="0">
              <a:defRPr/>
            </a:pPr>
            <a:r>
              <a:rPr lang="en-GB"/>
              <a:t>Formatvorlagen des Textmasters bearbeiten</a:t>
            </a:r>
            <a:endParaRPr/>
          </a:p>
          <a:p>
            <a:pPr lvl="1">
              <a:defRPr/>
            </a:pPr>
            <a:r>
              <a:rPr lang="en-GB"/>
              <a:t>Zweite Ebene</a:t>
            </a:r>
            <a:endParaRPr/>
          </a:p>
          <a:p>
            <a:pPr lvl="2">
              <a:defRPr/>
            </a:pPr>
            <a:r>
              <a:rPr lang="en-GB"/>
              <a:t>Dritte Ebene</a:t>
            </a:r>
            <a:endParaRPr/>
          </a:p>
          <a:p>
            <a:pPr lvl="3">
              <a:defRPr/>
            </a:pPr>
            <a:r>
              <a:rPr lang="en-GB"/>
              <a:t>Vierte Ebene</a:t>
            </a:r>
            <a:endParaRPr/>
          </a:p>
          <a:p>
            <a:pPr lvl="4">
              <a:defRPr/>
            </a:pPr>
            <a:r>
              <a:rPr lang="en-GB"/>
              <a:t>Fünfte Ebene</a:t>
            </a:r>
            <a:endParaRPr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092203"/>
            <a:ext cx="5737576" cy="736599"/>
          </a:xfrm>
        </p:spPr>
        <p:txBody>
          <a:bodyPr anchor="b"/>
          <a:lstStyle>
            <a:lvl1pPr marL="0" indent="0" algn="ctr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Formatvorlagen des Textmasters bearbeiten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1905000"/>
            <a:ext cx="5737576" cy="4495800"/>
          </a:xfrm>
        </p:spPr>
        <p:txBody>
          <a:bodyPr/>
          <a:lstStyle/>
          <a:p>
            <a:pPr lvl="0">
              <a:defRPr/>
            </a:pPr>
            <a:r>
              <a:rPr lang="en-GB"/>
              <a:t>Formatvorlagen des Textmasters bearbeiten</a:t>
            </a:r>
            <a:endParaRPr/>
          </a:p>
          <a:p>
            <a:pPr lvl="1">
              <a:defRPr/>
            </a:pPr>
            <a:r>
              <a:rPr lang="en-GB"/>
              <a:t>Zweite Ebene</a:t>
            </a:r>
            <a:endParaRPr/>
          </a:p>
          <a:p>
            <a:pPr lvl="2">
              <a:defRPr/>
            </a:pPr>
            <a:r>
              <a:rPr lang="en-GB"/>
              <a:t>Dritte Ebene</a:t>
            </a:r>
            <a:endParaRPr/>
          </a:p>
          <a:p>
            <a:pPr lvl="3">
              <a:defRPr/>
            </a:pPr>
            <a:r>
              <a:rPr lang="en-GB"/>
              <a:t>Vierte Ebene</a:t>
            </a:r>
            <a:endParaRPr/>
          </a:p>
          <a:p>
            <a:pPr lvl="4">
              <a:defRPr/>
            </a:pPr>
            <a:r>
              <a:rPr lang="en-GB"/>
              <a:t>Fünfte Ebene</a:t>
            </a:r>
            <a:endParaRPr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C6B955-D322-4BA3-8835-674E21E69195}" type="datetime1">
              <a:rPr lang="en-GB"/>
              <a:t>25/05/2022</a:t>
            </a:fld>
            <a:endParaRPr lang="en-GB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47D325-E5DE-40E4-8B15-06CB22FF264F}" type="slidenum">
              <a:rPr lang="en-GB"/>
              <a:t>‹#›</a:t>
            </a:fld>
            <a:endParaRPr lang="en-GB"/>
          </a:p>
        </p:txBody>
      </p:sp>
      <p:cxnSp>
        <p:nvCxnSpPr>
          <p:cNvPr id="12" name="Gerader Verbinder 9"/>
          <p:cNvCxnSpPr>
            <a:cxnSpLocks/>
          </p:cNvCxnSpPr>
          <p:nvPr userDrawn="1"/>
        </p:nvCxnSpPr>
        <p:spPr bwMode="auto">
          <a:xfrm>
            <a:off x="2212622" y="905934"/>
            <a:ext cx="9968089" cy="16933"/>
          </a:xfrm>
          <a:prstGeom prst="line">
            <a:avLst/>
          </a:prstGeom>
          <a:ln w="34925">
            <a:solidFill>
              <a:srgbClr val="1C8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79CDDB0-9118-4374-A8CE-2F43EA448116}" type="datetime1">
              <a:rPr lang="en-GB"/>
              <a:t>25/05/2022</a:t>
            </a:fld>
            <a:endParaRPr lang="en-GB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47D325-E5DE-40E4-8B15-06CB22FF264F}" type="slidenum">
              <a:rPr lang="en-GB"/>
              <a:t>‹#›</a:t>
            </a:fld>
            <a:endParaRPr lang="en-GB"/>
          </a:p>
        </p:txBody>
      </p:sp>
      <p:cxnSp>
        <p:nvCxnSpPr>
          <p:cNvPr id="8" name="Gerader Verbinder 5"/>
          <p:cNvCxnSpPr>
            <a:cxnSpLocks/>
          </p:cNvCxnSpPr>
          <p:nvPr userDrawn="1"/>
        </p:nvCxnSpPr>
        <p:spPr bwMode="auto">
          <a:xfrm>
            <a:off x="2212622" y="905934"/>
            <a:ext cx="9968089" cy="16933"/>
          </a:xfrm>
          <a:prstGeom prst="line">
            <a:avLst/>
          </a:prstGeom>
          <a:ln w="34925">
            <a:solidFill>
              <a:srgbClr val="1C8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1D1BA77-B8B8-46F4-A2E3-6995D54398CA}" type="datetime1">
              <a:rPr lang="en-GB"/>
              <a:t>25/05/2022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47D325-E5DE-40E4-8B15-06CB22FF264F}" type="slidenum">
              <a:rPr lang="en-GB"/>
              <a:t>‹#›</a:t>
            </a:fld>
            <a:endParaRPr lang="en-GB"/>
          </a:p>
        </p:txBody>
      </p:sp>
      <p:cxnSp>
        <p:nvCxnSpPr>
          <p:cNvPr id="7" name="Gerader Verbinder 4"/>
          <p:cNvCxnSpPr>
            <a:cxnSpLocks/>
          </p:cNvCxnSpPr>
          <p:nvPr userDrawn="1"/>
        </p:nvCxnSpPr>
        <p:spPr bwMode="auto">
          <a:xfrm>
            <a:off x="2212622" y="905934"/>
            <a:ext cx="9968089" cy="16933"/>
          </a:xfrm>
          <a:prstGeom prst="line">
            <a:avLst/>
          </a:prstGeom>
          <a:ln w="34925">
            <a:solidFill>
              <a:srgbClr val="1C8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2235201" y="321734"/>
            <a:ext cx="9674576" cy="423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9301" y="1227667"/>
            <a:ext cx="11630475" cy="5169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dirty="0"/>
          </a:p>
          <a:p>
            <a:pPr lvl="1">
              <a:defRPr/>
            </a:pPr>
            <a:r>
              <a:rPr lang="en-GB" dirty="0" err="1"/>
              <a:t>Zweite</a:t>
            </a:r>
            <a:r>
              <a:rPr lang="en-GB" dirty="0"/>
              <a:t> Ebene</a:t>
            </a:r>
            <a:endParaRPr dirty="0"/>
          </a:p>
          <a:p>
            <a:pPr lvl="2">
              <a:defRPr/>
            </a:pPr>
            <a:r>
              <a:rPr lang="en-GB" dirty="0" err="1"/>
              <a:t>Dritte</a:t>
            </a:r>
            <a:r>
              <a:rPr lang="en-GB" dirty="0"/>
              <a:t> Ebene</a:t>
            </a:r>
            <a:endParaRPr dirty="0"/>
          </a:p>
          <a:p>
            <a:pPr lvl="3">
              <a:defRPr/>
            </a:pPr>
            <a:r>
              <a:rPr lang="en-GB" dirty="0" err="1"/>
              <a:t>Vierte</a:t>
            </a:r>
            <a:r>
              <a:rPr lang="en-GB" dirty="0"/>
              <a:t> Ebene</a:t>
            </a:r>
            <a:endParaRPr dirty="0"/>
          </a:p>
          <a:p>
            <a:pPr lvl="4">
              <a:defRPr/>
            </a:pPr>
            <a:r>
              <a:rPr lang="en-GB" dirty="0" err="1"/>
              <a:t>Fünfte</a:t>
            </a:r>
            <a:r>
              <a:rPr lang="en-GB" dirty="0"/>
              <a:t> Ebene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279301" y="6502403"/>
            <a:ext cx="1329267" cy="2106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A5E561-DCB9-48ED-98B9-3C137B0C8C57}" type="datetime1">
              <a:rPr lang="en-GB"/>
              <a:t>25/05/2022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1769483" y="6502404"/>
            <a:ext cx="9290756" cy="2106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221155" y="6502404"/>
            <a:ext cx="688621" cy="2106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47D325-E5DE-40E4-8B15-06CB22FF264F}" type="slidenum">
              <a:rPr lang="en-GB"/>
              <a:t>‹#›</a:t>
            </a:fld>
            <a:endParaRPr lang="en-GB"/>
          </a:p>
        </p:txBody>
      </p:sp>
      <p:sp>
        <p:nvSpPr>
          <p:cNvPr id="9" name="Fußzeilenplatzhalter 3"/>
          <p:cNvSpPr>
            <a:spLocks noAdjustHandles="1"/>
          </p:cNvSpPr>
          <p:nvPr userDrawn="1"/>
        </p:nvSpPr>
        <p:spPr bwMode="auto">
          <a:xfrm>
            <a:off x="0" y="6731524"/>
            <a:ext cx="12192000" cy="126476"/>
          </a:xfrm>
          <a:prstGeom prst="rect">
            <a:avLst/>
          </a:prstGeom>
          <a:solidFill>
            <a:srgbClr val="1C86FC"/>
          </a:solidFill>
        </p:spPr>
        <p:txBody>
          <a:bodyPr/>
          <a:lstStyle>
            <a:defPPr>
              <a:defRPr lang="de-DE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 sz="180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8B54A98-9F8A-474A-A7DB-25750D39AE1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1" y="119065"/>
            <a:ext cx="1773658" cy="9974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3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Clr>
          <a:srgbClr val="1C86FF"/>
        </a:buClr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Clr>
          <a:srgbClr val="1C86FF"/>
        </a:buClr>
        <a:buFont typeface="Wingdings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Wingdings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Clr>
          <a:srgbClr val="1C86FF"/>
        </a:buClr>
        <a:buSzPct val="80000"/>
        <a:buFont typeface="Wingdings"/>
        <a:buChar char="Ø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1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23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3.w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5.wmf"/><Relationship Id="rId20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8.bin"/><Relationship Id="rId5" Type="http://schemas.openxmlformats.org/officeDocument/2006/relationships/image" Target="../media/image18.wmf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20.wmf"/><Relationship Id="rId19" Type="http://schemas.openxmlformats.org/officeDocument/2006/relationships/image" Target="../media/image17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4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39.wmf"/><Relationship Id="rId18" Type="http://schemas.openxmlformats.org/officeDocument/2006/relationships/oleObject" Target="../embeddings/oleObject17.bin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43.wmf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41.w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16.bin"/><Relationship Id="rId20" Type="http://schemas.openxmlformats.org/officeDocument/2006/relationships/oleObject" Target="../embeddings/oleObject18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38.wmf"/><Relationship Id="rId5" Type="http://schemas.openxmlformats.org/officeDocument/2006/relationships/image" Target="../media/image18.wmf"/><Relationship Id="rId15" Type="http://schemas.openxmlformats.org/officeDocument/2006/relationships/image" Target="../media/image40.wmf"/><Relationship Id="rId23" Type="http://schemas.openxmlformats.org/officeDocument/2006/relationships/image" Target="../media/image14.png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4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7.wmf"/><Relationship Id="rId14" Type="http://schemas.openxmlformats.org/officeDocument/2006/relationships/oleObject" Target="../embeddings/oleObject15.bin"/><Relationship Id="rId2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seafile.cloud.uni-hannover.de/f/e55646a0dd484dfca428/?dl=1" TargetMode="Externa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2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1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3.wmf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8.wmf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1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 bwMode="auto">
          <a:xfrm>
            <a:off x="732891" y="1772816"/>
            <a:ext cx="10726216" cy="1037215"/>
          </a:xfrm>
        </p:spPr>
        <p:txBody>
          <a:bodyPr/>
          <a:lstStyle/>
          <a:p>
            <a:pPr>
              <a:defRPr/>
            </a:pPr>
            <a:r>
              <a:rPr lang="en-GB" sz="3600" dirty="0"/>
              <a:t>Contribution of SLR to combined </a:t>
            </a:r>
            <a:r>
              <a:rPr lang="en-GB" sz="3600" dirty="0" err="1"/>
              <a:t>hlSST+SLR</a:t>
            </a:r>
            <a:r>
              <a:rPr lang="en-GB" sz="3600" dirty="0"/>
              <a:t> solutions for bridging the gap between GRACE and GRACE Follow-On</a:t>
            </a:r>
            <a:endParaRPr sz="3600" dirty="0"/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47D09E4E-C854-430B-9F4D-ED6388217BAA}"/>
              </a:ext>
            </a:extLst>
          </p:cNvPr>
          <p:cNvSpPr txBox="1">
            <a:spLocks/>
          </p:cNvSpPr>
          <p:nvPr/>
        </p:nvSpPr>
        <p:spPr bwMode="auto">
          <a:xfrm>
            <a:off x="764102" y="4358124"/>
            <a:ext cx="8842219" cy="248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Clr>
                <a:srgbClr val="1C86FF"/>
              </a:buClr>
              <a:buFont typeface="Arial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Clr>
                <a:srgbClr val="1C86FF"/>
              </a:buClr>
              <a:buFont typeface="Wingdings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Wingdings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Clr>
                <a:srgbClr val="1C86FF"/>
              </a:buClr>
              <a:buSzPct val="80000"/>
              <a:buFont typeface="Wingdings"/>
              <a:buChar char="Ø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2000" b="1" dirty="0"/>
              <a:t>S. Ebadi</a:t>
            </a:r>
            <a:r>
              <a:rPr lang="de-DE" sz="2000" b="1" baseline="30000" dirty="0"/>
              <a:t>1</a:t>
            </a:r>
            <a:r>
              <a:rPr lang="de-DE" sz="2000" dirty="0"/>
              <a:t>, M. Weigelt</a:t>
            </a:r>
            <a:r>
              <a:rPr lang="de-DE" sz="2000" baseline="30000" dirty="0"/>
              <a:t>1</a:t>
            </a:r>
            <a:r>
              <a:rPr lang="de-DE" sz="2000" dirty="0"/>
              <a:t>, A. Jäggi</a:t>
            </a:r>
            <a:r>
              <a:rPr lang="de-DE" sz="2000" baseline="30000" dirty="0"/>
              <a:t>2 </a:t>
            </a:r>
            <a:r>
              <a:rPr lang="de-DE" sz="2000" dirty="0"/>
              <a:t>, U. Meyer</a:t>
            </a:r>
            <a:r>
              <a:rPr lang="de-DE" sz="2000" baseline="30000" dirty="0"/>
              <a:t>2</a:t>
            </a:r>
            <a:r>
              <a:rPr lang="de-DE" sz="2000" dirty="0"/>
              <a:t>, D. Arnold</a:t>
            </a:r>
            <a:r>
              <a:rPr lang="de-DE" sz="2000" baseline="30000" dirty="0"/>
              <a:t>2</a:t>
            </a:r>
            <a:r>
              <a:rPr lang="de-DE" sz="2000" dirty="0"/>
              <a:t>, T. Mayer-Gürr</a:t>
            </a:r>
            <a:r>
              <a:rPr lang="de-DE" sz="2000" baseline="30000" dirty="0"/>
              <a:t>3</a:t>
            </a:r>
          </a:p>
          <a:p>
            <a:pPr algn="l"/>
            <a:endParaRPr lang="de-DE" sz="2000" baseline="30000" dirty="0"/>
          </a:p>
          <a:p>
            <a:pPr algn="l">
              <a:lnSpc>
                <a:spcPct val="100000"/>
              </a:lnSpc>
            </a:pPr>
            <a:r>
              <a:rPr lang="de-DE" sz="1200" dirty="0"/>
              <a:t>1) Institute of Geodesy, Leibniz Universität Hannover</a:t>
            </a:r>
          </a:p>
          <a:p>
            <a:pPr algn="l">
              <a:lnSpc>
                <a:spcPct val="100000"/>
              </a:lnSpc>
            </a:pPr>
            <a:r>
              <a:rPr lang="de-DE" sz="1200" dirty="0"/>
              <a:t>2) Astronomical Insitute, University Bern</a:t>
            </a:r>
          </a:p>
          <a:p>
            <a:pPr algn="l">
              <a:lnSpc>
                <a:spcPct val="100000"/>
              </a:lnSpc>
            </a:pPr>
            <a:r>
              <a:rPr lang="de-DE" sz="1200" dirty="0"/>
              <a:t>3) Institute of Geodesy, Graz University of Technology</a:t>
            </a:r>
          </a:p>
          <a:p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76F19-D6E9-4C0D-8057-DB1596379ECA}"/>
              </a:ext>
            </a:extLst>
          </p:cNvPr>
          <p:cNvSpPr txBox="1"/>
          <p:nvPr/>
        </p:nvSpPr>
        <p:spPr>
          <a:xfrm>
            <a:off x="5387311" y="6013016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26 May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A13D51-0104-48BF-8B9F-72FB597B9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88488" y="5049015"/>
            <a:ext cx="1333333" cy="13333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93C643-9E9B-0FCF-8873-9B97BC6BA0F4}" type="slidenum">
              <a:rPr lang="en-GB"/>
              <a:t>10</a:t>
            </a:fld>
            <a:endParaRPr lang="en-GB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782AFEF0-35A3-465F-B6D2-03F5B21C52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35201" y="321734"/>
            <a:ext cx="9674576" cy="423334"/>
          </a:xfrm>
        </p:spPr>
        <p:txBody>
          <a:bodyPr/>
          <a:lstStyle/>
          <a:p>
            <a:pPr>
              <a:defRPr/>
            </a:pPr>
            <a:r>
              <a:rPr lang="en-GB" dirty="0"/>
              <a:t>Relative contribution with VCE</a:t>
            </a:r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BA9C4F-1C81-4F81-972A-289FD31930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65750" r="68900"/>
          <a:stretch/>
        </p:blipFill>
        <p:spPr>
          <a:xfrm>
            <a:off x="551384" y="1579747"/>
            <a:ext cx="2736304" cy="20356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6281C-926F-4141-B9AC-CE166E315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2" t="64538" r="6885"/>
          <a:stretch/>
        </p:blipFill>
        <p:spPr>
          <a:xfrm>
            <a:off x="551384" y="3639005"/>
            <a:ext cx="2736304" cy="21422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03D4D0-8DD0-45B5-92C6-59A533517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63958" r="68900"/>
          <a:stretch/>
        </p:blipFill>
        <p:spPr>
          <a:xfrm>
            <a:off x="3370568" y="1468268"/>
            <a:ext cx="2736304" cy="21422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913CCD-2366-4E60-9038-3CBF64A45268}"/>
              </a:ext>
            </a:extLst>
          </p:cNvPr>
          <p:cNvSpPr txBox="1"/>
          <p:nvPr/>
        </p:nvSpPr>
        <p:spPr bwMode="auto">
          <a:xfrm>
            <a:off x="1490116" y="5928773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 2006</a:t>
            </a:r>
            <a:endParaRPr lang="en-DE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CBB980-8937-4432-9451-A667A839F6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2" t="63958" r="6885"/>
          <a:stretch/>
        </p:blipFill>
        <p:spPr>
          <a:xfrm>
            <a:off x="3370568" y="3610498"/>
            <a:ext cx="2736304" cy="214223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89CE470-F99E-4503-A940-F6D9A250E9C3}"/>
              </a:ext>
            </a:extLst>
          </p:cNvPr>
          <p:cNvSpPr txBox="1"/>
          <p:nvPr/>
        </p:nvSpPr>
        <p:spPr bwMode="auto">
          <a:xfrm>
            <a:off x="4232812" y="59492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 2007</a:t>
            </a:r>
            <a:endParaRPr lang="en-DE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39DE39-414A-4DBE-8772-C0553EFDAD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63958" r="68899"/>
          <a:stretch/>
        </p:blipFill>
        <p:spPr>
          <a:xfrm>
            <a:off x="6106872" y="1496775"/>
            <a:ext cx="2736304" cy="21422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A2A2461-255C-49CC-87B5-270E02D99E6F}"/>
              </a:ext>
            </a:extLst>
          </p:cNvPr>
          <p:cNvSpPr txBox="1"/>
          <p:nvPr/>
        </p:nvSpPr>
        <p:spPr bwMode="auto">
          <a:xfrm>
            <a:off x="6967779" y="5949280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 2020</a:t>
            </a:r>
            <a:endParaRPr lang="en-DE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8002580-B827-4C56-B5EB-28D6ED061E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1" t="63958" r="6993"/>
          <a:stretch/>
        </p:blipFill>
        <p:spPr>
          <a:xfrm>
            <a:off x="6077478" y="3619809"/>
            <a:ext cx="2795092" cy="21422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C5C78D5-380B-474A-9DB9-00F9A78CA5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t="65221" r="68899"/>
          <a:stretch/>
        </p:blipFill>
        <p:spPr>
          <a:xfrm>
            <a:off x="8867268" y="1579747"/>
            <a:ext cx="2795092" cy="20671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53A6D2D-1BD3-4BB1-8F35-C4EF32125D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1" t="65221" r="6294"/>
          <a:stretch/>
        </p:blipFill>
        <p:spPr>
          <a:xfrm>
            <a:off x="8896662" y="3657373"/>
            <a:ext cx="2880320" cy="20671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C113787-83FA-422C-B59A-31F99DAEF923}"/>
              </a:ext>
            </a:extLst>
          </p:cNvPr>
          <p:cNvSpPr txBox="1"/>
          <p:nvPr/>
        </p:nvSpPr>
        <p:spPr bwMode="auto">
          <a:xfrm>
            <a:off x="9806067" y="5928773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March 2021</a:t>
            </a:r>
            <a:endParaRPr lang="en-DE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59B54FC-2921-417E-8F39-68D0C35FD706}"/>
              </a:ext>
            </a:extLst>
          </p:cNvPr>
          <p:cNvSpPr/>
          <p:nvPr/>
        </p:nvSpPr>
        <p:spPr bwMode="auto">
          <a:xfrm rot="20443029">
            <a:off x="3039214" y="2340278"/>
            <a:ext cx="6017740" cy="207357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Because of neglecting correlation in the error information of the SLR data,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VCE  fails </a:t>
            </a:r>
            <a:endParaRPr lang="en-DE" sz="3600" b="1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7DCB5A9-46A1-4119-8160-748D1839A2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0525268" y="3587"/>
            <a:ext cx="708070" cy="9259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817D4F-4A6B-45B2-B214-1C7954176F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4409" y="19051"/>
            <a:ext cx="882691" cy="88269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FAAD9E1-5B53-4374-83ED-E0FFE8223873}"/>
              </a:ext>
            </a:extLst>
          </p:cNvPr>
          <p:cNvSpPr txBox="1"/>
          <p:nvPr/>
        </p:nvSpPr>
        <p:spPr bwMode="auto">
          <a:xfrm>
            <a:off x="0" y="640525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C86FC"/>
                </a:solidFill>
              </a:rPr>
              <a:t>Sahar Ebadi et al., </a:t>
            </a:r>
            <a:r>
              <a:rPr lang="en-US" sz="1600" b="1" dirty="0">
                <a:solidFill>
                  <a:srgbClr val="1C86FC"/>
                </a:solidFill>
              </a:rPr>
              <a:t>EGU22-6526</a:t>
            </a:r>
          </a:p>
          <a:p>
            <a:br>
              <a:rPr lang="en-US" dirty="0"/>
            </a:b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416111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Inhaltsplatzhalter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Combination on the normal equation level</a:t>
            </a:r>
          </a:p>
          <a:p>
            <a:pPr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Methodology</a:t>
            </a:r>
            <a:endParaRPr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47D325-E5DE-40E4-8B15-06CB22FF264F}" type="slidenum">
              <a:rPr lang="en-GB"/>
              <a:t>11</a:t>
            </a:fld>
            <a:endParaRPr lang="en-GB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CCDEDBB-FB3E-40E0-8E8E-79A0F4C7A5E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927600" y="2667000"/>
          <a:ext cx="9144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8" name="Equation" r:id="rId4" imgW="914400" imgH="241920" progId="Equation.DSMT4">
                  <p:embed/>
                </p:oleObj>
              </mc:Choice>
              <mc:Fallback>
                <p:oleObj name="Equation" r:id="rId4" imgW="914400" imgH="24192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CCDEDBB-FB3E-40E0-8E8E-79A0F4C7A5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7D5B62B-F53C-4CF5-A018-1110B45EC9D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927600" y="2667000"/>
          <a:ext cx="9144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9" name="Equation" r:id="rId6" imgW="914400" imgH="241920" progId="Equation.DSMT4">
                  <p:embed/>
                </p:oleObj>
              </mc:Choice>
              <mc:Fallback>
                <p:oleObj name="Equation" r:id="rId6" imgW="914400" imgH="2419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7D5B62B-F53C-4CF5-A018-1110B45EC9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080712C-ED81-4ADA-9259-F61D37CA14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5397" y="2195375"/>
          <a:ext cx="29210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0" name="Equation" r:id="rId7" imgW="2920680" imgH="444240" progId="Equation.DSMT4">
                  <p:embed/>
                </p:oleObj>
              </mc:Choice>
              <mc:Fallback>
                <p:oleObj name="Equation" r:id="rId7" imgW="2920680" imgH="4442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080712C-ED81-4ADA-9259-F61D37CA14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85397" y="2195375"/>
                        <a:ext cx="29210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9652BCA-35B8-42D4-9993-D736BEFE18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9406" y="2707869"/>
          <a:ext cx="26543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1" name="Equation" r:id="rId9" imgW="2654280" imgH="444240" progId="Equation.DSMT4">
                  <p:embed/>
                </p:oleObj>
              </mc:Choice>
              <mc:Fallback>
                <p:oleObj name="Equation" r:id="rId9" imgW="2654280" imgH="4442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49652BCA-35B8-42D4-9993-D736BEFE18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89406" y="2707869"/>
                        <a:ext cx="26543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6FE0A7-6B89-412F-9F8F-A5AC146D90CB}"/>
              </a:ext>
            </a:extLst>
          </p:cNvPr>
          <p:cNvCxnSpPr>
            <a:cxnSpLocks/>
          </p:cNvCxnSpPr>
          <p:nvPr/>
        </p:nvCxnSpPr>
        <p:spPr>
          <a:xfrm flipV="1">
            <a:off x="4583832" y="3890408"/>
            <a:ext cx="5336849" cy="664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C9052DD-F016-4ED2-A969-FB17B802F134}"/>
              </a:ext>
            </a:extLst>
          </p:cNvPr>
          <p:cNvCxnSpPr>
            <a:cxnSpLocks/>
          </p:cNvCxnSpPr>
          <p:nvPr/>
        </p:nvCxnSpPr>
        <p:spPr>
          <a:xfrm>
            <a:off x="4610111" y="3890408"/>
            <a:ext cx="0" cy="77256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BD9F983-E79C-497D-A735-564E5987F66C}"/>
              </a:ext>
            </a:extLst>
          </p:cNvPr>
          <p:cNvSpPr/>
          <p:nvPr/>
        </p:nvSpPr>
        <p:spPr>
          <a:xfrm>
            <a:off x="2962495" y="4697425"/>
            <a:ext cx="2654300" cy="176817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Variance Component Estimation (VCE)</a:t>
            </a:r>
          </a:p>
          <a:p>
            <a:pPr algn="ctr"/>
            <a:endParaRPr lang="de-DE" sz="1600" b="1" dirty="0">
              <a:solidFill>
                <a:schemeClr val="tx1"/>
              </a:solidFill>
            </a:endParaRPr>
          </a:p>
          <a:p>
            <a:pPr algn="ctr"/>
            <a:endParaRPr lang="de-DE" b="1" dirty="0">
              <a:solidFill>
                <a:schemeClr val="tx1"/>
              </a:solidFill>
            </a:endParaRPr>
          </a:p>
          <a:p>
            <a:pPr algn="ctr"/>
            <a:endParaRPr lang="de-DE" b="1" dirty="0">
              <a:solidFill>
                <a:schemeClr val="tx1"/>
              </a:solidFill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F73CF99-AB98-4F5C-9D2B-9B193639B65C}"/>
              </a:ext>
            </a:extLst>
          </p:cNvPr>
          <p:cNvCxnSpPr>
            <a:cxnSpLocks/>
          </p:cNvCxnSpPr>
          <p:nvPr/>
        </p:nvCxnSpPr>
        <p:spPr bwMode="auto">
          <a:xfrm>
            <a:off x="7072489" y="3890408"/>
            <a:ext cx="0" cy="77256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0C5D717-61EA-4722-B967-0E29C4EC7BF0}"/>
              </a:ext>
            </a:extLst>
          </p:cNvPr>
          <p:cNvSpPr/>
          <p:nvPr/>
        </p:nvSpPr>
        <p:spPr bwMode="auto">
          <a:xfrm>
            <a:off x="9019373" y="4752182"/>
            <a:ext cx="1802616" cy="129543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Unit weighting</a:t>
            </a:r>
          </a:p>
          <a:p>
            <a:pPr algn="ctr"/>
            <a:endParaRPr lang="de-DE" b="1" dirty="0">
              <a:solidFill>
                <a:schemeClr val="tx1"/>
              </a:solidFill>
            </a:endParaRPr>
          </a:p>
          <a:p>
            <a:pPr algn="ctr"/>
            <a:endParaRPr lang="en-DE" b="1" dirty="0">
              <a:solidFill>
                <a:schemeClr val="tx1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8716828-1BEE-41EF-B78F-CB680EDE0DE2}"/>
              </a:ext>
            </a:extLst>
          </p:cNvPr>
          <p:cNvSpPr/>
          <p:nvPr/>
        </p:nvSpPr>
        <p:spPr bwMode="auto">
          <a:xfrm>
            <a:off x="6071656" y="4700201"/>
            <a:ext cx="2211117" cy="1508620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Ocean RMS</a:t>
            </a:r>
          </a:p>
          <a:p>
            <a:pPr algn="ctr"/>
            <a:endParaRPr lang="de-DE" b="1" dirty="0">
              <a:solidFill>
                <a:schemeClr val="tx1"/>
              </a:solidFill>
            </a:endParaRPr>
          </a:p>
          <a:p>
            <a:pPr algn="ctr"/>
            <a:endParaRPr lang="en-DE" b="1" dirty="0">
              <a:solidFill>
                <a:schemeClr val="tx1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567CD5F-1D0B-404E-B616-E35FEC613778}"/>
              </a:ext>
            </a:extLst>
          </p:cNvPr>
          <p:cNvCxnSpPr>
            <a:cxnSpLocks/>
          </p:cNvCxnSpPr>
          <p:nvPr/>
        </p:nvCxnSpPr>
        <p:spPr bwMode="auto">
          <a:xfrm>
            <a:off x="9920681" y="3860761"/>
            <a:ext cx="0" cy="8318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E40ADADF-BAFE-4B68-A4BE-BCAE10FF82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797031"/>
              </p:ext>
            </p:extLst>
          </p:nvPr>
        </p:nvGraphicFramePr>
        <p:xfrm>
          <a:off x="3699095" y="5502793"/>
          <a:ext cx="11811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2" name="Equation" r:id="rId11" imgW="1180800" imgH="647640" progId="Equation.DSMT4">
                  <p:embed/>
                </p:oleObj>
              </mc:Choice>
              <mc:Fallback>
                <p:oleObj name="Equation" r:id="rId11" imgW="1180800" imgH="64764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E40ADADF-BAFE-4B68-A4BE-BCAE10FF82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699095" y="5502793"/>
                        <a:ext cx="11811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B7270D50-A4BE-4F55-B49D-3FFD6EBC7C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4337841"/>
              </p:ext>
            </p:extLst>
          </p:nvPr>
        </p:nvGraphicFramePr>
        <p:xfrm>
          <a:off x="9609138" y="5251450"/>
          <a:ext cx="6223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3" name="Equation" r:id="rId13" imgW="622080" imgH="660240" progId="Equation.DSMT4">
                  <p:embed/>
                </p:oleObj>
              </mc:Choice>
              <mc:Fallback>
                <p:oleObj name="Equation" r:id="rId13" imgW="622080" imgH="66024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B7270D50-A4BE-4F55-B49D-3FFD6EBC7C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609138" y="5251450"/>
                        <a:ext cx="6223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126DD919-DE06-45D9-94EF-ED4055ABF6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754631"/>
              </p:ext>
            </p:extLst>
          </p:nvPr>
        </p:nvGraphicFramePr>
        <p:xfrm>
          <a:off x="6343650" y="5349875"/>
          <a:ext cx="15875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4" name="Equation" r:id="rId15" imgW="1587240" imgH="711000" progId="Equation.DSMT4">
                  <p:embed/>
                </p:oleObj>
              </mc:Choice>
              <mc:Fallback>
                <p:oleObj name="Equation" r:id="rId15" imgW="1587240" imgH="711000" progId="Equation.DSMT4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id="{126DD919-DE06-45D9-94EF-ED4055ABF6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343650" y="5349875"/>
                        <a:ext cx="158750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Oval 33">
            <a:extLst>
              <a:ext uri="{FF2B5EF4-FFF2-40B4-BE49-F238E27FC236}">
                <a16:creationId xmlns:a16="http://schemas.microsoft.com/office/drawing/2014/main" id="{44352757-3CE6-4033-AFCA-FE1C15849A85}"/>
              </a:ext>
            </a:extLst>
          </p:cNvPr>
          <p:cNvSpPr/>
          <p:nvPr/>
        </p:nvSpPr>
        <p:spPr>
          <a:xfrm>
            <a:off x="5707123" y="2915827"/>
            <a:ext cx="2510596" cy="57086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6EDF17-FFFE-416F-A1C7-8A9AE7D4DE43}"/>
              </a:ext>
            </a:extLst>
          </p:cNvPr>
          <p:cNvSpPr txBox="1"/>
          <p:nvPr/>
        </p:nvSpPr>
        <p:spPr bwMode="auto">
          <a:xfrm>
            <a:off x="5789449" y="2195375"/>
            <a:ext cx="42146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N</a:t>
            </a:r>
            <a:r>
              <a:rPr lang="de-DE" dirty="0"/>
              <a:t>      Normal matrix</a:t>
            </a:r>
          </a:p>
          <a:p>
            <a:r>
              <a:rPr lang="de-DE" dirty="0"/>
              <a:t>y       The contribution of the observations</a:t>
            </a:r>
          </a:p>
          <a:p>
            <a:endParaRPr lang="de-DE" dirty="0"/>
          </a:p>
          <a:p>
            <a:r>
              <a:rPr lang="de-DE" dirty="0"/>
              <a:t>         Weighting factor </a:t>
            </a:r>
          </a:p>
          <a:p>
            <a:endParaRPr lang="de-DE" dirty="0"/>
          </a:p>
          <a:p>
            <a:endParaRPr lang="en-DE" dirty="0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5F3D4CB0-FCAF-4DCD-942F-09F9E9901C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8513" y="3114675"/>
          <a:ext cx="2159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5" name="Equation" r:id="rId17" imgW="215640" imgH="190440" progId="Equation.DSMT4">
                  <p:embed/>
                </p:oleObj>
              </mc:Choice>
              <mc:Fallback>
                <p:oleObj name="Equation" r:id="rId17" imgW="215640" imgH="19044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5F3D4CB0-FCAF-4DCD-942F-09F9E9901C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878513" y="3114675"/>
                        <a:ext cx="2159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4F71FC-00F3-4933-987D-0543A37CDA42}"/>
              </a:ext>
            </a:extLst>
          </p:cNvPr>
          <p:cNvCxnSpPr/>
          <p:nvPr/>
        </p:nvCxnSpPr>
        <p:spPr>
          <a:xfrm flipV="1">
            <a:off x="7072489" y="3486687"/>
            <a:ext cx="0" cy="40372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E125263-85B0-41D1-BB45-0BE1C4BA1CA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 bwMode="auto">
          <a:xfrm>
            <a:off x="10525268" y="3587"/>
            <a:ext cx="708070" cy="9259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B093559-284F-4A3C-888C-3B604F36C3C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4409" y="19051"/>
            <a:ext cx="882691" cy="8826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DCCC19C-F403-47B6-8EC5-760AA34C9A78}"/>
              </a:ext>
            </a:extLst>
          </p:cNvPr>
          <p:cNvSpPr txBox="1"/>
          <p:nvPr/>
        </p:nvSpPr>
        <p:spPr bwMode="auto">
          <a:xfrm>
            <a:off x="0" y="640525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C86FC"/>
                </a:solidFill>
              </a:rPr>
              <a:t>Sahar Ebadi et al., </a:t>
            </a:r>
            <a:r>
              <a:rPr lang="en-US" sz="1600" b="1" dirty="0">
                <a:solidFill>
                  <a:srgbClr val="1C86FC"/>
                </a:solidFill>
              </a:rPr>
              <a:t>EGU22-6526</a:t>
            </a:r>
          </a:p>
          <a:p>
            <a:br>
              <a:rPr lang="en-US" dirty="0"/>
            </a:b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327518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Inhaltsplatzhalter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47D325-E5DE-40E4-8B15-06CB22FF264F}" type="slidenum">
              <a:rPr lang="en-GB"/>
              <a:t>12</a:t>
            </a:fld>
            <a:endParaRPr lang="en-GB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CCDEDBB-FB3E-40E0-8E8E-79A0F4C7A5E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927600" y="2667000"/>
          <a:ext cx="9144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6" name="Equation" r:id="rId4" imgW="914400" imgH="241920" progId="Equation.DSMT4">
                  <p:embed/>
                </p:oleObj>
              </mc:Choice>
              <mc:Fallback>
                <p:oleObj name="Equation" r:id="rId4" imgW="914400" imgH="24192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CCDEDBB-FB3E-40E0-8E8E-79A0F4C7A5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arallelogram 6">
            <a:extLst>
              <a:ext uri="{FF2B5EF4-FFF2-40B4-BE49-F238E27FC236}">
                <a16:creationId xmlns:a16="http://schemas.microsoft.com/office/drawing/2014/main" id="{8163CCC0-0059-4242-944E-2EE083B4A11A}"/>
              </a:ext>
            </a:extLst>
          </p:cNvPr>
          <p:cNvSpPr/>
          <p:nvPr/>
        </p:nvSpPr>
        <p:spPr>
          <a:xfrm>
            <a:off x="564380" y="1981867"/>
            <a:ext cx="2304256" cy="703436"/>
          </a:xfrm>
          <a:prstGeom prst="parallelogram">
            <a:avLst/>
          </a:prstGeom>
          <a:solidFill>
            <a:srgbClr val="99FF99"/>
          </a:solidFill>
          <a:ln w="28575"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,</a:t>
            </a:r>
            <a:r>
              <a:rPr lang="en-US" dirty="0"/>
              <a:t>   </a:t>
            </a:r>
            <a:endParaRPr lang="en-DE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DC5C0C88-5329-40AC-89EA-F315B9CBD186}"/>
              </a:ext>
            </a:extLst>
          </p:cNvPr>
          <p:cNvSpPr/>
          <p:nvPr/>
        </p:nvSpPr>
        <p:spPr bwMode="auto">
          <a:xfrm>
            <a:off x="350683" y="3141682"/>
            <a:ext cx="2304256" cy="703436"/>
          </a:xfrm>
          <a:prstGeom prst="parallelogram">
            <a:avLst/>
          </a:prstGeom>
          <a:solidFill>
            <a:srgbClr val="99FF99"/>
          </a:solidFill>
          <a:ln w="28575"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,</a:t>
            </a:r>
            <a:r>
              <a:rPr lang="en-US" dirty="0"/>
              <a:t>   </a:t>
            </a:r>
            <a:endParaRPr lang="en-DE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C3A5823-F836-4ED6-94EF-EB9DA1642B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2708" y="2167291"/>
          <a:ext cx="6858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7" name="Equation" r:id="rId6" imgW="685800" imgH="444240" progId="Equation.DSMT4">
                  <p:embed/>
                </p:oleObj>
              </mc:Choice>
              <mc:Fallback>
                <p:oleObj name="Equation" r:id="rId6" imgW="685800" imgH="4442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C3A5823-F836-4ED6-94EF-EB9DA1642B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2708" y="2167291"/>
                        <a:ext cx="6858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FBD915C-50BD-42C4-B482-F6E5F4B6D1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5953" y="3260600"/>
          <a:ext cx="5842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8" name="Equation" r:id="rId8" imgW="583920" imgH="444240" progId="Equation.DSMT4">
                  <p:embed/>
                </p:oleObj>
              </mc:Choice>
              <mc:Fallback>
                <p:oleObj name="Equation" r:id="rId8" imgW="583920" imgH="4442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FBD915C-50BD-42C4-B482-F6E5F4B6D1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75953" y="3260600"/>
                        <a:ext cx="5842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EEA6FF3-2D86-4CE8-AC97-70C41F6160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53970" y="2167291"/>
          <a:ext cx="6223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9" name="Equation" r:id="rId10" imgW="622080" imgH="444240" progId="Equation.DSMT4">
                  <p:embed/>
                </p:oleObj>
              </mc:Choice>
              <mc:Fallback>
                <p:oleObj name="Equation" r:id="rId10" imgW="622080" imgH="4442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8EEA6FF3-2D86-4CE8-AC97-70C41F6160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53970" y="2167291"/>
                        <a:ext cx="6223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58E0A0DD-BA2A-44D1-B043-C898B3E5AA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5670" y="3243416"/>
          <a:ext cx="5207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0" name="Equation" r:id="rId12" imgW="520560" imgH="444240" progId="Equation.DSMT4">
                  <p:embed/>
                </p:oleObj>
              </mc:Choice>
              <mc:Fallback>
                <p:oleObj name="Equation" r:id="rId12" imgW="520560" imgH="4442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58E0A0DD-BA2A-44D1-B043-C898B3E5AA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695670" y="3243416"/>
                        <a:ext cx="5207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EF2470C2-F7F3-41EE-9108-95818147FD11}"/>
              </a:ext>
            </a:extLst>
          </p:cNvPr>
          <p:cNvCxnSpPr>
            <a:cxnSpLocks/>
          </p:cNvCxnSpPr>
          <p:nvPr/>
        </p:nvCxnSpPr>
        <p:spPr>
          <a:xfrm>
            <a:off x="2800518" y="2305785"/>
            <a:ext cx="1261211" cy="50551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CC654A85-45E2-4378-A584-3B36446BD395}"/>
              </a:ext>
            </a:extLst>
          </p:cNvPr>
          <p:cNvSpPr/>
          <p:nvPr/>
        </p:nvSpPr>
        <p:spPr bwMode="auto">
          <a:xfrm>
            <a:off x="6396578" y="2496905"/>
            <a:ext cx="2555820" cy="703436"/>
          </a:xfrm>
          <a:prstGeom prst="parallelogram">
            <a:avLst/>
          </a:prstGeom>
          <a:solidFill>
            <a:srgbClr val="8BC5FF"/>
          </a:solidFill>
          <a:ln w="28575">
            <a:solidFill>
              <a:srgbClr val="8B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,</a:t>
            </a:r>
            <a:r>
              <a:rPr lang="en-US" dirty="0"/>
              <a:t>   </a:t>
            </a:r>
            <a:endParaRPr lang="en-DE" dirty="0"/>
          </a:p>
        </p:txBody>
      </p:sp>
      <p:graphicFrame>
        <p:nvGraphicFramePr>
          <p:cNvPr id="61" name="Object 60">
            <a:extLst>
              <a:ext uri="{FF2B5EF4-FFF2-40B4-BE49-F238E27FC236}">
                <a16:creationId xmlns:a16="http://schemas.microsoft.com/office/drawing/2014/main" id="{5CE85F93-8EA2-4BD0-B5F5-0D486BB7BA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82946" y="2629396"/>
          <a:ext cx="10668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1" name="Equation" r:id="rId14" imgW="1066680" imgH="444240" progId="Equation.DSMT4">
                  <p:embed/>
                </p:oleObj>
              </mc:Choice>
              <mc:Fallback>
                <p:oleObj name="Equation" r:id="rId14" imgW="1066680" imgH="444240" progId="Equation.DSMT4">
                  <p:embed/>
                  <p:pic>
                    <p:nvPicPr>
                      <p:cNvPr id="61" name="Object 60">
                        <a:extLst>
                          <a:ext uri="{FF2B5EF4-FFF2-40B4-BE49-F238E27FC236}">
                            <a16:creationId xmlns:a16="http://schemas.microsoft.com/office/drawing/2014/main" id="{5CE85F93-8EA2-4BD0-B5F5-0D486BB7B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582946" y="2629396"/>
                        <a:ext cx="10668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>
            <a:extLst>
              <a:ext uri="{FF2B5EF4-FFF2-40B4-BE49-F238E27FC236}">
                <a16:creationId xmlns:a16="http://schemas.microsoft.com/office/drawing/2014/main" id="{CDFC996A-6B78-4934-8F53-CD9607494B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25860" y="2603609"/>
          <a:ext cx="10160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2" name="Equation" r:id="rId16" imgW="1015920" imgH="444240" progId="Equation.DSMT4">
                  <p:embed/>
                </p:oleObj>
              </mc:Choice>
              <mc:Fallback>
                <p:oleObj name="Equation" r:id="rId16" imgW="1015920" imgH="444240" progId="Equation.DSMT4">
                  <p:embed/>
                  <p:pic>
                    <p:nvPicPr>
                      <p:cNvPr id="62" name="Object 61">
                        <a:extLst>
                          <a:ext uri="{FF2B5EF4-FFF2-40B4-BE49-F238E27FC236}">
                            <a16:creationId xmlns:a16="http://schemas.microsoft.com/office/drawing/2014/main" id="{CDFC996A-6B78-4934-8F53-CD9607494B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725860" y="2603609"/>
                        <a:ext cx="10160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Parallelogram 64">
            <a:extLst>
              <a:ext uri="{FF2B5EF4-FFF2-40B4-BE49-F238E27FC236}">
                <a16:creationId xmlns:a16="http://schemas.microsoft.com/office/drawing/2014/main" id="{46908C12-2304-4517-B256-416D01DCC747}"/>
              </a:ext>
            </a:extLst>
          </p:cNvPr>
          <p:cNvSpPr/>
          <p:nvPr/>
        </p:nvSpPr>
        <p:spPr bwMode="auto">
          <a:xfrm>
            <a:off x="9376601" y="2496905"/>
            <a:ext cx="1810157" cy="703436"/>
          </a:xfrm>
          <a:prstGeom prst="parallelogram">
            <a:avLst/>
          </a:prstGeom>
          <a:solidFill>
            <a:srgbClr val="8BC5FF"/>
          </a:solidFill>
          <a:ln w="28575">
            <a:solidFill>
              <a:srgbClr val="8B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SH coefficients</a:t>
            </a:r>
            <a:endParaRPr lang="en-DE" dirty="0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C3E5E8F-5670-4A6B-8CE4-89AB8DCE2F06}"/>
              </a:ext>
            </a:extLst>
          </p:cNvPr>
          <p:cNvCxnSpPr>
            <a:cxnSpLocks/>
          </p:cNvCxnSpPr>
          <p:nvPr/>
        </p:nvCxnSpPr>
        <p:spPr bwMode="auto">
          <a:xfrm flipV="1">
            <a:off x="8886913" y="2847465"/>
            <a:ext cx="559438" cy="123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A50DF49B-8630-4B73-B692-E909C6C43413}"/>
              </a:ext>
            </a:extLst>
          </p:cNvPr>
          <p:cNvSpPr/>
          <p:nvPr/>
        </p:nvSpPr>
        <p:spPr>
          <a:xfrm>
            <a:off x="4084672" y="2398422"/>
            <a:ext cx="1825630" cy="892887"/>
          </a:xfrm>
          <a:prstGeom prst="rect">
            <a:avLst/>
          </a:prstGeom>
          <a:solidFill>
            <a:srgbClr val="E48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3909159A-E901-47D9-8813-C1CE4B54E6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14107" y="2476366"/>
          <a:ext cx="1181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3" name="Equation" r:id="rId18" imgW="1181333" imgH="686062" progId="Equation.DSMT4">
                  <p:embed/>
                </p:oleObj>
              </mc:Choice>
              <mc:Fallback>
                <p:oleObj name="Equation" r:id="rId18" imgW="1181333" imgH="686062" progId="Equation.DSMT4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id="{3909159A-E901-47D9-8813-C1CE4B54E6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314107" y="2476366"/>
                        <a:ext cx="11811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Parallelogram 69">
            <a:extLst>
              <a:ext uri="{FF2B5EF4-FFF2-40B4-BE49-F238E27FC236}">
                <a16:creationId xmlns:a16="http://schemas.microsoft.com/office/drawing/2014/main" id="{570D7FA4-A895-47A0-8D0A-ACF57CA680EF}"/>
              </a:ext>
            </a:extLst>
          </p:cNvPr>
          <p:cNvSpPr/>
          <p:nvPr/>
        </p:nvSpPr>
        <p:spPr bwMode="auto">
          <a:xfrm>
            <a:off x="9172802" y="4065187"/>
            <a:ext cx="1810157" cy="703436"/>
          </a:xfrm>
          <a:prstGeom prst="parallelogram">
            <a:avLst/>
          </a:prstGeom>
          <a:solidFill>
            <a:srgbClr val="8BC5FF"/>
          </a:solidFill>
          <a:ln w="28575">
            <a:solidFill>
              <a:srgbClr val="8B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Ocean RMS</a:t>
            </a:r>
            <a:endParaRPr lang="en-DE" dirty="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DFEFE70-F487-4BC5-A0B6-99302F8796C4}"/>
              </a:ext>
            </a:extLst>
          </p:cNvPr>
          <p:cNvCxnSpPr>
            <a:stCxn id="65" idx="2"/>
          </p:cNvCxnSpPr>
          <p:nvPr/>
        </p:nvCxnSpPr>
        <p:spPr>
          <a:xfrm>
            <a:off x="11098829" y="2848623"/>
            <a:ext cx="395033" cy="123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533B6CF-8A21-436C-9064-468D08EA6892}"/>
              </a:ext>
            </a:extLst>
          </p:cNvPr>
          <p:cNvCxnSpPr>
            <a:cxnSpLocks/>
          </p:cNvCxnSpPr>
          <p:nvPr/>
        </p:nvCxnSpPr>
        <p:spPr>
          <a:xfrm flipH="1">
            <a:off x="11491727" y="2844865"/>
            <a:ext cx="2135" cy="15778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724B76B-2F1C-4456-AA5D-EA65BB0400DF}"/>
              </a:ext>
            </a:extLst>
          </p:cNvPr>
          <p:cNvCxnSpPr>
            <a:cxnSpLocks/>
          </p:cNvCxnSpPr>
          <p:nvPr/>
        </p:nvCxnSpPr>
        <p:spPr>
          <a:xfrm flipH="1">
            <a:off x="10931235" y="4422690"/>
            <a:ext cx="57983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17CA20B-228C-4921-A037-81CBA3D51976}"/>
              </a:ext>
            </a:extLst>
          </p:cNvPr>
          <p:cNvCxnSpPr>
            <a:cxnSpLocks/>
          </p:cNvCxnSpPr>
          <p:nvPr/>
        </p:nvCxnSpPr>
        <p:spPr>
          <a:xfrm flipV="1">
            <a:off x="5910302" y="2847227"/>
            <a:ext cx="531470" cy="88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9E198DA-C21E-41EE-906E-C351EBC6F8BB}"/>
              </a:ext>
            </a:extLst>
          </p:cNvPr>
          <p:cNvCxnSpPr>
            <a:cxnSpLocks/>
          </p:cNvCxnSpPr>
          <p:nvPr/>
        </p:nvCxnSpPr>
        <p:spPr>
          <a:xfrm flipH="1">
            <a:off x="8307135" y="4422690"/>
            <a:ext cx="9598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4524DA3-214A-479F-8F60-541B20E17AA5}"/>
              </a:ext>
            </a:extLst>
          </p:cNvPr>
          <p:cNvCxnSpPr>
            <a:cxnSpLocks/>
          </p:cNvCxnSpPr>
          <p:nvPr/>
        </p:nvCxnSpPr>
        <p:spPr bwMode="auto">
          <a:xfrm>
            <a:off x="4970308" y="4429402"/>
            <a:ext cx="8289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9D38AC7-0CA9-4F8E-B7D5-B5562E5C7C01}"/>
              </a:ext>
            </a:extLst>
          </p:cNvPr>
          <p:cNvCxnSpPr>
            <a:cxnSpLocks/>
          </p:cNvCxnSpPr>
          <p:nvPr/>
        </p:nvCxnSpPr>
        <p:spPr>
          <a:xfrm flipV="1">
            <a:off x="2589006" y="3434227"/>
            <a:ext cx="842117" cy="105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389C320-8B02-424C-A7CA-2868781C0B5C}"/>
              </a:ext>
            </a:extLst>
          </p:cNvPr>
          <p:cNvCxnSpPr/>
          <p:nvPr/>
        </p:nvCxnSpPr>
        <p:spPr>
          <a:xfrm flipV="1">
            <a:off x="3431123" y="2811297"/>
            <a:ext cx="0" cy="6295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FA3F6271-2C19-4A69-A165-88F186993887}"/>
              </a:ext>
            </a:extLst>
          </p:cNvPr>
          <p:cNvCxnSpPr>
            <a:cxnSpLocks/>
          </p:cNvCxnSpPr>
          <p:nvPr/>
        </p:nvCxnSpPr>
        <p:spPr>
          <a:xfrm flipV="1">
            <a:off x="4997487" y="3290316"/>
            <a:ext cx="0" cy="11201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lowchart: Decision 41">
            <a:extLst>
              <a:ext uri="{FF2B5EF4-FFF2-40B4-BE49-F238E27FC236}">
                <a16:creationId xmlns:a16="http://schemas.microsoft.com/office/drawing/2014/main" id="{122E405D-DB9C-4FE8-A660-85BA323F01B6}"/>
              </a:ext>
            </a:extLst>
          </p:cNvPr>
          <p:cNvSpPr/>
          <p:nvPr/>
        </p:nvSpPr>
        <p:spPr>
          <a:xfrm>
            <a:off x="5751315" y="3773908"/>
            <a:ext cx="2555820" cy="1288943"/>
          </a:xfrm>
          <a:prstGeom prst="flowChartDecisio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min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Ocean RMS</a:t>
            </a:r>
            <a:endParaRPr lang="en-DE" dirty="0">
              <a:solidFill>
                <a:schemeClr val="tx1"/>
              </a:solidFill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BC1622D-99F1-499E-8AD0-7B3B9A36495F}"/>
              </a:ext>
            </a:extLst>
          </p:cNvPr>
          <p:cNvSpPr txBox="1"/>
          <p:nvPr/>
        </p:nvSpPr>
        <p:spPr>
          <a:xfrm>
            <a:off x="5193077" y="4038830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  <a:endParaRPr lang="en-DE" dirty="0"/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68582C70-8ABF-4CDF-8DC5-565EA2BBDFB2}"/>
              </a:ext>
            </a:extLst>
          </p:cNvPr>
          <p:cNvCxnSpPr>
            <a:cxnSpLocks/>
            <a:stCxn id="42" idx="2"/>
            <a:endCxn id="118" idx="0"/>
          </p:cNvCxnSpPr>
          <p:nvPr/>
        </p:nvCxnSpPr>
        <p:spPr>
          <a:xfrm>
            <a:off x="7029225" y="5062851"/>
            <a:ext cx="0" cy="7074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Parallelogram 117">
            <a:extLst>
              <a:ext uri="{FF2B5EF4-FFF2-40B4-BE49-F238E27FC236}">
                <a16:creationId xmlns:a16="http://schemas.microsoft.com/office/drawing/2014/main" id="{5442BFFE-9FF3-442B-BF92-F587DE4F6ECD}"/>
              </a:ext>
            </a:extLst>
          </p:cNvPr>
          <p:cNvSpPr/>
          <p:nvPr/>
        </p:nvSpPr>
        <p:spPr bwMode="auto">
          <a:xfrm>
            <a:off x="5552331" y="5770283"/>
            <a:ext cx="2953787" cy="703436"/>
          </a:xfrm>
          <a:prstGeom prst="parallelogram">
            <a:avLst/>
          </a:prstGeom>
          <a:solidFill>
            <a:srgbClr val="8BC5FF"/>
          </a:solidFill>
          <a:ln w="28575">
            <a:solidFill>
              <a:srgbClr val="8B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Select the best   </a:t>
            </a:r>
            <a:endParaRPr lang="en-DE" dirty="0"/>
          </a:p>
        </p:txBody>
      </p:sp>
      <p:graphicFrame>
        <p:nvGraphicFramePr>
          <p:cNvPr id="130" name="Object 129">
            <a:extLst>
              <a:ext uri="{FF2B5EF4-FFF2-40B4-BE49-F238E27FC236}">
                <a16:creationId xmlns:a16="http://schemas.microsoft.com/office/drawing/2014/main" id="{DC20F2E4-215F-4FB5-A9DA-1357B35720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24192" y="6020401"/>
          <a:ext cx="2413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4" name="Equation" r:id="rId20" imgW="241200" imgH="203040" progId="Equation.DSMT4">
                  <p:embed/>
                </p:oleObj>
              </mc:Choice>
              <mc:Fallback>
                <p:oleObj name="Equation" r:id="rId20" imgW="241200" imgH="203040" progId="Equation.DSMT4">
                  <p:embed/>
                  <p:pic>
                    <p:nvPicPr>
                      <p:cNvPr id="130" name="Object 129">
                        <a:extLst>
                          <a:ext uri="{FF2B5EF4-FFF2-40B4-BE49-F238E27FC236}">
                            <a16:creationId xmlns:a16="http://schemas.microsoft.com/office/drawing/2014/main" id="{DC20F2E4-215F-4FB5-A9DA-1357B35720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824192" y="6020401"/>
                        <a:ext cx="2413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" name="TextBox 130">
            <a:extLst>
              <a:ext uri="{FF2B5EF4-FFF2-40B4-BE49-F238E27FC236}">
                <a16:creationId xmlns:a16="http://schemas.microsoft.com/office/drawing/2014/main" id="{99C806A0-0D51-407F-9C5A-AA338CEFD5F9}"/>
              </a:ext>
            </a:extLst>
          </p:cNvPr>
          <p:cNvSpPr txBox="1"/>
          <p:nvPr/>
        </p:nvSpPr>
        <p:spPr bwMode="auto">
          <a:xfrm>
            <a:off x="6447565" y="5159652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  <a:endParaRPr lang="en-DE" dirty="0"/>
          </a:p>
        </p:txBody>
      </p:sp>
      <p:sp>
        <p:nvSpPr>
          <p:cNvPr id="43" name="Titel 3">
            <a:extLst>
              <a:ext uri="{FF2B5EF4-FFF2-40B4-BE49-F238E27FC236}">
                <a16:creationId xmlns:a16="http://schemas.microsoft.com/office/drawing/2014/main" id="{D53EE586-DF2E-474D-85BD-6DDF1C5F045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35201" y="321734"/>
            <a:ext cx="9674576" cy="423334"/>
          </a:xfrm>
        </p:spPr>
        <p:txBody>
          <a:bodyPr/>
          <a:lstStyle/>
          <a:p>
            <a:pPr>
              <a:defRPr/>
            </a:pPr>
            <a:r>
              <a:rPr lang="en-GB" dirty="0"/>
              <a:t>Methodology</a:t>
            </a:r>
            <a:endParaRPr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11BF976-A096-4D23-B35A-7F6A8A00EFC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 bwMode="auto">
          <a:xfrm>
            <a:off x="10525268" y="3587"/>
            <a:ext cx="708070" cy="92593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FEB5B6-6506-4E35-894E-EE15EB6B548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4409" y="19051"/>
            <a:ext cx="882691" cy="882691"/>
          </a:xfrm>
          <a:prstGeom prst="rect">
            <a:avLst/>
          </a:prstGeom>
        </p:spPr>
      </p:pic>
      <p:sp>
        <p:nvSpPr>
          <p:cNvPr id="48" name="Inhaltsplatzhalter 8">
            <a:extLst>
              <a:ext uri="{FF2B5EF4-FFF2-40B4-BE49-F238E27FC236}">
                <a16:creationId xmlns:a16="http://schemas.microsoft.com/office/drawing/2014/main" id="{BFC9A0F3-8F09-4403-8C68-B362E1C556FC}"/>
              </a:ext>
            </a:extLst>
          </p:cNvPr>
          <p:cNvSpPr txBox="1">
            <a:spLocks/>
          </p:cNvSpPr>
          <p:nvPr/>
        </p:nvSpPr>
        <p:spPr bwMode="auto">
          <a:xfrm>
            <a:off x="407368" y="1158644"/>
            <a:ext cx="11630475" cy="5169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Clr>
                <a:srgbClr val="1C86FF"/>
              </a:buClr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Clr>
                <a:srgbClr val="1C86FF"/>
              </a:buClr>
              <a:buFont typeface="Wingdings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Wingdings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Clr>
                <a:srgbClr val="1C86FF"/>
              </a:buClr>
              <a:buSzPct val="80000"/>
              <a:buFont typeface="Wingdings"/>
              <a:buChar char="Ø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</a:rPr>
              <a:t>Combination using empirical weighting factors based on the ocean RMS</a:t>
            </a:r>
            <a:br>
              <a:rPr lang="en-GB" dirty="0">
                <a:solidFill>
                  <a:srgbClr val="000000"/>
                </a:solidFill>
              </a:rPr>
            </a:b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EF840D-ACF8-4FB4-8ABB-564C47055FA4}"/>
              </a:ext>
            </a:extLst>
          </p:cNvPr>
          <p:cNvSpPr txBox="1"/>
          <p:nvPr/>
        </p:nvSpPr>
        <p:spPr bwMode="auto">
          <a:xfrm>
            <a:off x="0" y="640525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C86FC"/>
                </a:solidFill>
              </a:rPr>
              <a:t>Sahar Ebadi et al., </a:t>
            </a:r>
            <a:r>
              <a:rPr lang="en-US" sz="1600" b="1" dirty="0">
                <a:solidFill>
                  <a:srgbClr val="1C86FC"/>
                </a:solidFill>
              </a:rPr>
              <a:t>EGU22-6526</a:t>
            </a:r>
          </a:p>
          <a:p>
            <a:br>
              <a:rPr lang="en-US" dirty="0"/>
            </a:b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866902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93C643-9E9B-0FCF-8873-9B97BC6BA0F4}" type="slidenum">
              <a:rPr lang="en-GB"/>
              <a:t>13</a:t>
            </a:fld>
            <a:endParaRPr lang="en-GB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782AFEF0-35A3-465F-B6D2-03F5B21C52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35201" y="321734"/>
            <a:ext cx="9674576" cy="423334"/>
          </a:xfrm>
        </p:spPr>
        <p:txBody>
          <a:bodyPr/>
          <a:lstStyle/>
          <a:p>
            <a:pPr>
              <a:defRPr/>
            </a:pPr>
            <a:r>
              <a:rPr lang="en-GB" dirty="0"/>
              <a:t>Combination with Ocean RMS</a:t>
            </a:r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18A123-0B1E-40CB-AB65-83D3A838B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525268" y="3587"/>
            <a:ext cx="708070" cy="9259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883166-6C89-40F9-B816-27E3C5752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4409" y="19051"/>
            <a:ext cx="882691" cy="8826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B179D8-6EC8-4395-9152-5D3DFC308815}"/>
              </a:ext>
            </a:extLst>
          </p:cNvPr>
          <p:cNvSpPr txBox="1"/>
          <p:nvPr/>
        </p:nvSpPr>
        <p:spPr bwMode="auto">
          <a:xfrm>
            <a:off x="0" y="640525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C86FC"/>
                </a:solidFill>
              </a:rPr>
              <a:t>Sahar Ebadi et al., </a:t>
            </a:r>
            <a:r>
              <a:rPr lang="en-US" sz="1600" b="1" dirty="0">
                <a:solidFill>
                  <a:srgbClr val="1C86FC"/>
                </a:solidFill>
              </a:rPr>
              <a:t>EGU22-6526</a:t>
            </a:r>
          </a:p>
          <a:p>
            <a:br>
              <a:rPr lang="en-US" dirty="0"/>
            </a:br>
            <a:endParaRPr lang="en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CD0B3-DD88-4614-B0B9-E477AC062C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8" t="12572" r="4522" b="16077"/>
          <a:stretch/>
        </p:blipFill>
        <p:spPr>
          <a:xfrm>
            <a:off x="428884" y="1295654"/>
            <a:ext cx="11334232" cy="4572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483E71-6B48-49EA-8666-49E5717E5A8B}"/>
              </a:ext>
            </a:extLst>
          </p:cNvPr>
          <p:cNvSpPr txBox="1"/>
          <p:nvPr/>
        </p:nvSpPr>
        <p:spPr bwMode="auto">
          <a:xfrm>
            <a:off x="6960096" y="602119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endParaRPr lang="en-DE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823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93C643-9E9B-0FCF-8873-9B97BC6BA0F4}" type="slidenum">
              <a:rPr lang="en-GB"/>
              <a:t>14</a:t>
            </a:fld>
            <a:endParaRPr lang="en-GB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782AFEF0-35A3-465F-B6D2-03F5B21C52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35201" y="321734"/>
            <a:ext cx="9674576" cy="423334"/>
          </a:xfrm>
        </p:spPr>
        <p:txBody>
          <a:bodyPr/>
          <a:lstStyle/>
          <a:p>
            <a:pPr>
              <a:defRPr/>
            </a:pPr>
            <a:r>
              <a:rPr lang="en-GB" dirty="0"/>
              <a:t>Relative contribution with Ocean RMS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1EE018-EADA-4D3C-95B5-455B77984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66" y="1141306"/>
            <a:ext cx="11066585" cy="5394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6A4DF0-C96F-4390-9795-DB5D8A2A0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525268" y="3587"/>
            <a:ext cx="708070" cy="925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8E69B9-293C-498F-A825-D37B08732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4409" y="19051"/>
            <a:ext cx="882691" cy="8826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38EFEE-A225-4AF8-A47B-B89D314EEBC0}"/>
              </a:ext>
            </a:extLst>
          </p:cNvPr>
          <p:cNvSpPr txBox="1"/>
          <p:nvPr/>
        </p:nvSpPr>
        <p:spPr bwMode="auto">
          <a:xfrm>
            <a:off x="0" y="640525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C86FC"/>
                </a:solidFill>
              </a:rPr>
              <a:t>Sahar Ebadi et al., </a:t>
            </a:r>
            <a:r>
              <a:rPr lang="en-US" sz="1600" b="1" dirty="0">
                <a:solidFill>
                  <a:srgbClr val="1C86FC"/>
                </a:solidFill>
              </a:rPr>
              <a:t>EGU22-6526</a:t>
            </a:r>
          </a:p>
          <a:p>
            <a:br>
              <a:rPr lang="en-US" dirty="0"/>
            </a:b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72977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93C643-9E9B-0FCF-8873-9B97BC6BA0F4}" type="slidenum">
              <a:rPr lang="en-GB"/>
              <a:t>15</a:t>
            </a:fld>
            <a:endParaRPr lang="en-GB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782AFEF0-35A3-465F-B6D2-03F5B21C52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35201" y="321734"/>
            <a:ext cx="9674576" cy="423334"/>
          </a:xfrm>
        </p:spPr>
        <p:txBody>
          <a:bodyPr/>
          <a:lstStyle/>
          <a:p>
            <a:pPr>
              <a:defRPr/>
            </a:pPr>
            <a:r>
              <a:rPr lang="en-GB" dirty="0"/>
              <a:t>Validation of the three solutions</a:t>
            </a:r>
            <a:endParaRPr dirty="0"/>
          </a:p>
        </p:txBody>
      </p:sp>
      <p:sp>
        <p:nvSpPr>
          <p:cNvPr id="5" name="Inhaltsplatzhalter 8">
            <a:extLst>
              <a:ext uri="{FF2B5EF4-FFF2-40B4-BE49-F238E27FC236}">
                <a16:creationId xmlns:a16="http://schemas.microsoft.com/office/drawing/2014/main" id="{75DED446-F9B4-4E3A-B5B4-0F5F52C83F1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79301" y="1227667"/>
            <a:ext cx="11630475" cy="5169936"/>
          </a:xfrm>
        </p:spPr>
        <p:txBody>
          <a:bodyPr/>
          <a:lstStyle/>
          <a:p>
            <a:pPr>
              <a:defRPr/>
            </a:pPr>
            <a:r>
              <a:rPr lang="de-DE" dirty="0"/>
              <a:t>Comparison between Unit Weighting, VCE and Ocean RMS</a:t>
            </a:r>
          </a:p>
          <a:p>
            <a:pPr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3A8E4-0067-48EC-B649-43D78E36E5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12963" r="3931" b="15443"/>
          <a:stretch/>
        </p:blipFill>
        <p:spPr>
          <a:xfrm>
            <a:off x="626976" y="1660276"/>
            <a:ext cx="11282800" cy="4505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D16B17-853B-4559-9229-ECE94279F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525268" y="3587"/>
            <a:ext cx="708070" cy="925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1C9DA2-4F72-4821-B55D-451BD2463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4409" y="19051"/>
            <a:ext cx="882691" cy="8826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17E336-8856-492C-8C37-5AADB0012528}"/>
              </a:ext>
            </a:extLst>
          </p:cNvPr>
          <p:cNvSpPr txBox="1"/>
          <p:nvPr/>
        </p:nvSpPr>
        <p:spPr bwMode="auto">
          <a:xfrm>
            <a:off x="0" y="640525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C86FC"/>
                </a:solidFill>
              </a:rPr>
              <a:t>Sahar Ebadi et al., </a:t>
            </a:r>
            <a:r>
              <a:rPr lang="en-US" sz="1600" b="1" dirty="0">
                <a:solidFill>
                  <a:srgbClr val="1C86FC"/>
                </a:solidFill>
              </a:rPr>
              <a:t>EGU22-6526</a:t>
            </a:r>
          </a:p>
          <a:p>
            <a:br>
              <a:rPr lang="en-US" dirty="0"/>
            </a:br>
            <a:endParaRPr lang="en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6FF9D3-BE52-48D2-836C-B639C05829F0}"/>
              </a:ext>
            </a:extLst>
          </p:cNvPr>
          <p:cNvSpPr txBox="1"/>
          <p:nvPr/>
        </p:nvSpPr>
        <p:spPr bwMode="auto">
          <a:xfrm>
            <a:off x="7176120" y="616530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endParaRPr lang="en-DE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569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93C643-9E9B-0FCF-8873-9B97BC6BA0F4}" type="slidenum">
              <a:rPr lang="en-GB"/>
              <a:t>16</a:t>
            </a:fld>
            <a:endParaRPr lang="en-GB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782AFEF0-35A3-465F-B6D2-03F5B21C52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35201" y="321734"/>
            <a:ext cx="9674576" cy="423334"/>
          </a:xfrm>
        </p:spPr>
        <p:txBody>
          <a:bodyPr/>
          <a:lstStyle/>
          <a:p>
            <a:pPr>
              <a:defRPr/>
            </a:pPr>
            <a:r>
              <a:rPr lang="en-GB" dirty="0"/>
              <a:t>Conclusions</a:t>
            </a:r>
            <a:endParaRPr dirty="0"/>
          </a:p>
        </p:txBody>
      </p:sp>
      <p:sp>
        <p:nvSpPr>
          <p:cNvPr id="5" name="Inhaltsplatzhalter 8">
            <a:extLst>
              <a:ext uri="{FF2B5EF4-FFF2-40B4-BE49-F238E27FC236}">
                <a16:creationId xmlns:a16="http://schemas.microsoft.com/office/drawing/2014/main" id="{75DED446-F9B4-4E3A-B5B4-0F5F52C83F1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79301" y="1227667"/>
            <a:ext cx="11630475" cy="5169936"/>
          </a:xfrm>
        </p:spPr>
        <p:txBody>
          <a:bodyPr/>
          <a:lstStyle/>
          <a:p>
            <a:pPr>
              <a:defRPr/>
            </a:pPr>
            <a:r>
              <a:rPr lang="de-DE" sz="2600" dirty="0">
                <a:solidFill>
                  <a:srgbClr val="FF0000"/>
                </a:solidFill>
              </a:rPr>
              <a:t>The best combination is provided by Ocean RMS method</a:t>
            </a:r>
            <a:r>
              <a:rPr lang="de-DE" sz="2600" dirty="0"/>
              <a:t>; although that is an empirical method, but it works!</a:t>
            </a:r>
            <a:endParaRPr lang="fa-IR" sz="2600" dirty="0"/>
          </a:p>
          <a:p>
            <a:pPr>
              <a:defRPr/>
            </a:pPr>
            <a:r>
              <a:rPr lang="de-DE" sz="2600" dirty="0"/>
              <a:t>Finally, </a:t>
            </a:r>
            <a:r>
              <a:rPr lang="de-DE" sz="2600" dirty="0">
                <a:solidFill>
                  <a:srgbClr val="FF0000"/>
                </a:solidFill>
              </a:rPr>
              <a:t>we could bridge the data gap between GRACE and GRACE Follow-On.</a:t>
            </a:r>
          </a:p>
          <a:p>
            <a:pPr marL="0" indent="0">
              <a:buNone/>
              <a:defRPr/>
            </a:pPr>
            <a:endParaRPr lang="de-DE" dirty="0">
              <a:solidFill>
                <a:srgbClr val="FF0000"/>
              </a:solidFill>
            </a:endParaRPr>
          </a:p>
          <a:p>
            <a:pPr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F32083-CACC-469E-A39E-E5953ED3F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1231" r="3932" b="16298"/>
          <a:stretch/>
        </p:blipFill>
        <p:spPr>
          <a:xfrm>
            <a:off x="4244401" y="2735881"/>
            <a:ext cx="7258135" cy="28944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4455A2-A781-47DD-86B0-6F294B3145D8}"/>
              </a:ext>
            </a:extLst>
          </p:cNvPr>
          <p:cNvSpPr/>
          <p:nvPr/>
        </p:nvSpPr>
        <p:spPr>
          <a:xfrm>
            <a:off x="10056440" y="3305761"/>
            <a:ext cx="288032" cy="206843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14DADF-A50E-4FE3-8E0B-659285E8C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525268" y="3587"/>
            <a:ext cx="708070" cy="925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BB5E5E-8721-40AC-9603-D9BAEB8A8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4409" y="19051"/>
            <a:ext cx="882691" cy="8826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8ECAA2-116B-47B2-B4D8-04427B3D5A9D}"/>
              </a:ext>
            </a:extLst>
          </p:cNvPr>
          <p:cNvSpPr txBox="1"/>
          <p:nvPr/>
        </p:nvSpPr>
        <p:spPr bwMode="auto">
          <a:xfrm>
            <a:off x="0" y="640525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C86FC"/>
                </a:solidFill>
              </a:rPr>
              <a:t>Sahar Ebadi et al., </a:t>
            </a:r>
            <a:r>
              <a:rPr lang="en-US" sz="1600" b="1" dirty="0">
                <a:solidFill>
                  <a:srgbClr val="1C86FC"/>
                </a:solidFill>
              </a:rPr>
              <a:t>EGU22-6526</a:t>
            </a:r>
          </a:p>
          <a:p>
            <a:br>
              <a:rPr lang="en-US" dirty="0"/>
            </a:br>
            <a:endParaRPr lang="en-DE" dirty="0"/>
          </a:p>
        </p:txBody>
      </p:sp>
      <p:sp>
        <p:nvSpPr>
          <p:cNvPr id="11" name="Textfeld 7">
            <a:extLst>
              <a:ext uri="{FF2B5EF4-FFF2-40B4-BE49-F238E27FC236}">
                <a16:creationId xmlns:a16="http://schemas.microsoft.com/office/drawing/2014/main" id="{A057717B-DC89-4E8B-8793-23478ED3F23B}"/>
              </a:ext>
            </a:extLst>
          </p:cNvPr>
          <p:cNvSpPr txBox="1"/>
          <p:nvPr/>
        </p:nvSpPr>
        <p:spPr>
          <a:xfrm>
            <a:off x="491852" y="4568746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Data available at </a:t>
            </a:r>
          </a:p>
          <a:p>
            <a:r>
              <a:rPr lang="en-GB" dirty="0"/>
              <a:t>Combined </a:t>
            </a:r>
            <a:r>
              <a:rPr lang="en-GB" dirty="0" err="1"/>
              <a:t>hlSST+SLR</a:t>
            </a:r>
            <a:r>
              <a:rPr lang="en-GB" dirty="0"/>
              <a:t> solution:</a:t>
            </a:r>
          </a:p>
          <a:p>
            <a:r>
              <a:rPr lang="de-DE" b="0" i="0" dirty="0">
                <a:solidFill>
                  <a:srgbClr val="212529"/>
                </a:solidFill>
                <a:effectLst/>
                <a:latin typeface="-apple-system"/>
                <a:hlinkClick r:id="rId5"/>
              </a:rPr>
              <a:t>https://seafile.cloud.uni-hannover.de/f/e55646a0dd484dfca428/?dl=1</a:t>
            </a:r>
            <a:r>
              <a:rPr lang="en-GB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8A75E9-59D7-4555-B80A-56C2FF89BABD}"/>
              </a:ext>
            </a:extLst>
          </p:cNvPr>
          <p:cNvSpPr txBox="1"/>
          <p:nvPr/>
        </p:nvSpPr>
        <p:spPr bwMode="auto">
          <a:xfrm>
            <a:off x="8616280" y="5651954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endParaRPr lang="en-DE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826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Inhaltsplatzhalter 8">
            <a:extLst>
              <a:ext uri="{FF2B5EF4-FFF2-40B4-BE49-F238E27FC236}">
                <a16:creationId xmlns:a16="http://schemas.microsoft.com/office/drawing/2014/main" id="{6F37C335-2A3A-4705-8214-11A9E2C37530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79301" y="1227667"/>
            <a:ext cx="11630475" cy="5169936"/>
          </a:xfrm>
        </p:spPr>
        <p:txBody>
          <a:bodyPr/>
          <a:lstStyle/>
          <a:p>
            <a:pPr>
              <a:defRPr/>
            </a:pPr>
            <a:r>
              <a:rPr lang="de-DE" dirty="0"/>
              <a:t>Find the best combination of hlSST and SLR data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Motivation</a:t>
            </a:r>
            <a:endParaRPr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47D325-E5DE-40E4-8B15-06CB22FF264F}" type="slidenum">
              <a:rPr lang="en-GB"/>
              <a:t>2</a:t>
            </a:fld>
            <a:endParaRPr lang="en-GB"/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F7DCE984-C14D-4E25-AB6D-690CE61B0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24"/>
          <a:stretch/>
        </p:blipFill>
        <p:spPr bwMode="auto">
          <a:xfrm>
            <a:off x="1353916" y="2955380"/>
            <a:ext cx="3959278" cy="3178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5BCCD1-880E-4805-9ABE-3BB58ADBB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55486" y="2946271"/>
            <a:ext cx="2995224" cy="31581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0BC7D3-2CF3-442B-88F3-48C2AA331051}"/>
              </a:ext>
            </a:extLst>
          </p:cNvPr>
          <p:cNvSpPr txBox="1"/>
          <p:nvPr/>
        </p:nvSpPr>
        <p:spPr>
          <a:xfrm flipH="1">
            <a:off x="279301" y="2124383"/>
            <a:ext cx="6110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hlSST </a:t>
            </a:r>
          </a:p>
          <a:p>
            <a:pPr algn="ctr"/>
            <a:r>
              <a:rPr lang="de-DE" sz="2400" dirty="0"/>
              <a:t>(</a:t>
            </a:r>
            <a:r>
              <a:rPr lang="de-DE" sz="2400" dirty="0">
                <a:solidFill>
                  <a:srgbClr val="FF0066"/>
                </a:solidFill>
              </a:rPr>
              <a:t>h</a:t>
            </a:r>
            <a:r>
              <a:rPr lang="de-DE" sz="2400" dirty="0"/>
              <a:t>igh-</a:t>
            </a:r>
            <a:r>
              <a:rPr lang="de-DE" sz="2400" dirty="0">
                <a:solidFill>
                  <a:srgbClr val="FF0066"/>
                </a:solidFill>
              </a:rPr>
              <a:t>l</a:t>
            </a:r>
            <a:r>
              <a:rPr lang="de-DE" sz="2400" dirty="0"/>
              <a:t>ow </a:t>
            </a:r>
            <a:r>
              <a:rPr lang="de-DE" sz="2400" dirty="0">
                <a:solidFill>
                  <a:srgbClr val="FF0066"/>
                </a:solidFill>
              </a:rPr>
              <a:t>S</a:t>
            </a:r>
            <a:r>
              <a:rPr lang="de-DE" sz="2400" dirty="0"/>
              <a:t>atellite to </a:t>
            </a:r>
            <a:r>
              <a:rPr lang="de-DE" sz="2400" dirty="0">
                <a:solidFill>
                  <a:srgbClr val="FF0066"/>
                </a:solidFill>
              </a:rPr>
              <a:t>S</a:t>
            </a:r>
            <a:r>
              <a:rPr lang="de-DE" sz="2400" dirty="0"/>
              <a:t>atellite </a:t>
            </a:r>
            <a:r>
              <a:rPr lang="de-DE" sz="2400" dirty="0">
                <a:solidFill>
                  <a:srgbClr val="FF0066"/>
                </a:solidFill>
              </a:rPr>
              <a:t>T</a:t>
            </a:r>
            <a:r>
              <a:rPr lang="de-DE" sz="2400" dirty="0"/>
              <a:t>racking)</a:t>
            </a:r>
            <a:endParaRPr lang="en-DE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D57505-F85B-47C0-AEE0-2D934AF2FF0D}"/>
              </a:ext>
            </a:extLst>
          </p:cNvPr>
          <p:cNvSpPr txBox="1"/>
          <p:nvPr/>
        </p:nvSpPr>
        <p:spPr bwMode="auto">
          <a:xfrm flipH="1">
            <a:off x="7219058" y="2124382"/>
            <a:ext cx="4468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SLR </a:t>
            </a:r>
          </a:p>
          <a:p>
            <a:pPr algn="ctr"/>
            <a:r>
              <a:rPr lang="de-DE" sz="2400" dirty="0"/>
              <a:t>(</a:t>
            </a:r>
            <a:r>
              <a:rPr lang="de-DE" sz="2400" dirty="0">
                <a:solidFill>
                  <a:srgbClr val="FF0066"/>
                </a:solidFill>
              </a:rPr>
              <a:t>S</a:t>
            </a:r>
            <a:r>
              <a:rPr lang="de-DE" sz="2400" dirty="0"/>
              <a:t>atellite </a:t>
            </a:r>
            <a:r>
              <a:rPr lang="de-DE" sz="2400" dirty="0">
                <a:solidFill>
                  <a:srgbClr val="FF0066"/>
                </a:solidFill>
              </a:rPr>
              <a:t>L</a:t>
            </a:r>
            <a:r>
              <a:rPr lang="de-DE" sz="2400" dirty="0"/>
              <a:t>aser</a:t>
            </a:r>
            <a:r>
              <a:rPr lang="de-DE" sz="2400" dirty="0">
                <a:solidFill>
                  <a:srgbClr val="FF0066"/>
                </a:solidFill>
              </a:rPr>
              <a:t> R</a:t>
            </a:r>
            <a:r>
              <a:rPr lang="de-DE" sz="2400" dirty="0"/>
              <a:t>anging)</a:t>
            </a:r>
            <a:endParaRPr lang="en-DE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DB92B4-21E6-4B87-AB96-32AD0DB66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0525268" y="3587"/>
            <a:ext cx="708070" cy="9259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296A9E-13C5-4E9D-8913-72E58F31A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4409" y="19051"/>
            <a:ext cx="882691" cy="8826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EEEF7B-0482-4BFB-BE06-3C2BDDAC636F}"/>
              </a:ext>
            </a:extLst>
          </p:cNvPr>
          <p:cNvSpPr txBox="1"/>
          <p:nvPr/>
        </p:nvSpPr>
        <p:spPr bwMode="auto">
          <a:xfrm>
            <a:off x="0" y="640525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C86FC"/>
                </a:solidFill>
              </a:rPr>
              <a:t>Sahar Ebadi et al., </a:t>
            </a:r>
            <a:r>
              <a:rPr lang="en-US" sz="1600" b="1" dirty="0">
                <a:solidFill>
                  <a:srgbClr val="1C86FC"/>
                </a:solidFill>
              </a:rPr>
              <a:t>EGU22-6526</a:t>
            </a:r>
          </a:p>
          <a:p>
            <a:br>
              <a:rPr lang="en-US" dirty="0"/>
            </a:b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424658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Inhaltsplatzhalter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Combination on the normal equation level</a:t>
            </a:r>
          </a:p>
          <a:p>
            <a:pPr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Methodology</a:t>
            </a:r>
            <a:endParaRPr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47D325-E5DE-40E4-8B15-06CB22FF264F}" type="slidenum">
              <a:rPr lang="en-GB"/>
              <a:t>3</a:t>
            </a:fld>
            <a:endParaRPr lang="en-GB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CCDEDBB-FB3E-40E0-8E8E-79A0F4C7A5E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927600" y="2667000"/>
          <a:ext cx="9144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2" name="Equation" r:id="rId3" imgW="914400" imgH="241920" progId="Equation.DSMT4">
                  <p:embed/>
                </p:oleObj>
              </mc:Choice>
              <mc:Fallback>
                <p:oleObj name="Equation" r:id="rId3" imgW="914400" imgH="24192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CCDEDBB-FB3E-40E0-8E8E-79A0F4C7A5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7D5B62B-F53C-4CF5-A018-1110B45EC9D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927600" y="2667000"/>
          <a:ext cx="9144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3" name="Equation" r:id="rId5" imgW="914400" imgH="241920" progId="Equation.DSMT4">
                  <p:embed/>
                </p:oleObj>
              </mc:Choice>
              <mc:Fallback>
                <p:oleObj name="Equation" r:id="rId5" imgW="914400" imgH="2419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7D5B62B-F53C-4CF5-A018-1110B45EC9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080712C-ED81-4ADA-9259-F61D37CA14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5397" y="2195375"/>
          <a:ext cx="29210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4" name="Equation" r:id="rId6" imgW="2920680" imgH="444240" progId="Equation.DSMT4">
                  <p:embed/>
                </p:oleObj>
              </mc:Choice>
              <mc:Fallback>
                <p:oleObj name="Equation" r:id="rId6" imgW="2920680" imgH="4442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080712C-ED81-4ADA-9259-F61D37CA14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85397" y="2195375"/>
                        <a:ext cx="29210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9652BCA-35B8-42D4-9993-D736BEFE18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9406" y="2707869"/>
          <a:ext cx="26543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5" name="Equation" r:id="rId8" imgW="2654280" imgH="444240" progId="Equation.DSMT4">
                  <p:embed/>
                </p:oleObj>
              </mc:Choice>
              <mc:Fallback>
                <p:oleObj name="Equation" r:id="rId8" imgW="2654280" imgH="4442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49652BCA-35B8-42D4-9993-D736BEFE18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89406" y="2707869"/>
                        <a:ext cx="26543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BD9F983-E79C-497D-A735-564E5987F66C}"/>
              </a:ext>
            </a:extLst>
          </p:cNvPr>
          <p:cNvSpPr/>
          <p:nvPr/>
        </p:nvSpPr>
        <p:spPr>
          <a:xfrm>
            <a:off x="3047316" y="4711968"/>
            <a:ext cx="2654300" cy="176817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Variance Component Estimation (VCE)</a:t>
            </a:r>
          </a:p>
          <a:p>
            <a:pPr algn="ctr"/>
            <a:endParaRPr lang="de-DE" sz="1600" b="1" dirty="0">
              <a:solidFill>
                <a:schemeClr val="tx1"/>
              </a:solidFill>
            </a:endParaRPr>
          </a:p>
          <a:p>
            <a:pPr algn="ctr"/>
            <a:endParaRPr lang="de-DE" b="1" dirty="0">
              <a:solidFill>
                <a:schemeClr val="tx1"/>
              </a:solidFill>
            </a:endParaRPr>
          </a:p>
          <a:p>
            <a:pPr algn="ctr"/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0C5D717-61EA-4722-B967-0E29C4EC7BF0}"/>
              </a:ext>
            </a:extLst>
          </p:cNvPr>
          <p:cNvSpPr/>
          <p:nvPr/>
        </p:nvSpPr>
        <p:spPr bwMode="auto">
          <a:xfrm>
            <a:off x="8243376" y="4714284"/>
            <a:ext cx="1802616" cy="129543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Unit weighting</a:t>
            </a:r>
          </a:p>
          <a:p>
            <a:pPr algn="ctr"/>
            <a:endParaRPr lang="de-DE" b="1" dirty="0">
              <a:solidFill>
                <a:schemeClr val="tx1"/>
              </a:solidFill>
            </a:endParaRPr>
          </a:p>
          <a:p>
            <a:pPr algn="ctr"/>
            <a:endParaRPr lang="en-DE" b="1" dirty="0">
              <a:solidFill>
                <a:schemeClr val="tx1"/>
              </a:solidFill>
            </a:endParaRPr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E40ADADF-BAFE-4B68-A4BE-BCAE10FF82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9847084"/>
              </p:ext>
            </p:extLst>
          </p:nvPr>
        </p:nvGraphicFramePr>
        <p:xfrm>
          <a:off x="3743706" y="5587721"/>
          <a:ext cx="11811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6" name="Equation" r:id="rId10" imgW="1180800" imgH="647640" progId="Equation.DSMT4">
                  <p:embed/>
                </p:oleObj>
              </mc:Choice>
              <mc:Fallback>
                <p:oleObj name="Equation" r:id="rId10" imgW="1180800" imgH="64764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E40ADADF-BAFE-4B68-A4BE-BCAE10FF82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743706" y="5587721"/>
                        <a:ext cx="11811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B7270D50-A4BE-4F55-B49D-3FFD6EBC7C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060205"/>
              </p:ext>
            </p:extLst>
          </p:nvPr>
        </p:nvGraphicFramePr>
        <p:xfrm>
          <a:off x="8833534" y="5251171"/>
          <a:ext cx="6223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7" name="Equation" r:id="rId12" imgW="622080" imgH="660240" progId="Equation.DSMT4">
                  <p:embed/>
                </p:oleObj>
              </mc:Choice>
              <mc:Fallback>
                <p:oleObj name="Equation" r:id="rId12" imgW="622080" imgH="66024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B7270D50-A4BE-4F55-B49D-3FFD6EBC7C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833534" y="5251171"/>
                        <a:ext cx="6223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Oval 33">
            <a:extLst>
              <a:ext uri="{FF2B5EF4-FFF2-40B4-BE49-F238E27FC236}">
                <a16:creationId xmlns:a16="http://schemas.microsoft.com/office/drawing/2014/main" id="{44352757-3CE6-4033-AFCA-FE1C15849A85}"/>
              </a:ext>
            </a:extLst>
          </p:cNvPr>
          <p:cNvSpPr/>
          <p:nvPr/>
        </p:nvSpPr>
        <p:spPr>
          <a:xfrm>
            <a:off x="5707123" y="2915827"/>
            <a:ext cx="2510596" cy="57086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6EDF17-FFFE-416F-A1C7-8A9AE7D4DE43}"/>
              </a:ext>
            </a:extLst>
          </p:cNvPr>
          <p:cNvSpPr txBox="1"/>
          <p:nvPr/>
        </p:nvSpPr>
        <p:spPr bwMode="auto">
          <a:xfrm>
            <a:off x="5794006" y="2172808"/>
            <a:ext cx="42146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N</a:t>
            </a:r>
            <a:r>
              <a:rPr lang="de-DE" dirty="0"/>
              <a:t>      Normal matrix</a:t>
            </a:r>
          </a:p>
          <a:p>
            <a:r>
              <a:rPr lang="de-DE" dirty="0"/>
              <a:t>y       The contribution of the observations</a:t>
            </a:r>
          </a:p>
          <a:p>
            <a:endParaRPr lang="de-DE" dirty="0"/>
          </a:p>
          <a:p>
            <a:r>
              <a:rPr lang="de-DE" dirty="0"/>
              <a:t>         Weighting factor </a:t>
            </a:r>
          </a:p>
          <a:p>
            <a:endParaRPr lang="de-DE" dirty="0"/>
          </a:p>
          <a:p>
            <a:endParaRPr lang="en-DE" dirty="0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5F3D4CB0-FCAF-4DCD-942F-09F9E9901C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8513" y="3114675"/>
          <a:ext cx="2159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8" name="Equation" r:id="rId14" imgW="215640" imgH="190440" progId="Equation.DSMT4">
                  <p:embed/>
                </p:oleObj>
              </mc:Choice>
              <mc:Fallback>
                <p:oleObj name="Equation" r:id="rId14" imgW="215640" imgH="190440" progId="Equation.DSMT4">
                  <p:embed/>
                  <p:pic>
                    <p:nvPicPr>
                      <p:cNvPr id="61" name="Object 60">
                        <a:extLst>
                          <a:ext uri="{FF2B5EF4-FFF2-40B4-BE49-F238E27FC236}">
                            <a16:creationId xmlns:a16="http://schemas.microsoft.com/office/drawing/2014/main" id="{219673A5-BA1F-451F-A560-DDEBB2825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878513" y="3114675"/>
                        <a:ext cx="2159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9E01801-A109-4F9B-BECE-9B8E2BB516DD}"/>
              </a:ext>
            </a:extLst>
          </p:cNvPr>
          <p:cNvCxnSpPr>
            <a:cxnSpLocks/>
          </p:cNvCxnSpPr>
          <p:nvPr/>
        </p:nvCxnSpPr>
        <p:spPr bwMode="auto">
          <a:xfrm>
            <a:off x="4610111" y="3831115"/>
            <a:ext cx="0" cy="8318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D7F737F-4EBE-43D8-B554-DDD64534A697}"/>
              </a:ext>
            </a:extLst>
          </p:cNvPr>
          <p:cNvCxnSpPr>
            <a:cxnSpLocks/>
          </p:cNvCxnSpPr>
          <p:nvPr/>
        </p:nvCxnSpPr>
        <p:spPr bwMode="auto">
          <a:xfrm>
            <a:off x="9134875" y="3831115"/>
            <a:ext cx="0" cy="8686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90F801-4E94-4E3B-A44F-49CB152C1292}"/>
              </a:ext>
            </a:extLst>
          </p:cNvPr>
          <p:cNvCxnSpPr/>
          <p:nvPr/>
        </p:nvCxnSpPr>
        <p:spPr>
          <a:xfrm>
            <a:off x="6888088" y="3486687"/>
            <a:ext cx="0" cy="37407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7F54A3D-858A-4EBB-807E-D35D5AC59234}"/>
              </a:ext>
            </a:extLst>
          </p:cNvPr>
          <p:cNvCxnSpPr>
            <a:cxnSpLocks/>
          </p:cNvCxnSpPr>
          <p:nvPr/>
        </p:nvCxnSpPr>
        <p:spPr>
          <a:xfrm>
            <a:off x="6888088" y="3860761"/>
            <a:ext cx="223224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7E02B03-4788-4B88-99FF-61D7B644FE2F}"/>
              </a:ext>
            </a:extLst>
          </p:cNvPr>
          <p:cNvCxnSpPr>
            <a:cxnSpLocks/>
          </p:cNvCxnSpPr>
          <p:nvPr/>
        </p:nvCxnSpPr>
        <p:spPr bwMode="auto">
          <a:xfrm>
            <a:off x="4610111" y="3860761"/>
            <a:ext cx="227797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261DF5F0-5C0E-4A1A-9CB4-714C8340E3C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10525268" y="3587"/>
            <a:ext cx="708070" cy="92593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2E9080C-E66C-4C7B-B6DB-2460B7A425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4409" y="19051"/>
            <a:ext cx="882691" cy="88269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B9E9961-0036-434F-9B44-F822B7DFE2BC}"/>
              </a:ext>
            </a:extLst>
          </p:cNvPr>
          <p:cNvSpPr txBox="1"/>
          <p:nvPr/>
        </p:nvSpPr>
        <p:spPr bwMode="auto">
          <a:xfrm>
            <a:off x="0" y="640525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C86FC"/>
                </a:solidFill>
              </a:rPr>
              <a:t>Sahar Ebadi et al., </a:t>
            </a:r>
            <a:r>
              <a:rPr lang="en-US" sz="1600" b="1" dirty="0">
                <a:solidFill>
                  <a:srgbClr val="1C86FC"/>
                </a:solidFill>
              </a:rPr>
              <a:t>EGU22-6526</a:t>
            </a:r>
          </a:p>
          <a:p>
            <a:br>
              <a:rPr lang="en-US" dirty="0"/>
            </a:b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183450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93C643-9E9B-0FCF-8873-9B97BC6BA0F4}" type="slidenum">
              <a:rPr lang="en-GB"/>
              <a:t>4</a:t>
            </a:fld>
            <a:endParaRPr lang="en-GB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782AFEF0-35A3-465F-B6D2-03F5B21C52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35201" y="321734"/>
            <a:ext cx="9674576" cy="423334"/>
          </a:xfrm>
        </p:spPr>
        <p:txBody>
          <a:bodyPr/>
          <a:lstStyle/>
          <a:p>
            <a:pPr>
              <a:defRPr/>
            </a:pPr>
            <a:r>
              <a:rPr lang="en-GB" dirty="0"/>
              <a:t>Combination with Unit weighting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6BAFF-8CAE-4D0D-9FB3-800FF3143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11945" r="4522" b="14783"/>
          <a:stretch/>
        </p:blipFill>
        <p:spPr>
          <a:xfrm>
            <a:off x="1206432" y="1916832"/>
            <a:ext cx="9779135" cy="40233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7C3C31-6D34-44E7-AA95-00BC17E0B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525268" y="3587"/>
            <a:ext cx="708070" cy="9259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A14275-BFC0-4CD9-BF1C-34D6D59A3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4409" y="19051"/>
            <a:ext cx="882691" cy="8826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1A5B1E-3F57-4BDC-8828-7A106B99F4A8}"/>
              </a:ext>
            </a:extLst>
          </p:cNvPr>
          <p:cNvSpPr txBox="1"/>
          <p:nvPr/>
        </p:nvSpPr>
        <p:spPr bwMode="auto">
          <a:xfrm>
            <a:off x="0" y="640525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C86FC"/>
                </a:solidFill>
              </a:rPr>
              <a:t>Sahar Ebadi et al., </a:t>
            </a:r>
            <a:r>
              <a:rPr lang="en-US" sz="1600" b="1" dirty="0">
                <a:solidFill>
                  <a:srgbClr val="1C86FC"/>
                </a:solidFill>
              </a:rPr>
              <a:t>EGU22-6526</a:t>
            </a:r>
          </a:p>
          <a:p>
            <a:br>
              <a:rPr lang="en-US" dirty="0"/>
            </a:br>
            <a:endParaRPr lang="en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8EB520-896F-4FE4-8308-99DD0F909991}"/>
              </a:ext>
            </a:extLst>
          </p:cNvPr>
          <p:cNvSpPr txBox="1"/>
          <p:nvPr/>
        </p:nvSpPr>
        <p:spPr>
          <a:xfrm>
            <a:off x="6600055" y="5954175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endParaRPr lang="en-DE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638F74-92CD-4060-B1BB-5C371449EA5E}"/>
              </a:ext>
            </a:extLst>
          </p:cNvPr>
          <p:cNvSpPr txBox="1"/>
          <p:nvPr/>
        </p:nvSpPr>
        <p:spPr bwMode="auto">
          <a:xfrm>
            <a:off x="3881900" y="1451774"/>
            <a:ext cx="637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Ocean RMS after reducing climatology</a:t>
            </a:r>
            <a:endParaRPr lang="en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401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93C643-9E9B-0FCF-8873-9B97BC6BA0F4}" type="slidenum">
              <a:rPr lang="en-GB"/>
              <a:t>5</a:t>
            </a:fld>
            <a:endParaRPr lang="en-GB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782AFEF0-35A3-465F-B6D2-03F5B21C52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35201" y="321734"/>
            <a:ext cx="9674576" cy="423334"/>
          </a:xfrm>
        </p:spPr>
        <p:txBody>
          <a:bodyPr/>
          <a:lstStyle/>
          <a:p>
            <a:pPr>
              <a:defRPr/>
            </a:pPr>
            <a:r>
              <a:rPr lang="en-GB" dirty="0"/>
              <a:t>Combination with Unit weighting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6BAFF-8CAE-4D0D-9FB3-800FF3143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11945" r="4522" b="14783"/>
          <a:stretch/>
        </p:blipFill>
        <p:spPr>
          <a:xfrm>
            <a:off x="1206432" y="1916832"/>
            <a:ext cx="9779135" cy="40233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7C3C31-6D34-44E7-AA95-00BC17E0B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525268" y="3587"/>
            <a:ext cx="708070" cy="9259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A14275-BFC0-4CD9-BF1C-34D6D59A3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4409" y="19051"/>
            <a:ext cx="882691" cy="8826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1A5B1E-3F57-4BDC-8828-7A106B99F4A8}"/>
              </a:ext>
            </a:extLst>
          </p:cNvPr>
          <p:cNvSpPr txBox="1"/>
          <p:nvPr/>
        </p:nvSpPr>
        <p:spPr bwMode="auto">
          <a:xfrm>
            <a:off x="0" y="640525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C86FC"/>
                </a:solidFill>
              </a:rPr>
              <a:t>Sahar Ebadi et al., </a:t>
            </a:r>
            <a:r>
              <a:rPr lang="en-US" sz="1600" b="1" dirty="0">
                <a:solidFill>
                  <a:srgbClr val="1C86FC"/>
                </a:solidFill>
              </a:rPr>
              <a:t>EGU22-6526</a:t>
            </a:r>
          </a:p>
          <a:p>
            <a:br>
              <a:rPr lang="en-US" dirty="0"/>
            </a:br>
            <a:endParaRPr lang="en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8EB520-896F-4FE4-8308-99DD0F909991}"/>
              </a:ext>
            </a:extLst>
          </p:cNvPr>
          <p:cNvSpPr txBox="1"/>
          <p:nvPr/>
        </p:nvSpPr>
        <p:spPr>
          <a:xfrm>
            <a:off x="6600055" y="5954175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endParaRPr lang="en-DE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FFA609-477F-45C0-98C9-6927619FE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81398" y="3277333"/>
            <a:ext cx="2520280" cy="2890022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672960D8-9183-41F1-A4A5-B43A413929D9}"/>
              </a:ext>
            </a:extLst>
          </p:cNvPr>
          <p:cNvSpPr/>
          <p:nvPr/>
        </p:nvSpPr>
        <p:spPr bwMode="auto">
          <a:xfrm>
            <a:off x="4470580" y="3277333"/>
            <a:ext cx="648072" cy="648072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n w="101600">
                <a:solidFill>
                  <a:schemeClr val="tx1"/>
                </a:solidFill>
              </a:ln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6556A5-FB34-4EDA-A1FA-429AAF0729CB}"/>
              </a:ext>
            </a:extLst>
          </p:cNvPr>
          <p:cNvCxnSpPr>
            <a:cxnSpLocks/>
          </p:cNvCxnSpPr>
          <p:nvPr/>
        </p:nvCxnSpPr>
        <p:spPr bwMode="auto">
          <a:xfrm flipH="1">
            <a:off x="3390287" y="3923887"/>
            <a:ext cx="1391324" cy="72960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1F0BEA6F-E6F2-423D-91E4-584A65947A9F}"/>
              </a:ext>
            </a:extLst>
          </p:cNvPr>
          <p:cNvSpPr/>
          <p:nvPr/>
        </p:nvSpPr>
        <p:spPr bwMode="auto">
          <a:xfrm>
            <a:off x="5553803" y="3568990"/>
            <a:ext cx="648072" cy="648072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n w="101600">
                <a:solidFill>
                  <a:schemeClr val="tx1"/>
                </a:solidFill>
              </a:ln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B4646F-AA57-4BCD-805F-6C3238F94AA7}"/>
              </a:ext>
            </a:extLst>
          </p:cNvPr>
          <p:cNvCxnSpPr>
            <a:cxnSpLocks/>
          </p:cNvCxnSpPr>
          <p:nvPr/>
        </p:nvCxnSpPr>
        <p:spPr bwMode="auto">
          <a:xfrm>
            <a:off x="5932438" y="3568990"/>
            <a:ext cx="909301" cy="29165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7647FBFA-C0F0-428E-BD4F-ABCD9D1AC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19116" y="3601369"/>
            <a:ext cx="1657350" cy="285750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299A8E12-E763-4BCB-BD06-130FD241EE3D}"/>
              </a:ext>
            </a:extLst>
          </p:cNvPr>
          <p:cNvSpPr/>
          <p:nvPr/>
        </p:nvSpPr>
        <p:spPr bwMode="auto">
          <a:xfrm>
            <a:off x="9703892" y="3445857"/>
            <a:ext cx="648072" cy="648072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n w="101600">
                <a:solidFill>
                  <a:schemeClr val="tx1"/>
                </a:solidFill>
              </a:ln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E6C0008-8A39-4AA4-BD2C-FB0E22AA28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557507" y="3893026"/>
            <a:ext cx="1119228" cy="256032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D09FAE-0D98-4241-929D-DC08B1DB8CC6}"/>
              </a:ext>
            </a:extLst>
          </p:cNvPr>
          <p:cNvCxnSpPr>
            <a:cxnSpLocks/>
          </p:cNvCxnSpPr>
          <p:nvPr/>
        </p:nvCxnSpPr>
        <p:spPr bwMode="auto">
          <a:xfrm>
            <a:off x="9948133" y="4089003"/>
            <a:ext cx="511511" cy="52300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EAECF44-DF76-4B1E-BA60-0F654C666727}"/>
              </a:ext>
            </a:extLst>
          </p:cNvPr>
          <p:cNvSpPr txBox="1"/>
          <p:nvPr/>
        </p:nvSpPr>
        <p:spPr bwMode="auto">
          <a:xfrm>
            <a:off x="3881900" y="1451774"/>
            <a:ext cx="637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Ocean RMS after reducing climatology</a:t>
            </a:r>
            <a:endParaRPr lang="en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845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93C643-9E9B-0FCF-8873-9B97BC6BA0F4}" type="slidenum">
              <a:rPr lang="en-GB"/>
              <a:t>6</a:t>
            </a:fld>
            <a:endParaRPr lang="en-GB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782AFEF0-35A3-465F-B6D2-03F5B21C52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35201" y="321734"/>
            <a:ext cx="9674576" cy="423334"/>
          </a:xfrm>
        </p:spPr>
        <p:txBody>
          <a:bodyPr/>
          <a:lstStyle/>
          <a:p>
            <a:pPr>
              <a:defRPr/>
            </a:pPr>
            <a:r>
              <a:rPr lang="en-GB" dirty="0"/>
              <a:t>Combination with Unit weighting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6BAFF-8CAE-4D0D-9FB3-800FF3143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11945" r="4522" b="14783"/>
          <a:stretch/>
        </p:blipFill>
        <p:spPr>
          <a:xfrm>
            <a:off x="1206432" y="1916832"/>
            <a:ext cx="9779135" cy="40233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7C3C31-6D34-44E7-AA95-00BC17E0B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525268" y="3587"/>
            <a:ext cx="708070" cy="9259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A14275-BFC0-4CD9-BF1C-34D6D59A3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4409" y="19051"/>
            <a:ext cx="882691" cy="8826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1A5B1E-3F57-4BDC-8828-7A106B99F4A8}"/>
              </a:ext>
            </a:extLst>
          </p:cNvPr>
          <p:cNvSpPr txBox="1"/>
          <p:nvPr/>
        </p:nvSpPr>
        <p:spPr bwMode="auto">
          <a:xfrm>
            <a:off x="0" y="640525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C86FC"/>
                </a:solidFill>
              </a:rPr>
              <a:t>Sahar Ebadi et al., </a:t>
            </a:r>
            <a:r>
              <a:rPr lang="en-US" sz="1600" b="1" dirty="0">
                <a:solidFill>
                  <a:srgbClr val="1C86FC"/>
                </a:solidFill>
              </a:rPr>
              <a:t>EGU22-6526</a:t>
            </a:r>
          </a:p>
          <a:p>
            <a:br>
              <a:rPr lang="en-US" dirty="0"/>
            </a:br>
            <a:endParaRPr lang="en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8EB520-896F-4FE4-8308-99DD0F909991}"/>
              </a:ext>
            </a:extLst>
          </p:cNvPr>
          <p:cNvSpPr txBox="1"/>
          <p:nvPr/>
        </p:nvSpPr>
        <p:spPr>
          <a:xfrm>
            <a:off x="6600055" y="5954175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endParaRPr lang="en-DE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FFA609-477F-45C0-98C9-6927619FE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81398" y="3277333"/>
            <a:ext cx="2520280" cy="2890022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672960D8-9183-41F1-A4A5-B43A413929D9}"/>
              </a:ext>
            </a:extLst>
          </p:cNvPr>
          <p:cNvSpPr/>
          <p:nvPr/>
        </p:nvSpPr>
        <p:spPr bwMode="auto">
          <a:xfrm>
            <a:off x="4470580" y="3277333"/>
            <a:ext cx="648072" cy="648072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n w="101600">
                <a:solidFill>
                  <a:schemeClr val="tx1"/>
                </a:solidFill>
              </a:ln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6556A5-FB34-4EDA-A1FA-429AAF0729CB}"/>
              </a:ext>
            </a:extLst>
          </p:cNvPr>
          <p:cNvCxnSpPr>
            <a:cxnSpLocks/>
          </p:cNvCxnSpPr>
          <p:nvPr/>
        </p:nvCxnSpPr>
        <p:spPr bwMode="auto">
          <a:xfrm flipH="1">
            <a:off x="3390287" y="3923887"/>
            <a:ext cx="1391324" cy="72960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1F0BEA6F-E6F2-423D-91E4-584A65947A9F}"/>
              </a:ext>
            </a:extLst>
          </p:cNvPr>
          <p:cNvSpPr/>
          <p:nvPr/>
        </p:nvSpPr>
        <p:spPr bwMode="auto">
          <a:xfrm>
            <a:off x="5553803" y="3568990"/>
            <a:ext cx="648072" cy="648072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n w="101600">
                <a:solidFill>
                  <a:schemeClr val="tx1"/>
                </a:solidFill>
              </a:ln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B4646F-AA57-4BCD-805F-6C3238F94AA7}"/>
              </a:ext>
            </a:extLst>
          </p:cNvPr>
          <p:cNvCxnSpPr>
            <a:cxnSpLocks/>
          </p:cNvCxnSpPr>
          <p:nvPr/>
        </p:nvCxnSpPr>
        <p:spPr bwMode="auto">
          <a:xfrm>
            <a:off x="5932438" y="3568990"/>
            <a:ext cx="909301" cy="29165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7647FBFA-C0F0-428E-BD4F-ABCD9D1AC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19116" y="3601369"/>
            <a:ext cx="1657350" cy="285750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299A8E12-E763-4BCB-BD06-130FD241EE3D}"/>
              </a:ext>
            </a:extLst>
          </p:cNvPr>
          <p:cNvSpPr/>
          <p:nvPr/>
        </p:nvSpPr>
        <p:spPr bwMode="auto">
          <a:xfrm>
            <a:off x="9703892" y="3445857"/>
            <a:ext cx="648072" cy="648072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n w="101600">
                <a:solidFill>
                  <a:schemeClr val="tx1"/>
                </a:solidFill>
              </a:ln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E6C0008-8A39-4AA4-BD2C-FB0E22AA28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557507" y="3893026"/>
            <a:ext cx="1119228" cy="256032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D09FAE-0D98-4241-929D-DC08B1DB8CC6}"/>
              </a:ext>
            </a:extLst>
          </p:cNvPr>
          <p:cNvCxnSpPr>
            <a:cxnSpLocks/>
          </p:cNvCxnSpPr>
          <p:nvPr/>
        </p:nvCxnSpPr>
        <p:spPr bwMode="auto">
          <a:xfrm>
            <a:off x="9948133" y="4089003"/>
            <a:ext cx="511511" cy="52300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9BFC1FC-0AFB-4F0F-8E39-E80BF3260887}"/>
              </a:ext>
            </a:extLst>
          </p:cNvPr>
          <p:cNvSpPr txBox="1"/>
          <p:nvPr/>
        </p:nvSpPr>
        <p:spPr bwMode="auto">
          <a:xfrm>
            <a:off x="3881900" y="1451774"/>
            <a:ext cx="637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Ocean RMS after reducing climatology</a:t>
            </a:r>
            <a:endParaRPr lang="en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A62E50A-D5FD-49E9-BB1F-11D2E73F9D3F}"/>
              </a:ext>
            </a:extLst>
          </p:cNvPr>
          <p:cNvSpPr/>
          <p:nvPr/>
        </p:nvSpPr>
        <p:spPr bwMode="auto">
          <a:xfrm rot="20443029">
            <a:off x="3946937" y="2366111"/>
            <a:ext cx="4568787" cy="156554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Because of the Peaks,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Unit Weighting fails </a:t>
            </a:r>
            <a:endParaRPr lang="en-D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579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93C643-9E9B-0FCF-8873-9B97BC6BA0F4}" type="slidenum">
              <a:rPr lang="en-GB"/>
              <a:t>7</a:t>
            </a:fld>
            <a:endParaRPr lang="en-GB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782AFEF0-35A3-465F-B6D2-03F5B21C52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35201" y="321734"/>
            <a:ext cx="9674576" cy="423334"/>
          </a:xfrm>
        </p:spPr>
        <p:txBody>
          <a:bodyPr/>
          <a:lstStyle/>
          <a:p>
            <a:pPr>
              <a:defRPr/>
            </a:pPr>
            <a:r>
              <a:rPr lang="en-GB" dirty="0"/>
              <a:t>Combination with VCE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8F187E-6856-4395-89F0-4009A0A2FF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10020" r="3931" b="14810"/>
          <a:stretch/>
        </p:blipFill>
        <p:spPr>
          <a:xfrm>
            <a:off x="225015" y="1098708"/>
            <a:ext cx="11741970" cy="4922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3C890-4C88-4B21-A6D2-74C044FE9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525268" y="3587"/>
            <a:ext cx="708070" cy="925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83CA24-04FC-4899-B28B-31DF0F6AA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4409" y="19051"/>
            <a:ext cx="882691" cy="8826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99E6E4-29F8-46A2-AC53-97C7659BF687}"/>
              </a:ext>
            </a:extLst>
          </p:cNvPr>
          <p:cNvSpPr txBox="1"/>
          <p:nvPr/>
        </p:nvSpPr>
        <p:spPr bwMode="auto">
          <a:xfrm>
            <a:off x="0" y="640525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C86FC"/>
                </a:solidFill>
              </a:rPr>
              <a:t>Sahar Ebadi et al., </a:t>
            </a:r>
            <a:r>
              <a:rPr lang="en-US" sz="1600" b="1" dirty="0">
                <a:solidFill>
                  <a:srgbClr val="1C86FC"/>
                </a:solidFill>
              </a:rPr>
              <a:t>EGU22-6526</a:t>
            </a:r>
          </a:p>
          <a:p>
            <a:br>
              <a:rPr lang="en-US" dirty="0"/>
            </a:br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D7305E-4801-4D98-BC9A-E95ADEF37CB0}"/>
              </a:ext>
            </a:extLst>
          </p:cNvPr>
          <p:cNvSpPr txBox="1"/>
          <p:nvPr/>
        </p:nvSpPr>
        <p:spPr bwMode="auto">
          <a:xfrm>
            <a:off x="6960096" y="602119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endParaRPr lang="en-DE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071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93C643-9E9B-0FCF-8873-9B97BC6BA0F4}" type="slidenum">
              <a:rPr lang="en-GB"/>
              <a:t>8</a:t>
            </a:fld>
            <a:endParaRPr lang="en-GB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782AFEF0-35A3-465F-B6D2-03F5B21C52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35201" y="321734"/>
            <a:ext cx="9674576" cy="423334"/>
          </a:xfrm>
        </p:spPr>
        <p:txBody>
          <a:bodyPr/>
          <a:lstStyle/>
          <a:p>
            <a:pPr>
              <a:defRPr/>
            </a:pPr>
            <a:r>
              <a:rPr lang="en-GB" dirty="0"/>
              <a:t>Combination with VCE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8F187E-6856-4395-89F0-4009A0A2FF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10020" r="3931" b="14810"/>
          <a:stretch/>
        </p:blipFill>
        <p:spPr>
          <a:xfrm>
            <a:off x="225015" y="1098708"/>
            <a:ext cx="11741970" cy="4922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3C890-4C88-4B21-A6D2-74C044FE9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525268" y="3587"/>
            <a:ext cx="708070" cy="925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83CA24-04FC-4899-B28B-31DF0F6AA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4409" y="19051"/>
            <a:ext cx="882691" cy="8826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99E6E4-29F8-46A2-AC53-97C7659BF687}"/>
              </a:ext>
            </a:extLst>
          </p:cNvPr>
          <p:cNvSpPr txBox="1"/>
          <p:nvPr/>
        </p:nvSpPr>
        <p:spPr bwMode="auto">
          <a:xfrm>
            <a:off x="0" y="640525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C86FC"/>
                </a:solidFill>
              </a:rPr>
              <a:t>Sahar Ebadi et al., </a:t>
            </a:r>
            <a:r>
              <a:rPr lang="en-US" sz="1600" b="1" dirty="0">
                <a:solidFill>
                  <a:srgbClr val="1C86FC"/>
                </a:solidFill>
              </a:rPr>
              <a:t>EGU22-6526</a:t>
            </a:r>
          </a:p>
          <a:p>
            <a:br>
              <a:rPr lang="en-US" dirty="0"/>
            </a:br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D7305E-4801-4D98-BC9A-E95ADEF37CB0}"/>
              </a:ext>
            </a:extLst>
          </p:cNvPr>
          <p:cNvSpPr txBox="1"/>
          <p:nvPr/>
        </p:nvSpPr>
        <p:spPr bwMode="auto">
          <a:xfrm>
            <a:off x="6960096" y="602119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endParaRPr lang="en-DE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42FB640-D153-4B11-9450-D19E72BB2362}"/>
              </a:ext>
            </a:extLst>
          </p:cNvPr>
          <p:cNvSpPr/>
          <p:nvPr/>
        </p:nvSpPr>
        <p:spPr bwMode="auto">
          <a:xfrm>
            <a:off x="7353426" y="1541499"/>
            <a:ext cx="648072" cy="648072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n w="101600">
                <a:solidFill>
                  <a:schemeClr val="tx1"/>
                </a:solidFill>
              </a:ln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842E26F9-C728-4FEB-9138-872698800A8A}"/>
              </a:ext>
            </a:extLst>
          </p:cNvPr>
          <p:cNvSpPr/>
          <p:nvPr/>
        </p:nvSpPr>
        <p:spPr bwMode="auto">
          <a:xfrm>
            <a:off x="8001498" y="2647945"/>
            <a:ext cx="648072" cy="648072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n w="101600">
                <a:solidFill>
                  <a:schemeClr val="tx1"/>
                </a:solidFill>
              </a:ln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19742CBD-B4A1-42D2-8293-B831F986118B}"/>
              </a:ext>
            </a:extLst>
          </p:cNvPr>
          <p:cNvSpPr/>
          <p:nvPr/>
        </p:nvSpPr>
        <p:spPr bwMode="auto">
          <a:xfrm>
            <a:off x="8544272" y="2309485"/>
            <a:ext cx="555788" cy="592712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n w="1016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91105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93C643-9E9B-0FCF-8873-9B97BC6BA0F4}" type="slidenum">
              <a:rPr lang="en-GB"/>
              <a:t>9</a:t>
            </a:fld>
            <a:endParaRPr lang="en-GB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782AFEF0-35A3-465F-B6D2-03F5B21C52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35201" y="321734"/>
            <a:ext cx="9674576" cy="423334"/>
          </a:xfrm>
        </p:spPr>
        <p:txBody>
          <a:bodyPr/>
          <a:lstStyle/>
          <a:p>
            <a:pPr>
              <a:defRPr/>
            </a:pPr>
            <a:r>
              <a:rPr lang="en-GB" dirty="0"/>
              <a:t>Relative contribution with VCE</a:t>
            </a:r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BA9C4F-1C81-4F81-972A-289FD31930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65750" r="68900"/>
          <a:stretch/>
        </p:blipFill>
        <p:spPr>
          <a:xfrm>
            <a:off x="551384" y="1579747"/>
            <a:ext cx="2736304" cy="20356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6281C-926F-4141-B9AC-CE166E315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2" t="64538" r="6885"/>
          <a:stretch/>
        </p:blipFill>
        <p:spPr>
          <a:xfrm>
            <a:off x="551384" y="3639005"/>
            <a:ext cx="2736304" cy="21422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03D4D0-8DD0-45B5-92C6-59A533517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63958" r="68900"/>
          <a:stretch/>
        </p:blipFill>
        <p:spPr>
          <a:xfrm>
            <a:off x="3370568" y="1468268"/>
            <a:ext cx="2736304" cy="21422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913CCD-2366-4E60-9038-3CBF64A45268}"/>
              </a:ext>
            </a:extLst>
          </p:cNvPr>
          <p:cNvSpPr txBox="1"/>
          <p:nvPr/>
        </p:nvSpPr>
        <p:spPr bwMode="auto">
          <a:xfrm>
            <a:off x="1490116" y="5928773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 2006</a:t>
            </a:r>
            <a:endParaRPr lang="en-DE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CBB980-8937-4432-9451-A667A839F6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2" t="63958" r="6885"/>
          <a:stretch/>
        </p:blipFill>
        <p:spPr>
          <a:xfrm>
            <a:off x="3370568" y="3610498"/>
            <a:ext cx="2736304" cy="214223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89CE470-F99E-4503-A940-F6D9A250E9C3}"/>
              </a:ext>
            </a:extLst>
          </p:cNvPr>
          <p:cNvSpPr txBox="1"/>
          <p:nvPr/>
        </p:nvSpPr>
        <p:spPr bwMode="auto">
          <a:xfrm>
            <a:off x="4232812" y="59492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 2007</a:t>
            </a:r>
            <a:endParaRPr lang="en-DE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39DE39-414A-4DBE-8772-C0553EFDAD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63958" r="68899"/>
          <a:stretch/>
        </p:blipFill>
        <p:spPr>
          <a:xfrm>
            <a:off x="6106872" y="1496775"/>
            <a:ext cx="2736304" cy="21422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A2A2461-255C-49CC-87B5-270E02D99E6F}"/>
              </a:ext>
            </a:extLst>
          </p:cNvPr>
          <p:cNvSpPr txBox="1"/>
          <p:nvPr/>
        </p:nvSpPr>
        <p:spPr bwMode="auto">
          <a:xfrm>
            <a:off x="6967779" y="5949280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 2020</a:t>
            </a:r>
            <a:endParaRPr lang="en-DE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8002580-B827-4C56-B5EB-28D6ED061E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1" t="63958" r="6993"/>
          <a:stretch/>
        </p:blipFill>
        <p:spPr>
          <a:xfrm>
            <a:off x="6077478" y="3619809"/>
            <a:ext cx="2795092" cy="21422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C5C78D5-380B-474A-9DB9-00F9A78CA5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t="65221" r="68899"/>
          <a:stretch/>
        </p:blipFill>
        <p:spPr>
          <a:xfrm>
            <a:off x="8867268" y="1579747"/>
            <a:ext cx="2795092" cy="20671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53A6D2D-1BD3-4BB1-8F35-C4EF32125D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1" t="65221" r="6294"/>
          <a:stretch/>
        </p:blipFill>
        <p:spPr>
          <a:xfrm>
            <a:off x="8896662" y="3657373"/>
            <a:ext cx="2880320" cy="20671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C113787-83FA-422C-B59A-31F99DAEF923}"/>
              </a:ext>
            </a:extLst>
          </p:cNvPr>
          <p:cNvSpPr txBox="1"/>
          <p:nvPr/>
        </p:nvSpPr>
        <p:spPr bwMode="auto">
          <a:xfrm>
            <a:off x="9806067" y="5928773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March 2021</a:t>
            </a:r>
            <a:endParaRPr lang="en-DE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A64CAFD-18C1-431D-A22F-8FF915055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0525268" y="3587"/>
            <a:ext cx="708070" cy="92593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726DDBE-D5B1-4472-8F75-F6D684947E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4409" y="19051"/>
            <a:ext cx="882691" cy="88269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D7E80B-089D-4B45-8A7F-AF334099D6C7}"/>
              </a:ext>
            </a:extLst>
          </p:cNvPr>
          <p:cNvSpPr txBox="1"/>
          <p:nvPr/>
        </p:nvSpPr>
        <p:spPr bwMode="auto">
          <a:xfrm>
            <a:off x="0" y="640525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C86FC"/>
                </a:solidFill>
              </a:rPr>
              <a:t>Sahar Ebadi et al., </a:t>
            </a:r>
            <a:r>
              <a:rPr lang="en-US" sz="1600" b="1" dirty="0">
                <a:solidFill>
                  <a:srgbClr val="1C86FC"/>
                </a:solidFill>
              </a:rPr>
              <a:t>EGU22-6526</a:t>
            </a:r>
          </a:p>
          <a:p>
            <a:br>
              <a:rPr lang="en-US" dirty="0"/>
            </a:b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633643147"/>
      </p:ext>
    </p:extLst>
  </p:cSld>
  <p:clrMapOvr>
    <a:masterClrMapping/>
  </p:clrMapOvr>
</p:sld>
</file>

<file path=ppt/theme/theme1.xml><?xml version="1.0" encoding="utf-8"?>
<a:theme xmlns:a="http://schemas.openxmlformats.org/drawingml/2006/main" name="geo-Q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6648</TotalTime>
  <Words>472</Words>
  <Application>Microsoft Office PowerPoint</Application>
  <DocSecurity>0</DocSecurity>
  <PresentationFormat>Widescreen</PresentationFormat>
  <Paragraphs>145</Paragraphs>
  <Slides>16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-apple-system</vt:lpstr>
      <vt:lpstr>Arial</vt:lpstr>
      <vt:lpstr>Calibri</vt:lpstr>
      <vt:lpstr>Times New Roman</vt:lpstr>
      <vt:lpstr>Wingdings</vt:lpstr>
      <vt:lpstr>geo-Q</vt:lpstr>
      <vt:lpstr>Equation</vt:lpstr>
      <vt:lpstr>Contribution of SLR to combined hlSST+SLR solutions for bridging the gap between GRACE and GRACE Follow-On</vt:lpstr>
      <vt:lpstr>Motivation</vt:lpstr>
      <vt:lpstr>Methodology</vt:lpstr>
      <vt:lpstr>Combination with Unit weighting</vt:lpstr>
      <vt:lpstr>Combination with Unit weighting</vt:lpstr>
      <vt:lpstr>Combination with Unit weighting</vt:lpstr>
      <vt:lpstr>Combination with VCE</vt:lpstr>
      <vt:lpstr>Combination with VCE</vt:lpstr>
      <vt:lpstr>Relative contribution with VCE</vt:lpstr>
      <vt:lpstr>Relative contribution with VCE</vt:lpstr>
      <vt:lpstr>Methodology</vt:lpstr>
      <vt:lpstr>Methodology</vt:lpstr>
      <vt:lpstr>Combination with Ocean RMS</vt:lpstr>
      <vt:lpstr>Relative contribution with Ocean RMS</vt:lpstr>
      <vt:lpstr>Validation of the three solutions</vt:lpstr>
      <vt:lpstr>Conclusions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Mona Weyrauch</dc:creator>
  <cp:keywords/>
  <dc:description/>
  <cp:lastModifiedBy>Sahar Ebadi</cp:lastModifiedBy>
  <cp:revision>596</cp:revision>
  <dcterms:created xsi:type="dcterms:W3CDTF">2018-02-13T14:52:20Z</dcterms:created>
  <dcterms:modified xsi:type="dcterms:W3CDTF">2022-05-24T22:36:42Z</dcterms:modified>
  <cp:category/>
  <dc:identifier/>
  <cp:contentStatus/>
  <dc:language/>
  <cp:version/>
</cp:coreProperties>
</file>