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9"/>
  </p:notesMasterIdLst>
  <p:sldIdLst>
    <p:sldId id="260" r:id="rId2"/>
    <p:sldId id="283" r:id="rId3"/>
    <p:sldId id="282" r:id="rId4"/>
    <p:sldId id="289" r:id="rId5"/>
    <p:sldId id="288" r:id="rId6"/>
    <p:sldId id="287" r:id="rId7"/>
    <p:sldId id="29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35777C-8F52-42EC-BA46-23518DCAB773}">
          <p14:sldIdLst>
            <p14:sldId id="260"/>
            <p14:sldId id="283"/>
            <p14:sldId id="282"/>
            <p14:sldId id="289"/>
            <p14:sldId id="288"/>
            <p14:sldId id="287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34A23-8A2F-4502-A233-3A38293B915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DFB25-64FD-4FC4-A638-22C64A525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FB25-64FD-4FC4-A638-22C64A5254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7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 bwMode="auto">
          <a:xfrm>
            <a:off x="0" y="2723950"/>
            <a:ext cx="1220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 bwMode="ltGray">
          <a:xfrm>
            <a:off x="0" y="1376413"/>
            <a:ext cx="12192000" cy="13475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1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07988" y="1549667"/>
            <a:ext cx="11376024" cy="612759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07994" y="2257760"/>
            <a:ext cx="11376025" cy="293470"/>
          </a:xfrm>
        </p:spPr>
        <p:txBody>
          <a:bodyPr>
            <a:noAutofit/>
          </a:bodyPr>
          <a:lstStyle>
            <a:lvl1pPr marL="0" indent="0" algn="l">
              <a:buNone/>
              <a:defRPr sz="1801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3483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94" y="2276479"/>
            <a:ext cx="6680183" cy="3673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388227" y="1557949"/>
            <a:ext cx="4392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7828B7-3AE6-4CCE-B104-C5CCCF665626}" type="datetime1">
              <a:rPr lang="en-US" smtClean="0"/>
              <a:t>5/3/2022</a:t>
            </a:fld>
            <a:endParaRPr lang="en-US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Research Proposal      Jamaluddin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D41935-E385-4F31-BF24-94C0ADC2A1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8229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0" indent="0">
              <a:buNone/>
              <a:defRPr/>
            </a:lvl2pPr>
            <a:lvl3pPr marL="358758" indent="0">
              <a:buNone/>
              <a:defRPr/>
            </a:lvl3pPr>
            <a:lvl4pPr marL="536548" indent="0">
              <a:buNone/>
              <a:defRPr/>
            </a:lvl4pPr>
            <a:lvl5pPr marL="715927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94" y="1332186"/>
            <a:ext cx="6680183" cy="820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5669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1765" y="2276475"/>
            <a:ext cx="6692251" cy="3672000"/>
          </a:xfrm>
        </p:spPr>
        <p:txBody>
          <a:bodyPr>
            <a:noAutofit/>
          </a:bodyPr>
          <a:lstStyle>
            <a:lvl1pPr>
              <a:defRPr sz="2201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4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88" y="1557950"/>
            <a:ext cx="4392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0E5C3F-9941-42F8-BA1C-D68C56111886}" type="datetime1">
              <a:rPr lang="en-US" smtClean="0"/>
              <a:t>5/3/2022</a:t>
            </a:fld>
            <a:endParaRPr lang="en-US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Research Proposal      Jamaluddin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D41935-E385-4F31-BF24-94C0ADC2A1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9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0" indent="0">
              <a:buNone/>
              <a:defRPr/>
            </a:lvl2pPr>
            <a:lvl3pPr marL="358758" indent="0">
              <a:buNone/>
              <a:defRPr/>
            </a:lvl3pPr>
            <a:lvl4pPr marL="536548" indent="0">
              <a:buNone/>
              <a:defRPr/>
            </a:lvl4pPr>
            <a:lvl5pPr marL="715927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91770" y="1332186"/>
            <a:ext cx="6692249" cy="820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12898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abfallen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2284357"/>
            <a:ext cx="122040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9431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groß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91" y="1395414"/>
            <a:ext cx="8532812" cy="43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53E4FBB-38DB-4D44-9F7B-800368E74B02}" type="datetime1">
              <a:rPr lang="en-US" smtClean="0"/>
              <a:t>5/3/2022</a:t>
            </a:fld>
            <a:endParaRPr lang="en-US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Research Proposal      Jamaluddin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D41935-E385-4F31-BF24-94C0ADC2A1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9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0" indent="0">
              <a:buNone/>
              <a:defRPr/>
            </a:lvl2pPr>
            <a:lvl3pPr marL="358758" indent="0">
              <a:buNone/>
              <a:defRPr/>
            </a:lvl3pPr>
            <a:lvl4pPr marL="536548" indent="0">
              <a:buNone/>
              <a:defRPr/>
            </a:lvl4pPr>
            <a:lvl5pPr marL="715927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9226557" y="1395413"/>
            <a:ext cx="2557463" cy="432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0242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Bild groß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7991" y="2276476"/>
            <a:ext cx="8532812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1731EC-8B50-49D0-AD2D-DF33EBF9A0F2}" type="datetime1">
              <a:rPr lang="en-US" smtClean="0"/>
              <a:t>5/3/2022</a:t>
            </a:fld>
            <a:endParaRPr lang="en-US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Research Proposal      Jamaluddin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D41935-E385-4F31-BF24-94C0ADC2A1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9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0" indent="0">
              <a:buNone/>
              <a:defRPr/>
            </a:lvl2pPr>
            <a:lvl3pPr marL="358758" indent="0">
              <a:buNone/>
              <a:defRPr/>
            </a:lvl3pPr>
            <a:lvl4pPr marL="536548" indent="0">
              <a:buNone/>
              <a:defRPr/>
            </a:lvl4pPr>
            <a:lvl5pPr marL="715927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9226557" y="2276475"/>
            <a:ext cx="2557463" cy="342984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6372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067300" y="1395413"/>
            <a:ext cx="4356000" cy="43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9712325" y="1395418"/>
            <a:ext cx="2071688" cy="45545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78C3258-02CF-4AB5-8725-845B946311C1}" type="datetime1">
              <a:rPr lang="en-US" smtClean="0"/>
              <a:t>5/3/2022</a:t>
            </a:fld>
            <a:endParaRPr lang="en-US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Research Proposal      Jamaluddin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D41935-E385-4F31-BF24-94C0ADC2A1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416233" y="1395413"/>
            <a:ext cx="4356000" cy="43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0" indent="0">
              <a:buNone/>
              <a:defRPr/>
            </a:lvl2pPr>
            <a:lvl3pPr marL="358758" indent="0">
              <a:buNone/>
              <a:defRPr/>
            </a:lvl3pPr>
            <a:lvl4pPr marL="536548" indent="0">
              <a:buNone/>
              <a:defRPr/>
            </a:lvl4pPr>
            <a:lvl5pPr marL="715927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68800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0" indent="0">
              <a:buNone/>
              <a:defRPr/>
            </a:lvl2pPr>
            <a:lvl3pPr marL="358758" indent="0">
              <a:buNone/>
              <a:defRPr/>
            </a:lvl3pPr>
            <a:lvl4pPr marL="536548" indent="0">
              <a:buNone/>
              <a:defRPr/>
            </a:lvl4pPr>
            <a:lvl5pPr marL="715927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</p:spTree>
    <p:extLst>
      <p:ext uri="{BB962C8B-B14F-4D97-AF65-F5344CB8AC3E}">
        <p14:creationId xmlns:p14="http://schemas.microsoft.com/office/powerpoint/2010/main" val="56018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zwei Bilder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067300" y="2276474"/>
            <a:ext cx="435600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9712325" y="2276479"/>
            <a:ext cx="2071688" cy="36734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4BB3B8-9734-4380-8AAE-88FFEF5E863C}" type="datetime1">
              <a:rPr lang="en-US" smtClean="0"/>
              <a:t>5/3/2022</a:t>
            </a:fld>
            <a:endParaRPr lang="en-US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Research Proposal      Jamaluddin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FD41935-E385-4F31-BF24-94C0ADC2A1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416233" y="2276474"/>
            <a:ext cx="435600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0" indent="0">
              <a:buNone/>
              <a:defRPr/>
            </a:lvl2pPr>
            <a:lvl3pPr marL="358758" indent="0">
              <a:buNone/>
              <a:defRPr/>
            </a:lvl3pPr>
            <a:lvl4pPr marL="536548" indent="0">
              <a:buNone/>
              <a:defRPr/>
            </a:lvl4pPr>
            <a:lvl5pPr marL="715927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67300" y="5820569"/>
            <a:ext cx="4356000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0" indent="0">
              <a:buNone/>
              <a:defRPr/>
            </a:lvl2pPr>
            <a:lvl3pPr marL="358758" indent="0">
              <a:buNone/>
              <a:defRPr/>
            </a:lvl3pPr>
            <a:lvl4pPr marL="536548" indent="0">
              <a:buNone/>
              <a:defRPr/>
            </a:lvl4pPr>
            <a:lvl5pPr marL="715927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570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07994" y="2276475"/>
            <a:ext cx="5543551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A942-1141-4A11-9BE2-E090B5D5BA1E}" type="datetime1">
              <a:rPr lang="en-US" smtClean="0"/>
              <a:t>5/3/2022</a:t>
            </a:fld>
            <a:endParaRPr lang="en-US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     Jamaluddin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35-E385-4F31-BF24-94C0ADC2A11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240467" y="2276475"/>
            <a:ext cx="5543551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94" y="5814192"/>
            <a:ext cx="5543551" cy="231493"/>
          </a:xfrm>
        </p:spPr>
        <p:txBody>
          <a:bodyPr/>
          <a:lstStyle>
            <a:lvl1pPr marL="0" indent="0">
              <a:buNone/>
              <a:defRPr sz="1200"/>
            </a:lvl1pPr>
            <a:lvl2pPr marL="179380" indent="0">
              <a:buNone/>
              <a:defRPr/>
            </a:lvl2pPr>
            <a:lvl3pPr marL="358758" indent="0">
              <a:buNone/>
              <a:defRPr/>
            </a:lvl3pPr>
            <a:lvl4pPr marL="536548" indent="0">
              <a:buNone/>
              <a:defRPr/>
            </a:lvl4pPr>
            <a:lvl5pPr marL="715927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230059" y="5814192"/>
            <a:ext cx="5543551" cy="231493"/>
          </a:xfrm>
        </p:spPr>
        <p:txBody>
          <a:bodyPr/>
          <a:lstStyle>
            <a:lvl1pPr marL="0" indent="0">
              <a:buNone/>
              <a:defRPr sz="1200"/>
            </a:lvl1pPr>
            <a:lvl2pPr marL="179380" indent="0">
              <a:buNone/>
              <a:defRPr/>
            </a:lvl2pPr>
            <a:lvl3pPr marL="358758" indent="0">
              <a:buNone/>
              <a:defRPr/>
            </a:lvl3pPr>
            <a:lvl4pPr marL="536548" indent="0">
              <a:buNone/>
              <a:defRPr/>
            </a:lvl4pPr>
            <a:lvl5pPr marL="715927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57520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3D92-B541-49FB-9612-F2F201BBD6AE}" type="datetime1">
              <a:rPr lang="en-US" smtClean="0"/>
              <a:t>5/3/2022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     Jamaluddin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35-E385-4F31-BF24-94C0ADC2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8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407988" y="3429010"/>
            <a:ext cx="11376024" cy="1783649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407994" y="5318144"/>
            <a:ext cx="11376025" cy="631806"/>
          </a:xfrm>
        </p:spPr>
        <p:txBody>
          <a:bodyPr>
            <a:noAutofit/>
          </a:bodyPr>
          <a:lstStyle>
            <a:lvl1pPr marL="0" indent="0" algn="l">
              <a:buNone/>
              <a:defRPr sz="1801">
                <a:solidFill>
                  <a:schemeClr val="tx1"/>
                </a:solidFill>
                <a:latin typeface="+mn-lt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407994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>
            <a:off x="407994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1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9" y="2276475"/>
            <a:ext cx="11376027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1"/>
            </a:lvl1pPr>
          </a:lstStyle>
          <a:p>
            <a:fld id="{99C6F589-5085-4BE6-9FB8-61CADDB0F631}" type="datetime1">
              <a:rPr lang="en-US" smtClean="0"/>
              <a:t>5/3/2022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     Jamaluddin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35-E385-4F31-BF24-94C0ADC2A1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499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407994" y="2199450"/>
            <a:ext cx="11376025" cy="29347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2719551"/>
            <a:ext cx="1220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3248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über-  schrif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407988" y="3840490"/>
            <a:ext cx="11376024" cy="137216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407994" y="5318144"/>
            <a:ext cx="11376025" cy="29347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407994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>
            <a:off x="407994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34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94" y="2276479"/>
            <a:ext cx="5543633" cy="3673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0386" y="2276479"/>
            <a:ext cx="5543633" cy="3673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7E56-41DE-40F5-A4B6-E27C5BC0C73D}" type="datetime1">
              <a:rPr lang="en-US" smtClean="0"/>
              <a:t>5/3/2022</a:t>
            </a:fld>
            <a:endParaRPr lang="en-US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     Jamaluddin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35-E385-4F31-BF24-94C0ADC2A11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640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0754" y="2276475"/>
            <a:ext cx="5550868" cy="729372"/>
          </a:xfrm>
        </p:spPr>
        <p:txBody>
          <a:bodyPr anchor="b"/>
          <a:lstStyle>
            <a:lvl1pPr marL="0" indent="0">
              <a:buNone/>
              <a:defRPr sz="2201" b="0">
                <a:latin typeface="+mj-lt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0754" y="3185234"/>
            <a:ext cx="5550867" cy="27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385" y="2276475"/>
            <a:ext cx="5543633" cy="729372"/>
          </a:xfrm>
        </p:spPr>
        <p:txBody>
          <a:bodyPr anchor="b"/>
          <a:lstStyle>
            <a:lvl1pPr marL="0" indent="0">
              <a:buNone/>
              <a:defRPr sz="2201" b="0">
                <a:latin typeface="+mj-lt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377" y="3185234"/>
            <a:ext cx="5543635" cy="27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2B4E-BAD7-49CA-8B28-B91B29AC157A}" type="datetime1">
              <a:rPr lang="en-US" smtClean="0"/>
              <a:t>5/3/2022</a:t>
            </a:fld>
            <a:endParaRPr lang="en-US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     Jamaluddin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35-E385-4F31-BF24-94C0ADC2A1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697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Tex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7988" y="2276483"/>
            <a:ext cx="5688000" cy="3433661"/>
          </a:xfrm>
        </p:spPr>
        <p:txBody>
          <a:bodyPr>
            <a:noAutofit/>
          </a:bodyPr>
          <a:lstStyle>
            <a:lvl1pPr>
              <a:defRPr sz="1801">
                <a:latin typeface="Source Sans Pro" panose="020B0503030403020204" pitchFamily="34" charset="0"/>
              </a:defRPr>
            </a:lvl1pPr>
            <a:lvl2pPr>
              <a:defRPr sz="1801">
                <a:latin typeface="Source Sans Pro" panose="020B0503030403020204" pitchFamily="34" charset="0"/>
              </a:defRPr>
            </a:lvl2pPr>
            <a:lvl3pPr>
              <a:defRPr sz="1801">
                <a:latin typeface="Source Sans Pro" panose="020B0503030403020204" pitchFamily="34" charset="0"/>
              </a:defRPr>
            </a:lvl3pPr>
            <a:lvl4pPr>
              <a:defRPr sz="1801">
                <a:latin typeface="Source Sans Pro" panose="020B0503030403020204" pitchFamily="34" charset="0"/>
              </a:defRPr>
            </a:lvl4pPr>
            <a:lvl5pPr>
              <a:defRPr sz="1801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4765" y="2276483"/>
            <a:ext cx="5399255" cy="3433661"/>
          </a:xfrm>
        </p:spPr>
        <p:txBody>
          <a:bodyPr>
            <a:noAutofit/>
          </a:bodyPr>
          <a:lstStyle>
            <a:lvl1pPr>
              <a:defRPr sz="1801">
                <a:latin typeface="Source Sans Pro" panose="020B0503030403020204" pitchFamily="34" charset="0"/>
              </a:defRPr>
            </a:lvl1pPr>
            <a:lvl2pPr>
              <a:defRPr sz="1801">
                <a:latin typeface="Source Sans Pro" panose="020B0503030403020204" pitchFamily="34" charset="0"/>
              </a:defRPr>
            </a:lvl2pPr>
            <a:lvl3pPr>
              <a:defRPr sz="1801">
                <a:latin typeface="Source Sans Pro" panose="020B0503030403020204" pitchFamily="34" charset="0"/>
              </a:defRPr>
            </a:lvl3pPr>
            <a:lvl4pPr>
              <a:defRPr sz="1801">
                <a:latin typeface="Source Sans Pro" panose="020B0503030403020204" pitchFamily="34" charset="0"/>
              </a:defRPr>
            </a:lvl4pPr>
            <a:lvl5pPr>
              <a:defRPr sz="1801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CD6C-9275-40AB-9D02-37993E0A06E6}" type="datetime1">
              <a:rPr lang="en-US" smtClean="0"/>
              <a:t>5/3/2022</a:t>
            </a:fld>
            <a:endParaRPr lang="en-US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Research Proposal      Jamaluddin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35-E385-4F31-BF24-94C0ADC2A11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9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0" indent="0">
              <a:buNone/>
              <a:defRPr/>
            </a:lvl2pPr>
            <a:lvl3pPr marL="358758" indent="0">
              <a:buNone/>
              <a:defRPr/>
            </a:lvl3pPr>
            <a:lvl4pPr marL="536548" indent="0">
              <a:buNone/>
              <a:defRPr/>
            </a:lvl4pPr>
            <a:lvl5pPr marL="715927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384761" y="5820569"/>
            <a:ext cx="4395787" cy="232990"/>
          </a:xfrm>
        </p:spPr>
        <p:txBody>
          <a:bodyPr/>
          <a:lstStyle>
            <a:lvl1pPr marL="0" indent="0">
              <a:buNone/>
              <a:defRPr sz="1200"/>
            </a:lvl1pPr>
            <a:lvl2pPr marL="179380" indent="0">
              <a:buNone/>
              <a:defRPr/>
            </a:lvl2pPr>
            <a:lvl3pPr marL="358758" indent="0">
              <a:buNone/>
              <a:defRPr/>
            </a:lvl3pPr>
            <a:lvl4pPr marL="536548" indent="0">
              <a:buNone/>
              <a:defRPr/>
            </a:lvl4pPr>
            <a:lvl5pPr marL="715927" indent="0">
              <a:buNone/>
              <a:defRPr/>
            </a:lvl5pPr>
          </a:lstStyle>
          <a:p>
            <a:r>
              <a:rPr lang="de-AT" dirty="0"/>
              <a:t>Referenz, Quellen- oder Copyright-Angabe bei Bedarf einfügen</a:t>
            </a:r>
          </a:p>
        </p:txBody>
      </p:sp>
    </p:spTree>
    <p:extLst>
      <p:ext uri="{BB962C8B-B14F-4D97-AF65-F5344CB8AC3E}">
        <p14:creationId xmlns:p14="http://schemas.microsoft.com/office/powerpoint/2010/main" val="160779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7988" y="1332186"/>
            <a:ext cx="8532813" cy="8200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AT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7988" y="2276479"/>
            <a:ext cx="8532813" cy="3673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07989" y="6422410"/>
            <a:ext cx="720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1">
                <a:solidFill>
                  <a:schemeClr val="tx1"/>
                </a:solidFill>
              </a:defRPr>
            </a:lvl1pPr>
          </a:lstStyle>
          <a:p>
            <a:fld id="{CD662D62-A239-4C4F-B24E-6E13D2AFFB6E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39613" y="6422410"/>
            <a:ext cx="78011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1">
                <a:solidFill>
                  <a:schemeClr val="tx1"/>
                </a:solidFill>
              </a:defRPr>
            </a:lvl1pPr>
          </a:lstStyle>
          <a:p>
            <a:r>
              <a:rPr lang="en-US"/>
              <a:t>Research Proposal      Jamaluddin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56013" y="6422410"/>
            <a:ext cx="828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1">
                <a:solidFill>
                  <a:schemeClr val="tx1"/>
                </a:solidFill>
              </a:defRPr>
            </a:lvl1pPr>
          </a:lstStyle>
          <a:p>
            <a:fld id="{AFD41935-E385-4F31-BF24-94C0ADC2A11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Gerader Verbinder 10"/>
          <p:cNvCxnSpPr/>
          <p:nvPr/>
        </p:nvCxnSpPr>
        <p:spPr>
          <a:xfrm>
            <a:off x="407994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07988" y="404823"/>
            <a:ext cx="2246381" cy="612649"/>
          </a:xfrm>
          <a:prstGeom prst="rect">
            <a:avLst/>
          </a:prstGeom>
        </p:spPr>
      </p:pic>
      <p:cxnSp>
        <p:nvCxnSpPr>
          <p:cNvPr id="10" name="Gerader Verbinder 9"/>
          <p:cNvCxnSpPr/>
          <p:nvPr/>
        </p:nvCxnSpPr>
        <p:spPr>
          <a:xfrm>
            <a:off x="407994" y="6165850"/>
            <a:ext cx="11376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5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701" r:id="rId18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54" indent="-182554" algn="l" defTabSz="914354" rtl="0" eaLnBrk="1" latinLnBrk="0" hangingPunct="1">
        <a:lnSpc>
          <a:spcPct val="95000"/>
        </a:lnSpc>
        <a:spcBef>
          <a:spcPts val="1001"/>
        </a:spcBef>
        <a:buClr>
          <a:schemeClr val="accent1"/>
        </a:buClr>
        <a:buFont typeface="Arial" panose="020B0604020202020204" pitchFamily="34" charset="0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1pPr>
      <a:lvl2pPr marL="361932" indent="-179380" algn="l" defTabSz="914354" rtl="0" eaLnBrk="1" latinLnBrk="0" hangingPunct="1">
        <a:lnSpc>
          <a:spcPct val="95000"/>
        </a:lnSpc>
        <a:spcBef>
          <a:spcPts val="500"/>
        </a:spcBef>
        <a:buSzPct val="100000"/>
        <a:buFont typeface="Calibri" panose="020F0502020204030204" pitchFamily="34" charset="0"/>
        <a:buChar char="◦"/>
        <a:defRPr sz="2201" kern="1200">
          <a:solidFill>
            <a:schemeClr val="tx1"/>
          </a:solidFill>
          <a:latin typeface="+mn-lt"/>
          <a:ea typeface="+mn-ea"/>
          <a:cs typeface="+mn-cs"/>
        </a:defRPr>
      </a:lvl2pPr>
      <a:lvl3pPr marL="539724" indent="-184142" algn="l" defTabSz="914354" rtl="0" eaLnBrk="1" latinLnBrk="0" hangingPunct="1">
        <a:lnSpc>
          <a:spcPct val="95000"/>
        </a:lnSpc>
        <a:spcBef>
          <a:spcPts val="500"/>
        </a:spcBef>
        <a:buFont typeface="Source Sans Pro Light" panose="020B0403030403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2277" indent="-182554" algn="l" defTabSz="914354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07" indent="-173029" algn="l" defTabSz="914354" rtl="0" eaLnBrk="1" latinLnBrk="0" hangingPunct="1">
        <a:lnSpc>
          <a:spcPct val="95000"/>
        </a:lnSpc>
        <a:spcBef>
          <a:spcPts val="500"/>
        </a:spcBef>
        <a:buFont typeface="Source Sans Pro Light" panose="020B0403030403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pos="3840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pos="257" userDrawn="1">
          <p15:clr>
            <a:srgbClr val="F26B43"/>
          </p15:clr>
        </p15:guide>
        <p15:guide id="17" pos="7423" userDrawn="1">
          <p15:clr>
            <a:srgbClr val="F26B43"/>
          </p15:clr>
        </p15:guide>
        <p15:guide id="18" orient="horz" pos="255" userDrawn="1">
          <p15:clr>
            <a:srgbClr val="F26B43"/>
          </p15:clr>
        </p15:guide>
        <p15:guide id="19" orient="horz" pos="1434" userDrawn="1">
          <p15:clr>
            <a:srgbClr val="F26B43"/>
          </p15:clr>
        </p15:guide>
        <p15:guide id="20" orient="horz" pos="3884" userDrawn="1">
          <p15:clr>
            <a:srgbClr val="F26B43"/>
          </p15:clr>
        </p15:guide>
        <p15:guide id="21" pos="5632" userDrawn="1">
          <p15:clr>
            <a:srgbClr val="F26B43"/>
          </p15:clr>
        </p15:guide>
        <p15:guide id="22" orient="horz" pos="1366" userDrawn="1">
          <p15:clr>
            <a:srgbClr val="F26B43"/>
          </p15:clr>
        </p15:guide>
        <p15:guide id="23" orient="horz" pos="3748" userDrawn="1">
          <p15:clr>
            <a:srgbClr val="F26B43"/>
          </p15:clr>
        </p15:guide>
        <p15:guide id="24" orient="horz" pos="879" userDrawn="1">
          <p15:clr>
            <a:srgbClr val="F26B43"/>
          </p15:clr>
        </p15:guide>
        <p15:guide id="25" orient="horz" pos="8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3988" y="1964574"/>
            <a:ext cx="11376024" cy="612759"/>
          </a:xfrm>
        </p:spPr>
        <p:txBody>
          <a:bodyPr/>
          <a:lstStyle/>
          <a:p>
            <a:pPr algn="ctr"/>
            <a:r>
              <a:rPr lang="en-US" b="1">
                <a:latin typeface="Bahnschrift" panose="020B0502040204020203" pitchFamily="34" charset="0"/>
              </a:rPr>
              <a:t>Thermal History of Miocene – Pliocene strata in the Well LKB, Kutei Basin, Indonesia</a:t>
            </a:r>
            <a:endParaRPr lang="id-ID" b="1" dirty="0"/>
          </a:p>
        </p:txBody>
      </p:sp>
      <p:pic>
        <p:nvPicPr>
          <p:cNvPr id="5" name="Bildplatzhalter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" r="86"/>
          <a:stretch/>
        </p:blipFill>
        <p:spPr bwMode="auto">
          <a:xfrm>
            <a:off x="0" y="2723950"/>
            <a:ext cx="12204000" cy="4134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83C191-78BE-4B15-AC93-BBCE40DA2BCA}"/>
              </a:ext>
            </a:extLst>
          </p:cNvPr>
          <p:cNvSpPr/>
          <p:nvPr/>
        </p:nvSpPr>
        <p:spPr>
          <a:xfrm>
            <a:off x="1405426" y="3501962"/>
            <a:ext cx="9393149" cy="1200329"/>
          </a:xfrm>
          <a:prstGeom prst="rect">
            <a:avLst/>
          </a:prstGeom>
          <a:solidFill>
            <a:schemeClr val="bg2">
              <a:alpha val="84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Jamaluddin</a:t>
            </a:r>
            <a:r>
              <a:rPr lang="en-US" sz="2400" b="1" i="1" baseline="30000"/>
              <a:t>1,2</a:t>
            </a:r>
            <a:r>
              <a:rPr lang="en-US" sz="2400" b="1" i="1"/>
              <a:t>*, Michael Wagreich</a:t>
            </a:r>
            <a:r>
              <a:rPr lang="en-US" sz="2400" b="1" i="1" baseline="30000"/>
              <a:t>1</a:t>
            </a:r>
            <a:r>
              <a:rPr lang="en-US" sz="2400" b="1" i="1"/>
              <a:t>,</a:t>
            </a:r>
            <a:r>
              <a:rPr lang="en-US" sz="2400" b="1"/>
              <a:t> </a:t>
            </a:r>
            <a:r>
              <a:rPr lang="en-US" sz="2400" b="1" i="1"/>
              <a:t>Mostafa Mohamed Sayed</a:t>
            </a:r>
            <a:r>
              <a:rPr lang="en-US" sz="2400" b="1" i="1" baseline="30000"/>
              <a:t>1,3</a:t>
            </a:r>
            <a:r>
              <a:rPr lang="en-US" sz="2400" b="1" i="1"/>
              <a:t> </a:t>
            </a:r>
            <a:endParaRPr lang="id-ID" sz="2400" b="1"/>
          </a:p>
          <a:p>
            <a:pPr algn="ctr"/>
            <a:r>
              <a:rPr lang="en-US" sz="1600" i="1" baseline="30000"/>
              <a:t>1</a:t>
            </a:r>
            <a:r>
              <a:rPr lang="en-US" sz="1600" i="1"/>
              <a:t>Department of Geology, University of Vienna, Vienna, 1090, Austria</a:t>
            </a:r>
            <a:endParaRPr lang="id-ID" sz="1600"/>
          </a:p>
          <a:p>
            <a:pPr algn="ctr"/>
            <a:r>
              <a:rPr lang="en-US" sz="1600" i="1" baseline="30000"/>
              <a:t>2</a:t>
            </a:r>
            <a:r>
              <a:rPr lang="en-US" sz="1600" i="1"/>
              <a:t>Geological Engineering Study Program, Sekolah Tinggi Teknologi Migas Balikpapan, Indonesia</a:t>
            </a:r>
            <a:endParaRPr lang="id-ID" sz="1600"/>
          </a:p>
          <a:p>
            <a:pPr algn="ctr"/>
            <a:r>
              <a:rPr lang="en-US" sz="1600" i="1" baseline="30000"/>
              <a:t>3</a:t>
            </a:r>
            <a:r>
              <a:rPr lang="en-US" sz="1600" i="1"/>
              <a:t>Geology Department, Faculty of Science, Beni-Suef University</a:t>
            </a:r>
            <a:r>
              <a:rPr lang="en-US" sz="1600" b="1" i="1"/>
              <a:t>, </a:t>
            </a:r>
            <a:r>
              <a:rPr lang="en-US" sz="1600" i="1"/>
              <a:t>65211, Egypt</a:t>
            </a:r>
            <a:endParaRPr lang="id-ID" sz="1600" b="1" dirty="0">
              <a:solidFill>
                <a:schemeClr val="bg2">
                  <a:lumMod val="1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645" y="326891"/>
            <a:ext cx="651822" cy="789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467" y="246716"/>
            <a:ext cx="1035226" cy="976966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28552" b="24629"/>
          <a:stretch/>
        </p:blipFill>
        <p:spPr>
          <a:xfrm>
            <a:off x="9337906" y="326890"/>
            <a:ext cx="2452105" cy="87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244602" y="1048609"/>
            <a:ext cx="6036183" cy="4331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4602" y="3291078"/>
            <a:ext cx="1842516" cy="1842516"/>
          </a:xfrm>
          <a:custGeom>
            <a:avLst/>
            <a:gdLst/>
            <a:ahLst/>
            <a:cxnLst/>
            <a:rect l="l" t="t" r="r" b="b"/>
            <a:pathLst>
              <a:path w="1842516" h="1842516">
                <a:moveTo>
                  <a:pt x="1842516" y="1842516"/>
                </a:moveTo>
                <a:lnTo>
                  <a:pt x="1832074" y="1820917"/>
                </a:lnTo>
                <a:lnTo>
                  <a:pt x="1821617" y="1799342"/>
                </a:lnTo>
                <a:lnTo>
                  <a:pt x="1811130" y="1777814"/>
                </a:lnTo>
                <a:lnTo>
                  <a:pt x="1800597" y="1756357"/>
                </a:lnTo>
                <a:lnTo>
                  <a:pt x="1790005" y="1734994"/>
                </a:lnTo>
                <a:lnTo>
                  <a:pt x="1779337" y="1713750"/>
                </a:lnTo>
                <a:lnTo>
                  <a:pt x="1768579" y="1692647"/>
                </a:lnTo>
                <a:lnTo>
                  <a:pt x="1757716" y="1671710"/>
                </a:lnTo>
                <a:lnTo>
                  <a:pt x="1746732" y="1650961"/>
                </a:lnTo>
                <a:lnTo>
                  <a:pt x="1735613" y="1630426"/>
                </a:lnTo>
                <a:lnTo>
                  <a:pt x="1724344" y="1610126"/>
                </a:lnTo>
                <a:lnTo>
                  <a:pt x="1712908" y="1590086"/>
                </a:lnTo>
                <a:lnTo>
                  <a:pt x="1701293" y="1570330"/>
                </a:lnTo>
                <a:lnTo>
                  <a:pt x="1689481" y="1550881"/>
                </a:lnTo>
                <a:lnTo>
                  <a:pt x="1677459" y="1531762"/>
                </a:lnTo>
                <a:lnTo>
                  <a:pt x="1665211" y="1512998"/>
                </a:lnTo>
                <a:lnTo>
                  <a:pt x="1652723" y="1494612"/>
                </a:lnTo>
                <a:lnTo>
                  <a:pt x="1639978" y="1476627"/>
                </a:lnTo>
                <a:lnTo>
                  <a:pt x="1626963" y="1459068"/>
                </a:lnTo>
                <a:lnTo>
                  <a:pt x="1613661" y="1441958"/>
                </a:lnTo>
                <a:lnTo>
                  <a:pt x="1600452" y="1425685"/>
                </a:lnTo>
                <a:lnTo>
                  <a:pt x="1587649" y="1410530"/>
                </a:lnTo>
                <a:lnTo>
                  <a:pt x="1562836" y="1383006"/>
                </a:lnTo>
                <a:lnTo>
                  <a:pt x="1538366" y="1358251"/>
                </a:lnTo>
                <a:lnTo>
                  <a:pt x="1513382" y="1335131"/>
                </a:lnTo>
                <a:lnTo>
                  <a:pt x="1487027" y="1312513"/>
                </a:lnTo>
                <a:lnTo>
                  <a:pt x="1458442" y="1289262"/>
                </a:lnTo>
                <a:lnTo>
                  <a:pt x="1426771" y="1264245"/>
                </a:lnTo>
                <a:lnTo>
                  <a:pt x="1409511" y="1250719"/>
                </a:lnTo>
                <a:lnTo>
                  <a:pt x="1391157" y="1236327"/>
                </a:lnTo>
                <a:lnTo>
                  <a:pt x="1371604" y="1220927"/>
                </a:lnTo>
                <a:lnTo>
                  <a:pt x="1350743" y="1204376"/>
                </a:lnTo>
                <a:lnTo>
                  <a:pt x="1328468" y="1186533"/>
                </a:lnTo>
                <a:lnTo>
                  <a:pt x="1304670" y="1167257"/>
                </a:lnTo>
                <a:lnTo>
                  <a:pt x="1279111" y="1146757"/>
                </a:lnTo>
                <a:lnTo>
                  <a:pt x="1251762" y="1125335"/>
                </a:lnTo>
                <a:lnTo>
                  <a:pt x="1222778" y="1103043"/>
                </a:lnTo>
                <a:lnTo>
                  <a:pt x="1192312" y="1079932"/>
                </a:lnTo>
                <a:lnTo>
                  <a:pt x="1160519" y="1056054"/>
                </a:lnTo>
                <a:lnTo>
                  <a:pt x="1127555" y="1031460"/>
                </a:lnTo>
                <a:lnTo>
                  <a:pt x="1093572" y="1006202"/>
                </a:lnTo>
                <a:lnTo>
                  <a:pt x="1058726" y="980331"/>
                </a:lnTo>
                <a:lnTo>
                  <a:pt x="1023171" y="953899"/>
                </a:lnTo>
                <a:lnTo>
                  <a:pt x="987061" y="926957"/>
                </a:lnTo>
                <a:lnTo>
                  <a:pt x="950551" y="899557"/>
                </a:lnTo>
                <a:lnTo>
                  <a:pt x="913796" y="871750"/>
                </a:lnTo>
                <a:lnTo>
                  <a:pt x="876949" y="843588"/>
                </a:lnTo>
                <a:lnTo>
                  <a:pt x="840165" y="815123"/>
                </a:lnTo>
                <a:lnTo>
                  <a:pt x="803599" y="786405"/>
                </a:lnTo>
                <a:lnTo>
                  <a:pt x="767405" y="757487"/>
                </a:lnTo>
                <a:lnTo>
                  <a:pt x="731737" y="728421"/>
                </a:lnTo>
                <a:lnTo>
                  <a:pt x="696750" y="699256"/>
                </a:lnTo>
                <a:lnTo>
                  <a:pt x="662599" y="670046"/>
                </a:lnTo>
                <a:lnTo>
                  <a:pt x="629437" y="640842"/>
                </a:lnTo>
                <a:lnTo>
                  <a:pt x="596904" y="611446"/>
                </a:lnTo>
                <a:lnTo>
                  <a:pt x="564534" y="581644"/>
                </a:lnTo>
                <a:lnTo>
                  <a:pt x="532319" y="551455"/>
                </a:lnTo>
                <a:lnTo>
                  <a:pt x="500250" y="520903"/>
                </a:lnTo>
                <a:lnTo>
                  <a:pt x="468319" y="490007"/>
                </a:lnTo>
                <a:lnTo>
                  <a:pt x="436516" y="458790"/>
                </a:lnTo>
                <a:lnTo>
                  <a:pt x="404834" y="427273"/>
                </a:lnTo>
                <a:lnTo>
                  <a:pt x="373263" y="395477"/>
                </a:lnTo>
                <a:lnTo>
                  <a:pt x="341795" y="363425"/>
                </a:lnTo>
                <a:lnTo>
                  <a:pt x="310422" y="331136"/>
                </a:lnTo>
                <a:lnTo>
                  <a:pt x="279135" y="298633"/>
                </a:lnTo>
                <a:lnTo>
                  <a:pt x="247925" y="265938"/>
                </a:lnTo>
                <a:lnTo>
                  <a:pt x="216784" y="233070"/>
                </a:lnTo>
                <a:lnTo>
                  <a:pt x="185703" y="200053"/>
                </a:lnTo>
                <a:lnTo>
                  <a:pt x="154674" y="166907"/>
                </a:lnTo>
                <a:lnTo>
                  <a:pt x="123688" y="133654"/>
                </a:lnTo>
                <a:lnTo>
                  <a:pt x="92735" y="100316"/>
                </a:lnTo>
                <a:lnTo>
                  <a:pt x="61809" y="66913"/>
                </a:lnTo>
                <a:lnTo>
                  <a:pt x="30900" y="33467"/>
                </a:lnTo>
                <a:lnTo>
                  <a:pt x="0" y="0"/>
                </a:lnTo>
              </a:path>
            </a:pathLst>
          </a:custGeom>
          <a:ln w="28956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897880" y="906780"/>
            <a:ext cx="6062472" cy="4355592"/>
            <a:chOff x="5897880" y="906780"/>
            <a:chExt cx="6062472" cy="4355592"/>
          </a:xfrm>
        </p:grpSpPr>
        <p:sp>
          <p:nvSpPr>
            <p:cNvPr id="38" name="object 38"/>
            <p:cNvSpPr/>
            <p:nvPr/>
          </p:nvSpPr>
          <p:spPr>
            <a:xfrm>
              <a:off x="5897880" y="906780"/>
              <a:ext cx="6062472" cy="43555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843266" y="1895094"/>
              <a:ext cx="1564513" cy="1690115"/>
            </a:xfrm>
            <a:custGeom>
              <a:avLst/>
              <a:gdLst/>
              <a:ahLst/>
              <a:cxnLst/>
              <a:rect l="l" t="t" r="r" b="b"/>
              <a:pathLst>
                <a:path w="1508759" h="1650491">
                  <a:moveTo>
                    <a:pt x="0" y="1650491"/>
                  </a:moveTo>
                  <a:lnTo>
                    <a:pt x="1508759" y="1650491"/>
                  </a:lnTo>
                  <a:lnTo>
                    <a:pt x="1508759" y="0"/>
                  </a:lnTo>
                  <a:lnTo>
                    <a:pt x="0" y="0"/>
                  </a:lnTo>
                  <a:lnTo>
                    <a:pt x="0" y="165049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0" name="object 40"/>
          <p:cNvSpPr/>
          <p:nvPr/>
        </p:nvSpPr>
        <p:spPr>
          <a:xfrm>
            <a:off x="6300216" y="2389632"/>
            <a:ext cx="2104770" cy="1843404"/>
          </a:xfrm>
          <a:custGeom>
            <a:avLst/>
            <a:gdLst/>
            <a:ahLst/>
            <a:cxnLst/>
            <a:rect l="l" t="t" r="r" b="b"/>
            <a:pathLst>
              <a:path w="2104770" h="1843404">
                <a:moveTo>
                  <a:pt x="0" y="0"/>
                </a:moveTo>
                <a:lnTo>
                  <a:pt x="2104770" y="184340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534269" y="1185037"/>
            <a:ext cx="435237" cy="169626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(Tpkb)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45474" y="1287780"/>
            <a:ext cx="486155" cy="107049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(Tmbp)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16123" y="1862345"/>
            <a:ext cx="593725" cy="59771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(Tmpb)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01504" y="1825752"/>
            <a:ext cx="366178" cy="121493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(Tmbp)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49204" y="1825752"/>
            <a:ext cx="161287" cy="127507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Qa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46832" y="2425954"/>
            <a:ext cx="429133" cy="45719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(Tomp)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08998" y="2671953"/>
            <a:ext cx="410328" cy="72517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(Tmbp)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81641" y="2744470"/>
            <a:ext cx="1049790" cy="127507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spc="-2" dirty="0">
                <a:solidFill>
                  <a:prstClr val="black"/>
                </a:solidFill>
                <a:cs typeface="Calibri"/>
              </a:rPr>
              <a:t>F. Kampung Baru (Tpkb)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81641" y="3030982"/>
            <a:ext cx="936633" cy="127507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spc="-1" dirty="0">
                <a:solidFill>
                  <a:prstClr val="black"/>
                </a:solidFill>
                <a:cs typeface="Calibri"/>
              </a:rPr>
              <a:t>F. Balikpapan (Tmbp)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81641" y="3342767"/>
            <a:ext cx="1011690" cy="127507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spc="-1" dirty="0">
                <a:solidFill>
                  <a:prstClr val="black"/>
                </a:solidFill>
                <a:cs typeface="Calibri"/>
              </a:rPr>
              <a:t>F. Pulau Balang (Tmpb)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86497" y="3457702"/>
            <a:ext cx="429626" cy="139306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(Tomp)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64930" y="3506090"/>
            <a:ext cx="387095" cy="79120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(Tpkb)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81641" y="3677793"/>
            <a:ext cx="887865" cy="127507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spc="-1" dirty="0">
                <a:solidFill>
                  <a:prstClr val="black"/>
                </a:solidFill>
                <a:cs typeface="Calibri"/>
              </a:rPr>
              <a:t>F. Pamaluan (Tomp)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3327" y="3869436"/>
            <a:ext cx="558298" cy="127508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(Toty)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51624" y="3900552"/>
            <a:ext cx="438277" cy="96392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(Toty)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81641" y="4012692"/>
            <a:ext cx="616593" cy="127507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spc="-3" dirty="0">
                <a:solidFill>
                  <a:prstClr val="black"/>
                </a:solidFill>
                <a:cs typeface="Calibri"/>
              </a:rPr>
              <a:t>F. Tuyu (Toty)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2695" y="4069485"/>
            <a:ext cx="401521" cy="144424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(Tmbl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0785" y="4110608"/>
            <a:ext cx="241513" cy="127507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(Tet)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25688" y="4144645"/>
            <a:ext cx="184035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>
                <a:solidFill>
                  <a:prstClr val="black"/>
                </a:solidFill>
                <a:cs typeface="Calibri"/>
              </a:rPr>
              <a:t>B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81641" y="4267835"/>
            <a:ext cx="695665" cy="127507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spc="-3" dirty="0">
                <a:solidFill>
                  <a:prstClr val="black"/>
                </a:solidFill>
                <a:cs typeface="Calibri"/>
              </a:rPr>
              <a:t>F. Tanjung (Tet)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8611" y="4605274"/>
            <a:ext cx="549027" cy="127507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Pre-Tertiary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89901" y="4781423"/>
            <a:ext cx="161287" cy="127507"/>
          </a:xfrm>
          <a:prstGeom prst="rect">
            <a:avLst/>
          </a:prstGeom>
        </p:spPr>
        <p:txBody>
          <a:bodyPr wrap="square" lIns="0" tIns="5746" rIns="0" bIns="0" rtlCol="0">
            <a:no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Qa</a:t>
            </a:r>
            <a:endParaRPr sz="8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2434733">
            <a:off x="1435137" y="4432167"/>
            <a:ext cx="1140470" cy="203707"/>
          </a:xfrm>
          <a:prstGeom prst="rect">
            <a:avLst/>
          </a:prstGeom>
        </p:spPr>
        <p:txBody>
          <a:bodyPr wrap="square" lIns="0" tIns="9556" rIns="0" bIns="0" rtlCol="0">
            <a:noAutofit/>
          </a:bodyPr>
          <a:lstStyle/>
          <a:p>
            <a:pPr marL="12700">
              <a:lnSpc>
                <a:spcPts val="1505"/>
              </a:lnSpc>
            </a:pPr>
            <a:r>
              <a:rPr sz="1400" spc="-4" dirty="0" err="1">
                <a:solidFill>
                  <a:prstClr val="black"/>
                </a:solidFill>
                <a:cs typeface="Calibri"/>
              </a:rPr>
              <a:t>Adang</a:t>
            </a:r>
            <a:r>
              <a:rPr lang="en-US" sz="1400" spc="-4" dirty="0">
                <a:solidFill>
                  <a:prstClr val="black"/>
                </a:solidFill>
                <a:cs typeface="Calibri"/>
              </a:rPr>
              <a:t> Fault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74202" y="5906262"/>
            <a:ext cx="757427" cy="556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43266" y="1895094"/>
            <a:ext cx="1508759" cy="1650491"/>
          </a:xfrm>
          <a:prstGeom prst="rect">
            <a:avLst/>
          </a:prstGeom>
        </p:spPr>
        <p:txBody>
          <a:bodyPr wrap="square" lIns="0" tIns="944" rIns="0" bIns="0" rtlCol="0">
            <a:noAutofit/>
          </a:bodyPr>
          <a:lstStyle/>
          <a:p>
            <a:pPr>
              <a:lnSpc>
                <a:spcPts val="800"/>
              </a:lnSpc>
            </a:pPr>
            <a:endParaRPr sz="800" dirty="0">
              <a:solidFill>
                <a:prstClr val="black"/>
              </a:solidFill>
            </a:endParaRPr>
          </a:p>
          <a:p>
            <a:pPr marL="273557">
              <a:lnSpc>
                <a:spcPct val="101725"/>
              </a:lnSpc>
              <a:spcBef>
                <a:spcPts val="1000"/>
              </a:spcBef>
            </a:pPr>
            <a:r>
              <a:rPr sz="800" b="1" dirty="0">
                <a:solidFill>
                  <a:prstClr val="black"/>
                </a:solidFill>
                <a:cs typeface="Calibri"/>
              </a:rPr>
              <a:t>(Tomp)</a:t>
            </a:r>
            <a:endParaRPr sz="800" dirty="0">
              <a:solidFill>
                <a:prstClr val="black"/>
              </a:solidFill>
              <a:cs typeface="Calibri"/>
            </a:endParaRPr>
          </a:p>
          <a:p>
            <a:pPr marL="38861" marR="496195" indent="647446">
              <a:lnSpc>
                <a:spcPts val="2500"/>
              </a:lnSpc>
              <a:spcBef>
                <a:spcPts val="746"/>
              </a:spcBef>
            </a:pPr>
            <a:r>
              <a:rPr sz="800" b="1">
                <a:solidFill>
                  <a:prstClr val="black"/>
                </a:solidFill>
                <a:cs typeface="Calibri"/>
              </a:rPr>
              <a:t>(Tomp(Tmpb</a:t>
            </a:r>
            <a:r>
              <a:rPr sz="800" b="1" dirty="0">
                <a:solidFill>
                  <a:prstClr val="black"/>
                </a:solidFill>
                <a:cs typeface="Calibri"/>
              </a:rPr>
              <a:t>)</a:t>
            </a:r>
            <a:endParaRPr sz="800" dirty="0">
              <a:solidFill>
                <a:prstClr val="black"/>
              </a:solidFill>
              <a:cs typeface="Calibri"/>
            </a:endParaRPr>
          </a:p>
          <a:p>
            <a:pPr marR="158817" algn="r">
              <a:lnSpc>
                <a:spcPts val="660"/>
              </a:lnSpc>
            </a:pPr>
            <a:r>
              <a:rPr sz="800" b="1" dirty="0">
                <a:solidFill>
                  <a:prstClr val="black"/>
                </a:solidFill>
                <a:cs typeface="Calibri"/>
              </a:rPr>
              <a:t>(Tmbp)</a:t>
            </a:r>
            <a:endParaRPr sz="8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575" y="457010"/>
            <a:ext cx="11244072" cy="370332"/>
          </a:xfrm>
          <a:prstGeom prst="rect">
            <a:avLst/>
          </a:prstGeom>
        </p:spPr>
        <p:txBody>
          <a:bodyPr wrap="square" lIns="0" tIns="36830" rIns="0" bIns="0" rtlCol="0">
            <a:noAutofit/>
          </a:bodyPr>
          <a:lstStyle/>
          <a:p>
            <a:pPr marL="92049">
              <a:lnSpc>
                <a:spcPct val="101725"/>
              </a:lnSpc>
            </a:pP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60105" y="235742"/>
            <a:ext cx="4891083" cy="665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600" b="1" dirty="0">
                <a:solidFill>
                  <a:srgbClr val="0070C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Geological background</a:t>
            </a:r>
            <a:endParaRPr lang="id-ID" sz="3600" dirty="0">
              <a:solidFill>
                <a:srgbClr val="0070C0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26044" y="5260102"/>
            <a:ext cx="52111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>
                <a:latin typeface="Source Sans Pro"/>
              </a:rPr>
              <a:t>Regional geological map</a:t>
            </a:r>
            <a:r>
              <a:rPr lang="en-US" sz="1400">
                <a:latin typeface="Source Sans Pro"/>
              </a:rPr>
              <a:t> Lower Kutai Basin</a:t>
            </a:r>
            <a:r>
              <a:rPr lang="id-ID" sz="1400">
                <a:latin typeface="Source Sans Pro"/>
              </a:rPr>
              <a:t> </a:t>
            </a:r>
            <a:r>
              <a:rPr lang="en-US" sz="1400">
                <a:latin typeface="Source Sans Pro"/>
              </a:rPr>
              <a:t>(</a:t>
            </a:r>
            <a:r>
              <a:rPr lang="id-ID" sz="1400">
                <a:latin typeface="Source Sans Pro"/>
              </a:rPr>
              <a:t>Bachtiar, A., 2004</a:t>
            </a:r>
            <a:r>
              <a:rPr lang="en-US" sz="1400">
                <a:latin typeface="Source Sans Pro"/>
              </a:rPr>
              <a:t>)</a:t>
            </a:r>
            <a:endParaRPr lang="id-ID" sz="1400">
              <a:latin typeface="Source Sans Pro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3103" y="5265281"/>
            <a:ext cx="6096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>
                <a:latin typeface="Source Sans Pro"/>
              </a:rPr>
              <a:t>The Kutai Basin generally consists of three regional stratigraphic units of Eocene to recent age that formed a major regressive and transgressive cycle.</a:t>
            </a:r>
            <a:endParaRPr lang="id-ID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9585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35-E385-4F31-BF24-94C0ADC2A11F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9833" y="1120645"/>
            <a:ext cx="6420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The mean maximum vitrinite reflectance of the section ranges from </a:t>
            </a:r>
            <a:r>
              <a:rPr lang="en-US" b="1">
                <a:solidFill>
                  <a:schemeClr val="accent1"/>
                </a:solidFill>
              </a:rPr>
              <a:t>0.64% </a:t>
            </a:r>
            <a:r>
              <a:rPr lang="en-US"/>
              <a:t>at 3,941 feet (±1200 m) to </a:t>
            </a:r>
            <a:r>
              <a:rPr lang="en-US" b="1">
                <a:solidFill>
                  <a:schemeClr val="accent1"/>
                </a:solidFill>
              </a:rPr>
              <a:t>0.77%</a:t>
            </a:r>
            <a:r>
              <a:rPr lang="en-US"/>
              <a:t> at 6,759 feet (± 2060 m).</a:t>
            </a:r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27" y="1955107"/>
            <a:ext cx="4311226" cy="4122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7" y="1120032"/>
            <a:ext cx="4833173" cy="49580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842247" y="3556932"/>
            <a:ext cx="1889095" cy="99829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Immature</a:t>
            </a:r>
            <a:endParaRPr lang="id-ID" sz="1200" b="1" dirty="0" err="1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9902" y="3707933"/>
            <a:ext cx="1186059" cy="159390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Early Mature</a:t>
            </a:r>
            <a:endParaRPr lang="id-ID" sz="1200" b="1" dirty="0" err="1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25961" y="4655889"/>
            <a:ext cx="660392" cy="991875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  <a:p>
            <a:pPr algn="ctr"/>
            <a:endParaRPr lang="en-US" sz="1100" b="1" dirty="0">
              <a:solidFill>
                <a:schemeClr val="tx1"/>
              </a:solidFill>
            </a:endParaRPr>
          </a:p>
          <a:p>
            <a:pPr algn="ctr"/>
            <a:endParaRPr lang="en-US" sz="1100" b="1" dirty="0">
              <a:solidFill>
                <a:schemeClr val="tx1"/>
              </a:solidFill>
            </a:endParaRP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Peak Mature</a:t>
            </a:r>
            <a:endParaRPr lang="id-ID" sz="1100" b="1" dirty="0" err="1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46662" y="3129094"/>
            <a:ext cx="3325972" cy="217274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Mature (Oil window)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64864" y="1274533"/>
            <a:ext cx="279114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Maturity (%Ro) versus depth plot</a:t>
            </a:r>
            <a:endParaRPr lang="id-ID" sz="1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046662" y="2802194"/>
            <a:ext cx="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025049-9B9E-458B-A6C4-5BBF0E2D11E6}"/>
              </a:ext>
            </a:extLst>
          </p:cNvPr>
          <p:cNvSpPr txBox="1"/>
          <p:nvPr/>
        </p:nvSpPr>
        <p:spPr>
          <a:xfrm>
            <a:off x="2465008" y="2011210"/>
            <a:ext cx="219322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Tmax</a:t>
            </a:r>
            <a:r>
              <a:rPr lang="en-US" sz="1400" dirty="0"/>
              <a:t>. (</a:t>
            </a:r>
            <a:r>
              <a:rPr lang="en-US" sz="1400" baseline="30000" dirty="0"/>
              <a:t>°</a:t>
            </a:r>
            <a:r>
              <a:rPr lang="en-US" sz="1400" dirty="0"/>
              <a:t>C) versus depth plot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12158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1935-E385-4F31-BF24-94C0ADC2A11F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768" y="1675449"/>
            <a:ext cx="64207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The conventionally defined principal zone of </a:t>
            </a:r>
            <a:r>
              <a:rPr lang="en-US" sz="2000" b="1" dirty="0"/>
              <a:t>oil generation (oil window) </a:t>
            </a:r>
            <a:r>
              <a:rPr lang="en-US" sz="2000" dirty="0"/>
              <a:t>probably lies in the section from about </a:t>
            </a:r>
            <a:r>
              <a:rPr lang="en-US" sz="2000" b="1" dirty="0"/>
              <a:t>1066 to 3962 m.</a:t>
            </a:r>
          </a:p>
          <a:p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The measured maximum formation temperature at </a:t>
            </a:r>
          </a:p>
          <a:p>
            <a:r>
              <a:rPr lang="en-US" sz="2000" dirty="0">
                <a:ea typeface="Times New Roman" panose="02020603050405020304" pitchFamily="18" charset="0"/>
              </a:rPr>
              <a:t>      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2286 m is 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93,9 </a:t>
            </a:r>
            <a:r>
              <a:rPr lang="en-US" sz="2000" b="1" baseline="30000" dirty="0">
                <a:effectLst/>
                <a:ea typeface="Times New Roman" panose="02020603050405020304" pitchFamily="18" charset="0"/>
              </a:rPr>
              <a:t>°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C. </a:t>
            </a:r>
          </a:p>
          <a:p>
            <a:endParaRPr lang="en-US" sz="2000" b="1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Assuming a surface temperature of </a:t>
            </a:r>
            <a:r>
              <a:rPr lang="en-US" sz="2000" b="1" dirty="0"/>
              <a:t>26 °C, </a:t>
            </a:r>
            <a:r>
              <a:rPr lang="en-US" sz="2000" dirty="0"/>
              <a:t>the bottom hole temperature (BHT) corresponds to a geothermal gradient of </a:t>
            </a:r>
            <a:r>
              <a:rPr lang="en-US" sz="2000" b="1" dirty="0"/>
              <a:t>34,55 °C /km. </a:t>
            </a:r>
            <a:endParaRPr lang="id-ID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7" y="1120032"/>
            <a:ext cx="4833173" cy="495803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046662" y="3129094"/>
            <a:ext cx="3325972" cy="217274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Mature (Oil window)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64864" y="1274533"/>
            <a:ext cx="279114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Maturity (%Ro) versus depth plot</a:t>
            </a:r>
            <a:endParaRPr lang="id-ID" sz="1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046662" y="2802194"/>
            <a:ext cx="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96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B2DBC62-FC0D-44E1-BF2A-8DC93AB64F03}"/>
              </a:ext>
            </a:extLst>
          </p:cNvPr>
          <p:cNvGrpSpPr/>
          <p:nvPr/>
        </p:nvGrpSpPr>
        <p:grpSpPr>
          <a:xfrm>
            <a:off x="253122" y="1401513"/>
            <a:ext cx="5842878" cy="4571247"/>
            <a:chOff x="253122" y="1401513"/>
            <a:chExt cx="5842878" cy="4571247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06F8628-4204-4FAC-A600-4E21C26CF5D6}"/>
                </a:ext>
              </a:extLst>
            </p:cNvPr>
            <p:cNvGrpSpPr/>
            <p:nvPr/>
          </p:nvGrpSpPr>
          <p:grpSpPr>
            <a:xfrm>
              <a:off x="253122" y="1401513"/>
              <a:ext cx="5842878" cy="4571247"/>
              <a:chOff x="555702" y="1457496"/>
              <a:chExt cx="5842878" cy="4571247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ED72C3BC-C8EB-44B5-A620-2E48FAA5F6CB}"/>
                  </a:ext>
                </a:extLst>
              </p:cNvPr>
              <p:cNvGrpSpPr/>
              <p:nvPr/>
            </p:nvGrpSpPr>
            <p:grpSpPr>
              <a:xfrm>
                <a:off x="555702" y="1457496"/>
                <a:ext cx="5842878" cy="4571247"/>
                <a:chOff x="438256" y="1499441"/>
                <a:chExt cx="5842878" cy="4571247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937F1663-FA7E-40E3-B663-CB4590A88BFD}"/>
                    </a:ext>
                  </a:extLst>
                </p:cNvPr>
                <p:cNvGrpSpPr/>
                <p:nvPr/>
              </p:nvGrpSpPr>
              <p:grpSpPr>
                <a:xfrm>
                  <a:off x="1090569" y="1499441"/>
                  <a:ext cx="5005431" cy="4070446"/>
                  <a:chOff x="1025963" y="1517267"/>
                  <a:chExt cx="5005431" cy="4070446"/>
                </a:xfrm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49B7E43C-9265-4862-9D82-EDE738555212}"/>
                      </a:ext>
                    </a:extLst>
                  </p:cNvPr>
                  <p:cNvSpPr/>
                  <p:nvPr/>
                </p:nvSpPr>
                <p:spPr>
                  <a:xfrm>
                    <a:off x="1147558" y="1526282"/>
                    <a:ext cx="3111291" cy="140658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200" b="1" dirty="0">
                        <a:solidFill>
                          <a:schemeClr val="tx1"/>
                        </a:solidFill>
                      </a:rPr>
                      <a:t>M</a:t>
                    </a:r>
                    <a:endParaRPr lang="en-US" sz="1200" b="1" dirty="0" err="1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6ABAB725-0E63-4057-9BED-9478F35A1DA6}"/>
                      </a:ext>
                    </a:extLst>
                  </p:cNvPr>
                  <p:cNvGrpSpPr/>
                  <p:nvPr/>
                </p:nvGrpSpPr>
                <p:grpSpPr>
                  <a:xfrm>
                    <a:off x="1025963" y="1600921"/>
                    <a:ext cx="5005431" cy="3986792"/>
                    <a:chOff x="1025963" y="1600921"/>
                    <a:chExt cx="5005431" cy="3986792"/>
                  </a:xfrm>
                </p:grpSpPr>
                <p:grpSp>
                  <p:nvGrpSpPr>
                    <p:cNvPr id="48" name="Group 47">
                      <a:extLst>
                        <a:ext uri="{FF2B5EF4-FFF2-40B4-BE49-F238E27FC236}">
                          <a16:creationId xmlns:a16="http://schemas.microsoft.com/office/drawing/2014/main" id="{0C081ED4-A489-4DB4-875A-52B84E74A9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5963" y="1600921"/>
                      <a:ext cx="5005431" cy="3859413"/>
                      <a:chOff x="1031846" y="1601820"/>
                      <a:chExt cx="5005431" cy="3859413"/>
                    </a:xfrm>
                  </p:grpSpPr>
                  <p:grpSp>
                    <p:nvGrpSpPr>
                      <p:cNvPr id="4" name="Group 3">
                        <a:extLst>
                          <a:ext uri="{FF2B5EF4-FFF2-40B4-BE49-F238E27FC236}">
                            <a16:creationId xmlns:a16="http://schemas.microsoft.com/office/drawing/2014/main" id="{F9F41186-05A4-422B-B86B-15EC036554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48058" y="1601820"/>
                        <a:ext cx="4889219" cy="3859413"/>
                        <a:chOff x="2097247" y="536895"/>
                        <a:chExt cx="7659149" cy="6006518"/>
                      </a:xfrm>
                    </p:grpSpPr>
                    <p:cxnSp>
                      <p:nvCxnSpPr>
                        <p:cNvPr id="6" name="Straight Connector 5">
                          <a:extLst>
                            <a:ext uri="{FF2B5EF4-FFF2-40B4-BE49-F238E27FC236}">
                              <a16:creationId xmlns:a16="http://schemas.microsoft.com/office/drawing/2014/main" id="{1E0E3394-BA0A-4D1C-A3DD-472C76A19BC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2097248" y="536895"/>
                          <a:ext cx="67112" cy="6006518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" name="Straight Connector 6">
                          <a:extLst>
                            <a:ext uri="{FF2B5EF4-FFF2-40B4-BE49-F238E27FC236}">
                              <a16:creationId xmlns:a16="http://schemas.microsoft.com/office/drawing/2014/main" id="{F8991A48-BD0E-4B52-893E-A51D756833D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2147582" y="6446293"/>
                          <a:ext cx="7608814" cy="80342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" name="Straight Connector 7">
                          <a:extLst>
                            <a:ext uri="{FF2B5EF4-FFF2-40B4-BE49-F238E27FC236}">
                              <a16:creationId xmlns:a16="http://schemas.microsoft.com/office/drawing/2014/main" id="{BA8C5763-4131-45B0-A7EA-FFB0DDF15BE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097247" y="662730"/>
                          <a:ext cx="7642372" cy="0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" name="Straight Connector 8">
                          <a:extLst>
                            <a:ext uri="{FF2B5EF4-FFF2-40B4-BE49-F238E27FC236}">
                              <a16:creationId xmlns:a16="http://schemas.microsoft.com/office/drawing/2014/main" id="{ACF121B3-53E8-4728-8790-D464045608A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9748007" y="662730"/>
                          <a:ext cx="0" cy="5783563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" name="Straight Connector 9">
                          <a:extLst>
                            <a:ext uri="{FF2B5EF4-FFF2-40B4-BE49-F238E27FC236}">
                              <a16:creationId xmlns:a16="http://schemas.microsoft.com/office/drawing/2014/main" id="{15BA1F5C-A132-4EC4-82B2-59D42C82C09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204594" y="662730"/>
                          <a:ext cx="67112" cy="367558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6"/>
                        </a:lnRef>
                        <a:fillRef idx="0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" name="Straight Connector 10">
                          <a:extLst>
                            <a:ext uri="{FF2B5EF4-FFF2-40B4-BE49-F238E27FC236}">
                              <a16:creationId xmlns:a16="http://schemas.microsoft.com/office/drawing/2014/main" id="{AF100428-7E60-4860-B5A5-CA1282842FE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271705" y="1030287"/>
                          <a:ext cx="1258350" cy="1946771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6"/>
                        </a:lnRef>
                        <a:fillRef idx="0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" name="Straight Connector 11">
                          <a:extLst>
                            <a:ext uri="{FF2B5EF4-FFF2-40B4-BE49-F238E27FC236}">
                              <a16:creationId xmlns:a16="http://schemas.microsoft.com/office/drawing/2014/main" id="{94650604-6D0B-4B59-A45C-A9CCADA83E1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530054" y="2977057"/>
                          <a:ext cx="2390863" cy="0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6"/>
                        </a:lnRef>
                        <a:fillRef idx="0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" name="Straight Connector 12">
                          <a:extLst>
                            <a:ext uri="{FF2B5EF4-FFF2-40B4-BE49-F238E27FC236}">
                              <a16:creationId xmlns:a16="http://schemas.microsoft.com/office/drawing/2014/main" id="{18DB41CF-8D96-4C70-8BF8-611C5383E08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929306" y="872455"/>
                          <a:ext cx="2827090" cy="2104603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6"/>
                        </a:lnRef>
                        <a:fillRef idx="0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" name="Straight Connector 13">
                          <a:extLst>
                            <a:ext uri="{FF2B5EF4-FFF2-40B4-BE49-F238E27FC236}">
                              <a16:creationId xmlns:a16="http://schemas.microsoft.com/office/drawing/2014/main" id="{9208F1F1-8BC4-4FCF-AD36-35653B8D5F4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659310" y="662730"/>
                          <a:ext cx="553672" cy="1188494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5"/>
                        </a:lnRef>
                        <a:fillRef idx="0">
                          <a:schemeClr val="accent5"/>
                        </a:fillRef>
                        <a:effectRef idx="0">
                          <a:schemeClr val="accent5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" name="Straight Connector 14">
                          <a:extLst>
                            <a:ext uri="{FF2B5EF4-FFF2-40B4-BE49-F238E27FC236}">
                              <a16:creationId xmlns:a16="http://schemas.microsoft.com/office/drawing/2014/main" id="{9598B3CE-8764-42CD-893A-53BF4168C1C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212982" y="1851223"/>
                          <a:ext cx="67110" cy="367557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5"/>
                        </a:lnRef>
                        <a:fillRef idx="0">
                          <a:schemeClr val="accent5"/>
                        </a:fillRef>
                        <a:effectRef idx="0">
                          <a:schemeClr val="accent5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" name="Straight Connector 15">
                          <a:extLst>
                            <a:ext uri="{FF2B5EF4-FFF2-40B4-BE49-F238E27FC236}">
                              <a16:creationId xmlns:a16="http://schemas.microsoft.com/office/drawing/2014/main" id="{2A770F40-F0D8-4DAC-A70F-B9019250BDE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280094" y="2218780"/>
                          <a:ext cx="1249960" cy="1658739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5"/>
                        </a:lnRef>
                        <a:fillRef idx="0">
                          <a:schemeClr val="accent5"/>
                        </a:fillRef>
                        <a:effectRef idx="0">
                          <a:schemeClr val="accent5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" name="Straight Connector 16">
                          <a:extLst>
                            <a:ext uri="{FF2B5EF4-FFF2-40B4-BE49-F238E27FC236}">
                              <a16:creationId xmlns:a16="http://schemas.microsoft.com/office/drawing/2014/main" id="{A091E97C-781B-4E9A-B529-E58E20FC781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4521665" y="3759872"/>
                          <a:ext cx="2399252" cy="114669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5"/>
                        </a:lnRef>
                        <a:fillRef idx="0">
                          <a:schemeClr val="accent5"/>
                        </a:fillRef>
                        <a:effectRef idx="0">
                          <a:schemeClr val="accent5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" name="Straight Connector 17">
                          <a:extLst>
                            <a:ext uri="{FF2B5EF4-FFF2-40B4-BE49-F238E27FC236}">
                              <a16:creationId xmlns:a16="http://schemas.microsoft.com/office/drawing/2014/main" id="{3C7DED97-BB69-4110-8F98-E074B7C2B58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6895749" y="1708223"/>
                          <a:ext cx="2843870" cy="2061391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5"/>
                        </a:lnRef>
                        <a:fillRef idx="0">
                          <a:schemeClr val="accent5"/>
                        </a:fillRef>
                        <a:effectRef idx="0">
                          <a:schemeClr val="accent5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" name="Straight Connector 18">
                          <a:extLst>
                            <a:ext uri="{FF2B5EF4-FFF2-40B4-BE49-F238E27FC236}">
                              <a16:creationId xmlns:a16="http://schemas.microsoft.com/office/drawing/2014/main" id="{AD58E82B-05A2-40FF-8345-0A1FB97F8E0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533475" y="662730"/>
                          <a:ext cx="125834" cy="788565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" name="Straight Connector 19">
                          <a:extLst>
                            <a:ext uri="{FF2B5EF4-FFF2-40B4-BE49-F238E27FC236}">
                              <a16:creationId xmlns:a16="http://schemas.microsoft.com/office/drawing/2014/main" id="{6D6A6C9A-28AA-40CA-B692-26F61CA1016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659309" y="1451295"/>
                          <a:ext cx="562061" cy="985397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" name="Straight Connector 20">
                          <a:extLst>
                            <a:ext uri="{FF2B5EF4-FFF2-40B4-BE49-F238E27FC236}">
                              <a16:creationId xmlns:a16="http://schemas.microsoft.com/office/drawing/2014/main" id="{4D9AE451-3F31-4B05-9BBD-783B2C86267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221370" y="2436692"/>
                          <a:ext cx="50334" cy="305753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" name="Straight Connector 21">
                          <a:extLst>
                            <a:ext uri="{FF2B5EF4-FFF2-40B4-BE49-F238E27FC236}">
                              <a16:creationId xmlns:a16="http://schemas.microsoft.com/office/drawing/2014/main" id="{73D375E0-D7C2-45C8-83B9-BCF618B249F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280093" y="2733050"/>
                          <a:ext cx="1266741" cy="1535741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Straight Connector 22">
                          <a:extLst>
                            <a:ext uri="{FF2B5EF4-FFF2-40B4-BE49-F238E27FC236}">
                              <a16:creationId xmlns:a16="http://schemas.microsoft.com/office/drawing/2014/main" id="{34687634-635D-4A35-A145-B98F5E535BF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4521665" y="4261607"/>
                          <a:ext cx="2483142" cy="7185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" name="Straight Connector 23">
                          <a:extLst>
                            <a:ext uri="{FF2B5EF4-FFF2-40B4-BE49-F238E27FC236}">
                              <a16:creationId xmlns:a16="http://schemas.microsoft.com/office/drawing/2014/main" id="{DB782671-2C56-4E96-8D5D-F5E0FD85516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04807" y="2218780"/>
                          <a:ext cx="2734812" cy="2042827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2"/>
                        </a:lnRef>
                        <a:fillRef idx="0">
                          <a:schemeClr val="accent2"/>
                        </a:fillRef>
                        <a:effectRef idx="0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" name="Straight Connector 24">
                          <a:extLst>
                            <a:ext uri="{FF2B5EF4-FFF2-40B4-BE49-F238E27FC236}">
                              <a16:creationId xmlns:a16="http://schemas.microsoft.com/office/drawing/2014/main" id="{0703C8D9-54C7-4A71-B2C5-691E251AD44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407786" y="662730"/>
                          <a:ext cx="251523" cy="2239861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" name="Straight Connector 25">
                          <a:extLst>
                            <a:ext uri="{FF2B5EF4-FFF2-40B4-BE49-F238E27FC236}">
                              <a16:creationId xmlns:a16="http://schemas.microsoft.com/office/drawing/2014/main" id="{B7F5D2AB-CF6B-47B8-A821-6C724CC13D2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667696" y="2902591"/>
                          <a:ext cx="562062" cy="832744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" name="Straight Connector 26">
                          <a:extLst>
                            <a:ext uri="{FF2B5EF4-FFF2-40B4-BE49-F238E27FC236}">
                              <a16:creationId xmlns:a16="http://schemas.microsoft.com/office/drawing/2014/main" id="{664A620A-CE4A-4242-9E70-EEB85054491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229758" y="3744576"/>
                          <a:ext cx="41945" cy="165315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Straight Connector 27">
                          <a:extLst>
                            <a:ext uri="{FF2B5EF4-FFF2-40B4-BE49-F238E27FC236}">
                              <a16:creationId xmlns:a16="http://schemas.microsoft.com/office/drawing/2014/main" id="{CD8BAE97-5910-4567-B5C1-4E3A29FAE56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280092" y="3909892"/>
                          <a:ext cx="1300295" cy="1454765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Straight Connector 28">
                          <a:extLst>
                            <a:ext uri="{FF2B5EF4-FFF2-40B4-BE49-F238E27FC236}">
                              <a16:creationId xmlns:a16="http://schemas.microsoft.com/office/drawing/2014/main" id="{668E79CC-B4DF-4219-9576-A94A1F7B328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563610" y="5364657"/>
                          <a:ext cx="2416028" cy="0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Straight Connector 29">
                          <a:extLst>
                            <a:ext uri="{FF2B5EF4-FFF2-40B4-BE49-F238E27FC236}">
                              <a16:creationId xmlns:a16="http://schemas.microsoft.com/office/drawing/2014/main" id="{E399454F-0FF0-4D0C-8FD2-9808CA66573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6979638" y="3288485"/>
                          <a:ext cx="2768369" cy="2076172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>
                          <a:extLst>
                            <a:ext uri="{FF2B5EF4-FFF2-40B4-BE49-F238E27FC236}">
                              <a16:creationId xmlns:a16="http://schemas.microsoft.com/office/drawing/2014/main" id="{0A92469C-32DA-439E-9883-F6429F4D55B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097247" y="712030"/>
                          <a:ext cx="318636" cy="1047119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" name="Straight Connector 31">
                          <a:extLst>
                            <a:ext uri="{FF2B5EF4-FFF2-40B4-BE49-F238E27FC236}">
                              <a16:creationId xmlns:a16="http://schemas.microsoft.com/office/drawing/2014/main" id="{9A48B93F-ED54-4992-BEF0-C20508C3AB9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407785" y="1697428"/>
                          <a:ext cx="285078" cy="1812535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Straight Connector 32">
                          <a:extLst>
                            <a:ext uri="{FF2B5EF4-FFF2-40B4-BE49-F238E27FC236}">
                              <a16:creationId xmlns:a16="http://schemas.microsoft.com/office/drawing/2014/main" id="{F0F59C62-79B0-46BF-8795-D2886FBB4C6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692863" y="3469051"/>
                          <a:ext cx="1862358" cy="2453577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Straight Connector 33">
                          <a:extLst>
                            <a:ext uri="{FF2B5EF4-FFF2-40B4-BE49-F238E27FC236}">
                              <a16:creationId xmlns:a16="http://schemas.microsoft.com/office/drawing/2014/main" id="{127EF45E-E304-41BF-BB6A-A0D5F4CF8F2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4555221" y="5919205"/>
                          <a:ext cx="2365695" cy="3423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Straight Connector 34">
                          <a:extLst>
                            <a:ext uri="{FF2B5EF4-FFF2-40B4-BE49-F238E27FC236}">
                              <a16:creationId xmlns:a16="http://schemas.microsoft.com/office/drawing/2014/main" id="{7305194D-6997-4975-BCEE-7CB5CBCAD15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6920915" y="3759873"/>
                          <a:ext cx="2768369" cy="2162755"/>
                        </a:xfrm>
                        <a:prstGeom prst="line">
                          <a:avLst/>
                        </a:prstGeom>
                        <a:ln/>
                      </p:spPr>
                      <p:style>
                        <a:lnRef idx="1">
                          <a:schemeClr val="accent4"/>
                        </a:lnRef>
                        <a:fillRef idx="0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52D19A7E-A890-4C6A-ABB0-564EBA34281D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031846" y="1682674"/>
                        <a:ext cx="116212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  <a:alpha val="50000"/>
                          </a:schemeClr>
                        </a:solidFill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Connector 40">
                        <a:extLst>
                          <a:ext uri="{FF2B5EF4-FFF2-40B4-BE49-F238E27FC236}">
                            <a16:creationId xmlns:a16="http://schemas.microsoft.com/office/drawing/2014/main" id="{313B491A-1994-4C56-B46A-827C01605E2A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041633" y="2204190"/>
                        <a:ext cx="116212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bg2">
                            <a:lumMod val="10000"/>
                            <a:alpha val="50000"/>
                          </a:schemeClr>
                        </a:solidFill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>
                        <a:extLst>
                          <a:ext uri="{FF2B5EF4-FFF2-40B4-BE49-F238E27FC236}">
                            <a16:creationId xmlns:a16="http://schemas.microsoft.com/office/drawing/2014/main" id="{3EFC7038-0B30-419A-AD3B-3EDA9A9B9284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043031" y="2725706"/>
                        <a:ext cx="116212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  <a:alpha val="50000"/>
                          </a:schemeClr>
                        </a:solidFill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Connector 42">
                        <a:extLst>
                          <a:ext uri="{FF2B5EF4-FFF2-40B4-BE49-F238E27FC236}">
                            <a16:creationId xmlns:a16="http://schemas.microsoft.com/office/drawing/2014/main" id="{5874FB9A-169B-4FAE-84CE-6A8207653E3D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044429" y="3247222"/>
                        <a:ext cx="116212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Straight Connector 43">
                        <a:extLst>
                          <a:ext uri="{FF2B5EF4-FFF2-40B4-BE49-F238E27FC236}">
                            <a16:creationId xmlns:a16="http://schemas.microsoft.com/office/drawing/2014/main" id="{5C7E086E-E533-42E0-AF68-0F861F4D3F50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045827" y="3768738"/>
                        <a:ext cx="116212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  <a:alpha val="50000"/>
                          </a:schemeClr>
                        </a:solidFill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Straight Connector 44">
                        <a:extLst>
                          <a:ext uri="{FF2B5EF4-FFF2-40B4-BE49-F238E27FC236}">
                            <a16:creationId xmlns:a16="http://schemas.microsoft.com/office/drawing/2014/main" id="{8AF29911-A6A1-4388-AE0C-AD28EB9E7FEC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080781" y="4290254"/>
                        <a:ext cx="116212" cy="0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Straight Connector 45">
                        <a:extLst>
                          <a:ext uri="{FF2B5EF4-FFF2-40B4-BE49-F238E27FC236}">
                            <a16:creationId xmlns:a16="http://schemas.microsoft.com/office/drawing/2014/main" id="{4A843153-8A02-4EAE-9CCD-4A00C482B614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073790" y="4811770"/>
                        <a:ext cx="116212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Straight Connector 46">
                        <a:extLst>
                          <a:ext uri="{FF2B5EF4-FFF2-40B4-BE49-F238E27FC236}">
                            <a16:creationId xmlns:a16="http://schemas.microsoft.com/office/drawing/2014/main" id="{7CEB9FB1-0605-49F6-B717-EBB91093E90C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1075188" y="5417176"/>
                        <a:ext cx="116212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alpha val="50000"/>
                          </a:schemeClr>
                        </a:solidFill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624B850-9234-4501-BDDF-FEF5B702E3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49050" y="5423742"/>
                      <a:ext cx="0" cy="138159"/>
                    </a:xfrm>
                    <a:prstGeom prst="line">
                      <a:avLst/>
                    </a:prstGeom>
                    <a:ln w="381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10BB7E32-5A50-4025-891E-C64EC3E9A0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12510" y="5421485"/>
                      <a:ext cx="0" cy="137126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923F2A68-E5AA-474A-9537-189148387CE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001137" y="5421485"/>
                      <a:ext cx="0" cy="137126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BBA1A22E-7CE0-49F8-B618-C2B3D9D18C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18180" y="5426531"/>
                      <a:ext cx="0" cy="137126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9F90AA25-31C8-453E-8673-98E4C529F3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235223" y="5431577"/>
                      <a:ext cx="0" cy="137126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DD047B32-7954-47FB-9B0F-914971719F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52266" y="5419845"/>
                      <a:ext cx="0" cy="137126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630B888A-9479-44A4-9502-BDC82EBA77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69309" y="5408113"/>
                      <a:ext cx="0" cy="137126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39F34D1B-18D8-4252-994E-6490057E72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93474" y="5449554"/>
                      <a:ext cx="0" cy="138159"/>
                    </a:xfrm>
                    <a:prstGeom prst="line">
                      <a:avLst/>
                    </a:prstGeom>
                    <a:ln w="381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68D4C5E9-D478-48CD-B767-1F9B2CA03D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020684" y="5391771"/>
                      <a:ext cx="0" cy="137126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89D031C2-486A-4440-B583-46F8A9A66662}"/>
                      </a:ext>
                    </a:extLst>
                  </p:cNvPr>
                  <p:cNvSpPr/>
                  <p:nvPr/>
                </p:nvSpPr>
                <p:spPr>
                  <a:xfrm>
                    <a:off x="4258850" y="1529274"/>
                    <a:ext cx="1210460" cy="140658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200" b="1" dirty="0">
                        <a:solidFill>
                          <a:schemeClr val="tx1"/>
                        </a:solidFill>
                      </a:rPr>
                      <a:t>P</a:t>
                    </a:r>
                    <a:endParaRPr lang="en-US" sz="1200" b="1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3119BD31-07ED-4F24-8AB1-7B09E8FF6BE7}"/>
                      </a:ext>
                    </a:extLst>
                  </p:cNvPr>
                  <p:cNvSpPr/>
                  <p:nvPr/>
                </p:nvSpPr>
                <p:spPr>
                  <a:xfrm>
                    <a:off x="5469309" y="1517267"/>
                    <a:ext cx="551375" cy="170669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200" b="1" dirty="0">
                        <a:solidFill>
                          <a:schemeClr val="tx1"/>
                        </a:solidFill>
                      </a:rPr>
                      <a:t>P</a:t>
                    </a:r>
                    <a:endParaRPr lang="en-US" sz="1200" b="1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8546ABD-3846-49C1-A5C4-7D9A29B74F01}"/>
                    </a:ext>
                  </a:extLst>
                </p:cNvPr>
                <p:cNvSpPr txBox="1"/>
                <p:nvPr/>
              </p:nvSpPr>
              <p:spPr>
                <a:xfrm>
                  <a:off x="1732552" y="5555321"/>
                  <a:ext cx="33013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14</a:t>
                  </a:r>
                  <a:endParaRPr lang="en-US" sz="1100" b="1" dirty="0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FE2CADD-6955-4711-9966-08D4B4ADFDAD}"/>
                    </a:ext>
                  </a:extLst>
                </p:cNvPr>
                <p:cNvSpPr txBox="1"/>
                <p:nvPr/>
              </p:nvSpPr>
              <p:spPr>
                <a:xfrm>
                  <a:off x="1115510" y="5547688"/>
                  <a:ext cx="33013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16</a:t>
                  </a:r>
                  <a:endParaRPr lang="en-US" sz="1100" b="1" dirty="0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5380D899-F99E-44F6-B82E-F4B12C00C5EB}"/>
                    </a:ext>
                  </a:extLst>
                </p:cNvPr>
                <p:cNvSpPr txBox="1"/>
                <p:nvPr/>
              </p:nvSpPr>
              <p:spPr>
                <a:xfrm>
                  <a:off x="2283746" y="5555321"/>
                  <a:ext cx="33013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12</a:t>
                  </a:r>
                  <a:endParaRPr lang="en-US" sz="1100" b="1" dirty="0"/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E482C9F-0FCE-4205-A6E7-90FB3267EBF8}"/>
                    </a:ext>
                  </a:extLst>
                </p:cNvPr>
                <p:cNvSpPr txBox="1"/>
                <p:nvPr/>
              </p:nvSpPr>
              <p:spPr>
                <a:xfrm>
                  <a:off x="2900788" y="5555321"/>
                  <a:ext cx="33013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10</a:t>
                  </a:r>
                  <a:endParaRPr lang="en-US" sz="1100" b="1" dirty="0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7931691-D20C-4E49-A1E3-C1CDED83D9C4}"/>
                    </a:ext>
                  </a:extLst>
                </p:cNvPr>
                <p:cNvSpPr txBox="1"/>
                <p:nvPr/>
              </p:nvSpPr>
              <p:spPr>
                <a:xfrm>
                  <a:off x="3555264" y="5555321"/>
                  <a:ext cx="33013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8</a:t>
                  </a:r>
                  <a:endParaRPr lang="en-US" sz="1100" b="1" dirty="0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540FE7B-4E45-47E7-9CAD-06CE528C697D}"/>
                    </a:ext>
                  </a:extLst>
                </p:cNvPr>
                <p:cNvSpPr txBox="1"/>
                <p:nvPr/>
              </p:nvSpPr>
              <p:spPr>
                <a:xfrm>
                  <a:off x="4158385" y="5539145"/>
                  <a:ext cx="33013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6</a:t>
                  </a:r>
                  <a:endParaRPr lang="en-US" sz="1100" b="1" dirty="0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941F8280-3B53-4908-B970-ADFC75409EB6}"/>
                    </a:ext>
                  </a:extLst>
                </p:cNvPr>
                <p:cNvSpPr txBox="1"/>
                <p:nvPr/>
              </p:nvSpPr>
              <p:spPr>
                <a:xfrm>
                  <a:off x="4797925" y="5547688"/>
                  <a:ext cx="33013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4</a:t>
                  </a:r>
                  <a:endParaRPr lang="en-US" sz="1100" b="1" dirty="0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AB4A1B1-AD6E-4D65-AAC1-54BA6CCC777F}"/>
                    </a:ext>
                  </a:extLst>
                </p:cNvPr>
                <p:cNvSpPr txBox="1"/>
                <p:nvPr/>
              </p:nvSpPr>
              <p:spPr>
                <a:xfrm>
                  <a:off x="5412425" y="5522535"/>
                  <a:ext cx="33013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2</a:t>
                  </a:r>
                  <a:endParaRPr lang="en-US" sz="1100" b="1" dirty="0"/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BB6431AF-71B0-4E95-9D7B-EB1B8680F587}"/>
                    </a:ext>
                  </a:extLst>
                </p:cNvPr>
                <p:cNvSpPr txBox="1"/>
                <p:nvPr/>
              </p:nvSpPr>
              <p:spPr>
                <a:xfrm>
                  <a:off x="5950995" y="5523078"/>
                  <a:ext cx="33013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0</a:t>
                  </a:r>
                  <a:endParaRPr lang="en-US" sz="1100" b="1" dirty="0"/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058C133B-246B-4C5C-8ACC-FFAE60176113}"/>
                    </a:ext>
                  </a:extLst>
                </p:cNvPr>
                <p:cNvSpPr txBox="1"/>
                <p:nvPr/>
              </p:nvSpPr>
              <p:spPr>
                <a:xfrm>
                  <a:off x="815025" y="1520932"/>
                  <a:ext cx="33013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0</a:t>
                  </a:r>
                  <a:endParaRPr lang="en-US" sz="1100" b="1" dirty="0"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61CBAAD-9D71-4604-B4D9-77865789CDD9}"/>
                    </a:ext>
                  </a:extLst>
                </p:cNvPr>
                <p:cNvSpPr txBox="1"/>
                <p:nvPr/>
              </p:nvSpPr>
              <p:spPr>
                <a:xfrm>
                  <a:off x="687335" y="2034338"/>
                  <a:ext cx="47933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2000</a:t>
                  </a:r>
                  <a:endParaRPr lang="en-US" sz="1100" b="1" dirty="0"/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819B62DB-4EF2-44D4-801E-552EFF8C3646}"/>
                    </a:ext>
                  </a:extLst>
                </p:cNvPr>
                <p:cNvSpPr txBox="1"/>
                <p:nvPr/>
              </p:nvSpPr>
              <p:spPr>
                <a:xfrm>
                  <a:off x="697997" y="2555853"/>
                  <a:ext cx="47933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4000</a:t>
                  </a:r>
                  <a:endParaRPr lang="en-US" sz="1100" b="1" dirty="0"/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9E65FC6-4B03-48B6-AE41-CB9E2BF343A5}"/>
                    </a:ext>
                  </a:extLst>
                </p:cNvPr>
                <p:cNvSpPr txBox="1"/>
                <p:nvPr/>
              </p:nvSpPr>
              <p:spPr>
                <a:xfrm>
                  <a:off x="708659" y="3077368"/>
                  <a:ext cx="47933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6000</a:t>
                  </a:r>
                  <a:endParaRPr lang="en-US" sz="1100" b="1" dirty="0"/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3CD0645-8CE7-48BE-A387-DCA05B6AEEC3}"/>
                    </a:ext>
                  </a:extLst>
                </p:cNvPr>
                <p:cNvSpPr txBox="1"/>
                <p:nvPr/>
              </p:nvSpPr>
              <p:spPr>
                <a:xfrm>
                  <a:off x="719321" y="3598883"/>
                  <a:ext cx="47933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8000</a:t>
                  </a:r>
                  <a:endParaRPr lang="en-US" sz="1100" b="1" dirty="0"/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E5E6764-FF99-49A0-84A7-C53F307A8AA8}"/>
                    </a:ext>
                  </a:extLst>
                </p:cNvPr>
                <p:cNvSpPr txBox="1"/>
                <p:nvPr/>
              </p:nvSpPr>
              <p:spPr>
                <a:xfrm>
                  <a:off x="687335" y="4120398"/>
                  <a:ext cx="52197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10000</a:t>
                  </a:r>
                  <a:endParaRPr lang="en-US" sz="1100" b="1" dirty="0"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B31060BE-520D-4C99-B82B-A70FB81450B5}"/>
                    </a:ext>
                  </a:extLst>
                </p:cNvPr>
                <p:cNvSpPr txBox="1"/>
                <p:nvPr/>
              </p:nvSpPr>
              <p:spPr>
                <a:xfrm>
                  <a:off x="655349" y="4641913"/>
                  <a:ext cx="52197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12000</a:t>
                  </a:r>
                  <a:endParaRPr lang="en-US" sz="1100" b="1" dirty="0"/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EDF3DB9-A4CB-4E83-84BB-41B2B648528F}"/>
                    </a:ext>
                  </a:extLst>
                </p:cNvPr>
                <p:cNvSpPr txBox="1"/>
                <p:nvPr/>
              </p:nvSpPr>
              <p:spPr>
                <a:xfrm>
                  <a:off x="624059" y="5255211"/>
                  <a:ext cx="52197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/>
                    <a:t>14000</a:t>
                  </a:r>
                  <a:endParaRPr lang="en-US" sz="1100" b="1" dirty="0"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D7BD1C2-7D64-4D91-8C7C-CFE5FCBC845F}"/>
                    </a:ext>
                  </a:extLst>
                </p:cNvPr>
                <p:cNvSpPr txBox="1"/>
                <p:nvPr/>
              </p:nvSpPr>
              <p:spPr>
                <a:xfrm>
                  <a:off x="3244652" y="5793689"/>
                  <a:ext cx="98461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200" b="1" dirty="0"/>
                    <a:t>Time (Ma)</a:t>
                  </a:r>
                  <a:endParaRPr lang="en-US" sz="1200" b="1" dirty="0"/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2A3F7E08-B3C8-45E4-AD49-083A14056903}"/>
                    </a:ext>
                  </a:extLst>
                </p:cNvPr>
                <p:cNvSpPr txBox="1"/>
                <p:nvPr/>
              </p:nvSpPr>
              <p:spPr>
                <a:xfrm rot="16200000">
                  <a:off x="84451" y="3058170"/>
                  <a:ext cx="98461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200" b="1" dirty="0"/>
                    <a:t>Depth (</a:t>
                  </a:r>
                  <a:r>
                    <a:rPr lang="de-DE" sz="1200" b="1" dirty="0" err="1"/>
                    <a:t>feet</a:t>
                  </a:r>
                  <a:r>
                    <a:rPr lang="de-DE" sz="1200" b="1" dirty="0"/>
                    <a:t>)</a:t>
                  </a:r>
                  <a:endParaRPr lang="en-US" sz="1200" b="1" dirty="0"/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A2263ABC-5E01-4D5E-B2FA-7A5CE62B933F}"/>
                    </a:ext>
                  </a:extLst>
                </p:cNvPr>
                <p:cNvSpPr txBox="1"/>
                <p:nvPr/>
              </p:nvSpPr>
              <p:spPr>
                <a:xfrm>
                  <a:off x="3461282" y="3408969"/>
                  <a:ext cx="98461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200" b="1" dirty="0"/>
                    <a:t>Ro = 0.6 %</a:t>
                  </a:r>
                  <a:endParaRPr lang="en-US" sz="1200" b="1" dirty="0"/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FF5A8F8-1BB0-4ED3-886B-C17F3204535B}"/>
                    </a:ext>
                  </a:extLst>
                </p:cNvPr>
                <p:cNvSpPr txBox="1"/>
                <p:nvPr/>
              </p:nvSpPr>
              <p:spPr>
                <a:xfrm rot="19567290">
                  <a:off x="2052747" y="3709239"/>
                  <a:ext cx="168718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200" b="1" dirty="0"/>
                    <a:t>Top </a:t>
                  </a:r>
                  <a:r>
                    <a:rPr lang="de-DE" sz="1200" b="1" dirty="0" err="1"/>
                    <a:t>of</a:t>
                  </a:r>
                  <a:r>
                    <a:rPr lang="de-DE" sz="1200" b="1" dirty="0"/>
                    <a:t> </a:t>
                  </a:r>
                  <a:r>
                    <a:rPr lang="de-DE" sz="1200" b="1" dirty="0" err="1"/>
                    <a:t>oil</a:t>
                  </a:r>
                  <a:r>
                    <a:rPr lang="de-DE" sz="1200" b="1" dirty="0"/>
                    <a:t> </a:t>
                  </a:r>
                  <a:r>
                    <a:rPr lang="de-DE" sz="1200" b="1" dirty="0" err="1"/>
                    <a:t>window</a:t>
                  </a:r>
                  <a:endParaRPr lang="en-US" sz="1200" b="1" dirty="0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11A139B-6982-4CEF-BC80-5138642A3E5D}"/>
                  </a:ext>
                </a:extLst>
              </p:cNvPr>
              <p:cNvSpPr/>
              <p:nvPr/>
            </p:nvSpPr>
            <p:spPr>
              <a:xfrm>
                <a:off x="2289332" y="2362456"/>
                <a:ext cx="4018162" cy="2693309"/>
              </a:xfrm>
              <a:custGeom>
                <a:avLst/>
                <a:gdLst>
                  <a:gd name="connsiteX0" fmla="*/ 3910133 w 4036307"/>
                  <a:gd name="connsiteY0" fmla="*/ 70351 h 2693309"/>
                  <a:gd name="connsiteX1" fmla="*/ 2240724 w 4036307"/>
                  <a:gd name="connsiteY1" fmla="*/ 1278366 h 2693309"/>
                  <a:gd name="connsiteX2" fmla="*/ 864930 w 4036307"/>
                  <a:gd name="connsiteY2" fmla="*/ 1563592 h 2693309"/>
                  <a:gd name="connsiteX3" fmla="*/ 621649 w 4036307"/>
                  <a:gd name="connsiteY3" fmla="*/ 1882373 h 2693309"/>
                  <a:gd name="connsiteX4" fmla="*/ 277700 w 4036307"/>
                  <a:gd name="connsiteY4" fmla="*/ 1873984 h 2693309"/>
                  <a:gd name="connsiteX5" fmla="*/ 9252 w 4036307"/>
                  <a:gd name="connsiteY5" fmla="*/ 1882373 h 2693309"/>
                  <a:gd name="connsiteX6" fmla="*/ 621649 w 4036307"/>
                  <a:gd name="connsiteY6" fmla="*/ 2637383 h 2693309"/>
                  <a:gd name="connsiteX7" fmla="*/ 638427 w 4036307"/>
                  <a:gd name="connsiteY7" fmla="*/ 2637383 h 2693309"/>
                  <a:gd name="connsiteX8" fmla="*/ 957208 w 4036307"/>
                  <a:gd name="connsiteY8" fmla="*/ 2645772 h 2693309"/>
                  <a:gd name="connsiteX9" fmla="*/ 1242434 w 4036307"/>
                  <a:gd name="connsiteY9" fmla="*/ 2645772 h 2693309"/>
                  <a:gd name="connsiteX10" fmla="*/ 1536049 w 4036307"/>
                  <a:gd name="connsiteY10" fmla="*/ 2645772 h 2693309"/>
                  <a:gd name="connsiteX11" fmla="*/ 1947109 w 4036307"/>
                  <a:gd name="connsiteY11" fmla="*/ 2645772 h 2693309"/>
                  <a:gd name="connsiteX12" fmla="*/ 2114889 w 4036307"/>
                  <a:gd name="connsiteY12" fmla="*/ 2654161 h 2693309"/>
                  <a:gd name="connsiteX13" fmla="*/ 2291058 w 4036307"/>
                  <a:gd name="connsiteY13" fmla="*/ 2486381 h 2693309"/>
                  <a:gd name="connsiteX14" fmla="*/ 2517561 w 4036307"/>
                  <a:gd name="connsiteY14" fmla="*/ 2310212 h 2693309"/>
                  <a:gd name="connsiteX15" fmla="*/ 2786008 w 4036307"/>
                  <a:gd name="connsiteY15" fmla="*/ 2108876 h 2693309"/>
                  <a:gd name="connsiteX16" fmla="*/ 3020900 w 4036307"/>
                  <a:gd name="connsiteY16" fmla="*/ 1924318 h 2693309"/>
                  <a:gd name="connsiteX17" fmla="*/ 3280959 w 4036307"/>
                  <a:gd name="connsiteY17" fmla="*/ 1756538 h 2693309"/>
                  <a:gd name="connsiteX18" fmla="*/ 3490684 w 4036307"/>
                  <a:gd name="connsiteY18" fmla="*/ 1571981 h 2693309"/>
                  <a:gd name="connsiteX19" fmla="*/ 3675241 w 4036307"/>
                  <a:gd name="connsiteY19" fmla="*/ 1429368 h 2693309"/>
                  <a:gd name="connsiteX20" fmla="*/ 3918522 w 4036307"/>
                  <a:gd name="connsiteY20" fmla="*/ 1269977 h 2693309"/>
                  <a:gd name="connsiteX21" fmla="*/ 3926911 w 4036307"/>
                  <a:gd name="connsiteY21" fmla="*/ 1160920 h 2693309"/>
                  <a:gd name="connsiteX22" fmla="*/ 3918522 w 4036307"/>
                  <a:gd name="connsiteY22" fmla="*/ 942806 h 2693309"/>
                  <a:gd name="connsiteX23" fmla="*/ 3926911 w 4036307"/>
                  <a:gd name="connsiteY23" fmla="*/ 707915 h 2693309"/>
                  <a:gd name="connsiteX24" fmla="*/ 3918522 w 4036307"/>
                  <a:gd name="connsiteY24" fmla="*/ 414300 h 2693309"/>
                  <a:gd name="connsiteX25" fmla="*/ 3918522 w 4036307"/>
                  <a:gd name="connsiteY25" fmla="*/ 171019 h 2693309"/>
                  <a:gd name="connsiteX26" fmla="*/ 3910133 w 4036307"/>
                  <a:gd name="connsiteY26" fmla="*/ 70351 h 269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036307" h="2693309">
                    <a:moveTo>
                      <a:pt x="3910133" y="70351"/>
                    </a:moveTo>
                    <a:cubicBezTo>
                      <a:pt x="3630500" y="254909"/>
                      <a:pt x="2748258" y="1029493"/>
                      <a:pt x="2240724" y="1278366"/>
                    </a:cubicBezTo>
                    <a:cubicBezTo>
                      <a:pt x="1733190" y="1527239"/>
                      <a:pt x="1134776" y="1462924"/>
                      <a:pt x="864930" y="1563592"/>
                    </a:cubicBezTo>
                    <a:cubicBezTo>
                      <a:pt x="595084" y="1664260"/>
                      <a:pt x="719521" y="1830641"/>
                      <a:pt x="621649" y="1882373"/>
                    </a:cubicBezTo>
                    <a:cubicBezTo>
                      <a:pt x="523777" y="1934105"/>
                      <a:pt x="379766" y="1873984"/>
                      <a:pt x="277700" y="1873984"/>
                    </a:cubicBezTo>
                    <a:cubicBezTo>
                      <a:pt x="175634" y="1873984"/>
                      <a:pt x="-48073" y="1755140"/>
                      <a:pt x="9252" y="1882373"/>
                    </a:cubicBezTo>
                    <a:cubicBezTo>
                      <a:pt x="66577" y="2009606"/>
                      <a:pt x="516786" y="2511548"/>
                      <a:pt x="621649" y="2637383"/>
                    </a:cubicBezTo>
                    <a:cubicBezTo>
                      <a:pt x="726511" y="2763218"/>
                      <a:pt x="638427" y="2637383"/>
                      <a:pt x="638427" y="2637383"/>
                    </a:cubicBezTo>
                    <a:lnTo>
                      <a:pt x="957208" y="2645772"/>
                    </a:lnTo>
                    <a:cubicBezTo>
                      <a:pt x="1057876" y="2647170"/>
                      <a:pt x="1242434" y="2645772"/>
                      <a:pt x="1242434" y="2645772"/>
                    </a:cubicBezTo>
                    <a:lnTo>
                      <a:pt x="1536049" y="2645772"/>
                    </a:lnTo>
                    <a:lnTo>
                      <a:pt x="1947109" y="2645772"/>
                    </a:lnTo>
                    <a:cubicBezTo>
                      <a:pt x="2043582" y="2647170"/>
                      <a:pt x="2057564" y="2680726"/>
                      <a:pt x="2114889" y="2654161"/>
                    </a:cubicBezTo>
                    <a:cubicBezTo>
                      <a:pt x="2172214" y="2627596"/>
                      <a:pt x="2223946" y="2543706"/>
                      <a:pt x="2291058" y="2486381"/>
                    </a:cubicBezTo>
                    <a:cubicBezTo>
                      <a:pt x="2358170" y="2429056"/>
                      <a:pt x="2435069" y="2373129"/>
                      <a:pt x="2517561" y="2310212"/>
                    </a:cubicBezTo>
                    <a:cubicBezTo>
                      <a:pt x="2600053" y="2247295"/>
                      <a:pt x="2702118" y="2173192"/>
                      <a:pt x="2786008" y="2108876"/>
                    </a:cubicBezTo>
                    <a:cubicBezTo>
                      <a:pt x="2869898" y="2044560"/>
                      <a:pt x="2938408" y="1983041"/>
                      <a:pt x="3020900" y="1924318"/>
                    </a:cubicBezTo>
                    <a:cubicBezTo>
                      <a:pt x="3103392" y="1865595"/>
                      <a:pt x="3202662" y="1815261"/>
                      <a:pt x="3280959" y="1756538"/>
                    </a:cubicBezTo>
                    <a:cubicBezTo>
                      <a:pt x="3359256" y="1697815"/>
                      <a:pt x="3424970" y="1626509"/>
                      <a:pt x="3490684" y="1571981"/>
                    </a:cubicBezTo>
                    <a:cubicBezTo>
                      <a:pt x="3556398" y="1517453"/>
                      <a:pt x="3603935" y="1479702"/>
                      <a:pt x="3675241" y="1429368"/>
                    </a:cubicBezTo>
                    <a:cubicBezTo>
                      <a:pt x="3746547" y="1379034"/>
                      <a:pt x="3876577" y="1314718"/>
                      <a:pt x="3918522" y="1269977"/>
                    </a:cubicBezTo>
                    <a:cubicBezTo>
                      <a:pt x="3960467" y="1225236"/>
                      <a:pt x="3926911" y="1215448"/>
                      <a:pt x="3926911" y="1160920"/>
                    </a:cubicBezTo>
                    <a:cubicBezTo>
                      <a:pt x="3926911" y="1106392"/>
                      <a:pt x="3918522" y="1018307"/>
                      <a:pt x="3918522" y="942806"/>
                    </a:cubicBezTo>
                    <a:cubicBezTo>
                      <a:pt x="3918522" y="867305"/>
                      <a:pt x="3926911" y="795999"/>
                      <a:pt x="3926911" y="707915"/>
                    </a:cubicBezTo>
                    <a:cubicBezTo>
                      <a:pt x="3926911" y="619831"/>
                      <a:pt x="3919920" y="503783"/>
                      <a:pt x="3918522" y="414300"/>
                    </a:cubicBezTo>
                    <a:cubicBezTo>
                      <a:pt x="3917124" y="324817"/>
                      <a:pt x="3919920" y="225547"/>
                      <a:pt x="3918522" y="171019"/>
                    </a:cubicBezTo>
                    <a:cubicBezTo>
                      <a:pt x="3917124" y="116491"/>
                      <a:pt x="4189766" y="-114207"/>
                      <a:pt x="3910133" y="70351"/>
                    </a:cubicBezTo>
                    <a:close/>
                  </a:path>
                </a:pathLst>
              </a:custGeom>
              <a:solidFill>
                <a:srgbClr val="FFC00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1940CAF-5665-43E3-B735-B8F68E6F700D}"/>
                </a:ext>
              </a:extLst>
            </p:cNvPr>
            <p:cNvSpPr/>
            <p:nvPr/>
          </p:nvSpPr>
          <p:spPr>
            <a:xfrm>
              <a:off x="5920196" y="2270511"/>
              <a:ext cx="147169" cy="187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F9158826-BEEE-4F2E-949D-E66D093EF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508" y="830479"/>
            <a:ext cx="5772891" cy="4691408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F25A69F3-ABC6-586B-E374-631FA1B568D6}"/>
              </a:ext>
            </a:extLst>
          </p:cNvPr>
          <p:cNvSpPr txBox="1"/>
          <p:nvPr/>
        </p:nvSpPr>
        <p:spPr>
          <a:xfrm>
            <a:off x="6399336" y="5554151"/>
            <a:ext cx="4740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Schematic of the Neogene petroleum system </a:t>
            </a:r>
          </a:p>
          <a:p>
            <a:r>
              <a:rPr lang="en-GB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(simplified from Duval et al., 1998).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195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D5C7DD-1114-43E9-9E88-E22085F63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823" y="1692279"/>
            <a:ext cx="11376024" cy="612759"/>
          </a:xfrm>
        </p:spPr>
        <p:txBody>
          <a:bodyPr/>
          <a:lstStyle/>
          <a:p>
            <a:r>
              <a:rPr lang="de-DE" sz="3600" dirty="0" err="1"/>
              <a:t>Conclusions</a:t>
            </a:r>
            <a:endParaRPr lang="en-US" sz="36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1463F8E-59B8-4228-A650-227713E77E83}"/>
              </a:ext>
            </a:extLst>
          </p:cNvPr>
          <p:cNvSpPr txBox="1">
            <a:spLocks/>
          </p:cNvSpPr>
          <p:nvPr/>
        </p:nvSpPr>
        <p:spPr bwMode="white">
          <a:xfrm>
            <a:off x="533823" y="5315732"/>
            <a:ext cx="11376024" cy="6127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</a:rPr>
              <a:t>The top </a:t>
            </a:r>
            <a:r>
              <a:rPr lang="de-DE" sz="2000" dirty="0" err="1">
                <a:solidFill>
                  <a:schemeClr val="tx1"/>
                </a:solidFill>
              </a:rPr>
              <a:t>of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mature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zone</a:t>
            </a:r>
            <a:r>
              <a:rPr lang="de-DE" sz="2000" dirty="0">
                <a:solidFill>
                  <a:schemeClr val="tx1"/>
                </a:solidFill>
              </a:rPr>
              <a:t> (Ro= 0.6%) </a:t>
            </a:r>
            <a:r>
              <a:rPr lang="de-DE" sz="2000" dirty="0" err="1">
                <a:solidFill>
                  <a:schemeClr val="tx1"/>
                </a:solidFill>
              </a:rPr>
              <a:t>is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relatively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shallow</a:t>
            </a:r>
            <a:r>
              <a:rPr lang="de-DE" sz="2000" dirty="0">
                <a:solidFill>
                  <a:schemeClr val="tx1"/>
                </a:solidFill>
              </a:rPr>
              <a:t> (906 m) and </a:t>
            </a:r>
            <a:r>
              <a:rPr lang="de-DE" sz="2000" dirty="0" err="1">
                <a:solidFill>
                  <a:schemeClr val="tx1"/>
                </a:solidFill>
              </a:rPr>
              <a:t>most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likely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coincides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with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top </a:t>
            </a:r>
            <a:r>
              <a:rPr lang="de-DE" sz="2000" dirty="0" err="1">
                <a:solidFill>
                  <a:schemeClr val="tx1"/>
                </a:solidFill>
              </a:rPr>
              <a:t>of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overpressure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zone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The average geothermal gradient calculated from the other five measurements is more normal by 38,5 °C /km. 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</a:rPr>
              <a:t>The </a:t>
            </a:r>
            <a:r>
              <a:rPr lang="de-DE" sz="2000" dirty="0" err="1">
                <a:solidFill>
                  <a:schemeClr val="tx1"/>
                </a:solidFill>
              </a:rPr>
              <a:t>uplift</a:t>
            </a:r>
            <a:r>
              <a:rPr lang="de-DE" sz="2000" dirty="0">
                <a:solidFill>
                  <a:schemeClr val="tx1"/>
                </a:solidFill>
              </a:rPr>
              <a:t> in </a:t>
            </a:r>
            <a:r>
              <a:rPr lang="de-DE" sz="2000" dirty="0" err="1">
                <a:solidFill>
                  <a:schemeClr val="tx1"/>
                </a:solidFill>
              </a:rPr>
              <a:t>Anggana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deep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location</a:t>
            </a:r>
            <a:r>
              <a:rPr lang="de-DE" sz="2000" dirty="0">
                <a:solidFill>
                  <a:schemeClr val="tx1"/>
                </a:solidFill>
              </a:rPr>
              <a:t> was 1524 m in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hanging</a:t>
            </a:r>
            <a:r>
              <a:rPr lang="de-DE" sz="2000" dirty="0">
                <a:solidFill>
                  <a:schemeClr val="tx1"/>
                </a:solidFill>
              </a:rPr>
              <a:t> wall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The highest temperature gradient results from a single </a:t>
            </a:r>
            <a:r>
              <a:rPr lang="en-US" sz="2000" dirty="0" err="1">
                <a:solidFill>
                  <a:schemeClr val="tx1"/>
                </a:solidFill>
              </a:rPr>
              <a:t>mesurement</a:t>
            </a:r>
            <a:r>
              <a:rPr lang="en-US" sz="2000" dirty="0">
                <a:solidFill>
                  <a:schemeClr val="tx1"/>
                </a:solidFill>
              </a:rPr>
              <a:t> at depth of about 225 m which would indicate a geothermal gradient of 158,1 °C /km</a:t>
            </a:r>
          </a:p>
        </p:txBody>
      </p:sp>
    </p:spTree>
    <p:extLst>
      <p:ext uri="{BB962C8B-B14F-4D97-AF65-F5344CB8AC3E}">
        <p14:creationId xmlns:p14="http://schemas.microsoft.com/office/powerpoint/2010/main" val="127925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8AF6-B2B4-F6ED-292A-8DA5E2529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195" y="3429000"/>
            <a:ext cx="11376024" cy="1783649"/>
          </a:xfrm>
        </p:spPr>
        <p:txBody>
          <a:bodyPr/>
          <a:lstStyle/>
          <a:p>
            <a:r>
              <a:rPr lang="de-AT" sz="8000" u="sng" dirty="0" err="1"/>
              <a:t>Thank</a:t>
            </a:r>
            <a:r>
              <a:rPr lang="de-AT" sz="8000" u="sng" dirty="0"/>
              <a:t> </a:t>
            </a:r>
            <a:r>
              <a:rPr lang="de-AT" sz="8000" u="sng" dirty="0" err="1"/>
              <a:t>You</a:t>
            </a:r>
            <a:endParaRPr lang="en-US" sz="8000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46EA9-BD4E-868E-FAF2-CEEBA1BFD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71239"/>
      </p:ext>
    </p:extLst>
  </p:cSld>
  <p:clrMapOvr>
    <a:masterClrMapping/>
  </p:clrMapOvr>
</p:sld>
</file>

<file path=ppt/theme/theme1.xml><?xml version="1.0" encoding="utf-8"?>
<a:theme xmlns:a="http://schemas.openxmlformats.org/drawingml/2006/main" name="Uni_Wien_klassisch_SourceSansPro">
  <a:themeElements>
    <a:clrScheme name="Universität_Wien">
      <a:dk1>
        <a:sysClr val="windowText" lastClr="000000"/>
      </a:dk1>
      <a:lt1>
        <a:sysClr val="window" lastClr="FFFFFF"/>
      </a:lt1>
      <a:dk2>
        <a:srgbClr val="666666"/>
      </a:dk2>
      <a:lt2>
        <a:srgbClr val="E0E0E0"/>
      </a:lt2>
      <a:accent1>
        <a:srgbClr val="0063A6"/>
      </a:accent1>
      <a:accent2>
        <a:srgbClr val="A71C49"/>
      </a:accent2>
      <a:accent3>
        <a:srgbClr val="DD4814"/>
      </a:accent3>
      <a:accent4>
        <a:srgbClr val="F6A800"/>
      </a:accent4>
      <a:accent5>
        <a:srgbClr val="94C154"/>
      </a:accent5>
      <a:accent6>
        <a:srgbClr val="11897A"/>
      </a:accent6>
      <a:hlink>
        <a:srgbClr val="0063A6"/>
      </a:hlink>
      <a:folHlink>
        <a:srgbClr val="0063A6"/>
      </a:folHlink>
    </a:clrScheme>
    <a:fontScheme name="Uni Wien Image">
      <a:majorFont>
        <a:latin typeface="Source Sans Pro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ni_Wien_klassisch_SourceSansPro" id="{CCFA5D66-F4A6-4486-BE96-9371C3B5215E}" vid="{BCDC6832-96C7-4453-B2FA-CC6556435A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468</Words>
  <Application>Microsoft Office PowerPoint</Application>
  <PresentationFormat>Widescreen</PresentationFormat>
  <Paragraphs>93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Bahnschrift</vt:lpstr>
      <vt:lpstr>Calibri</vt:lpstr>
      <vt:lpstr>Century Gothic</vt:lpstr>
      <vt:lpstr>Courier New</vt:lpstr>
      <vt:lpstr>Source Sans Pro</vt:lpstr>
      <vt:lpstr>Source Sans Pro Light</vt:lpstr>
      <vt:lpstr>Source Sans Pro Semibold</vt:lpstr>
      <vt:lpstr>Wingdings</vt:lpstr>
      <vt:lpstr>Uni_Wien_klassisch_SourceSansPro</vt:lpstr>
      <vt:lpstr>Thermal History of Miocene – Pliocene strata in the Well LKB, Kutei Basin, Indonesia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Jamaluddin Jamaluddin</dc:creator>
  <cp:lastModifiedBy>Jamaluddin</cp:lastModifiedBy>
  <cp:revision>118</cp:revision>
  <dcterms:created xsi:type="dcterms:W3CDTF">2021-12-13T10:11:18Z</dcterms:created>
  <dcterms:modified xsi:type="dcterms:W3CDTF">2022-05-03T00:17:30Z</dcterms:modified>
</cp:coreProperties>
</file>