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648" r:id="rId2"/>
  </p:sldMasterIdLst>
  <p:notesMasterIdLst>
    <p:notesMasterId r:id="rId15"/>
  </p:notesMasterIdLst>
  <p:sldIdLst>
    <p:sldId id="266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6" r:id="rId12"/>
    <p:sldId id="507" r:id="rId13"/>
    <p:sldId id="508" r:id="rId14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27" autoAdjust="0"/>
    <p:restoredTop sz="74773" autoAdjust="0"/>
  </p:normalViewPr>
  <p:slideViewPr>
    <p:cSldViewPr snapToGrid="0">
      <p:cViewPr varScale="1">
        <p:scale>
          <a:sx n="99" d="100"/>
          <a:sy n="99" d="100"/>
        </p:scale>
        <p:origin x="86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5B12C-5963-431F-9904-B92B5E106FC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D87-662B-482D-92D4-D5D308530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B8D87-662B-482D-92D4-D5D308530B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6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764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333" y="-62164"/>
            <a:ext cx="9467043" cy="1425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42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0BEAE2-2866-2E41-AB6F-BCDF2361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93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333" y="-62164"/>
            <a:ext cx="9467043" cy="1425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0BEAE2-2866-2E41-AB6F-BCDF2361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333" y="-62164"/>
            <a:ext cx="9467043" cy="14258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0BEAE2-2866-2E41-AB6F-BCDF2361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50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0BEAE2-2866-2E41-AB6F-BCDF2361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1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0BEAE2-2866-2E41-AB6F-BCDF2361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81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0BEAE2-2866-2E41-AB6F-BCDF2361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0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333" y="-62164"/>
            <a:ext cx="9467043" cy="14258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0BEAE2-2866-2E41-AB6F-BCDF2361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47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0BEAE2-2866-2E41-AB6F-BCDF2361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5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28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-124200" y="-62280"/>
            <a:ext cx="9466560" cy="6609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-124200" y="-62280"/>
            <a:ext cx="9466560" cy="1425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/>
          <p:nvPr/>
        </p:nvSpPr>
        <p:spPr>
          <a:xfrm>
            <a:off x="5635080" y="6228000"/>
            <a:ext cx="3441960" cy="35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FFFFFF"/>
                </a:solidFill>
                <a:latin typeface="Helvetica Neue"/>
              </a:rPr>
              <a:t>Cooperative Institute for Research in Environmental Sciences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en-US" sz="700" b="0" strike="noStrike" spc="-1">
                <a:solidFill>
                  <a:srgbClr val="FFFFFF"/>
                </a:solidFill>
                <a:latin typeface="Helvetica Neue"/>
              </a:rPr>
              <a:t>UNIVERSITY OF COLORADO</a:t>
            </a:r>
            <a:r>
              <a:rPr lang="en-US" sz="700" b="1" strike="noStrike" spc="-1">
                <a:solidFill>
                  <a:srgbClr val="FFFFFF"/>
                </a:solidFill>
                <a:latin typeface="Helvetica Neue"/>
              </a:rPr>
              <a:t> </a:t>
            </a:r>
            <a:r>
              <a:rPr lang="en-US" sz="700" b="0" strike="noStrike" spc="-1">
                <a:solidFill>
                  <a:srgbClr val="FFFFFF"/>
                </a:solidFill>
                <a:latin typeface="Helvetica Neue"/>
              </a:rPr>
              <a:t>BOULDER and NOAA</a:t>
            </a:r>
            <a:endParaRPr lang="en-US" sz="700" b="0" strike="noStrike" spc="-1">
              <a:latin typeface="Arial"/>
            </a:endParaRPr>
          </a:p>
        </p:txBody>
      </p:sp>
      <p:pic>
        <p:nvPicPr>
          <p:cNvPr id="5" name="Picture 2" descr="CIRES PPT black banner.jpg"/>
          <p:cNvPicPr/>
          <p:nvPr/>
        </p:nvPicPr>
        <p:blipFill>
          <a:blip r:embed="rId14"/>
          <a:stretch/>
        </p:blipFill>
        <p:spPr>
          <a:xfrm>
            <a:off x="-6480" y="5989680"/>
            <a:ext cx="9162000" cy="8791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634997" y="6227890"/>
            <a:ext cx="3442285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kern="1200" dirty="0">
                <a:solidFill>
                  <a:srgbClr val="FFFFFF"/>
                </a:solidFill>
                <a:effectLst/>
                <a:latin typeface="Helvetica Neue"/>
                <a:ea typeface="+mn-ea"/>
                <a:cs typeface="Helvetica Neue"/>
              </a:rPr>
              <a:t>Cooperative Institute </a:t>
            </a:r>
            <a:r>
              <a:rPr lang="en-US" sz="900" kern="1200" dirty="0">
                <a:solidFill>
                  <a:schemeClr val="bg1"/>
                </a:solidFill>
                <a:effectLst/>
                <a:latin typeface="Helvetica Neue"/>
                <a:ea typeface="+mn-ea"/>
                <a:cs typeface="Helvetica Neue"/>
              </a:rPr>
              <a:t>for Research in Environmental Sciences</a:t>
            </a:r>
          </a:p>
          <a:p>
            <a:pPr>
              <a:lnSpc>
                <a:spcPct val="120000"/>
              </a:lnSpc>
            </a:pPr>
            <a:r>
              <a:rPr lang="en-US" sz="700" kern="1200" dirty="0">
                <a:solidFill>
                  <a:schemeClr val="bg1"/>
                </a:solidFill>
                <a:effectLst/>
                <a:latin typeface="Helvetica Neue"/>
                <a:ea typeface="+mn-ea"/>
                <a:cs typeface="Helvetica Neue"/>
              </a:rPr>
              <a:t>UNIVERSITY OF COLORADO</a:t>
            </a:r>
            <a:r>
              <a:rPr lang="en-US" sz="700" b="1" kern="1200" dirty="0">
                <a:solidFill>
                  <a:schemeClr val="bg1"/>
                </a:solidFill>
                <a:effectLst/>
                <a:latin typeface="Helvetica Neue"/>
                <a:ea typeface="+mn-ea"/>
                <a:cs typeface="Helvetica Neue"/>
              </a:rPr>
              <a:t> </a:t>
            </a:r>
            <a:r>
              <a:rPr lang="en-US" sz="700" b="0" kern="1200" dirty="0">
                <a:solidFill>
                  <a:schemeClr val="bg1"/>
                </a:solidFill>
                <a:effectLst/>
                <a:latin typeface="Helvetica Neue"/>
                <a:ea typeface="+mn-ea"/>
                <a:cs typeface="Helvetica Neue"/>
              </a:rPr>
              <a:t>BOULDER</a:t>
            </a:r>
            <a:r>
              <a:rPr lang="en-US" sz="700" b="0" kern="1200" baseline="0" dirty="0">
                <a:solidFill>
                  <a:schemeClr val="bg1"/>
                </a:solidFill>
                <a:effectLst/>
                <a:latin typeface="Helvetica Neue"/>
                <a:ea typeface="+mn-ea"/>
                <a:cs typeface="Helvetica Neue"/>
              </a:rPr>
              <a:t> and NOAA</a:t>
            </a:r>
            <a:endParaRPr lang="en-US" sz="700" b="0" kern="1200" dirty="0">
              <a:solidFill>
                <a:schemeClr val="bg1"/>
              </a:solidFill>
              <a:effectLst/>
              <a:latin typeface="Helvetica Neue"/>
              <a:ea typeface="+mn-ea"/>
              <a:cs typeface="Helvetica Neue"/>
            </a:endParaRPr>
          </a:p>
        </p:txBody>
      </p:sp>
      <p:pic>
        <p:nvPicPr>
          <p:cNvPr id="3" name="Picture 2" descr="CIRES PPT black banne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13" y="5989584"/>
            <a:ext cx="9162288" cy="8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6EC44-0C62-0E4A-A852-ACC63F92A550}"/>
              </a:ext>
            </a:extLst>
          </p:cNvPr>
          <p:cNvSpPr txBox="1"/>
          <p:nvPr/>
        </p:nvSpPr>
        <p:spPr>
          <a:xfrm>
            <a:off x="744987" y="609390"/>
            <a:ext cx="7495503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Examination of magnetic map variability and uncertainty: crustal magnetic anomalies in oceanic areas</a:t>
            </a:r>
            <a:endParaRPr lang="en-US" sz="6000" dirty="0">
              <a:latin typeface="Comic Sans MS" panose="030F0702030302020204" pitchFamily="66" charset="0"/>
            </a:endParaRPr>
          </a:p>
          <a:p>
            <a:br>
              <a:rPr lang="en-US" sz="4400" dirty="0"/>
            </a:b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8F73C-BC2E-714D-A570-E2B66AA646FE}"/>
              </a:ext>
            </a:extLst>
          </p:cNvPr>
          <p:cNvSpPr txBox="1"/>
          <p:nvPr/>
        </p:nvSpPr>
        <p:spPr>
          <a:xfrm>
            <a:off x="1228948" y="2209596"/>
            <a:ext cx="632618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  <a:cs typeface="Calibri"/>
              </a:rPr>
              <a:t>EGU22 – Vienna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6D03-2FA7-4F6C-9D3B-D48898F93123}"/>
              </a:ext>
            </a:extLst>
          </p:cNvPr>
          <p:cNvSpPr txBox="1"/>
          <p:nvPr/>
        </p:nvSpPr>
        <p:spPr>
          <a:xfrm>
            <a:off x="571490" y="3663750"/>
            <a:ext cx="6983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Good maps need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Sources of magnetic map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A methodology for propagated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A test of the method – the Caribbean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What to do 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88F56-C030-4030-AF83-F17A53A9A6F3}"/>
              </a:ext>
            </a:extLst>
          </p:cNvPr>
          <p:cNvSpPr txBox="1"/>
          <p:nvPr/>
        </p:nvSpPr>
        <p:spPr>
          <a:xfrm>
            <a:off x="903510" y="2864398"/>
            <a:ext cx="790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Rick Saltus</a:t>
            </a:r>
            <a:r>
              <a:rPr lang="en-US" baseline="30000" dirty="0"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, Arnaud Chulliat</a:t>
            </a:r>
            <a:r>
              <a:rPr lang="en-US" baseline="30000" dirty="0"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, Brian Meyer</a:t>
            </a:r>
            <a:r>
              <a:rPr lang="en-US" baseline="30000" dirty="0"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, Martin Bates</a:t>
            </a:r>
            <a:r>
              <a:rPr lang="en-US" baseline="30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E0EE5-B177-4709-BAA5-63EFA52FCADE}"/>
              </a:ext>
            </a:extLst>
          </p:cNvPr>
          <p:cNvSpPr txBox="1"/>
          <p:nvPr/>
        </p:nvSpPr>
        <p:spPr>
          <a:xfrm>
            <a:off x="309966" y="5463153"/>
            <a:ext cx="80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latin typeface="Comic Sans MS" panose="030F0702030302020204" pitchFamily="66" charset="0"/>
              </a:rPr>
              <a:t>1</a:t>
            </a:r>
            <a:r>
              <a:rPr lang="en-US" dirty="0">
                <a:latin typeface="Comic Sans MS" panose="030F0702030302020204" pitchFamily="66" charset="0"/>
              </a:rPr>
              <a:t>CIRES, </a:t>
            </a:r>
            <a:r>
              <a:rPr lang="en-US" baseline="30000" dirty="0">
                <a:latin typeface="Comic Sans MS" panose="030F0702030302020204" pitchFamily="66" charset="0"/>
              </a:rPr>
              <a:t>2</a:t>
            </a:r>
            <a:r>
              <a:rPr lang="en-US" dirty="0">
                <a:latin typeface="Comic Sans MS" panose="030F0702030302020204" pitchFamily="66" charset="0"/>
              </a:rPr>
              <a:t>Sander Geophysics</a:t>
            </a:r>
          </a:p>
        </p:txBody>
      </p:sp>
    </p:spTree>
    <p:extLst>
      <p:ext uri="{BB962C8B-B14F-4D97-AF65-F5344CB8AC3E}">
        <p14:creationId xmlns:p14="http://schemas.microsoft.com/office/powerpoint/2010/main" val="235001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2EB65-BC11-4305-8162-D881AB81131F}"/>
              </a:ext>
            </a:extLst>
          </p:cNvPr>
          <p:cNvSpPr txBox="1"/>
          <p:nvPr/>
        </p:nvSpPr>
        <p:spPr>
          <a:xfrm>
            <a:off x="448574" y="362309"/>
            <a:ext cx="785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Testing/Validation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C1F2-CCA0-4868-A2EE-4D32C922E61F}"/>
              </a:ext>
            </a:extLst>
          </p:cNvPr>
          <p:cNvSpPr txBox="1"/>
          <p:nvPr/>
        </p:nvSpPr>
        <p:spPr>
          <a:xfrm>
            <a:off x="489866" y="362307"/>
            <a:ext cx="8164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Caribbean Test – Part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3FF20-B9AE-47BB-99E4-BEEAB9036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5" y="1131749"/>
            <a:ext cx="7412505" cy="4762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83361D-0FF0-4025-B647-2B80B552A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80" y="1131749"/>
            <a:ext cx="6761223" cy="4808251"/>
          </a:xfrm>
          <a:prstGeom prst="rect">
            <a:avLst/>
          </a:prstGeom>
        </p:spPr>
      </p:pic>
      <p:pic>
        <p:nvPicPr>
          <p:cNvPr id="7" name="Picture 2" descr="Machine generated alternative text:&#10;Histogram: ErrDivKrigUncert2 USV1b10cksABCD070CT2021.gdb &#10;@Lin O Log &#10;Statstcs &#10;Items &#10;Mean &#10;GeoMean &#10;Median &#10;Mode &#10;StdDev &#10;StdErr &#10;Skewness &#10;Kurtosis &#10;Cursor (%) &#10;-6 &#10;415221 &#10;-5.42 &#10;1.001 &#10;0.001554 &#10;1.074 &#10;5.761 &#10;100000 &#10;(coun t) &#10;50000 &#10;0.00 ">
            <a:extLst>
              <a:ext uri="{FF2B5EF4-FFF2-40B4-BE49-F238E27FC236}">
                <a16:creationId xmlns:a16="http://schemas.microsoft.com/office/drawing/2014/main" id="{C1A0CAA9-5438-4AD7-87E7-E16A3BAC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26" y="1186850"/>
            <a:ext cx="6686577" cy="46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97966CD-86C1-4F14-8D03-0E8ECF2B1DC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28861" y="177159"/>
            <a:ext cx="8550929" cy="2480800"/>
          </a:xfrm>
        </p:spPr>
        <p:txBody>
          <a:bodyPr/>
          <a:lstStyle/>
          <a:p>
            <a:pPr marL="0" indent="0" algn="l">
              <a:buNone/>
            </a:pPr>
            <a:r>
              <a:rPr lang="en-US" sz="3200" dirty="0">
                <a:latin typeface="Comic Sans MS" panose="030F0702030302020204" pitchFamily="66" charset="0"/>
                <a:cs typeface="Calibri" panose="020F0502020204030204" pitchFamily="34" charset="0"/>
              </a:rPr>
              <a:t>Next steps:</a:t>
            </a:r>
          </a:p>
          <a:p>
            <a:pPr marL="0" indent="0" algn="l">
              <a:buNone/>
            </a:pPr>
            <a:endParaRPr lang="en-US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Additional validation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Regional zonation of kriging parameters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  <a:cs typeface="Calibri" panose="020F0502020204030204" pitchFamily="34" charset="0"/>
              </a:rPr>
              <a:t>Within cell optimization/data assimilation</a:t>
            </a:r>
          </a:p>
        </p:txBody>
      </p:sp>
      <p:pic>
        <p:nvPicPr>
          <p:cNvPr id="4" name="Picture 2" descr="Flying Into The Sunset - Album on Imgur">
            <a:extLst>
              <a:ext uri="{FF2B5EF4-FFF2-40B4-BE49-F238E27FC236}">
                <a16:creationId xmlns:a16="http://schemas.microsoft.com/office/drawing/2014/main" id="{CF95AD55-16D2-45AA-9832-08ED53E98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438" y="2807766"/>
            <a:ext cx="5907131" cy="29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6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Slide Png , Png Download - Big Thank You Slide, Transparent Png -  kindpng">
            <a:extLst>
              <a:ext uri="{FF2B5EF4-FFF2-40B4-BE49-F238E27FC236}">
                <a16:creationId xmlns:a16="http://schemas.microsoft.com/office/drawing/2014/main" id="{B81EDD22-205D-436D-8C64-979EABCF6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793"/>
            <a:ext cx="9144000" cy="46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9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2EB65-BC11-4305-8162-D881AB81131F}"/>
              </a:ext>
            </a:extLst>
          </p:cNvPr>
          <p:cNvSpPr txBox="1"/>
          <p:nvPr/>
        </p:nvSpPr>
        <p:spPr>
          <a:xfrm>
            <a:off x="448574" y="362309"/>
            <a:ext cx="785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All Maps are Wrong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C1F2-CCA0-4868-A2EE-4D32C922E61F}"/>
              </a:ext>
            </a:extLst>
          </p:cNvPr>
          <p:cNvSpPr txBox="1"/>
          <p:nvPr/>
        </p:nvSpPr>
        <p:spPr>
          <a:xfrm>
            <a:off x="448574" y="364506"/>
            <a:ext cx="8164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All Magnetic Maps are Wrong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002A00-C5D6-4983-8F01-FADB1873E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24" y="1131750"/>
            <a:ext cx="7028982" cy="47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2EB65-BC11-4305-8162-D881AB81131F}"/>
              </a:ext>
            </a:extLst>
          </p:cNvPr>
          <p:cNvSpPr txBox="1"/>
          <p:nvPr/>
        </p:nvSpPr>
        <p:spPr>
          <a:xfrm>
            <a:off x="448574" y="362309"/>
            <a:ext cx="785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Some Maps are Useful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C1F2-CCA0-4868-A2EE-4D32C922E61F}"/>
              </a:ext>
            </a:extLst>
          </p:cNvPr>
          <p:cNvSpPr txBox="1"/>
          <p:nvPr/>
        </p:nvSpPr>
        <p:spPr>
          <a:xfrm>
            <a:off x="448574" y="362308"/>
            <a:ext cx="8164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It Depends on What You Need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0DFF8-853F-4EC8-A560-C3FAF743E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21" y="1199129"/>
            <a:ext cx="6614236" cy="45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2EB65-BC11-4305-8162-D881AB81131F}"/>
              </a:ext>
            </a:extLst>
          </p:cNvPr>
          <p:cNvSpPr txBox="1"/>
          <p:nvPr/>
        </p:nvSpPr>
        <p:spPr>
          <a:xfrm>
            <a:off x="448574" y="362309"/>
            <a:ext cx="785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Why Are They Wrong?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C1F2-CCA0-4868-A2EE-4D32C922E61F}"/>
              </a:ext>
            </a:extLst>
          </p:cNvPr>
          <p:cNvSpPr txBox="1"/>
          <p:nvPr/>
        </p:nvSpPr>
        <p:spPr>
          <a:xfrm>
            <a:off x="348712" y="362309"/>
            <a:ext cx="8795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Sources of Magnetic Uncertainty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DD7B1-B929-4C10-8F4C-DBC571769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42" y="1070195"/>
            <a:ext cx="7175715" cy="492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2EB65-BC11-4305-8162-D881AB81131F}"/>
              </a:ext>
            </a:extLst>
          </p:cNvPr>
          <p:cNvSpPr txBox="1"/>
          <p:nvPr/>
        </p:nvSpPr>
        <p:spPr>
          <a:xfrm>
            <a:off x="448574" y="362309"/>
            <a:ext cx="785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Maps are Drawn From Grids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C1F2-CCA0-4868-A2EE-4D32C922E61F}"/>
              </a:ext>
            </a:extLst>
          </p:cNvPr>
          <p:cNvSpPr txBox="1"/>
          <p:nvPr/>
        </p:nvSpPr>
        <p:spPr>
          <a:xfrm>
            <a:off x="386580" y="362309"/>
            <a:ext cx="8164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What are Grid Cell Values?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354CD-6FB9-4AFA-B2D3-DFE1556CC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19" y="1320949"/>
            <a:ext cx="6437357" cy="45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2EB65-BC11-4305-8162-D881AB81131F}"/>
              </a:ext>
            </a:extLst>
          </p:cNvPr>
          <p:cNvSpPr txBox="1"/>
          <p:nvPr/>
        </p:nvSpPr>
        <p:spPr>
          <a:xfrm>
            <a:off x="448574" y="362309"/>
            <a:ext cx="785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Some Grid Cells Have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C1F2-CCA0-4868-A2EE-4D32C922E61F}"/>
              </a:ext>
            </a:extLst>
          </p:cNvPr>
          <p:cNvSpPr txBox="1"/>
          <p:nvPr/>
        </p:nvSpPr>
        <p:spPr>
          <a:xfrm>
            <a:off x="448574" y="362309"/>
            <a:ext cx="8164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Uncertainty From Data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F5E2D-E9B0-4804-A9F1-BEF36428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8" y="1358931"/>
            <a:ext cx="7834393" cy="44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2EB65-BC11-4305-8162-D881AB81131F}"/>
              </a:ext>
            </a:extLst>
          </p:cNvPr>
          <p:cNvSpPr txBox="1"/>
          <p:nvPr/>
        </p:nvSpPr>
        <p:spPr>
          <a:xfrm>
            <a:off x="448574" y="362309"/>
            <a:ext cx="785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Some Grid Cells are Empty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C1F2-CCA0-4868-A2EE-4D32C922E61F}"/>
              </a:ext>
            </a:extLst>
          </p:cNvPr>
          <p:cNvSpPr txBox="1"/>
          <p:nvPr/>
        </p:nvSpPr>
        <p:spPr>
          <a:xfrm>
            <a:off x="448574" y="423864"/>
            <a:ext cx="852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omic Sans MS" panose="030F0702030302020204" pitchFamily="66" charset="0"/>
              </a:rPr>
              <a:t>Uncert</a:t>
            </a:r>
            <a:r>
              <a:rPr lang="en-US" sz="4000" dirty="0">
                <a:latin typeface="Comic Sans MS" panose="030F0702030302020204" pitchFamily="66" charset="0"/>
              </a:rPr>
              <a:t>. from Dist. and Variogram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73682-6098-4398-9F93-E0A3D1C36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1" y="1292132"/>
            <a:ext cx="6912244" cy="438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2EB65-BC11-4305-8162-D881AB81131F}"/>
              </a:ext>
            </a:extLst>
          </p:cNvPr>
          <p:cNvSpPr txBox="1"/>
          <p:nvPr/>
        </p:nvSpPr>
        <p:spPr>
          <a:xfrm>
            <a:off x="448574" y="362309"/>
            <a:ext cx="785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Add Up Uncertainties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C1F2-CCA0-4868-A2EE-4D32C922E61F}"/>
              </a:ext>
            </a:extLst>
          </p:cNvPr>
          <p:cNvSpPr txBox="1"/>
          <p:nvPr/>
        </p:nvSpPr>
        <p:spPr>
          <a:xfrm>
            <a:off x="448574" y="454641"/>
            <a:ext cx="816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Grid Cell </a:t>
            </a:r>
            <a:r>
              <a:rPr lang="en-US" sz="3200" dirty="0" err="1">
                <a:latin typeface="Comic Sans MS" panose="030F0702030302020204" pitchFamily="66" charset="0"/>
              </a:rPr>
              <a:t>Uncert</a:t>
            </a:r>
            <a:r>
              <a:rPr lang="en-US" sz="3200" dirty="0">
                <a:latin typeface="Comic Sans MS" panose="030F0702030302020204" pitchFamily="66" charset="0"/>
              </a:rPr>
              <a:t> Lifts Kriging Estimate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D8F1F-AB67-4F05-BED4-2F7F73DC7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80" y="1224082"/>
            <a:ext cx="7105973" cy="44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4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B2EB65-BC11-4305-8162-D881AB81131F}"/>
              </a:ext>
            </a:extLst>
          </p:cNvPr>
          <p:cNvSpPr txBox="1"/>
          <p:nvPr/>
        </p:nvSpPr>
        <p:spPr>
          <a:xfrm>
            <a:off x="448574" y="362309"/>
            <a:ext cx="7855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How Well Does This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C1F2-CCA0-4868-A2EE-4D32C922E61F}"/>
              </a:ext>
            </a:extLst>
          </p:cNvPr>
          <p:cNvSpPr txBox="1"/>
          <p:nvPr/>
        </p:nvSpPr>
        <p:spPr>
          <a:xfrm>
            <a:off x="531159" y="361110"/>
            <a:ext cx="8164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Caribbean Test – Part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630E6-85C4-4079-9769-7DFAA0FF2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9" y="1243500"/>
            <a:ext cx="7754173" cy="4594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E34F2-496A-4D28-8B17-6481E6814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10" y="1078765"/>
            <a:ext cx="6691394" cy="4759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73A8B5-ED11-4BE2-B57C-75F02B717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8" y="1131820"/>
            <a:ext cx="7178687" cy="4594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DC67AA-7F51-4DC4-9BDC-1C35AB0C6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8" y="1028178"/>
            <a:ext cx="7594169" cy="48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89746</TotalTime>
  <Words>165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Comic Sans MS</vt:lpstr>
      <vt:lpstr>DejaVu Sans</vt:lpstr>
      <vt:lpstr>Helvetica Neue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Human, Katy</dc:creator>
  <dc:description/>
  <cp:lastModifiedBy>Rick Saltus</cp:lastModifiedBy>
  <cp:revision>556</cp:revision>
  <cp:lastPrinted>2022-05-12T21:14:07Z</cp:lastPrinted>
  <dcterms:created xsi:type="dcterms:W3CDTF">2013-10-24T16:26:53Z</dcterms:created>
  <dcterms:modified xsi:type="dcterms:W3CDTF">2022-05-19T17:51:52Z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10</vt:i4>
  </property>
</Properties>
</file>