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Lst>
  <p:notesMasterIdLst>
    <p:notesMasterId r:id="rId13"/>
  </p:notesMasterIdLst>
  <p:handoutMasterIdLst>
    <p:handoutMasterId r:id="rId14"/>
  </p:handoutMasterIdLst>
  <p:sldIdLst>
    <p:sldId id="276" r:id="rId2"/>
    <p:sldId id="359" r:id="rId3"/>
    <p:sldId id="358" r:id="rId4"/>
    <p:sldId id="357" r:id="rId5"/>
    <p:sldId id="360" r:id="rId6"/>
    <p:sldId id="362" r:id="rId7"/>
    <p:sldId id="361" r:id="rId8"/>
    <p:sldId id="364" r:id="rId9"/>
    <p:sldId id="363" r:id="rId10"/>
    <p:sldId id="293" r:id="rId11"/>
    <p:sldId id="365" r:id="rId12"/>
  </p:sldIdLst>
  <p:sldSz cx="13004800" cy="9753600"/>
  <p:notesSz cx="13004800" cy="97536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4F0"/>
    <a:srgbClr val="F4F2EA"/>
    <a:srgbClr val="4F334E"/>
    <a:srgbClr val="8390FF"/>
    <a:srgbClr val="948B6C"/>
    <a:srgbClr val="FBC1E8"/>
    <a:srgbClr val="0F96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3116" autoAdjust="0"/>
  </p:normalViewPr>
  <p:slideViewPr>
    <p:cSldViewPr>
      <p:cViewPr varScale="1">
        <p:scale>
          <a:sx n="73" d="100"/>
          <a:sy n="73" d="100"/>
        </p:scale>
        <p:origin x="1734" y="78"/>
      </p:cViewPr>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jian.zhou@geo.uni-goettingen.de" userId="ed0032f3-2bc6-4c65-a745-935b1998cb96" providerId="ADAL" clId="{43376C7B-8BAE-4AE8-AB4B-58532A3AF90D}"/>
    <pc:docChg chg="undo custSel addSld delSld modSld sldOrd">
      <pc:chgData name="dejian.zhou@geo.uni-goettingen.de" userId="ed0032f3-2bc6-4c65-a745-935b1998cb96" providerId="ADAL" clId="{43376C7B-8BAE-4AE8-AB4B-58532A3AF90D}" dt="2022-05-16T13:38:55.072" v="1141" actId="1076"/>
      <pc:docMkLst>
        <pc:docMk/>
      </pc:docMkLst>
      <pc:sldChg chg="modSp mod">
        <pc:chgData name="dejian.zhou@geo.uni-goettingen.de" userId="ed0032f3-2bc6-4c65-a745-935b1998cb96" providerId="ADAL" clId="{43376C7B-8BAE-4AE8-AB4B-58532A3AF90D}" dt="2022-05-16T13:32:12.714" v="1067" actId="947"/>
        <pc:sldMkLst>
          <pc:docMk/>
          <pc:sldMk cId="0" sldId="276"/>
        </pc:sldMkLst>
        <pc:spChg chg="mod">
          <ac:chgData name="dejian.zhou@geo.uni-goettingen.de" userId="ed0032f3-2bc6-4c65-a745-935b1998cb96" providerId="ADAL" clId="{43376C7B-8BAE-4AE8-AB4B-58532A3AF90D}" dt="2022-05-16T13:32:12.714" v="1067" actId="947"/>
          <ac:spMkLst>
            <pc:docMk/>
            <pc:sldMk cId="0" sldId="276"/>
            <ac:spMk id="7" creationId="{00000000-0000-0000-0000-000000000000}"/>
          </ac:spMkLst>
        </pc:spChg>
      </pc:sldChg>
      <pc:sldChg chg="del">
        <pc:chgData name="dejian.zhou@geo.uni-goettingen.de" userId="ed0032f3-2bc6-4c65-a745-935b1998cb96" providerId="ADAL" clId="{43376C7B-8BAE-4AE8-AB4B-58532A3AF90D}" dt="2022-05-16T13:36:20.631" v="1084" actId="47"/>
        <pc:sldMkLst>
          <pc:docMk/>
          <pc:sldMk cId="0" sldId="285"/>
        </pc:sldMkLst>
      </pc:sldChg>
      <pc:sldChg chg="del">
        <pc:chgData name="dejian.zhou@geo.uni-goettingen.de" userId="ed0032f3-2bc6-4c65-a745-935b1998cb96" providerId="ADAL" clId="{43376C7B-8BAE-4AE8-AB4B-58532A3AF90D}" dt="2022-05-16T13:36:20.631" v="1084" actId="47"/>
        <pc:sldMkLst>
          <pc:docMk/>
          <pc:sldMk cId="0" sldId="289"/>
        </pc:sldMkLst>
      </pc:sldChg>
      <pc:sldChg chg="addSp delSp modSp mod">
        <pc:chgData name="dejian.zhou@geo.uni-goettingen.de" userId="ed0032f3-2bc6-4c65-a745-935b1998cb96" providerId="ADAL" clId="{43376C7B-8BAE-4AE8-AB4B-58532A3AF90D}" dt="2022-05-16T13:38:00.377" v="1104" actId="1076"/>
        <pc:sldMkLst>
          <pc:docMk/>
          <pc:sldMk cId="0" sldId="293"/>
        </pc:sldMkLst>
        <pc:spChg chg="del">
          <ac:chgData name="dejian.zhou@geo.uni-goettingen.de" userId="ed0032f3-2bc6-4c65-a745-935b1998cb96" providerId="ADAL" clId="{43376C7B-8BAE-4AE8-AB4B-58532A3AF90D}" dt="2022-05-16T13:37:22.577" v="1086" actId="478"/>
          <ac:spMkLst>
            <pc:docMk/>
            <pc:sldMk cId="0" sldId="293"/>
            <ac:spMk id="2" creationId="{00000000-0000-0000-0000-000000000000}"/>
          </ac:spMkLst>
        </pc:spChg>
        <pc:spChg chg="del">
          <ac:chgData name="dejian.zhou@geo.uni-goettingen.de" userId="ed0032f3-2bc6-4c65-a745-935b1998cb96" providerId="ADAL" clId="{43376C7B-8BAE-4AE8-AB4B-58532A3AF90D}" dt="2022-05-16T13:37:47.172" v="1099" actId="478"/>
          <ac:spMkLst>
            <pc:docMk/>
            <pc:sldMk cId="0" sldId="293"/>
            <ac:spMk id="3" creationId="{00000000-0000-0000-0000-000000000000}"/>
          </ac:spMkLst>
        </pc:spChg>
        <pc:spChg chg="add mod">
          <ac:chgData name="dejian.zhou@geo.uni-goettingen.de" userId="ed0032f3-2bc6-4c65-a745-935b1998cb96" providerId="ADAL" clId="{43376C7B-8BAE-4AE8-AB4B-58532A3AF90D}" dt="2022-05-16T13:37:27.554" v="1098" actId="20577"/>
          <ac:spMkLst>
            <pc:docMk/>
            <pc:sldMk cId="0" sldId="293"/>
            <ac:spMk id="8" creationId="{18BB69A3-7BCF-E0FE-3312-67C0FAF59F82}"/>
          </ac:spMkLst>
        </pc:spChg>
        <pc:spChg chg="add del mod">
          <ac:chgData name="dejian.zhou@geo.uni-goettingen.de" userId="ed0032f3-2bc6-4c65-a745-935b1998cb96" providerId="ADAL" clId="{43376C7B-8BAE-4AE8-AB4B-58532A3AF90D}" dt="2022-05-16T13:37:24.357" v="1087" actId="478"/>
          <ac:spMkLst>
            <pc:docMk/>
            <pc:sldMk cId="0" sldId="293"/>
            <ac:spMk id="10" creationId="{C5460DD0-B52C-E1AF-707F-18451D80DCCF}"/>
          </ac:spMkLst>
        </pc:spChg>
        <pc:spChg chg="add del mod">
          <ac:chgData name="dejian.zhou@geo.uni-goettingen.de" userId="ed0032f3-2bc6-4c65-a745-935b1998cb96" providerId="ADAL" clId="{43376C7B-8BAE-4AE8-AB4B-58532A3AF90D}" dt="2022-05-16T13:37:49.742" v="1100" actId="478"/>
          <ac:spMkLst>
            <pc:docMk/>
            <pc:sldMk cId="0" sldId="293"/>
            <ac:spMk id="12" creationId="{397DC7E5-C8FB-C03C-CB10-DAF02FC919AF}"/>
          </ac:spMkLst>
        </pc:spChg>
        <pc:spChg chg="add mod">
          <ac:chgData name="dejian.zhou@geo.uni-goettingen.de" userId="ed0032f3-2bc6-4c65-a745-935b1998cb96" providerId="ADAL" clId="{43376C7B-8BAE-4AE8-AB4B-58532A3AF90D}" dt="2022-05-16T13:38:00.377" v="1104" actId="1076"/>
          <ac:spMkLst>
            <pc:docMk/>
            <pc:sldMk cId="0" sldId="293"/>
            <ac:spMk id="14" creationId="{7935B247-2609-197C-F26D-E4DA56F22736}"/>
          </ac:spMkLst>
        </pc:spChg>
      </pc:sldChg>
      <pc:sldChg chg="del">
        <pc:chgData name="dejian.zhou@geo.uni-goettingen.de" userId="ed0032f3-2bc6-4c65-a745-935b1998cb96" providerId="ADAL" clId="{43376C7B-8BAE-4AE8-AB4B-58532A3AF90D}" dt="2022-05-16T13:36:20.631" v="1084" actId="47"/>
        <pc:sldMkLst>
          <pc:docMk/>
          <pc:sldMk cId="4288661770" sldId="330"/>
        </pc:sldMkLst>
      </pc:sldChg>
      <pc:sldChg chg="del">
        <pc:chgData name="dejian.zhou@geo.uni-goettingen.de" userId="ed0032f3-2bc6-4c65-a745-935b1998cb96" providerId="ADAL" clId="{43376C7B-8BAE-4AE8-AB4B-58532A3AF90D}" dt="2022-05-16T13:36:20.631" v="1084" actId="47"/>
        <pc:sldMkLst>
          <pc:docMk/>
          <pc:sldMk cId="605397638" sldId="332"/>
        </pc:sldMkLst>
      </pc:sldChg>
      <pc:sldChg chg="del">
        <pc:chgData name="dejian.zhou@geo.uni-goettingen.de" userId="ed0032f3-2bc6-4c65-a745-935b1998cb96" providerId="ADAL" clId="{43376C7B-8BAE-4AE8-AB4B-58532A3AF90D}" dt="2022-05-16T13:36:20.631" v="1084" actId="47"/>
        <pc:sldMkLst>
          <pc:docMk/>
          <pc:sldMk cId="3829901855" sldId="333"/>
        </pc:sldMkLst>
      </pc:sldChg>
      <pc:sldChg chg="del">
        <pc:chgData name="dejian.zhou@geo.uni-goettingen.de" userId="ed0032f3-2bc6-4c65-a745-935b1998cb96" providerId="ADAL" clId="{43376C7B-8BAE-4AE8-AB4B-58532A3AF90D}" dt="2022-05-16T13:36:20.631" v="1084" actId="47"/>
        <pc:sldMkLst>
          <pc:docMk/>
          <pc:sldMk cId="1050568407" sldId="336"/>
        </pc:sldMkLst>
      </pc:sldChg>
      <pc:sldChg chg="del">
        <pc:chgData name="dejian.zhou@geo.uni-goettingen.de" userId="ed0032f3-2bc6-4c65-a745-935b1998cb96" providerId="ADAL" clId="{43376C7B-8BAE-4AE8-AB4B-58532A3AF90D}" dt="2022-05-16T13:36:20.631" v="1084" actId="47"/>
        <pc:sldMkLst>
          <pc:docMk/>
          <pc:sldMk cId="1989525411" sldId="337"/>
        </pc:sldMkLst>
      </pc:sldChg>
      <pc:sldChg chg="del">
        <pc:chgData name="dejian.zhou@geo.uni-goettingen.de" userId="ed0032f3-2bc6-4c65-a745-935b1998cb96" providerId="ADAL" clId="{43376C7B-8BAE-4AE8-AB4B-58532A3AF90D}" dt="2022-05-16T13:36:20.631" v="1084" actId="47"/>
        <pc:sldMkLst>
          <pc:docMk/>
          <pc:sldMk cId="248020051" sldId="338"/>
        </pc:sldMkLst>
      </pc:sldChg>
      <pc:sldChg chg="del">
        <pc:chgData name="dejian.zhou@geo.uni-goettingen.de" userId="ed0032f3-2bc6-4c65-a745-935b1998cb96" providerId="ADAL" clId="{43376C7B-8BAE-4AE8-AB4B-58532A3AF90D}" dt="2022-05-16T13:36:20.631" v="1084" actId="47"/>
        <pc:sldMkLst>
          <pc:docMk/>
          <pc:sldMk cId="1523733510" sldId="339"/>
        </pc:sldMkLst>
      </pc:sldChg>
      <pc:sldChg chg="del">
        <pc:chgData name="dejian.zhou@geo.uni-goettingen.de" userId="ed0032f3-2bc6-4c65-a745-935b1998cb96" providerId="ADAL" clId="{43376C7B-8BAE-4AE8-AB4B-58532A3AF90D}" dt="2022-05-16T13:36:20.631" v="1084" actId="47"/>
        <pc:sldMkLst>
          <pc:docMk/>
          <pc:sldMk cId="1145294962" sldId="340"/>
        </pc:sldMkLst>
      </pc:sldChg>
      <pc:sldChg chg="del">
        <pc:chgData name="dejian.zhou@geo.uni-goettingen.de" userId="ed0032f3-2bc6-4c65-a745-935b1998cb96" providerId="ADAL" clId="{43376C7B-8BAE-4AE8-AB4B-58532A3AF90D}" dt="2022-05-16T13:36:20.631" v="1084" actId="47"/>
        <pc:sldMkLst>
          <pc:docMk/>
          <pc:sldMk cId="2940755697" sldId="341"/>
        </pc:sldMkLst>
      </pc:sldChg>
      <pc:sldChg chg="del">
        <pc:chgData name="dejian.zhou@geo.uni-goettingen.de" userId="ed0032f3-2bc6-4c65-a745-935b1998cb96" providerId="ADAL" clId="{43376C7B-8BAE-4AE8-AB4B-58532A3AF90D}" dt="2022-05-16T13:36:20.631" v="1084" actId="47"/>
        <pc:sldMkLst>
          <pc:docMk/>
          <pc:sldMk cId="4011784974" sldId="342"/>
        </pc:sldMkLst>
      </pc:sldChg>
      <pc:sldChg chg="del">
        <pc:chgData name="dejian.zhou@geo.uni-goettingen.de" userId="ed0032f3-2bc6-4c65-a745-935b1998cb96" providerId="ADAL" clId="{43376C7B-8BAE-4AE8-AB4B-58532A3AF90D}" dt="2022-05-16T13:36:20.631" v="1084" actId="47"/>
        <pc:sldMkLst>
          <pc:docMk/>
          <pc:sldMk cId="1438723564" sldId="344"/>
        </pc:sldMkLst>
      </pc:sldChg>
      <pc:sldChg chg="del">
        <pc:chgData name="dejian.zhou@geo.uni-goettingen.de" userId="ed0032f3-2bc6-4c65-a745-935b1998cb96" providerId="ADAL" clId="{43376C7B-8BAE-4AE8-AB4B-58532A3AF90D}" dt="2022-05-16T13:36:20.631" v="1084" actId="47"/>
        <pc:sldMkLst>
          <pc:docMk/>
          <pc:sldMk cId="528669120" sldId="345"/>
        </pc:sldMkLst>
      </pc:sldChg>
      <pc:sldChg chg="del">
        <pc:chgData name="dejian.zhou@geo.uni-goettingen.de" userId="ed0032f3-2bc6-4c65-a745-935b1998cb96" providerId="ADAL" clId="{43376C7B-8BAE-4AE8-AB4B-58532A3AF90D}" dt="2022-05-16T13:36:20.631" v="1084" actId="47"/>
        <pc:sldMkLst>
          <pc:docMk/>
          <pc:sldMk cId="1770242872" sldId="346"/>
        </pc:sldMkLst>
      </pc:sldChg>
      <pc:sldChg chg="del">
        <pc:chgData name="dejian.zhou@geo.uni-goettingen.de" userId="ed0032f3-2bc6-4c65-a745-935b1998cb96" providerId="ADAL" clId="{43376C7B-8BAE-4AE8-AB4B-58532A3AF90D}" dt="2022-05-16T13:36:20.631" v="1084" actId="47"/>
        <pc:sldMkLst>
          <pc:docMk/>
          <pc:sldMk cId="1419100904" sldId="347"/>
        </pc:sldMkLst>
      </pc:sldChg>
      <pc:sldChg chg="del">
        <pc:chgData name="dejian.zhou@geo.uni-goettingen.de" userId="ed0032f3-2bc6-4c65-a745-935b1998cb96" providerId="ADAL" clId="{43376C7B-8BAE-4AE8-AB4B-58532A3AF90D}" dt="2022-05-16T13:36:20.631" v="1084" actId="47"/>
        <pc:sldMkLst>
          <pc:docMk/>
          <pc:sldMk cId="3102340713" sldId="348"/>
        </pc:sldMkLst>
      </pc:sldChg>
      <pc:sldChg chg="del">
        <pc:chgData name="dejian.zhou@geo.uni-goettingen.de" userId="ed0032f3-2bc6-4c65-a745-935b1998cb96" providerId="ADAL" clId="{43376C7B-8BAE-4AE8-AB4B-58532A3AF90D}" dt="2022-05-16T13:36:20.631" v="1084" actId="47"/>
        <pc:sldMkLst>
          <pc:docMk/>
          <pc:sldMk cId="3441338871" sldId="352"/>
        </pc:sldMkLst>
      </pc:sldChg>
      <pc:sldChg chg="del">
        <pc:chgData name="dejian.zhou@geo.uni-goettingen.de" userId="ed0032f3-2bc6-4c65-a745-935b1998cb96" providerId="ADAL" clId="{43376C7B-8BAE-4AE8-AB4B-58532A3AF90D}" dt="2022-05-16T13:36:20.631" v="1084" actId="47"/>
        <pc:sldMkLst>
          <pc:docMk/>
          <pc:sldMk cId="888608249" sldId="353"/>
        </pc:sldMkLst>
      </pc:sldChg>
      <pc:sldChg chg="del">
        <pc:chgData name="dejian.zhou@geo.uni-goettingen.de" userId="ed0032f3-2bc6-4c65-a745-935b1998cb96" providerId="ADAL" clId="{43376C7B-8BAE-4AE8-AB4B-58532A3AF90D}" dt="2022-05-16T13:36:20.631" v="1084" actId="47"/>
        <pc:sldMkLst>
          <pc:docMk/>
          <pc:sldMk cId="2464603958" sldId="354"/>
        </pc:sldMkLst>
      </pc:sldChg>
      <pc:sldChg chg="del">
        <pc:chgData name="dejian.zhou@geo.uni-goettingen.de" userId="ed0032f3-2bc6-4c65-a745-935b1998cb96" providerId="ADAL" clId="{43376C7B-8BAE-4AE8-AB4B-58532A3AF90D}" dt="2022-05-16T13:36:20.631" v="1084" actId="47"/>
        <pc:sldMkLst>
          <pc:docMk/>
          <pc:sldMk cId="1625556942" sldId="355"/>
        </pc:sldMkLst>
      </pc:sldChg>
      <pc:sldChg chg="del">
        <pc:chgData name="dejian.zhou@geo.uni-goettingen.de" userId="ed0032f3-2bc6-4c65-a745-935b1998cb96" providerId="ADAL" clId="{43376C7B-8BAE-4AE8-AB4B-58532A3AF90D}" dt="2022-05-16T13:36:20.631" v="1084" actId="47"/>
        <pc:sldMkLst>
          <pc:docMk/>
          <pc:sldMk cId="1415948687" sldId="356"/>
        </pc:sldMkLst>
      </pc:sldChg>
      <pc:sldChg chg="addSp delSp modSp mod">
        <pc:chgData name="dejian.zhou@geo.uni-goettingen.de" userId="ed0032f3-2bc6-4c65-a745-935b1998cb96" providerId="ADAL" clId="{43376C7B-8BAE-4AE8-AB4B-58532A3AF90D}" dt="2022-05-16T13:33:25.456" v="1083" actId="1076"/>
        <pc:sldMkLst>
          <pc:docMk/>
          <pc:sldMk cId="2075041113" sldId="360"/>
        </pc:sldMkLst>
        <pc:spChg chg="add mod">
          <ac:chgData name="dejian.zhou@geo.uni-goettingen.de" userId="ed0032f3-2bc6-4c65-a745-935b1998cb96" providerId="ADAL" clId="{43376C7B-8BAE-4AE8-AB4B-58532A3AF90D}" dt="2022-05-16T13:33:25.456" v="1083" actId="1076"/>
          <ac:spMkLst>
            <pc:docMk/>
            <pc:sldMk cId="2075041113" sldId="360"/>
            <ac:spMk id="13" creationId="{DAA5E3CF-C7E8-0EAC-19D1-E9AB0E96335F}"/>
          </ac:spMkLst>
        </pc:spChg>
        <pc:spChg chg="del">
          <ac:chgData name="dejian.zhou@geo.uni-goettingen.de" userId="ed0032f3-2bc6-4c65-a745-935b1998cb96" providerId="ADAL" clId="{43376C7B-8BAE-4AE8-AB4B-58532A3AF90D}" dt="2022-05-16T13:31:46.178" v="1045" actId="478"/>
          <ac:spMkLst>
            <pc:docMk/>
            <pc:sldMk cId="2075041113" sldId="360"/>
            <ac:spMk id="17" creationId="{00000000-0000-0000-0000-000000000000}"/>
          </ac:spMkLst>
        </pc:spChg>
        <pc:picChg chg="mod">
          <ac:chgData name="dejian.zhou@geo.uni-goettingen.de" userId="ed0032f3-2bc6-4c65-a745-935b1998cb96" providerId="ADAL" clId="{43376C7B-8BAE-4AE8-AB4B-58532A3AF90D}" dt="2022-05-16T13:31:47.477" v="1047" actId="1035"/>
          <ac:picMkLst>
            <pc:docMk/>
            <pc:sldMk cId="2075041113" sldId="360"/>
            <ac:picMk id="14" creationId="{00000000-0000-0000-0000-000000000000}"/>
          </ac:picMkLst>
        </pc:picChg>
      </pc:sldChg>
      <pc:sldChg chg="addSp delSp modSp mod">
        <pc:chgData name="dejian.zhou@geo.uni-goettingen.de" userId="ed0032f3-2bc6-4c65-a745-935b1998cb96" providerId="ADAL" clId="{43376C7B-8BAE-4AE8-AB4B-58532A3AF90D}" dt="2022-05-16T13:25:18.314" v="943" actId="14100"/>
        <pc:sldMkLst>
          <pc:docMk/>
          <pc:sldMk cId="41996825" sldId="361"/>
        </pc:sldMkLst>
        <pc:spChg chg="add mod">
          <ac:chgData name="dejian.zhou@geo.uni-goettingen.de" userId="ed0032f3-2bc6-4c65-a745-935b1998cb96" providerId="ADAL" clId="{43376C7B-8BAE-4AE8-AB4B-58532A3AF90D}" dt="2022-05-16T13:25:18.314" v="943" actId="14100"/>
          <ac:spMkLst>
            <pc:docMk/>
            <pc:sldMk cId="41996825" sldId="361"/>
            <ac:spMk id="10" creationId="{6221314E-0543-92D8-3689-ADA499A868F8}"/>
          </ac:spMkLst>
        </pc:spChg>
        <pc:spChg chg="add del mod">
          <ac:chgData name="dejian.zhou@geo.uni-goettingen.de" userId="ed0032f3-2bc6-4c65-a745-935b1998cb96" providerId="ADAL" clId="{43376C7B-8BAE-4AE8-AB4B-58532A3AF90D}" dt="2022-05-16T13:00:57.006" v="513" actId="478"/>
          <ac:spMkLst>
            <pc:docMk/>
            <pc:sldMk cId="41996825" sldId="361"/>
            <ac:spMk id="11" creationId="{2717ACCE-7351-7B88-A710-35CAD1196DC0}"/>
          </ac:spMkLst>
        </pc:spChg>
        <pc:spChg chg="add del mod">
          <ac:chgData name="dejian.zhou@geo.uni-goettingen.de" userId="ed0032f3-2bc6-4c65-a745-935b1998cb96" providerId="ADAL" clId="{43376C7B-8BAE-4AE8-AB4B-58532A3AF90D}" dt="2022-05-16T13:00:55.814" v="512" actId="478"/>
          <ac:spMkLst>
            <pc:docMk/>
            <pc:sldMk cId="41996825" sldId="361"/>
            <ac:spMk id="12" creationId="{AFD42BCE-84F9-BEC4-E676-3F3B1C397AA6}"/>
          </ac:spMkLst>
        </pc:spChg>
        <pc:spChg chg="add mod">
          <ac:chgData name="dejian.zhou@geo.uni-goettingen.de" userId="ed0032f3-2bc6-4c65-a745-935b1998cb96" providerId="ADAL" clId="{43376C7B-8BAE-4AE8-AB4B-58532A3AF90D}" dt="2022-05-16T13:11:35.499" v="527" actId="1076"/>
          <ac:spMkLst>
            <pc:docMk/>
            <pc:sldMk cId="41996825" sldId="361"/>
            <ac:spMk id="16" creationId="{C8E4B26F-0BC0-6579-CF43-8BD9C16DAF78}"/>
          </ac:spMkLst>
        </pc:spChg>
        <pc:spChg chg="add mod">
          <ac:chgData name="dejian.zhou@geo.uni-goettingen.de" userId="ed0032f3-2bc6-4c65-a745-935b1998cb96" providerId="ADAL" clId="{43376C7B-8BAE-4AE8-AB4B-58532A3AF90D}" dt="2022-05-16T13:13:12.564" v="675" actId="1076"/>
          <ac:spMkLst>
            <pc:docMk/>
            <pc:sldMk cId="41996825" sldId="361"/>
            <ac:spMk id="17" creationId="{C5DD7A89-3318-077F-D5F8-C60B6FB4AE0A}"/>
          </ac:spMkLst>
        </pc:spChg>
        <pc:graphicFrameChg chg="add del mod">
          <ac:chgData name="dejian.zhou@geo.uni-goettingen.de" userId="ed0032f3-2bc6-4c65-a745-935b1998cb96" providerId="ADAL" clId="{43376C7B-8BAE-4AE8-AB4B-58532A3AF90D}" dt="2022-05-16T13:01:10.108" v="519" actId="478"/>
          <ac:graphicFrameMkLst>
            <pc:docMk/>
            <pc:sldMk cId="41996825" sldId="361"/>
            <ac:graphicFrameMk id="13" creationId="{946B40C2-9A3C-E678-3CCF-4D0B38C3B3B6}"/>
          </ac:graphicFrameMkLst>
        </pc:graphicFrameChg>
        <pc:graphicFrameChg chg="add mod modGraphic">
          <ac:chgData name="dejian.zhou@geo.uni-goettingen.de" userId="ed0032f3-2bc6-4c65-a745-935b1998cb96" providerId="ADAL" clId="{43376C7B-8BAE-4AE8-AB4B-58532A3AF90D}" dt="2022-05-16T13:11:54.425" v="530" actId="122"/>
          <ac:graphicFrameMkLst>
            <pc:docMk/>
            <pc:sldMk cId="41996825" sldId="361"/>
            <ac:graphicFrameMk id="14" creationId="{BB27E299-F1B7-78CF-310C-E77C6103A515}"/>
          </ac:graphicFrameMkLst>
        </pc:graphicFrameChg>
        <pc:picChg chg="add mod">
          <ac:chgData name="dejian.zhou@geo.uni-goettingen.de" userId="ed0032f3-2bc6-4c65-a745-935b1998cb96" providerId="ADAL" clId="{43376C7B-8BAE-4AE8-AB4B-58532A3AF90D}" dt="2022-05-16T12:34:59.932" v="3"/>
          <ac:picMkLst>
            <pc:docMk/>
            <pc:sldMk cId="41996825" sldId="361"/>
            <ac:picMk id="8" creationId="{B6AFB934-B916-6DAE-5C2A-BE6610110B3A}"/>
          </ac:picMkLst>
        </pc:picChg>
        <pc:picChg chg="add del mod">
          <ac:chgData name="dejian.zhou@geo.uni-goettingen.de" userId="ed0032f3-2bc6-4c65-a745-935b1998cb96" providerId="ADAL" clId="{43376C7B-8BAE-4AE8-AB4B-58532A3AF90D}" dt="2022-05-16T13:00:54.230" v="511" actId="478"/>
          <ac:picMkLst>
            <pc:docMk/>
            <pc:sldMk cId="41996825" sldId="361"/>
            <ac:picMk id="9" creationId="{DC7E6F46-0D7A-6837-E028-DB133557A51E}"/>
          </ac:picMkLst>
        </pc:picChg>
      </pc:sldChg>
      <pc:sldChg chg="addSp delSp modSp add mod ord modNotesTx">
        <pc:chgData name="dejian.zhou@geo.uni-goettingen.de" userId="ed0032f3-2bc6-4c65-a745-935b1998cb96" providerId="ADAL" clId="{43376C7B-8BAE-4AE8-AB4B-58532A3AF90D}" dt="2022-05-16T12:56:41.120" v="507"/>
        <pc:sldMkLst>
          <pc:docMk/>
          <pc:sldMk cId="659655053" sldId="362"/>
        </pc:sldMkLst>
        <pc:spChg chg="mod">
          <ac:chgData name="dejian.zhou@geo.uni-goettingen.de" userId="ed0032f3-2bc6-4c65-a745-935b1998cb96" providerId="ADAL" clId="{43376C7B-8BAE-4AE8-AB4B-58532A3AF90D}" dt="2022-05-16T12:56:31.948" v="505" actId="1035"/>
          <ac:spMkLst>
            <pc:docMk/>
            <pc:sldMk cId="659655053" sldId="362"/>
            <ac:spMk id="11" creationId="{2717ACCE-7351-7B88-A710-35CAD1196DC0}"/>
          </ac:spMkLst>
        </pc:spChg>
        <pc:spChg chg="del mod">
          <ac:chgData name="dejian.zhou@geo.uni-goettingen.de" userId="ed0032f3-2bc6-4c65-a745-935b1998cb96" providerId="ADAL" clId="{43376C7B-8BAE-4AE8-AB4B-58532A3AF90D}" dt="2022-05-16T12:52:12.053" v="318"/>
          <ac:spMkLst>
            <pc:docMk/>
            <pc:sldMk cId="659655053" sldId="362"/>
            <ac:spMk id="12" creationId="{AFD42BCE-84F9-BEC4-E676-3F3B1C397AA6}"/>
          </ac:spMkLst>
        </pc:spChg>
        <pc:spChg chg="add mod">
          <ac:chgData name="dejian.zhou@geo.uni-goettingen.de" userId="ed0032f3-2bc6-4c65-a745-935b1998cb96" providerId="ADAL" clId="{43376C7B-8BAE-4AE8-AB4B-58532A3AF90D}" dt="2022-05-16T12:56:30.781" v="504" actId="1035"/>
          <ac:spMkLst>
            <pc:docMk/>
            <pc:sldMk cId="659655053" sldId="362"/>
            <ac:spMk id="15" creationId="{DD0B497C-19AD-0999-1FD3-FE9867438CE8}"/>
          </ac:spMkLst>
        </pc:spChg>
        <pc:spChg chg="add mod">
          <ac:chgData name="dejian.zhou@geo.uni-goettingen.de" userId="ed0032f3-2bc6-4c65-a745-935b1998cb96" providerId="ADAL" clId="{43376C7B-8BAE-4AE8-AB4B-58532A3AF90D}" dt="2022-05-16T12:55:07.428" v="361" actId="1076"/>
          <ac:spMkLst>
            <pc:docMk/>
            <pc:sldMk cId="659655053" sldId="362"/>
            <ac:spMk id="17" creationId="{3A4FEDDF-4FBB-267B-A38B-D5495B524522}"/>
          </ac:spMkLst>
        </pc:spChg>
        <pc:spChg chg="add del mod">
          <ac:chgData name="dejian.zhou@geo.uni-goettingen.de" userId="ed0032f3-2bc6-4c65-a745-935b1998cb96" providerId="ADAL" clId="{43376C7B-8BAE-4AE8-AB4B-58532A3AF90D}" dt="2022-05-16T12:55:56.559" v="448" actId="478"/>
          <ac:spMkLst>
            <pc:docMk/>
            <pc:sldMk cId="659655053" sldId="362"/>
            <ac:spMk id="18" creationId="{C64AC5FC-6BE9-0B15-0B31-88F3030CF095}"/>
          </ac:spMkLst>
        </pc:spChg>
        <pc:spChg chg="add mod">
          <ac:chgData name="dejian.zhou@geo.uni-goettingen.de" userId="ed0032f3-2bc6-4c65-a745-935b1998cb96" providerId="ADAL" clId="{43376C7B-8BAE-4AE8-AB4B-58532A3AF90D}" dt="2022-05-16T12:56:24.555" v="502" actId="1076"/>
          <ac:spMkLst>
            <pc:docMk/>
            <pc:sldMk cId="659655053" sldId="362"/>
            <ac:spMk id="19" creationId="{B413613C-02B9-16BC-42FF-E67430005910}"/>
          </ac:spMkLst>
        </pc:spChg>
        <pc:picChg chg="mod">
          <ac:chgData name="dejian.zhou@geo.uni-goettingen.de" userId="ed0032f3-2bc6-4c65-a745-935b1998cb96" providerId="ADAL" clId="{43376C7B-8BAE-4AE8-AB4B-58532A3AF90D}" dt="2022-05-16T12:53:36.228" v="348" actId="1076"/>
          <ac:picMkLst>
            <pc:docMk/>
            <pc:sldMk cId="659655053" sldId="362"/>
            <ac:picMk id="9" creationId="{DC7E6F46-0D7A-6837-E028-DB133557A51E}"/>
          </ac:picMkLst>
        </pc:picChg>
        <pc:picChg chg="add mod">
          <ac:chgData name="dejian.zhou@geo.uni-goettingen.de" userId="ed0032f3-2bc6-4c65-a745-935b1998cb96" providerId="ADAL" clId="{43376C7B-8BAE-4AE8-AB4B-58532A3AF90D}" dt="2022-05-16T12:56:29.322" v="503" actId="1035"/>
          <ac:picMkLst>
            <pc:docMk/>
            <pc:sldMk cId="659655053" sldId="362"/>
            <ac:picMk id="13" creationId="{7B29E95E-366D-7DFA-C658-9B2AD1959F35}"/>
          </ac:picMkLst>
        </pc:picChg>
        <pc:cxnChg chg="add mod">
          <ac:chgData name="dejian.zhou@geo.uni-goettingen.de" userId="ed0032f3-2bc6-4c65-a745-935b1998cb96" providerId="ADAL" clId="{43376C7B-8BAE-4AE8-AB4B-58532A3AF90D}" dt="2022-05-16T12:54:06.588" v="351" actId="13822"/>
          <ac:cxnSpMkLst>
            <pc:docMk/>
            <pc:sldMk cId="659655053" sldId="362"/>
            <ac:cxnSpMk id="8" creationId="{9E5FDD7F-3EB0-4FB8-43EE-4A7B956228EE}"/>
          </ac:cxnSpMkLst>
        </pc:cxnChg>
      </pc:sldChg>
      <pc:sldChg chg="addSp delSp modSp add mod">
        <pc:chgData name="dejian.zhou@geo.uni-goettingen.de" userId="ed0032f3-2bc6-4c65-a745-935b1998cb96" providerId="ADAL" clId="{43376C7B-8BAE-4AE8-AB4B-58532A3AF90D}" dt="2022-05-16T13:28:51.721" v="1044" actId="1076"/>
        <pc:sldMkLst>
          <pc:docMk/>
          <pc:sldMk cId="3035830352" sldId="363"/>
        </pc:sldMkLst>
        <pc:spChg chg="del">
          <ac:chgData name="dejian.zhou@geo.uni-goettingen.de" userId="ed0032f3-2bc6-4c65-a745-935b1998cb96" providerId="ADAL" clId="{43376C7B-8BAE-4AE8-AB4B-58532A3AF90D}" dt="2022-05-16T13:19:34.709" v="812" actId="478"/>
          <ac:spMkLst>
            <pc:docMk/>
            <pc:sldMk cId="3035830352" sldId="363"/>
            <ac:spMk id="2" creationId="{00000000-0000-0000-0000-000000000000}"/>
          </ac:spMkLst>
        </pc:spChg>
        <pc:spChg chg="add del mod">
          <ac:chgData name="dejian.zhou@geo.uni-goettingen.de" userId="ed0032f3-2bc6-4c65-a745-935b1998cb96" providerId="ADAL" clId="{43376C7B-8BAE-4AE8-AB4B-58532A3AF90D}" dt="2022-05-16T13:19:36.113" v="813" actId="478"/>
          <ac:spMkLst>
            <pc:docMk/>
            <pc:sldMk cId="3035830352" sldId="363"/>
            <ac:spMk id="8" creationId="{4567069E-400D-0BF0-FE0F-DE333D44E1DB}"/>
          </ac:spMkLst>
        </pc:spChg>
        <pc:spChg chg="del mod">
          <ac:chgData name="dejian.zhou@geo.uni-goettingen.de" userId="ed0032f3-2bc6-4c65-a745-935b1998cb96" providerId="ADAL" clId="{43376C7B-8BAE-4AE8-AB4B-58532A3AF90D}" dt="2022-05-16T13:19:33.228" v="811" actId="478"/>
          <ac:spMkLst>
            <pc:docMk/>
            <pc:sldMk cId="3035830352" sldId="363"/>
            <ac:spMk id="10" creationId="{6221314E-0543-92D8-3689-ADA499A868F8}"/>
          </ac:spMkLst>
        </pc:spChg>
        <pc:spChg chg="del">
          <ac:chgData name="dejian.zhou@geo.uni-goettingen.de" userId="ed0032f3-2bc6-4c65-a745-935b1998cb96" providerId="ADAL" clId="{43376C7B-8BAE-4AE8-AB4B-58532A3AF90D}" dt="2022-05-16T13:13:49.772" v="679" actId="478"/>
          <ac:spMkLst>
            <pc:docMk/>
            <pc:sldMk cId="3035830352" sldId="363"/>
            <ac:spMk id="16" creationId="{C8E4B26F-0BC0-6579-CF43-8BD9C16DAF78}"/>
          </ac:spMkLst>
        </pc:spChg>
        <pc:spChg chg="del">
          <ac:chgData name="dejian.zhou@geo.uni-goettingen.de" userId="ed0032f3-2bc6-4c65-a745-935b1998cb96" providerId="ADAL" clId="{43376C7B-8BAE-4AE8-AB4B-58532A3AF90D}" dt="2022-05-16T13:13:46.142" v="677" actId="478"/>
          <ac:spMkLst>
            <pc:docMk/>
            <pc:sldMk cId="3035830352" sldId="363"/>
            <ac:spMk id="17" creationId="{C5DD7A89-3318-077F-D5F8-C60B6FB4AE0A}"/>
          </ac:spMkLst>
        </pc:spChg>
        <pc:spChg chg="add mod">
          <ac:chgData name="dejian.zhou@geo.uni-goettingen.de" userId="ed0032f3-2bc6-4c65-a745-935b1998cb96" providerId="ADAL" clId="{43376C7B-8BAE-4AE8-AB4B-58532A3AF90D}" dt="2022-05-16T13:28:09.938" v="1013" actId="1076"/>
          <ac:spMkLst>
            <pc:docMk/>
            <pc:sldMk cId="3035830352" sldId="363"/>
            <ac:spMk id="19" creationId="{F99A54A9-0CE1-37AE-5379-4A254016B66C}"/>
          </ac:spMkLst>
        </pc:spChg>
        <pc:spChg chg="add mod">
          <ac:chgData name="dejian.zhou@geo.uni-goettingen.de" userId="ed0032f3-2bc6-4c65-a745-935b1998cb96" providerId="ADAL" clId="{43376C7B-8BAE-4AE8-AB4B-58532A3AF90D}" dt="2022-05-16T13:28:51.721" v="1044" actId="1076"/>
          <ac:spMkLst>
            <pc:docMk/>
            <pc:sldMk cId="3035830352" sldId="363"/>
            <ac:spMk id="20" creationId="{AB5500C6-4485-EC51-6F06-5A4E1F51704A}"/>
          </ac:spMkLst>
        </pc:spChg>
        <pc:spChg chg="add mod">
          <ac:chgData name="dejian.zhou@geo.uni-goettingen.de" userId="ed0032f3-2bc6-4c65-a745-935b1998cb96" providerId="ADAL" clId="{43376C7B-8BAE-4AE8-AB4B-58532A3AF90D}" dt="2022-05-16T13:22:40.506" v="905" actId="20577"/>
          <ac:spMkLst>
            <pc:docMk/>
            <pc:sldMk cId="3035830352" sldId="363"/>
            <ac:spMk id="23" creationId="{FA5F7905-1DAC-CD59-B038-B035F5759594}"/>
          </ac:spMkLst>
        </pc:spChg>
        <pc:spChg chg="add mod">
          <ac:chgData name="dejian.zhou@geo.uni-goettingen.de" userId="ed0032f3-2bc6-4c65-a745-935b1998cb96" providerId="ADAL" clId="{43376C7B-8BAE-4AE8-AB4B-58532A3AF90D}" dt="2022-05-16T13:22:23.934" v="883" actId="1076"/>
          <ac:spMkLst>
            <pc:docMk/>
            <pc:sldMk cId="3035830352" sldId="363"/>
            <ac:spMk id="24" creationId="{DE1B1863-C6F4-85FA-CB8D-6189077D11F2}"/>
          </ac:spMkLst>
        </pc:spChg>
        <pc:graphicFrameChg chg="del">
          <ac:chgData name="dejian.zhou@geo.uni-goettingen.de" userId="ed0032f3-2bc6-4c65-a745-935b1998cb96" providerId="ADAL" clId="{43376C7B-8BAE-4AE8-AB4B-58532A3AF90D}" dt="2022-05-16T13:13:46.142" v="677" actId="478"/>
          <ac:graphicFrameMkLst>
            <pc:docMk/>
            <pc:sldMk cId="3035830352" sldId="363"/>
            <ac:graphicFrameMk id="14" creationId="{BB27E299-F1B7-78CF-310C-E77C6103A515}"/>
          </ac:graphicFrameMkLst>
        </pc:graphicFrameChg>
        <pc:picChg chg="add del mod">
          <ac:chgData name="dejian.zhou@geo.uni-goettingen.de" userId="ed0032f3-2bc6-4c65-a745-935b1998cb96" providerId="ADAL" clId="{43376C7B-8BAE-4AE8-AB4B-58532A3AF90D}" dt="2022-05-16T13:27:20.983" v="985" actId="478"/>
          <ac:picMkLst>
            <pc:docMk/>
            <pc:sldMk cId="3035830352" sldId="363"/>
            <ac:picMk id="11" creationId="{C2C59091-B4E9-4CD1-BB92-02849BF92DE5}"/>
          </ac:picMkLst>
        </pc:picChg>
        <pc:picChg chg="add del mod">
          <ac:chgData name="dejian.zhou@geo.uni-goettingen.de" userId="ed0032f3-2bc6-4c65-a745-935b1998cb96" providerId="ADAL" clId="{43376C7B-8BAE-4AE8-AB4B-58532A3AF90D}" dt="2022-05-16T13:27:21.523" v="986" actId="478"/>
          <ac:picMkLst>
            <pc:docMk/>
            <pc:sldMk cId="3035830352" sldId="363"/>
            <ac:picMk id="12" creationId="{2CC3E51B-01CB-93E6-85DF-375D53040871}"/>
          </ac:picMkLst>
        </pc:picChg>
        <pc:picChg chg="add del mod">
          <ac:chgData name="dejian.zhou@geo.uni-goettingen.de" userId="ed0032f3-2bc6-4c65-a745-935b1998cb96" providerId="ADAL" clId="{43376C7B-8BAE-4AE8-AB4B-58532A3AF90D}" dt="2022-05-16T13:15:28.879" v="714" actId="478"/>
          <ac:picMkLst>
            <pc:docMk/>
            <pc:sldMk cId="3035830352" sldId="363"/>
            <ac:picMk id="13" creationId="{FD4393AC-7EB4-79C2-B5B4-696DBBDED96A}"/>
          </ac:picMkLst>
        </pc:picChg>
        <pc:picChg chg="add del mod">
          <ac:chgData name="dejian.zhou@geo.uni-goettingen.de" userId="ed0032f3-2bc6-4c65-a745-935b1998cb96" providerId="ADAL" clId="{43376C7B-8BAE-4AE8-AB4B-58532A3AF90D}" dt="2022-05-16T13:15:12.310" v="710" actId="478"/>
          <ac:picMkLst>
            <pc:docMk/>
            <pc:sldMk cId="3035830352" sldId="363"/>
            <ac:picMk id="15" creationId="{E98ADE8E-957C-1482-2D05-B5F749FCDC9C}"/>
          </ac:picMkLst>
        </pc:picChg>
        <pc:picChg chg="add mod">
          <ac:chgData name="dejian.zhou@geo.uni-goettingen.de" userId="ed0032f3-2bc6-4c65-a745-935b1998cb96" providerId="ADAL" clId="{43376C7B-8BAE-4AE8-AB4B-58532A3AF90D}" dt="2022-05-16T13:20:28.443" v="844" actId="1076"/>
          <ac:picMkLst>
            <pc:docMk/>
            <pc:sldMk cId="3035830352" sldId="363"/>
            <ac:picMk id="21" creationId="{58C179CE-10CC-790A-77C5-CAA244F8CD83}"/>
          </ac:picMkLst>
        </pc:picChg>
        <pc:picChg chg="add mod">
          <ac:chgData name="dejian.zhou@geo.uni-goettingen.de" userId="ed0032f3-2bc6-4c65-a745-935b1998cb96" providerId="ADAL" clId="{43376C7B-8BAE-4AE8-AB4B-58532A3AF90D}" dt="2022-05-16T13:22:49.497" v="906" actId="14100"/>
          <ac:picMkLst>
            <pc:docMk/>
            <pc:sldMk cId="3035830352" sldId="363"/>
            <ac:picMk id="22" creationId="{EF117A4C-2333-48C3-7436-3EA66CB8CDA1}"/>
          </ac:picMkLst>
        </pc:picChg>
        <pc:picChg chg="add mod">
          <ac:chgData name="dejian.zhou@geo.uni-goettingen.de" userId="ed0032f3-2bc6-4c65-a745-935b1998cb96" providerId="ADAL" clId="{43376C7B-8BAE-4AE8-AB4B-58532A3AF90D}" dt="2022-05-16T13:28:20.689" v="1016" actId="1076"/>
          <ac:picMkLst>
            <pc:docMk/>
            <pc:sldMk cId="3035830352" sldId="363"/>
            <ac:picMk id="25" creationId="{9FB01575-CE60-B343-463A-0BAABC4FCABE}"/>
          </ac:picMkLst>
        </pc:picChg>
        <pc:picChg chg="add mod">
          <ac:chgData name="dejian.zhou@geo.uni-goettingen.de" userId="ed0032f3-2bc6-4c65-a745-935b1998cb96" providerId="ADAL" clId="{43376C7B-8BAE-4AE8-AB4B-58532A3AF90D}" dt="2022-05-16T13:28:46.850" v="1042" actId="1076"/>
          <ac:picMkLst>
            <pc:docMk/>
            <pc:sldMk cId="3035830352" sldId="363"/>
            <ac:picMk id="26" creationId="{249FE600-9D81-C9D2-1F49-6E6FDC33B245}"/>
          </ac:picMkLst>
        </pc:picChg>
        <pc:cxnChg chg="add mod">
          <ac:chgData name="dejian.zhou@geo.uni-goettingen.de" userId="ed0032f3-2bc6-4c65-a745-935b1998cb96" providerId="ADAL" clId="{43376C7B-8BAE-4AE8-AB4B-58532A3AF90D}" dt="2022-05-16T13:15:56.310" v="727" actId="1038"/>
          <ac:cxnSpMkLst>
            <pc:docMk/>
            <pc:sldMk cId="3035830352" sldId="363"/>
            <ac:cxnSpMk id="18" creationId="{A21E2B54-54AC-B0C7-476F-05BC97B4EC19}"/>
          </ac:cxnSpMkLst>
        </pc:cxnChg>
      </pc:sldChg>
      <pc:sldChg chg="addSp delSp modSp add mod">
        <pc:chgData name="dejian.zhou@geo.uni-goettingen.de" userId="ed0032f3-2bc6-4c65-a745-935b1998cb96" providerId="ADAL" clId="{43376C7B-8BAE-4AE8-AB4B-58532A3AF90D}" dt="2022-05-16T13:27:13.323" v="984" actId="113"/>
        <pc:sldMkLst>
          <pc:docMk/>
          <pc:sldMk cId="2609374184" sldId="364"/>
        </pc:sldMkLst>
        <pc:spChg chg="add mod">
          <ac:chgData name="dejian.zhou@geo.uni-goettingen.de" userId="ed0032f3-2bc6-4c65-a745-935b1998cb96" providerId="ADAL" clId="{43376C7B-8BAE-4AE8-AB4B-58532A3AF90D}" dt="2022-05-16T13:25:23.309" v="944"/>
          <ac:spMkLst>
            <pc:docMk/>
            <pc:sldMk cId="2609374184" sldId="364"/>
            <ac:spMk id="15" creationId="{EDE3C760-D6D4-1E69-72B9-3276072D7D80}"/>
          </ac:spMkLst>
        </pc:spChg>
        <pc:spChg chg="add mod">
          <ac:chgData name="dejian.zhou@geo.uni-goettingen.de" userId="ed0032f3-2bc6-4c65-a745-935b1998cb96" providerId="ADAL" clId="{43376C7B-8BAE-4AE8-AB4B-58532A3AF90D}" dt="2022-05-16T13:25:23.309" v="944"/>
          <ac:spMkLst>
            <pc:docMk/>
            <pc:sldMk cId="2609374184" sldId="364"/>
            <ac:spMk id="16" creationId="{244E07E3-E046-AE06-C5CB-7ED437ECBEF1}"/>
          </ac:spMkLst>
        </pc:spChg>
        <pc:spChg chg="mod">
          <ac:chgData name="dejian.zhou@geo.uni-goettingen.de" userId="ed0032f3-2bc6-4c65-a745-935b1998cb96" providerId="ADAL" clId="{43376C7B-8BAE-4AE8-AB4B-58532A3AF90D}" dt="2022-05-16T13:25:28.427" v="957" actId="1036"/>
          <ac:spMkLst>
            <pc:docMk/>
            <pc:sldMk cId="2609374184" sldId="364"/>
            <ac:spMk id="19" creationId="{F99A54A9-0CE1-37AE-5379-4A254016B66C}"/>
          </ac:spMkLst>
        </pc:spChg>
        <pc:spChg chg="mod">
          <ac:chgData name="dejian.zhou@geo.uni-goettingen.de" userId="ed0032f3-2bc6-4c65-a745-935b1998cb96" providerId="ADAL" clId="{43376C7B-8BAE-4AE8-AB4B-58532A3AF90D}" dt="2022-05-16T13:25:28.427" v="957" actId="1036"/>
          <ac:spMkLst>
            <pc:docMk/>
            <pc:sldMk cId="2609374184" sldId="364"/>
            <ac:spMk id="20" creationId="{AB5500C6-4485-EC51-6F06-5A4E1F51704A}"/>
          </ac:spMkLst>
        </pc:spChg>
        <pc:spChg chg="del">
          <ac:chgData name="dejian.zhou@geo.uni-goettingen.de" userId="ed0032f3-2bc6-4c65-a745-935b1998cb96" providerId="ADAL" clId="{43376C7B-8BAE-4AE8-AB4B-58532A3AF90D}" dt="2022-05-16T13:24:54.224" v="909" actId="478"/>
          <ac:spMkLst>
            <pc:docMk/>
            <pc:sldMk cId="2609374184" sldId="364"/>
            <ac:spMk id="23" creationId="{FA5F7905-1DAC-CD59-B038-B035F5759594}"/>
          </ac:spMkLst>
        </pc:spChg>
        <pc:spChg chg="del">
          <ac:chgData name="dejian.zhou@geo.uni-goettingen.de" userId="ed0032f3-2bc6-4c65-a745-935b1998cb96" providerId="ADAL" clId="{43376C7B-8BAE-4AE8-AB4B-58532A3AF90D}" dt="2022-05-16T13:24:55.988" v="911" actId="478"/>
          <ac:spMkLst>
            <pc:docMk/>
            <pc:sldMk cId="2609374184" sldId="364"/>
            <ac:spMk id="24" creationId="{DE1B1863-C6F4-85FA-CB8D-6189077D11F2}"/>
          </ac:spMkLst>
        </pc:spChg>
        <pc:spChg chg="add mod">
          <ac:chgData name="dejian.zhou@geo.uni-goettingen.de" userId="ed0032f3-2bc6-4c65-a745-935b1998cb96" providerId="ADAL" clId="{43376C7B-8BAE-4AE8-AB4B-58532A3AF90D}" dt="2022-05-16T13:26:34.817" v="973" actId="1076"/>
          <ac:spMkLst>
            <pc:docMk/>
            <pc:sldMk cId="2609374184" sldId="364"/>
            <ac:spMk id="25" creationId="{19AC76A7-F427-6D0C-1F49-B24639919FA1}"/>
          </ac:spMkLst>
        </pc:spChg>
        <pc:spChg chg="add mod">
          <ac:chgData name="dejian.zhou@geo.uni-goettingen.de" userId="ed0032f3-2bc6-4c65-a745-935b1998cb96" providerId="ADAL" clId="{43376C7B-8BAE-4AE8-AB4B-58532A3AF90D}" dt="2022-05-16T13:27:13.323" v="984" actId="113"/>
          <ac:spMkLst>
            <pc:docMk/>
            <pc:sldMk cId="2609374184" sldId="364"/>
            <ac:spMk id="26" creationId="{F078AE38-923D-3704-D9E6-1B77835A6CA7}"/>
          </ac:spMkLst>
        </pc:spChg>
        <pc:picChg chg="mod">
          <ac:chgData name="dejian.zhou@geo.uni-goettingen.de" userId="ed0032f3-2bc6-4c65-a745-935b1998cb96" providerId="ADAL" clId="{43376C7B-8BAE-4AE8-AB4B-58532A3AF90D}" dt="2022-05-16T13:25:28.427" v="957" actId="1036"/>
          <ac:picMkLst>
            <pc:docMk/>
            <pc:sldMk cId="2609374184" sldId="364"/>
            <ac:picMk id="11" creationId="{C2C59091-B4E9-4CD1-BB92-02849BF92DE5}"/>
          </ac:picMkLst>
        </pc:picChg>
        <pc:picChg chg="mod">
          <ac:chgData name="dejian.zhou@geo.uni-goettingen.de" userId="ed0032f3-2bc6-4c65-a745-935b1998cb96" providerId="ADAL" clId="{43376C7B-8BAE-4AE8-AB4B-58532A3AF90D}" dt="2022-05-16T13:25:28.427" v="957" actId="1036"/>
          <ac:picMkLst>
            <pc:docMk/>
            <pc:sldMk cId="2609374184" sldId="364"/>
            <ac:picMk id="12" creationId="{2CC3E51B-01CB-93E6-85DF-375D53040871}"/>
          </ac:picMkLst>
        </pc:picChg>
        <pc:picChg chg="del">
          <ac:chgData name="dejian.zhou@geo.uni-goettingen.de" userId="ed0032f3-2bc6-4c65-a745-935b1998cb96" providerId="ADAL" clId="{43376C7B-8BAE-4AE8-AB4B-58532A3AF90D}" dt="2022-05-16T13:24:54.947" v="910" actId="478"/>
          <ac:picMkLst>
            <pc:docMk/>
            <pc:sldMk cId="2609374184" sldId="364"/>
            <ac:picMk id="21" creationId="{58C179CE-10CC-790A-77C5-CAA244F8CD83}"/>
          </ac:picMkLst>
        </pc:picChg>
        <pc:picChg chg="del">
          <ac:chgData name="dejian.zhou@geo.uni-goettingen.de" userId="ed0032f3-2bc6-4c65-a745-935b1998cb96" providerId="ADAL" clId="{43376C7B-8BAE-4AE8-AB4B-58532A3AF90D}" dt="2022-05-16T13:24:53.115" v="908" actId="478"/>
          <ac:picMkLst>
            <pc:docMk/>
            <pc:sldMk cId="2609374184" sldId="364"/>
            <ac:picMk id="22" creationId="{EF117A4C-2333-48C3-7436-3EA66CB8CDA1}"/>
          </ac:picMkLst>
        </pc:picChg>
        <pc:cxnChg chg="mod">
          <ac:chgData name="dejian.zhou@geo.uni-goettingen.de" userId="ed0032f3-2bc6-4c65-a745-935b1998cb96" providerId="ADAL" clId="{43376C7B-8BAE-4AE8-AB4B-58532A3AF90D}" dt="2022-05-16T13:25:41.825" v="959" actId="1076"/>
          <ac:cxnSpMkLst>
            <pc:docMk/>
            <pc:sldMk cId="2609374184" sldId="364"/>
            <ac:cxnSpMk id="18" creationId="{A21E2B54-54AC-B0C7-476F-05BC97B4EC19}"/>
          </ac:cxnSpMkLst>
        </pc:cxnChg>
      </pc:sldChg>
      <pc:sldChg chg="delSp modSp add mod">
        <pc:chgData name="dejian.zhou@geo.uni-goettingen.de" userId="ed0032f3-2bc6-4c65-a745-935b1998cb96" providerId="ADAL" clId="{43376C7B-8BAE-4AE8-AB4B-58532A3AF90D}" dt="2022-05-16T13:38:55.072" v="1141" actId="1076"/>
        <pc:sldMkLst>
          <pc:docMk/>
          <pc:sldMk cId="4271041808" sldId="365"/>
        </pc:sldMkLst>
        <pc:spChg chg="mod">
          <ac:chgData name="dejian.zhou@geo.uni-goettingen.de" userId="ed0032f3-2bc6-4c65-a745-935b1998cb96" providerId="ADAL" clId="{43376C7B-8BAE-4AE8-AB4B-58532A3AF90D}" dt="2022-05-16T13:38:55.072" v="1141" actId="1076"/>
          <ac:spMkLst>
            <pc:docMk/>
            <pc:sldMk cId="4271041808" sldId="365"/>
            <ac:spMk id="8" creationId="{18BB69A3-7BCF-E0FE-3312-67C0FAF59F82}"/>
          </ac:spMkLst>
        </pc:spChg>
        <pc:spChg chg="del mod">
          <ac:chgData name="dejian.zhou@geo.uni-goettingen.de" userId="ed0032f3-2bc6-4c65-a745-935b1998cb96" providerId="ADAL" clId="{43376C7B-8BAE-4AE8-AB4B-58532A3AF90D}" dt="2022-05-16T13:38:38.357" v="1108"/>
          <ac:spMkLst>
            <pc:docMk/>
            <pc:sldMk cId="4271041808" sldId="365"/>
            <ac:spMk id="14" creationId="{7935B247-2609-197C-F26D-E4DA56F22736}"/>
          </ac:spMkLst>
        </pc:spChg>
      </pc:sldChg>
    </pc:docChg>
  </pc:docChgLst>
  <pc:docChgLst>
    <pc:chgData name="Zhou Dejian" userId="d8b77758ced229f3" providerId="LiveId" clId="{4F51EE69-24B1-48A2-B96C-974D464EBC67}"/>
    <pc:docChg chg="undo custSel addSld delSld modSld sldOrd">
      <pc:chgData name="Zhou Dejian" userId="d8b77758ced229f3" providerId="LiveId" clId="{4F51EE69-24B1-48A2-B96C-974D464EBC67}" dt="2020-12-03T13:57:06.421" v="1060"/>
      <pc:docMkLst>
        <pc:docMk/>
      </pc:docMkLst>
      <pc:sldChg chg="modSp mod">
        <pc:chgData name="Zhou Dejian" userId="d8b77758ced229f3" providerId="LiveId" clId="{4F51EE69-24B1-48A2-B96C-974D464EBC67}" dt="2020-11-30T14:55:01.522" v="1025" actId="20577"/>
        <pc:sldMkLst>
          <pc:docMk/>
          <pc:sldMk cId="0" sldId="276"/>
        </pc:sldMkLst>
        <pc:spChg chg="mod">
          <ac:chgData name="Zhou Dejian" userId="d8b77758ced229f3" providerId="LiveId" clId="{4F51EE69-24B1-48A2-B96C-974D464EBC67}" dt="2020-11-30T14:54:53.914" v="1014" actId="1076"/>
          <ac:spMkLst>
            <pc:docMk/>
            <pc:sldMk cId="0" sldId="276"/>
            <ac:spMk id="7" creationId="{00000000-0000-0000-0000-000000000000}"/>
          </ac:spMkLst>
        </pc:spChg>
        <pc:spChg chg="mod">
          <ac:chgData name="Zhou Dejian" userId="d8b77758ced229f3" providerId="LiveId" clId="{4F51EE69-24B1-48A2-B96C-974D464EBC67}" dt="2020-11-30T14:55:01.522" v="1025" actId="20577"/>
          <ac:spMkLst>
            <pc:docMk/>
            <pc:sldMk cId="0" sldId="276"/>
            <ac:spMk id="8" creationId="{00000000-0000-0000-0000-000000000000}"/>
          </ac:spMkLst>
        </pc:spChg>
      </pc:sldChg>
      <pc:sldChg chg="modSp mod modNotesTx">
        <pc:chgData name="Zhou Dejian" userId="d8b77758ced229f3" providerId="LiveId" clId="{4F51EE69-24B1-48A2-B96C-974D464EBC67}" dt="2020-11-30T14:11:42.682" v="428" actId="20577"/>
        <pc:sldMkLst>
          <pc:docMk/>
          <pc:sldMk cId="0" sldId="285"/>
        </pc:sldMkLst>
        <pc:spChg chg="mod">
          <ac:chgData name="Zhou Dejian" userId="d8b77758ced229f3" providerId="LiveId" clId="{4F51EE69-24B1-48A2-B96C-974D464EBC67}" dt="2020-11-30T14:11:42.682" v="428" actId="20577"/>
          <ac:spMkLst>
            <pc:docMk/>
            <pc:sldMk cId="0" sldId="285"/>
            <ac:spMk id="16" creationId="{00000000-0000-0000-0000-000000000000}"/>
          </ac:spMkLst>
        </pc:spChg>
      </pc:sldChg>
      <pc:sldChg chg="modSp mod">
        <pc:chgData name="Zhou Dejian" userId="d8b77758ced229f3" providerId="LiveId" clId="{4F51EE69-24B1-48A2-B96C-974D464EBC67}" dt="2020-11-30T14:52:59.152" v="956" actId="20577"/>
        <pc:sldMkLst>
          <pc:docMk/>
          <pc:sldMk cId="0" sldId="289"/>
        </pc:sldMkLst>
        <pc:spChg chg="mod">
          <ac:chgData name="Zhou Dejian" userId="d8b77758ced229f3" providerId="LiveId" clId="{4F51EE69-24B1-48A2-B96C-974D464EBC67}" dt="2020-11-30T14:52:59.152" v="956" actId="20577"/>
          <ac:spMkLst>
            <pc:docMk/>
            <pc:sldMk cId="0" sldId="289"/>
            <ac:spMk id="3" creationId="{00000000-0000-0000-0000-000000000000}"/>
          </ac:spMkLst>
        </pc:spChg>
      </pc:sldChg>
      <pc:sldChg chg="modNotesTx">
        <pc:chgData name="Zhou Dejian" userId="d8b77758ced229f3" providerId="LiveId" clId="{4F51EE69-24B1-48A2-B96C-974D464EBC67}" dt="2020-11-30T14:15:29.819" v="462" actId="20577"/>
        <pc:sldMkLst>
          <pc:docMk/>
          <pc:sldMk cId="605397638" sldId="332"/>
        </pc:sldMkLst>
      </pc:sldChg>
      <pc:sldChg chg="modSp mod modNotesTx">
        <pc:chgData name="Zhou Dejian" userId="d8b77758ced229f3" providerId="LiveId" clId="{4F51EE69-24B1-48A2-B96C-974D464EBC67}" dt="2020-11-30T14:17:57.458" v="506" actId="20577"/>
        <pc:sldMkLst>
          <pc:docMk/>
          <pc:sldMk cId="3829901855" sldId="333"/>
        </pc:sldMkLst>
        <pc:spChg chg="mod">
          <ac:chgData name="Zhou Dejian" userId="d8b77758ced229f3" providerId="LiveId" clId="{4F51EE69-24B1-48A2-B96C-974D464EBC67}" dt="2020-11-30T14:17:44.072" v="463" actId="20577"/>
          <ac:spMkLst>
            <pc:docMk/>
            <pc:sldMk cId="3829901855" sldId="333"/>
            <ac:spMk id="27" creationId="{00000000-0000-0000-0000-000000000000}"/>
          </ac:spMkLst>
        </pc:spChg>
      </pc:sldChg>
      <pc:sldChg chg="modNotesTx">
        <pc:chgData name="Zhou Dejian" userId="d8b77758ced229f3" providerId="LiveId" clId="{4F51EE69-24B1-48A2-B96C-974D464EBC67}" dt="2020-11-30T14:22:59.214" v="540" actId="20577"/>
        <pc:sldMkLst>
          <pc:docMk/>
          <pc:sldMk cId="248020051" sldId="338"/>
        </pc:sldMkLst>
      </pc:sldChg>
      <pc:sldChg chg="modSp mod modNotesTx">
        <pc:chgData name="Zhou Dejian" userId="d8b77758ced229f3" providerId="LiveId" clId="{4F51EE69-24B1-48A2-B96C-974D464EBC67}" dt="2020-11-30T14:26:15.093" v="632" actId="20577"/>
        <pc:sldMkLst>
          <pc:docMk/>
          <pc:sldMk cId="1523733510" sldId="339"/>
        </pc:sldMkLst>
        <pc:spChg chg="mod">
          <ac:chgData name="Zhou Dejian" userId="d8b77758ced229f3" providerId="LiveId" clId="{4F51EE69-24B1-48A2-B96C-974D464EBC67}" dt="2020-11-30T14:26:15.093" v="632" actId="20577"/>
          <ac:spMkLst>
            <pc:docMk/>
            <pc:sldMk cId="1523733510" sldId="339"/>
            <ac:spMk id="9" creationId="{00000000-0000-0000-0000-000000000000}"/>
          </ac:spMkLst>
        </pc:spChg>
      </pc:sldChg>
      <pc:sldChg chg="modSp mod modNotesTx">
        <pc:chgData name="Zhou Dejian" userId="d8b77758ced229f3" providerId="LiveId" clId="{4F51EE69-24B1-48A2-B96C-974D464EBC67}" dt="2020-11-30T14:28:17.640" v="668" actId="1038"/>
        <pc:sldMkLst>
          <pc:docMk/>
          <pc:sldMk cId="1145294962" sldId="340"/>
        </pc:sldMkLst>
        <pc:picChg chg="mod">
          <ac:chgData name="Zhou Dejian" userId="d8b77758ced229f3" providerId="LiveId" clId="{4F51EE69-24B1-48A2-B96C-974D464EBC67}" dt="2020-11-30T14:28:17.640" v="668" actId="1038"/>
          <ac:picMkLst>
            <pc:docMk/>
            <pc:sldMk cId="1145294962" sldId="340"/>
            <ac:picMk id="18" creationId="{00000000-0000-0000-0000-000000000000}"/>
          </ac:picMkLst>
        </pc:picChg>
        <pc:picChg chg="mod">
          <ac:chgData name="Zhou Dejian" userId="d8b77758ced229f3" providerId="LiveId" clId="{4F51EE69-24B1-48A2-B96C-974D464EBC67}" dt="2020-11-30T14:28:13.942" v="665" actId="1076"/>
          <ac:picMkLst>
            <pc:docMk/>
            <pc:sldMk cId="1145294962" sldId="340"/>
            <ac:picMk id="31" creationId="{00000000-0000-0000-0000-000000000000}"/>
          </ac:picMkLst>
        </pc:picChg>
      </pc:sldChg>
      <pc:sldChg chg="modSp mod">
        <pc:chgData name="Zhou Dejian" userId="d8b77758ced229f3" providerId="LiveId" clId="{4F51EE69-24B1-48A2-B96C-974D464EBC67}" dt="2020-11-30T14:47:48.949" v="680" actId="20577"/>
        <pc:sldMkLst>
          <pc:docMk/>
          <pc:sldMk cId="1770242872" sldId="346"/>
        </pc:sldMkLst>
        <pc:spChg chg="mod">
          <ac:chgData name="Zhou Dejian" userId="d8b77758ced229f3" providerId="LiveId" clId="{4F51EE69-24B1-48A2-B96C-974D464EBC67}" dt="2020-11-30T14:47:48.949" v="680" actId="20577"/>
          <ac:spMkLst>
            <pc:docMk/>
            <pc:sldMk cId="1770242872" sldId="346"/>
            <ac:spMk id="3" creationId="{00000000-0000-0000-0000-000000000000}"/>
          </ac:spMkLst>
        </pc:spChg>
      </pc:sldChg>
      <pc:sldChg chg="ord">
        <pc:chgData name="Zhou Dejian" userId="d8b77758ced229f3" providerId="LiveId" clId="{4F51EE69-24B1-48A2-B96C-974D464EBC67}" dt="2020-12-03T13:57:06.421" v="1060"/>
        <pc:sldMkLst>
          <pc:docMk/>
          <pc:sldMk cId="1419100904" sldId="347"/>
        </pc:sldMkLst>
      </pc:sldChg>
      <pc:sldChg chg="ord">
        <pc:chgData name="Zhou Dejian" userId="d8b77758ced229f3" providerId="LiveId" clId="{4F51EE69-24B1-48A2-B96C-974D464EBC67}" dt="2020-12-03T13:57:06.421" v="1060"/>
        <pc:sldMkLst>
          <pc:docMk/>
          <pc:sldMk cId="3102340713" sldId="348"/>
        </pc:sldMkLst>
      </pc:sldChg>
      <pc:sldChg chg="modNotesTx">
        <pc:chgData name="Zhou Dejian" userId="d8b77758ced229f3" providerId="LiveId" clId="{4F51EE69-24B1-48A2-B96C-974D464EBC67}" dt="2020-12-01T07:43:35.869" v="1034" actId="20577"/>
        <pc:sldMkLst>
          <pc:docMk/>
          <pc:sldMk cId="366246940" sldId="349"/>
        </pc:sldMkLst>
      </pc:sldChg>
      <pc:sldChg chg="delSp del mod">
        <pc:chgData name="Zhou Dejian" userId="d8b77758ced229f3" providerId="LiveId" clId="{4F51EE69-24B1-48A2-B96C-974D464EBC67}" dt="2020-11-29T18:18:08.202" v="137" actId="2696"/>
        <pc:sldMkLst>
          <pc:docMk/>
          <pc:sldMk cId="2812977512" sldId="350"/>
        </pc:sldMkLst>
        <pc:spChg chg="del">
          <ac:chgData name="Zhou Dejian" userId="d8b77758ced229f3" providerId="LiveId" clId="{4F51EE69-24B1-48A2-B96C-974D464EBC67}" dt="2020-11-29T18:10:18.046" v="136" actId="478"/>
          <ac:spMkLst>
            <pc:docMk/>
            <pc:sldMk cId="2812977512" sldId="350"/>
            <ac:spMk id="10" creationId="{00000000-0000-0000-0000-000000000000}"/>
          </ac:spMkLst>
        </pc:spChg>
      </pc:sldChg>
      <pc:sldChg chg="modSp mod">
        <pc:chgData name="Zhou Dejian" userId="d8b77758ced229f3" providerId="LiveId" clId="{4F51EE69-24B1-48A2-B96C-974D464EBC67}" dt="2020-12-01T08:15:16.695" v="1038" actId="1076"/>
        <pc:sldMkLst>
          <pc:docMk/>
          <pc:sldMk cId="3441338871" sldId="352"/>
        </pc:sldMkLst>
        <pc:spChg chg="mod">
          <ac:chgData name="Zhou Dejian" userId="d8b77758ced229f3" providerId="LiveId" clId="{4F51EE69-24B1-48A2-B96C-974D464EBC67}" dt="2020-12-01T08:15:09.534" v="1037" actId="1076"/>
          <ac:spMkLst>
            <pc:docMk/>
            <pc:sldMk cId="3441338871" sldId="352"/>
            <ac:spMk id="10" creationId="{00000000-0000-0000-0000-000000000000}"/>
          </ac:spMkLst>
        </pc:spChg>
        <pc:picChg chg="mod">
          <ac:chgData name="Zhou Dejian" userId="d8b77758ced229f3" providerId="LiveId" clId="{4F51EE69-24B1-48A2-B96C-974D464EBC67}" dt="2020-12-01T08:15:04.936" v="1035" actId="1076"/>
          <ac:picMkLst>
            <pc:docMk/>
            <pc:sldMk cId="3441338871" sldId="352"/>
            <ac:picMk id="19" creationId="{00000000-0000-0000-0000-000000000000}"/>
          </ac:picMkLst>
        </pc:picChg>
        <pc:picChg chg="mod">
          <ac:chgData name="Zhou Dejian" userId="d8b77758ced229f3" providerId="LiveId" clId="{4F51EE69-24B1-48A2-B96C-974D464EBC67}" dt="2020-12-01T08:15:16.695" v="1038" actId="1076"/>
          <ac:picMkLst>
            <pc:docMk/>
            <pc:sldMk cId="3441338871" sldId="352"/>
            <ac:picMk id="27" creationId="{00000000-0000-0000-0000-000000000000}"/>
          </ac:picMkLst>
        </pc:picChg>
      </pc:sldChg>
      <pc:sldChg chg="modSp mod">
        <pc:chgData name="Zhou Dejian" userId="d8b77758ced229f3" providerId="LiveId" clId="{4F51EE69-24B1-48A2-B96C-974D464EBC67}" dt="2020-11-30T13:54:23.218" v="236" actId="1076"/>
        <pc:sldMkLst>
          <pc:docMk/>
          <pc:sldMk cId="888608249" sldId="353"/>
        </pc:sldMkLst>
        <pc:spChg chg="mod">
          <ac:chgData name="Zhou Dejian" userId="d8b77758ced229f3" providerId="LiveId" clId="{4F51EE69-24B1-48A2-B96C-974D464EBC67}" dt="2020-11-29T18:08:22.952" v="135" actId="1076"/>
          <ac:spMkLst>
            <pc:docMk/>
            <pc:sldMk cId="888608249" sldId="353"/>
            <ac:spMk id="23" creationId="{00000000-0000-0000-0000-000000000000}"/>
          </ac:spMkLst>
        </pc:spChg>
        <pc:picChg chg="mod">
          <ac:chgData name="Zhou Dejian" userId="d8b77758ced229f3" providerId="LiveId" clId="{4F51EE69-24B1-48A2-B96C-974D464EBC67}" dt="2020-11-30T13:54:23.218" v="236" actId="1076"/>
          <ac:picMkLst>
            <pc:docMk/>
            <pc:sldMk cId="888608249" sldId="353"/>
            <ac:picMk id="16" creationId="{00000000-0000-0000-0000-000000000000}"/>
          </ac:picMkLst>
        </pc:picChg>
      </pc:sldChg>
      <pc:sldChg chg="addSp modSp mod">
        <pc:chgData name="Zhou Dejian" userId="d8b77758ced229f3" providerId="LiveId" clId="{4F51EE69-24B1-48A2-B96C-974D464EBC67}" dt="2020-11-30T13:53:36.729" v="234" actId="20577"/>
        <pc:sldMkLst>
          <pc:docMk/>
          <pc:sldMk cId="2464603958" sldId="354"/>
        </pc:sldMkLst>
        <pc:spChg chg="add mod">
          <ac:chgData name="Zhou Dejian" userId="d8b77758ced229f3" providerId="LiveId" clId="{4F51EE69-24B1-48A2-B96C-974D464EBC67}" dt="2020-11-30T13:52:09.483" v="176" actId="1076"/>
          <ac:spMkLst>
            <pc:docMk/>
            <pc:sldMk cId="2464603958" sldId="354"/>
            <ac:spMk id="3" creationId="{2E590E8F-ED35-40C0-93B1-A9C8A8F89587}"/>
          </ac:spMkLst>
        </pc:spChg>
        <pc:spChg chg="mod">
          <ac:chgData name="Zhou Dejian" userId="d8b77758ced229f3" providerId="LiveId" clId="{4F51EE69-24B1-48A2-B96C-974D464EBC67}" dt="2020-11-30T13:53:36.729" v="234" actId="20577"/>
          <ac:spMkLst>
            <pc:docMk/>
            <pc:sldMk cId="2464603958" sldId="354"/>
            <ac:spMk id="13" creationId="{00000000-0000-0000-0000-000000000000}"/>
          </ac:spMkLst>
        </pc:spChg>
      </pc:sldChg>
      <pc:sldChg chg="modSp mod">
        <pc:chgData name="Zhou Dejian" userId="d8b77758ced229f3" providerId="LiveId" clId="{4F51EE69-24B1-48A2-B96C-974D464EBC67}" dt="2020-11-30T13:56:53.677" v="240" actId="20577"/>
        <pc:sldMkLst>
          <pc:docMk/>
          <pc:sldMk cId="1625556942" sldId="355"/>
        </pc:sldMkLst>
        <pc:spChg chg="mod">
          <ac:chgData name="Zhou Dejian" userId="d8b77758ced229f3" providerId="LiveId" clId="{4F51EE69-24B1-48A2-B96C-974D464EBC67}" dt="2020-11-29T18:19:44.803" v="143" actId="1038"/>
          <ac:spMkLst>
            <pc:docMk/>
            <pc:sldMk cId="1625556942" sldId="355"/>
            <ac:spMk id="26" creationId="{00000000-0000-0000-0000-000000000000}"/>
          </ac:spMkLst>
        </pc:spChg>
        <pc:spChg chg="mod">
          <ac:chgData name="Zhou Dejian" userId="d8b77758ced229f3" providerId="LiveId" clId="{4F51EE69-24B1-48A2-B96C-974D464EBC67}" dt="2020-11-30T13:56:51.559" v="239" actId="20577"/>
          <ac:spMkLst>
            <pc:docMk/>
            <pc:sldMk cId="1625556942" sldId="355"/>
            <ac:spMk id="28" creationId="{00000000-0000-0000-0000-000000000000}"/>
          </ac:spMkLst>
        </pc:spChg>
        <pc:spChg chg="mod">
          <ac:chgData name="Zhou Dejian" userId="d8b77758ced229f3" providerId="LiveId" clId="{4F51EE69-24B1-48A2-B96C-974D464EBC67}" dt="2020-11-30T13:56:53.677" v="240" actId="20577"/>
          <ac:spMkLst>
            <pc:docMk/>
            <pc:sldMk cId="1625556942" sldId="355"/>
            <ac:spMk id="29" creationId="{00000000-0000-0000-0000-000000000000}"/>
          </ac:spMkLst>
        </pc:spChg>
        <pc:graphicFrameChg chg="mod">
          <ac:chgData name="Zhou Dejian" userId="d8b77758ced229f3" providerId="LiveId" clId="{4F51EE69-24B1-48A2-B96C-974D464EBC67}" dt="2020-11-29T18:19:31.078" v="138" actId="1076"/>
          <ac:graphicFrameMkLst>
            <pc:docMk/>
            <pc:sldMk cId="1625556942" sldId="355"/>
            <ac:graphicFrameMk id="24" creationId="{00000000-0000-0000-0000-000000000000}"/>
          </ac:graphicFrameMkLst>
        </pc:graphicFrameChg>
        <pc:graphicFrameChg chg="mod">
          <ac:chgData name="Zhou Dejian" userId="d8b77758ced229f3" providerId="LiveId" clId="{4F51EE69-24B1-48A2-B96C-974D464EBC67}" dt="2020-11-29T18:19:39.622" v="139" actId="1076"/>
          <ac:graphicFrameMkLst>
            <pc:docMk/>
            <pc:sldMk cId="1625556942" sldId="355"/>
            <ac:graphicFrameMk id="25" creationId="{00000000-0000-0000-0000-000000000000}"/>
          </ac:graphicFrameMkLst>
        </pc:graphicFrameChg>
      </pc:sldChg>
      <pc:sldChg chg="addSp delSp modSp mod modNotesTx">
        <pc:chgData name="Zhou Dejian" userId="d8b77758ced229f3" providerId="LiveId" clId="{4F51EE69-24B1-48A2-B96C-974D464EBC67}" dt="2020-11-30T14:06:49.135" v="323"/>
        <pc:sldMkLst>
          <pc:docMk/>
          <pc:sldMk cId="1415948687" sldId="356"/>
        </pc:sldMkLst>
        <pc:spChg chg="mod">
          <ac:chgData name="Zhou Dejian" userId="d8b77758ced229f3" providerId="LiveId" clId="{4F51EE69-24B1-48A2-B96C-974D464EBC67}" dt="2020-11-30T14:05:55.356" v="317" actId="20577"/>
          <ac:spMkLst>
            <pc:docMk/>
            <pc:sldMk cId="1415948687" sldId="356"/>
            <ac:spMk id="2" creationId="{00000000-0000-0000-0000-000000000000}"/>
          </ac:spMkLst>
        </pc:spChg>
        <pc:spChg chg="add del mod">
          <ac:chgData name="Zhou Dejian" userId="d8b77758ced229f3" providerId="LiveId" clId="{4F51EE69-24B1-48A2-B96C-974D464EBC67}" dt="2020-11-30T14:06:49.135" v="323"/>
          <ac:spMkLst>
            <pc:docMk/>
            <pc:sldMk cId="1415948687" sldId="356"/>
            <ac:spMk id="3" creationId="{49826F08-356D-47FC-8051-A67BCF951AFE}"/>
          </ac:spMkLst>
        </pc:spChg>
      </pc:sldChg>
      <pc:sldChg chg="addSp delSp modSp add mod">
        <pc:chgData name="Zhou Dejian" userId="d8b77758ced229f3" providerId="LiveId" clId="{4F51EE69-24B1-48A2-B96C-974D464EBC67}" dt="2020-11-29T18:00:01.002" v="69" actId="1076"/>
        <pc:sldMkLst>
          <pc:docMk/>
          <pc:sldMk cId="3244122525" sldId="356"/>
        </pc:sldMkLst>
        <pc:spChg chg="mod">
          <ac:chgData name="Zhou Dejian" userId="d8b77758ced229f3" providerId="LiveId" clId="{4F51EE69-24B1-48A2-B96C-974D464EBC67}" dt="2020-11-29T18:00:01.002" v="69" actId="1076"/>
          <ac:spMkLst>
            <pc:docMk/>
            <pc:sldMk cId="3244122525" sldId="356"/>
            <ac:spMk id="26" creationId="{00000000-0000-0000-0000-000000000000}"/>
          </ac:spMkLst>
        </pc:spChg>
        <pc:graphicFrameChg chg="add mod">
          <ac:chgData name="Zhou Dejian" userId="d8b77758ced229f3" providerId="LiveId" clId="{4F51EE69-24B1-48A2-B96C-974D464EBC67}" dt="2020-11-29T17:58:40.722" v="55"/>
          <ac:graphicFrameMkLst>
            <pc:docMk/>
            <pc:sldMk cId="3244122525" sldId="356"/>
            <ac:graphicFrameMk id="15" creationId="{5023FFA3-109C-4839-8B26-6B3729B3D287}"/>
          </ac:graphicFrameMkLst>
        </pc:graphicFrameChg>
        <pc:graphicFrameChg chg="add mod">
          <ac:chgData name="Zhou Dejian" userId="d8b77758ced229f3" providerId="LiveId" clId="{4F51EE69-24B1-48A2-B96C-974D464EBC67}" dt="2020-11-29T17:59:17.971" v="63" actId="14100"/>
          <ac:graphicFrameMkLst>
            <pc:docMk/>
            <pc:sldMk cId="3244122525" sldId="356"/>
            <ac:graphicFrameMk id="16" creationId="{CD8104C8-9A6D-4A73-82C7-ED4A98EE07D2}"/>
          </ac:graphicFrameMkLst>
        </pc:graphicFrameChg>
        <pc:graphicFrameChg chg="del">
          <ac:chgData name="Zhou Dejian" userId="d8b77758ced229f3" providerId="LiveId" clId="{4F51EE69-24B1-48A2-B96C-974D464EBC67}" dt="2020-11-29T17:50:33.988" v="9" actId="478"/>
          <ac:graphicFrameMkLst>
            <pc:docMk/>
            <pc:sldMk cId="3244122525" sldId="356"/>
            <ac:graphicFrameMk id="24" creationId="{00000000-0000-0000-0000-000000000000}"/>
          </ac:graphicFrameMkLst>
        </pc:graphicFrameChg>
        <pc:graphicFrameChg chg="del mod">
          <ac:chgData name="Zhou Dejian" userId="d8b77758ced229f3" providerId="LiveId" clId="{4F51EE69-24B1-48A2-B96C-974D464EBC67}" dt="2020-11-29T17:50:35.472" v="10" actId="478"/>
          <ac:graphicFrameMkLst>
            <pc:docMk/>
            <pc:sldMk cId="3244122525" sldId="356"/>
            <ac:graphicFrameMk id="25" creationId="{00000000-0000-0000-0000-000000000000}"/>
          </ac:graphicFrameMkLst>
        </pc:graphicFrameChg>
        <pc:cxnChg chg="mod">
          <ac:chgData name="Zhou Dejian" userId="d8b77758ced229f3" providerId="LiveId" clId="{4F51EE69-24B1-48A2-B96C-974D464EBC67}" dt="2020-11-29T17:44:26.197" v="7" actId="1035"/>
          <ac:cxnSpMkLst>
            <pc:docMk/>
            <pc:sldMk cId="3244122525" sldId="356"/>
            <ac:cxnSpMk id="9" creationId="{00000000-0000-0000-0000-000000000000}"/>
          </ac:cxnSpMkLst>
        </pc:cxnChg>
      </pc:sldChg>
      <pc:sldChg chg="addSp delSp modSp add mod">
        <pc:chgData name="Zhou Dejian" userId="d8b77758ced229f3" providerId="LiveId" clId="{4F51EE69-24B1-48A2-B96C-974D464EBC67}" dt="2020-11-29T18:04:53.008" v="131" actId="2710"/>
        <pc:sldMkLst>
          <pc:docMk/>
          <pc:sldMk cId="586051650" sldId="357"/>
        </pc:sldMkLst>
        <pc:spChg chg="mod">
          <ac:chgData name="Zhou Dejian" userId="d8b77758ced229f3" providerId="LiveId" clId="{4F51EE69-24B1-48A2-B96C-974D464EBC67}" dt="2020-11-29T18:04:53.008" v="131" actId="2710"/>
          <ac:spMkLst>
            <pc:docMk/>
            <pc:sldMk cId="586051650" sldId="357"/>
            <ac:spMk id="26" creationId="{00000000-0000-0000-0000-000000000000}"/>
          </ac:spMkLst>
        </pc:spChg>
        <pc:graphicFrameChg chg="del">
          <ac:chgData name="Zhou Dejian" userId="d8b77758ced229f3" providerId="LiveId" clId="{4F51EE69-24B1-48A2-B96C-974D464EBC67}" dt="2020-11-29T18:01:01.409" v="83" actId="478"/>
          <ac:graphicFrameMkLst>
            <pc:docMk/>
            <pc:sldMk cId="586051650" sldId="357"/>
            <ac:graphicFrameMk id="15" creationId="{5023FFA3-109C-4839-8B26-6B3729B3D287}"/>
          </ac:graphicFrameMkLst>
        </pc:graphicFrameChg>
        <pc:graphicFrameChg chg="del mod">
          <ac:chgData name="Zhou Dejian" userId="d8b77758ced229f3" providerId="LiveId" clId="{4F51EE69-24B1-48A2-B96C-974D464EBC67}" dt="2020-11-29T18:01:02.896" v="84" actId="478"/>
          <ac:graphicFrameMkLst>
            <pc:docMk/>
            <pc:sldMk cId="586051650" sldId="357"/>
            <ac:graphicFrameMk id="16" creationId="{CD8104C8-9A6D-4A73-82C7-ED4A98EE07D2}"/>
          </ac:graphicFrameMkLst>
        </pc:graphicFrameChg>
        <pc:graphicFrameChg chg="add mod">
          <ac:chgData name="Zhou Dejian" userId="d8b77758ced229f3" providerId="LiveId" clId="{4F51EE69-24B1-48A2-B96C-974D464EBC67}" dt="2020-11-29T18:04:15.830" v="125"/>
          <ac:graphicFrameMkLst>
            <pc:docMk/>
            <pc:sldMk cId="586051650" sldId="357"/>
            <ac:graphicFrameMk id="17" creationId="{22BC87F5-9C01-4C70-AAD9-23F0E8B4CF00}"/>
          </ac:graphicFrameMkLst>
        </pc:graphicFrameChg>
        <pc:graphicFrameChg chg="add mod">
          <ac:chgData name="Zhou Dejian" userId="d8b77758ced229f3" providerId="LiveId" clId="{4F51EE69-24B1-48A2-B96C-974D464EBC67}" dt="2020-11-29T18:04:32.863" v="128"/>
          <ac:graphicFrameMkLst>
            <pc:docMk/>
            <pc:sldMk cId="586051650" sldId="357"/>
            <ac:graphicFrameMk id="18" creationId="{CA8687DC-298B-46AB-B5A6-0A519386FD02}"/>
          </ac:graphicFrameMkLst>
        </pc:graphicFrameChg>
        <pc:cxnChg chg="mod">
          <ac:chgData name="Zhou Dejian" userId="d8b77758ced229f3" providerId="LiveId" clId="{4F51EE69-24B1-48A2-B96C-974D464EBC67}" dt="2020-11-29T18:00:25.022" v="81" actId="1035"/>
          <ac:cxnSpMkLst>
            <pc:docMk/>
            <pc:sldMk cId="586051650" sldId="357"/>
            <ac:cxnSpMk id="9" creationId="{00000000-0000-0000-0000-000000000000}"/>
          </ac:cxnSpMkLst>
        </pc:cxnChg>
      </pc:sldChg>
      <pc:sldChg chg="modSp add del mod">
        <pc:chgData name="Zhou Dejian" userId="d8b77758ced229f3" providerId="LiveId" clId="{4F51EE69-24B1-48A2-B96C-974D464EBC67}" dt="2020-12-01T14:42:30.326" v="1058" actId="2696"/>
        <pc:sldMkLst>
          <pc:docMk/>
          <pc:sldMk cId="775140588" sldId="357"/>
        </pc:sldMkLst>
        <pc:spChg chg="mod">
          <ac:chgData name="Zhou Dejian" userId="d8b77758ced229f3" providerId="LiveId" clId="{4F51EE69-24B1-48A2-B96C-974D464EBC67}" dt="2020-12-01T14:42:21.147" v="1057" actId="20577"/>
          <ac:spMkLst>
            <pc:docMk/>
            <pc:sldMk cId="775140588" sldId="357"/>
            <ac:spMk id="1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5635625" cy="48736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7366000" y="0"/>
            <a:ext cx="5635625" cy="487363"/>
          </a:xfrm>
          <a:prstGeom prst="rect">
            <a:avLst/>
          </a:prstGeom>
        </p:spPr>
        <p:txBody>
          <a:bodyPr vert="horz" lIns="91440" tIns="45720" rIns="91440" bIns="45720" rtlCol="0"/>
          <a:lstStyle>
            <a:lvl1pPr algn="r">
              <a:defRPr sz="1200"/>
            </a:lvl1pPr>
          </a:lstStyle>
          <a:p>
            <a:fld id="{442DDC49-609A-3B44-A1C6-133788245302}" type="datetime1">
              <a:rPr lang="de-DE" smtClean="0"/>
              <a:pPr/>
              <a:t>24.05.2022</a:t>
            </a:fld>
            <a:endParaRPr lang="de-DE"/>
          </a:p>
        </p:txBody>
      </p:sp>
      <p:sp>
        <p:nvSpPr>
          <p:cNvPr id="4" name="Fußzeilenplatzhalter 3"/>
          <p:cNvSpPr>
            <a:spLocks noGrp="1"/>
          </p:cNvSpPr>
          <p:nvPr>
            <p:ph type="ftr" sz="quarter" idx="2"/>
          </p:nvPr>
        </p:nvSpPr>
        <p:spPr>
          <a:xfrm>
            <a:off x="0" y="9264650"/>
            <a:ext cx="5635625" cy="487363"/>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7366000" y="9264650"/>
            <a:ext cx="5635625" cy="487363"/>
          </a:xfrm>
          <a:prstGeom prst="rect">
            <a:avLst/>
          </a:prstGeom>
        </p:spPr>
        <p:txBody>
          <a:bodyPr vert="horz" lIns="91440" tIns="45720" rIns="91440" bIns="45720" rtlCol="0" anchor="b"/>
          <a:lstStyle>
            <a:lvl1pPr algn="r">
              <a:defRPr sz="1200"/>
            </a:lvl1pPr>
          </a:lstStyle>
          <a:p>
            <a:fld id="{747525CF-7212-804E-9855-29706471529B}" type="slidenum">
              <a:rPr lang="de-DE" smtClean="0"/>
              <a:pPr/>
              <a:t>‹#›</a:t>
            </a:fld>
            <a:endParaRPr lang="de-DE"/>
          </a:p>
        </p:txBody>
      </p:sp>
    </p:spTree>
    <p:extLst>
      <p:ext uri="{BB962C8B-B14F-4D97-AF65-F5344CB8AC3E}">
        <p14:creationId xmlns:p14="http://schemas.microsoft.com/office/powerpoint/2010/main" val="420645022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5635625" cy="48736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7366000" y="0"/>
            <a:ext cx="5635625" cy="487363"/>
          </a:xfrm>
          <a:prstGeom prst="rect">
            <a:avLst/>
          </a:prstGeom>
        </p:spPr>
        <p:txBody>
          <a:bodyPr vert="horz" lIns="91440" tIns="45720" rIns="91440" bIns="45720" rtlCol="0"/>
          <a:lstStyle>
            <a:lvl1pPr algn="r">
              <a:defRPr sz="1200"/>
            </a:lvl1pPr>
          </a:lstStyle>
          <a:p>
            <a:fld id="{66C661A5-9AB9-1949-9B9A-C46C190AE8BF}" type="datetime1">
              <a:rPr lang="de-DE" smtClean="0"/>
              <a:pPr/>
              <a:t>24.05.2022</a:t>
            </a:fld>
            <a:endParaRPr lang="de-DE"/>
          </a:p>
        </p:txBody>
      </p:sp>
      <p:sp>
        <p:nvSpPr>
          <p:cNvPr id="4" name="Folienbildplatzhalter 3"/>
          <p:cNvSpPr>
            <a:spLocks noGrp="1" noRot="1" noChangeAspect="1"/>
          </p:cNvSpPr>
          <p:nvPr>
            <p:ph type="sldImg" idx="2"/>
          </p:nvPr>
        </p:nvSpPr>
        <p:spPr>
          <a:xfrm>
            <a:off x="4064000" y="731838"/>
            <a:ext cx="4876800" cy="36576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1300163" y="4632325"/>
            <a:ext cx="10404475" cy="43894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264650"/>
            <a:ext cx="5635625" cy="48736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7366000" y="9264650"/>
            <a:ext cx="5635625" cy="487363"/>
          </a:xfrm>
          <a:prstGeom prst="rect">
            <a:avLst/>
          </a:prstGeom>
        </p:spPr>
        <p:txBody>
          <a:bodyPr vert="horz" lIns="91440" tIns="45720" rIns="91440" bIns="45720" rtlCol="0" anchor="b"/>
          <a:lstStyle>
            <a:lvl1pPr algn="r">
              <a:defRPr sz="1200"/>
            </a:lvl1pPr>
          </a:lstStyle>
          <a:p>
            <a:fld id="{584A433B-D369-FE47-BCB2-D5C24AAD91F8}" type="slidenum">
              <a:rPr lang="de-DE" smtClean="0"/>
              <a:pPr/>
              <a:t>‹#›</a:t>
            </a:fld>
            <a:endParaRPr lang="de-DE"/>
          </a:p>
        </p:txBody>
      </p:sp>
    </p:spTree>
    <p:extLst>
      <p:ext uri="{BB962C8B-B14F-4D97-AF65-F5344CB8AC3E}">
        <p14:creationId xmlns:p14="http://schemas.microsoft.com/office/powerpoint/2010/main" val="3781872226"/>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68445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1637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6263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30526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pPr>
            <a:r>
              <a:rPr lang="en-US" altLang="zh-CN" sz="1200" dirty="0">
                <a:latin typeface="Times New Roman" panose="02020603050405020304" pitchFamily="18" charset="0"/>
                <a:cs typeface="Times New Roman" panose="02020603050405020304" pitchFamily="18" charset="0"/>
              </a:rPr>
              <a:t>The effects of component dissolution and geochemical reactions play a role during the </a:t>
            </a:r>
            <a:r>
              <a:rPr lang="en-US" altLang="zh-CN" sz="1200" b="1" dirty="0">
                <a:latin typeface="Times New Roman" panose="02020603050405020304" pitchFamily="18" charset="0"/>
                <a:cs typeface="Times New Roman" panose="02020603050405020304" pitchFamily="18" charset="0"/>
              </a:rPr>
              <a:t>short-term production.</a:t>
            </a:r>
          </a:p>
          <a:p>
            <a:pPr>
              <a:lnSpc>
                <a:spcPct val="150000"/>
              </a:lnSpc>
            </a:pPr>
            <a:r>
              <a:rPr lang="en-US" altLang="zh-CN" sz="1200" dirty="0">
                <a:latin typeface="Times New Roman" panose="02020603050405020304" pitchFamily="18" charset="0"/>
                <a:cs typeface="Times New Roman" panose="02020603050405020304" pitchFamily="18" charset="0"/>
              </a:rPr>
              <a:t>For </a:t>
            </a:r>
            <a:r>
              <a:rPr lang="en-US" altLang="zh-CN" sz="1200" b="1" dirty="0">
                <a:latin typeface="Times New Roman" panose="02020603050405020304" pitchFamily="18" charset="0"/>
                <a:cs typeface="Times New Roman" panose="02020603050405020304" pitchFamily="18" charset="0"/>
              </a:rPr>
              <a:t>long-term production</a:t>
            </a:r>
            <a:r>
              <a:rPr lang="en-US" altLang="zh-CN" sz="1200" dirty="0">
                <a:latin typeface="Times New Roman" panose="02020603050405020304" pitchFamily="18" charset="0"/>
                <a:cs typeface="Times New Roman" panose="02020603050405020304" pitchFamily="18" charset="0"/>
              </a:rPr>
              <a:t>, their effects are minimal. </a:t>
            </a:r>
          </a:p>
          <a:p>
            <a:endParaRPr lang="zh-CN" altLang="en-US" dirty="0"/>
          </a:p>
        </p:txBody>
      </p:sp>
    </p:spTree>
    <p:extLst>
      <p:ext uri="{BB962C8B-B14F-4D97-AF65-F5344CB8AC3E}">
        <p14:creationId xmlns:p14="http://schemas.microsoft.com/office/powerpoint/2010/main" val="1852376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19706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29643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7629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81" name="object 2"/>
          <p:cNvSpPr/>
          <p:nvPr userDrawn="1"/>
        </p:nvSpPr>
        <p:spPr>
          <a:xfrm>
            <a:off x="0" y="9067800"/>
            <a:ext cx="13004800" cy="685800"/>
          </a:xfrm>
          <a:custGeom>
            <a:avLst/>
            <a:gdLst/>
            <a:ahLst/>
            <a:cxnLst/>
            <a:rect l="l" t="t" r="r" b="b"/>
            <a:pathLst>
              <a:path w="13004800" h="6896100">
                <a:moveTo>
                  <a:pt x="0" y="6896100"/>
                </a:moveTo>
                <a:lnTo>
                  <a:pt x="13004800" y="6896100"/>
                </a:lnTo>
                <a:lnTo>
                  <a:pt x="13004800" y="0"/>
                </a:lnTo>
                <a:lnTo>
                  <a:pt x="0" y="0"/>
                </a:lnTo>
                <a:lnTo>
                  <a:pt x="0" y="6896100"/>
                </a:lnTo>
                <a:close/>
              </a:path>
            </a:pathLst>
          </a:custGeom>
          <a:solidFill>
            <a:schemeClr val="bg1">
              <a:lumMod val="95000"/>
            </a:schemeClr>
          </a:solidFill>
        </p:spPr>
        <p:txBody>
          <a:bodyPr wrap="square" lIns="0" tIns="0" rIns="0" bIns="0" rtlCol="0"/>
          <a:lstStyle/>
          <a:p>
            <a:endParaRPr dirty="0">
              <a:solidFill>
                <a:schemeClr val="bg1">
                  <a:lumMod val="85000"/>
                </a:schemeClr>
              </a:solidFill>
            </a:endParaRPr>
          </a:p>
        </p:txBody>
      </p:sp>
      <p:sp>
        <p:nvSpPr>
          <p:cNvPr id="3" name="Holder 3"/>
          <p:cNvSpPr>
            <a:spLocks noGrp="1"/>
          </p:cNvSpPr>
          <p:nvPr>
            <p:ph type="subTitle" idx="4"/>
          </p:nvPr>
        </p:nvSpPr>
        <p:spPr>
          <a:xfrm>
            <a:off x="939800" y="5791200"/>
            <a:ext cx="9103360" cy="369332"/>
          </a:xfrm>
          <a:prstGeom prst="rect">
            <a:avLst/>
          </a:prstGeom>
        </p:spPr>
        <p:txBody>
          <a:bodyPr wrap="square" lIns="0" tIns="0" rIns="0" bIns="0">
            <a:spAutoFit/>
          </a:bodyPr>
          <a:lstStyle>
            <a:lvl1pPr>
              <a:defRPr sz="2400">
                <a:solidFill>
                  <a:srgbClr val="7F7F7F"/>
                </a:solidFill>
                <a:latin typeface="+mj-lt"/>
              </a:defRPr>
            </a:lvl1pPr>
          </a:lstStyle>
          <a:p>
            <a:pPr defTabSz="815975">
              <a:buFont typeface="Times New Roman" charset="0"/>
              <a:buNone/>
            </a:pPr>
            <a:endParaRPr lang="en-US" sz="2400" dirty="0">
              <a:solidFill>
                <a:schemeClr val="bg1">
                  <a:lumMod val="50000"/>
                </a:schemeClr>
              </a:solidFill>
              <a:latin typeface="+mj-lt"/>
              <a:ea typeface="Geneva" charset="0"/>
              <a:cs typeface="Geneva" charset="0"/>
            </a:endParaRPr>
          </a:p>
        </p:txBody>
      </p:sp>
      <p:sp>
        <p:nvSpPr>
          <p:cNvPr id="8" name="Holder 4"/>
          <p:cNvSpPr>
            <a:spLocks noGrp="1"/>
          </p:cNvSpPr>
          <p:nvPr>
            <p:ph type="ftr" sz="quarter" idx="3"/>
          </p:nvPr>
        </p:nvSpPr>
        <p:spPr>
          <a:xfrm>
            <a:off x="2463800" y="9248648"/>
            <a:ext cx="8610600" cy="276352"/>
          </a:xfrm>
          <a:prstGeom prst="rect">
            <a:avLst/>
          </a:prstGeom>
        </p:spPr>
        <p:txBody>
          <a:bodyPr lIns="0" tIns="0" rIns="0" bIns="0"/>
          <a:lstStyle>
            <a:lvl1pPr algn="ctr">
              <a:defRPr sz="1500">
                <a:solidFill>
                  <a:schemeClr val="tx2">
                    <a:lumMod val="75000"/>
                  </a:schemeClr>
                </a:solidFill>
              </a:defRPr>
            </a:lvl1pPr>
          </a:lstStyle>
          <a:p>
            <a:r>
              <a:rPr lang="de-DE"/>
              <a:t>The University of Göttingen – An Introduction</a:t>
            </a:r>
            <a:endParaRPr lang="de-DE" dirty="0"/>
          </a:p>
        </p:txBody>
      </p:sp>
      <p:sp>
        <p:nvSpPr>
          <p:cNvPr id="9" name="Holder 5"/>
          <p:cNvSpPr>
            <a:spLocks noGrp="1"/>
          </p:cNvSpPr>
          <p:nvPr>
            <p:ph type="dt" sz="half" idx="2"/>
          </p:nvPr>
        </p:nvSpPr>
        <p:spPr>
          <a:xfrm>
            <a:off x="310896" y="9245600"/>
            <a:ext cx="1467104" cy="279400"/>
          </a:xfrm>
          <a:prstGeom prst="rect">
            <a:avLst/>
          </a:prstGeom>
        </p:spPr>
        <p:txBody>
          <a:bodyPr lIns="0" tIns="0" rIns="0" bIns="0"/>
          <a:lstStyle>
            <a:lvl1pPr algn="l">
              <a:defRPr sz="1500">
                <a:solidFill>
                  <a:schemeClr val="tx1">
                    <a:tint val="75000"/>
                  </a:schemeClr>
                </a:solidFill>
              </a:defRPr>
            </a:lvl1pPr>
          </a:lstStyle>
          <a:p>
            <a:fld id="{C5DFC1A0-EAC7-FF46-B484-6832FF4081D7}" type="datetime1">
              <a:rPr lang="de-DE" smtClean="0"/>
              <a:pPr/>
              <a:t>24.05.2022</a:t>
            </a:fld>
            <a:endParaRPr lang="en-US" dirty="0"/>
          </a:p>
        </p:txBody>
      </p:sp>
      <p:sp>
        <p:nvSpPr>
          <p:cNvPr id="10" name="Holder 6"/>
          <p:cNvSpPr>
            <a:spLocks noGrp="1"/>
          </p:cNvSpPr>
          <p:nvPr>
            <p:ph type="sldNum" sz="quarter" idx="10"/>
          </p:nvPr>
        </p:nvSpPr>
        <p:spPr>
          <a:xfrm>
            <a:off x="11836400" y="9281468"/>
            <a:ext cx="857504" cy="243532"/>
          </a:xfrm>
          <a:prstGeom prst="rect">
            <a:avLst/>
          </a:prstGeom>
        </p:spPr>
        <p:txBody>
          <a:bodyPr lIns="0" tIns="0" rIns="0" bIns="0"/>
          <a:lstStyle>
            <a:lvl1pPr algn="r">
              <a:defRPr sz="1500">
                <a:solidFill>
                  <a:schemeClr val="tx1">
                    <a:tint val="75000"/>
                  </a:schemeClr>
                </a:solidFill>
              </a:defRPr>
            </a:lvl1pPr>
          </a:lstStyle>
          <a:p>
            <a:fld id="{B6F15528-21DE-4FAA-801E-634DDDAF4B2B}" type="slidenum">
              <a:rPr lang="de-DE" smtClean="0"/>
              <a:pPr/>
              <a:t>‹#›</a:t>
            </a:fld>
            <a:endParaRPr lang="de-DE" dirty="0"/>
          </a:p>
        </p:txBody>
      </p:sp>
      <p:sp>
        <p:nvSpPr>
          <p:cNvPr id="15" name="Titel 14"/>
          <p:cNvSpPr>
            <a:spLocks noGrp="1"/>
          </p:cNvSpPr>
          <p:nvPr>
            <p:ph type="title"/>
          </p:nvPr>
        </p:nvSpPr>
        <p:spPr>
          <a:xfrm>
            <a:off x="905503" y="4648200"/>
            <a:ext cx="10841997" cy="923330"/>
          </a:xfrm>
        </p:spPr>
        <p:txBody>
          <a:bodyPr vert="horz"/>
          <a:lstStyle>
            <a:lvl1pPr>
              <a:defRPr sz="6000">
                <a:solidFill>
                  <a:srgbClr val="17375E"/>
                </a:solidFill>
                <a:latin typeface="+mj-lt"/>
              </a:defRPr>
            </a:lvl1pPr>
          </a:lstStyle>
          <a:p>
            <a:r>
              <a:rPr lang="de-DE" dirty="0"/>
              <a:t>Mastertitelformat bearbeiten</a:t>
            </a:r>
          </a:p>
        </p:txBody>
      </p:sp>
      <p:sp>
        <p:nvSpPr>
          <p:cNvPr id="74" name="Holder 3"/>
          <p:cNvSpPr>
            <a:spLocks noGrp="1"/>
          </p:cNvSpPr>
          <p:nvPr>
            <p:ph type="body" idx="1" hasCustomPrompt="1"/>
          </p:nvPr>
        </p:nvSpPr>
        <p:spPr>
          <a:xfrm>
            <a:off x="939800" y="4191000"/>
            <a:ext cx="8229600" cy="295465"/>
          </a:xfrm>
        </p:spPr>
        <p:txBody>
          <a:bodyPr lIns="0" tIns="0" rIns="0" bIns="0"/>
          <a:lstStyle>
            <a:lvl1pPr>
              <a:defRPr sz="2400" b="0" i="0" cap="small">
                <a:solidFill>
                  <a:schemeClr val="bg1">
                    <a:lumMod val="50000"/>
                  </a:schemeClr>
                </a:solidFill>
                <a:latin typeface="+mj-lt"/>
                <a:cs typeface="DINPro"/>
              </a:defRPr>
            </a:lvl1pPr>
          </a:lstStyle>
          <a:p>
            <a:r>
              <a:rPr lang="de-DE" dirty="0" err="1"/>
              <a:t>fff</a:t>
            </a:r>
            <a:endParaRPr dirty="0"/>
          </a:p>
        </p:txBody>
      </p:sp>
      <p:sp>
        <p:nvSpPr>
          <p:cNvPr id="13" name="Textplatzhalter 30"/>
          <p:cNvSpPr>
            <a:spLocks noGrp="1"/>
          </p:cNvSpPr>
          <p:nvPr>
            <p:ph type="body" sz="quarter" idx="12" hasCustomPrompt="1"/>
          </p:nvPr>
        </p:nvSpPr>
        <p:spPr>
          <a:xfrm>
            <a:off x="8483600" y="527050"/>
            <a:ext cx="4038600" cy="276999"/>
          </a:xfrm>
        </p:spPr>
        <p:txBody>
          <a:bodyPr vert="horz"/>
          <a:lstStyle>
            <a:lvl1pPr algn="r">
              <a:defRPr baseline="0">
                <a:solidFill>
                  <a:srgbClr val="7F7F7F"/>
                </a:solidFill>
                <a:latin typeface="Calibri"/>
                <a:cs typeface="Calibri"/>
              </a:defRPr>
            </a:lvl1pPr>
          </a:lstStyle>
          <a:p>
            <a:pPr lvl="0"/>
            <a:r>
              <a:rPr lang="de-DE" dirty="0"/>
              <a:t>Institut/Zentrum für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75" name="object 2"/>
          <p:cNvSpPr/>
          <p:nvPr userDrawn="1"/>
        </p:nvSpPr>
        <p:spPr>
          <a:xfrm>
            <a:off x="0" y="9067800"/>
            <a:ext cx="13004800" cy="685800"/>
          </a:xfrm>
          <a:custGeom>
            <a:avLst/>
            <a:gdLst/>
            <a:ahLst/>
            <a:cxnLst/>
            <a:rect l="l" t="t" r="r" b="b"/>
            <a:pathLst>
              <a:path w="13004800" h="6896100">
                <a:moveTo>
                  <a:pt x="0" y="6896100"/>
                </a:moveTo>
                <a:lnTo>
                  <a:pt x="13004800" y="6896100"/>
                </a:lnTo>
                <a:lnTo>
                  <a:pt x="13004800" y="0"/>
                </a:lnTo>
                <a:lnTo>
                  <a:pt x="0" y="0"/>
                </a:lnTo>
                <a:lnTo>
                  <a:pt x="0" y="6896100"/>
                </a:lnTo>
                <a:close/>
              </a:path>
            </a:pathLst>
          </a:custGeom>
          <a:solidFill>
            <a:schemeClr val="bg1">
              <a:lumMod val="95000"/>
            </a:schemeClr>
          </a:solidFill>
        </p:spPr>
        <p:txBody>
          <a:bodyPr wrap="square" lIns="0" tIns="0" rIns="0" bIns="0" rtlCol="0"/>
          <a:lstStyle/>
          <a:p>
            <a:endParaRPr dirty="0">
              <a:solidFill>
                <a:schemeClr val="bg1">
                  <a:lumMod val="85000"/>
                </a:schemeClr>
              </a:solidFill>
            </a:endParaRPr>
          </a:p>
        </p:txBody>
      </p:sp>
      <p:sp>
        <p:nvSpPr>
          <p:cNvPr id="2" name="Holder 2"/>
          <p:cNvSpPr>
            <a:spLocks noGrp="1"/>
          </p:cNvSpPr>
          <p:nvPr>
            <p:ph type="title"/>
          </p:nvPr>
        </p:nvSpPr>
        <p:spPr>
          <a:xfrm>
            <a:off x="939800" y="1874982"/>
            <a:ext cx="10841997" cy="677108"/>
          </a:xfrm>
        </p:spPr>
        <p:txBody>
          <a:bodyPr lIns="0" tIns="0" rIns="0" bIns="0"/>
          <a:lstStyle>
            <a:lvl1pPr>
              <a:defRPr sz="4400" b="0" i="0">
                <a:solidFill>
                  <a:srgbClr val="17375E"/>
                </a:solidFill>
                <a:latin typeface="+mj-lt"/>
                <a:cs typeface="DINPro"/>
              </a:defRPr>
            </a:lvl1pPr>
          </a:lstStyle>
          <a:p>
            <a:endParaRPr dirty="0"/>
          </a:p>
        </p:txBody>
      </p:sp>
      <p:sp>
        <p:nvSpPr>
          <p:cNvPr id="3" name="Holder 3"/>
          <p:cNvSpPr>
            <a:spLocks noGrp="1"/>
          </p:cNvSpPr>
          <p:nvPr>
            <p:ph type="body" idx="1"/>
          </p:nvPr>
        </p:nvSpPr>
        <p:spPr>
          <a:xfrm>
            <a:off x="2540000" y="3048000"/>
            <a:ext cx="8229600" cy="369332"/>
          </a:xfrm>
        </p:spPr>
        <p:txBody>
          <a:bodyPr lIns="0" tIns="0" rIns="0" bIns="0"/>
          <a:lstStyle>
            <a:lvl1pPr>
              <a:defRPr sz="2400" b="0" i="0">
                <a:solidFill>
                  <a:srgbClr val="7F7F7F"/>
                </a:solidFill>
                <a:latin typeface="+mj-lt"/>
                <a:cs typeface=""/>
              </a:defRPr>
            </a:lvl1pPr>
          </a:lstStyle>
          <a:p>
            <a:endParaRPr dirty="0"/>
          </a:p>
        </p:txBody>
      </p:sp>
      <p:sp>
        <p:nvSpPr>
          <p:cNvPr id="8" name="Holder 4"/>
          <p:cNvSpPr>
            <a:spLocks noGrp="1"/>
          </p:cNvSpPr>
          <p:nvPr>
            <p:ph type="ftr" sz="quarter" idx="3"/>
          </p:nvPr>
        </p:nvSpPr>
        <p:spPr>
          <a:xfrm>
            <a:off x="2463800" y="9248648"/>
            <a:ext cx="8610600" cy="276352"/>
          </a:xfrm>
          <a:prstGeom prst="rect">
            <a:avLst/>
          </a:prstGeom>
        </p:spPr>
        <p:txBody>
          <a:bodyPr lIns="0" tIns="0" rIns="0" bIns="0"/>
          <a:lstStyle>
            <a:lvl1pPr algn="ctr">
              <a:defRPr sz="1500">
                <a:solidFill>
                  <a:schemeClr val="tx2">
                    <a:lumMod val="75000"/>
                  </a:schemeClr>
                </a:solidFill>
              </a:defRPr>
            </a:lvl1pPr>
          </a:lstStyle>
          <a:p>
            <a:r>
              <a:rPr lang="de-DE"/>
              <a:t>The University of Göttingen – An Introduction</a:t>
            </a:r>
            <a:endParaRPr lang="de-DE" dirty="0"/>
          </a:p>
        </p:txBody>
      </p:sp>
      <p:sp>
        <p:nvSpPr>
          <p:cNvPr id="9" name="Holder 5"/>
          <p:cNvSpPr>
            <a:spLocks noGrp="1"/>
          </p:cNvSpPr>
          <p:nvPr>
            <p:ph type="dt" sz="half" idx="2"/>
          </p:nvPr>
        </p:nvSpPr>
        <p:spPr>
          <a:xfrm>
            <a:off x="310896" y="9245600"/>
            <a:ext cx="1467104" cy="279400"/>
          </a:xfrm>
          <a:prstGeom prst="rect">
            <a:avLst/>
          </a:prstGeom>
        </p:spPr>
        <p:txBody>
          <a:bodyPr lIns="0" tIns="0" rIns="0" bIns="0"/>
          <a:lstStyle>
            <a:lvl1pPr algn="l">
              <a:defRPr sz="1500">
                <a:solidFill>
                  <a:schemeClr val="tx1">
                    <a:tint val="75000"/>
                  </a:schemeClr>
                </a:solidFill>
              </a:defRPr>
            </a:lvl1pPr>
          </a:lstStyle>
          <a:p>
            <a:fld id="{ACF5EF15-2C16-6A49-87B6-C5AFB945A04B}" type="datetime1">
              <a:rPr lang="de-DE" smtClean="0"/>
              <a:pPr/>
              <a:t>24.05.2022</a:t>
            </a:fld>
            <a:endParaRPr lang="en-US" dirty="0"/>
          </a:p>
        </p:txBody>
      </p:sp>
      <p:sp>
        <p:nvSpPr>
          <p:cNvPr id="10" name="Holder 6"/>
          <p:cNvSpPr>
            <a:spLocks noGrp="1"/>
          </p:cNvSpPr>
          <p:nvPr>
            <p:ph type="sldNum" sz="quarter" idx="4"/>
          </p:nvPr>
        </p:nvSpPr>
        <p:spPr>
          <a:xfrm>
            <a:off x="11836400" y="9281468"/>
            <a:ext cx="857504" cy="243532"/>
          </a:xfrm>
          <a:prstGeom prst="rect">
            <a:avLst/>
          </a:prstGeom>
        </p:spPr>
        <p:txBody>
          <a:bodyPr lIns="0" tIns="0" rIns="0" bIns="0"/>
          <a:lstStyle>
            <a:lvl1pPr algn="r">
              <a:defRPr sz="1500">
                <a:solidFill>
                  <a:schemeClr val="tx1">
                    <a:tint val="75000"/>
                  </a:schemeClr>
                </a:solidFill>
              </a:defRPr>
            </a:lvl1pPr>
          </a:lstStyle>
          <a:p>
            <a:fld id="{B6F15528-21DE-4FAA-801E-634DDDAF4B2B}" type="slidenum">
              <a:rPr lang="de-DE" smtClean="0"/>
              <a:pPr/>
              <a:t>‹#›</a:t>
            </a:fld>
            <a:endParaRPr lang="de-DE" dirty="0"/>
          </a:p>
        </p:txBody>
      </p:sp>
      <p:sp>
        <p:nvSpPr>
          <p:cNvPr id="12" name="Textplatzhalter 30"/>
          <p:cNvSpPr>
            <a:spLocks noGrp="1"/>
          </p:cNvSpPr>
          <p:nvPr>
            <p:ph type="body" sz="quarter" idx="12" hasCustomPrompt="1"/>
          </p:nvPr>
        </p:nvSpPr>
        <p:spPr>
          <a:xfrm>
            <a:off x="8483600" y="527050"/>
            <a:ext cx="4038600" cy="276999"/>
          </a:xfrm>
        </p:spPr>
        <p:txBody>
          <a:bodyPr vert="horz"/>
          <a:lstStyle>
            <a:lvl1pPr algn="r">
              <a:defRPr baseline="0">
                <a:solidFill>
                  <a:srgbClr val="7F7F7F"/>
                </a:solidFill>
                <a:latin typeface="Calibri"/>
                <a:cs typeface="Calibri"/>
              </a:defRPr>
            </a:lvl1pPr>
          </a:lstStyle>
          <a:p>
            <a:pPr lvl="0"/>
            <a:r>
              <a:rPr lang="de-DE" dirty="0"/>
              <a:t>Institut/Zentrum für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74" name="object 2"/>
          <p:cNvSpPr/>
          <p:nvPr userDrawn="1"/>
        </p:nvSpPr>
        <p:spPr>
          <a:xfrm>
            <a:off x="0" y="9067800"/>
            <a:ext cx="13004800" cy="685800"/>
          </a:xfrm>
          <a:custGeom>
            <a:avLst/>
            <a:gdLst/>
            <a:ahLst/>
            <a:cxnLst/>
            <a:rect l="l" t="t" r="r" b="b"/>
            <a:pathLst>
              <a:path w="13004800" h="6896100">
                <a:moveTo>
                  <a:pt x="0" y="6896100"/>
                </a:moveTo>
                <a:lnTo>
                  <a:pt x="13004800" y="6896100"/>
                </a:lnTo>
                <a:lnTo>
                  <a:pt x="13004800" y="0"/>
                </a:lnTo>
                <a:lnTo>
                  <a:pt x="0" y="0"/>
                </a:lnTo>
                <a:lnTo>
                  <a:pt x="0" y="6896100"/>
                </a:lnTo>
                <a:close/>
              </a:path>
            </a:pathLst>
          </a:custGeom>
          <a:solidFill>
            <a:schemeClr val="bg1">
              <a:lumMod val="95000"/>
            </a:schemeClr>
          </a:solidFill>
        </p:spPr>
        <p:txBody>
          <a:bodyPr wrap="square" lIns="0" tIns="0" rIns="0" bIns="0" rtlCol="0"/>
          <a:lstStyle/>
          <a:p>
            <a:endParaRPr dirty="0">
              <a:solidFill>
                <a:schemeClr val="bg1">
                  <a:lumMod val="85000"/>
                </a:schemeClr>
              </a:solidFill>
            </a:endParaRPr>
          </a:p>
        </p:txBody>
      </p:sp>
      <p:sp>
        <p:nvSpPr>
          <p:cNvPr id="2" name="Holder 2"/>
          <p:cNvSpPr>
            <a:spLocks noGrp="1"/>
          </p:cNvSpPr>
          <p:nvPr>
            <p:ph type="title"/>
          </p:nvPr>
        </p:nvSpPr>
        <p:spPr>
          <a:xfrm>
            <a:off x="939800" y="1874982"/>
            <a:ext cx="10841997" cy="677108"/>
          </a:xfrm>
        </p:spPr>
        <p:txBody>
          <a:bodyPr lIns="0" tIns="0" rIns="0" bIns="0"/>
          <a:lstStyle>
            <a:lvl1pPr>
              <a:defRPr sz="4400" b="0" i="0">
                <a:solidFill>
                  <a:srgbClr val="17375E"/>
                </a:solidFill>
                <a:latin typeface="+mj-lt"/>
                <a:cs typeface="DINPro"/>
              </a:defRPr>
            </a:lvl1pPr>
          </a:lstStyle>
          <a:p>
            <a:endParaRPr dirty="0"/>
          </a:p>
        </p:txBody>
      </p:sp>
      <p:sp>
        <p:nvSpPr>
          <p:cNvPr id="3" name="Holder 3"/>
          <p:cNvSpPr>
            <a:spLocks noGrp="1"/>
          </p:cNvSpPr>
          <p:nvPr>
            <p:ph type="body" idx="1"/>
          </p:nvPr>
        </p:nvSpPr>
        <p:spPr>
          <a:xfrm>
            <a:off x="2540001" y="3048000"/>
            <a:ext cx="8265599" cy="369332"/>
          </a:xfrm>
        </p:spPr>
        <p:txBody>
          <a:bodyPr lIns="0" tIns="0" rIns="0" bIns="0"/>
          <a:lstStyle>
            <a:lvl1pPr>
              <a:spcAft>
                <a:spcPts val="600"/>
              </a:spcAft>
              <a:buClr>
                <a:schemeClr val="accent1">
                  <a:lumMod val="40000"/>
                  <a:lumOff val="60000"/>
                </a:schemeClr>
              </a:buClr>
              <a:buSzPct val="104000"/>
              <a:buFont typeface="Wingdings" charset="2"/>
              <a:buChar char="§"/>
              <a:defRPr sz="2400" b="0" i="0" baseline="0">
                <a:solidFill>
                  <a:srgbClr val="595959"/>
                </a:solidFill>
                <a:latin typeface="+mj-lt"/>
                <a:cs typeface=""/>
              </a:defRPr>
            </a:lvl1pPr>
          </a:lstStyle>
          <a:p>
            <a:endParaRPr lang="de-DE" dirty="0"/>
          </a:p>
        </p:txBody>
      </p:sp>
      <p:sp>
        <p:nvSpPr>
          <p:cNvPr id="8" name="Holder 4"/>
          <p:cNvSpPr>
            <a:spLocks noGrp="1"/>
          </p:cNvSpPr>
          <p:nvPr>
            <p:ph type="ftr" sz="quarter" idx="3"/>
          </p:nvPr>
        </p:nvSpPr>
        <p:spPr>
          <a:xfrm>
            <a:off x="2463800" y="9248648"/>
            <a:ext cx="8610600" cy="276352"/>
          </a:xfrm>
          <a:prstGeom prst="rect">
            <a:avLst/>
          </a:prstGeom>
        </p:spPr>
        <p:txBody>
          <a:bodyPr lIns="0" tIns="0" rIns="0" bIns="0"/>
          <a:lstStyle>
            <a:lvl1pPr algn="ctr">
              <a:defRPr sz="1500">
                <a:solidFill>
                  <a:srgbClr val="17375E"/>
                </a:solidFill>
              </a:defRPr>
            </a:lvl1pPr>
          </a:lstStyle>
          <a:p>
            <a:r>
              <a:rPr lang="de-DE"/>
              <a:t>The University of Göttingen – An Introduction</a:t>
            </a:r>
            <a:endParaRPr lang="de-DE" dirty="0"/>
          </a:p>
        </p:txBody>
      </p:sp>
      <p:sp>
        <p:nvSpPr>
          <p:cNvPr id="9" name="Holder 5"/>
          <p:cNvSpPr>
            <a:spLocks noGrp="1"/>
          </p:cNvSpPr>
          <p:nvPr>
            <p:ph type="dt" sz="half" idx="2"/>
          </p:nvPr>
        </p:nvSpPr>
        <p:spPr>
          <a:xfrm>
            <a:off x="310896" y="9245600"/>
            <a:ext cx="1467104" cy="279400"/>
          </a:xfrm>
          <a:prstGeom prst="rect">
            <a:avLst/>
          </a:prstGeom>
        </p:spPr>
        <p:txBody>
          <a:bodyPr lIns="0" tIns="0" rIns="0" bIns="0"/>
          <a:lstStyle>
            <a:lvl1pPr algn="l">
              <a:defRPr sz="1500">
                <a:solidFill>
                  <a:schemeClr val="tx1">
                    <a:tint val="75000"/>
                  </a:schemeClr>
                </a:solidFill>
              </a:defRPr>
            </a:lvl1pPr>
          </a:lstStyle>
          <a:p>
            <a:fld id="{088E676C-4406-3640-8397-3968334A8A8E}" type="datetime1">
              <a:rPr lang="de-DE" smtClean="0"/>
              <a:pPr/>
              <a:t>24.05.2022</a:t>
            </a:fld>
            <a:endParaRPr lang="en-US" dirty="0"/>
          </a:p>
        </p:txBody>
      </p:sp>
      <p:sp>
        <p:nvSpPr>
          <p:cNvPr id="10" name="Holder 6"/>
          <p:cNvSpPr>
            <a:spLocks noGrp="1"/>
          </p:cNvSpPr>
          <p:nvPr>
            <p:ph type="sldNum" sz="quarter" idx="4"/>
          </p:nvPr>
        </p:nvSpPr>
        <p:spPr>
          <a:xfrm>
            <a:off x="11836400" y="9281468"/>
            <a:ext cx="857504" cy="243532"/>
          </a:xfrm>
          <a:prstGeom prst="rect">
            <a:avLst/>
          </a:prstGeom>
        </p:spPr>
        <p:txBody>
          <a:bodyPr lIns="0" tIns="0" rIns="0" bIns="0"/>
          <a:lstStyle>
            <a:lvl1pPr algn="r">
              <a:defRPr sz="1500">
                <a:solidFill>
                  <a:schemeClr val="tx1">
                    <a:tint val="75000"/>
                  </a:schemeClr>
                </a:solidFill>
              </a:defRPr>
            </a:lvl1pPr>
          </a:lstStyle>
          <a:p>
            <a:fld id="{B6F15528-21DE-4FAA-801E-634DDDAF4B2B}" type="slidenum">
              <a:rPr lang="de-DE" smtClean="0"/>
              <a:pPr/>
              <a:t>‹#›</a:t>
            </a:fld>
            <a:endParaRPr lang="de-DE" dirty="0"/>
          </a:p>
        </p:txBody>
      </p:sp>
      <p:sp>
        <p:nvSpPr>
          <p:cNvPr id="13" name="Textplatzhalter 30"/>
          <p:cNvSpPr>
            <a:spLocks noGrp="1"/>
          </p:cNvSpPr>
          <p:nvPr>
            <p:ph type="body" sz="quarter" idx="12" hasCustomPrompt="1"/>
          </p:nvPr>
        </p:nvSpPr>
        <p:spPr>
          <a:xfrm>
            <a:off x="8483600" y="527050"/>
            <a:ext cx="4038600" cy="276999"/>
          </a:xfrm>
        </p:spPr>
        <p:txBody>
          <a:bodyPr vert="horz"/>
          <a:lstStyle>
            <a:lvl1pPr algn="r">
              <a:defRPr baseline="0">
                <a:solidFill>
                  <a:srgbClr val="7F7F7F"/>
                </a:solidFill>
                <a:latin typeface="Calibri"/>
                <a:cs typeface="Calibri"/>
              </a:defRPr>
            </a:lvl1pPr>
          </a:lstStyle>
          <a:p>
            <a:pPr lvl="0"/>
            <a:r>
              <a:rPr lang="de-DE" dirty="0"/>
              <a:t>Institut/Zentrum für</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Großes Bild">
    <p:spTree>
      <p:nvGrpSpPr>
        <p:cNvPr id="1" name=""/>
        <p:cNvGrpSpPr/>
        <p:nvPr/>
      </p:nvGrpSpPr>
      <p:grpSpPr>
        <a:xfrm>
          <a:off x="0" y="0"/>
          <a:ext cx="0" cy="0"/>
          <a:chOff x="0" y="0"/>
          <a:chExt cx="0" cy="0"/>
        </a:xfrm>
      </p:grpSpPr>
      <p:sp>
        <p:nvSpPr>
          <p:cNvPr id="24" name="Bildplatzhalter 23"/>
          <p:cNvSpPr>
            <a:spLocks noGrp="1"/>
          </p:cNvSpPr>
          <p:nvPr>
            <p:ph type="pic" sz="quarter" idx="11"/>
          </p:nvPr>
        </p:nvSpPr>
        <p:spPr>
          <a:xfrm>
            <a:off x="1" y="1371596"/>
            <a:ext cx="13004800" cy="8458200"/>
          </a:xfrm>
        </p:spPr>
        <p:txBody>
          <a:bodyPr vert="horz"/>
          <a:lstStyle/>
          <a:p>
            <a:endParaRPr lang="de-DE"/>
          </a:p>
        </p:txBody>
      </p:sp>
      <p:sp>
        <p:nvSpPr>
          <p:cNvPr id="25" name="Textplatzhalter 30"/>
          <p:cNvSpPr>
            <a:spLocks noGrp="1"/>
          </p:cNvSpPr>
          <p:nvPr>
            <p:ph type="body" sz="quarter" idx="12" hasCustomPrompt="1"/>
          </p:nvPr>
        </p:nvSpPr>
        <p:spPr>
          <a:xfrm>
            <a:off x="8483600" y="527050"/>
            <a:ext cx="4038600" cy="276999"/>
          </a:xfrm>
        </p:spPr>
        <p:txBody>
          <a:bodyPr vert="horz"/>
          <a:lstStyle>
            <a:lvl1pPr algn="r">
              <a:defRPr baseline="0">
                <a:solidFill>
                  <a:srgbClr val="7F7F7F"/>
                </a:solidFill>
                <a:latin typeface="Calibri"/>
                <a:cs typeface="Calibri"/>
              </a:defRPr>
            </a:lvl1pPr>
          </a:lstStyle>
          <a:p>
            <a:pPr lvl="0"/>
            <a:r>
              <a:rPr lang="de-DE" dirty="0"/>
              <a:t>Institut/Zentrum für</a:t>
            </a:r>
          </a:p>
        </p:txBody>
      </p:sp>
      <p:sp>
        <p:nvSpPr>
          <p:cNvPr id="6" name="Rechteck 5"/>
          <p:cNvSpPr/>
          <p:nvPr userDrawn="1"/>
        </p:nvSpPr>
        <p:spPr>
          <a:xfrm>
            <a:off x="0" y="8991600"/>
            <a:ext cx="13004800"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oßes Bild">
    <p:spTree>
      <p:nvGrpSpPr>
        <p:cNvPr id="1" name=""/>
        <p:cNvGrpSpPr/>
        <p:nvPr/>
      </p:nvGrpSpPr>
      <p:grpSpPr>
        <a:xfrm>
          <a:off x="0" y="0"/>
          <a:ext cx="0" cy="0"/>
          <a:chOff x="0" y="0"/>
          <a:chExt cx="0" cy="0"/>
        </a:xfrm>
      </p:grpSpPr>
      <p:sp>
        <p:nvSpPr>
          <p:cNvPr id="71" name="Holder 3"/>
          <p:cNvSpPr>
            <a:spLocks noGrp="1"/>
          </p:cNvSpPr>
          <p:nvPr>
            <p:ph sz="half" idx="10"/>
          </p:nvPr>
        </p:nvSpPr>
        <p:spPr>
          <a:xfrm>
            <a:off x="2" y="2365380"/>
            <a:ext cx="13004798" cy="6667200"/>
          </a:xfrm>
          <a:prstGeom prst="rect">
            <a:avLst/>
          </a:prstGeom>
        </p:spPr>
        <p:txBody>
          <a:bodyPr wrap="square" lIns="0" tIns="0" rIns="0" bIns="0">
            <a:spAutoFit/>
          </a:bodyPr>
          <a:lstStyle>
            <a:lvl1pPr>
              <a:defRPr/>
            </a:lvl1pPr>
          </a:lstStyle>
          <a:p>
            <a:endParaRPr dirty="0"/>
          </a:p>
        </p:txBody>
      </p:sp>
      <p:sp>
        <p:nvSpPr>
          <p:cNvPr id="25" name="object 62"/>
          <p:cNvSpPr/>
          <p:nvPr userDrawn="1"/>
        </p:nvSpPr>
        <p:spPr>
          <a:xfrm>
            <a:off x="0" y="1403352"/>
            <a:ext cx="13004800" cy="966304"/>
          </a:xfrm>
          <a:custGeom>
            <a:avLst/>
            <a:gdLst/>
            <a:ahLst/>
            <a:cxnLst/>
            <a:rect l="l" t="t" r="r" b="b"/>
            <a:pathLst>
              <a:path w="13004800" h="2844800">
                <a:moveTo>
                  <a:pt x="0" y="2844800"/>
                </a:moveTo>
                <a:lnTo>
                  <a:pt x="13004800" y="2844800"/>
                </a:lnTo>
                <a:lnTo>
                  <a:pt x="13004800" y="0"/>
                </a:lnTo>
                <a:lnTo>
                  <a:pt x="0" y="0"/>
                </a:lnTo>
                <a:lnTo>
                  <a:pt x="0" y="2844800"/>
                </a:lnTo>
                <a:close/>
              </a:path>
            </a:pathLst>
          </a:custGeom>
          <a:gradFill flip="none" rotWithShape="1">
            <a:gsLst>
              <a:gs pos="0">
                <a:schemeClr val="tx2">
                  <a:lumMod val="50000"/>
                </a:schemeClr>
              </a:gs>
              <a:gs pos="100000">
                <a:srgbClr val="0F96D4"/>
              </a:gs>
            </a:gsLst>
            <a:lin ang="0" scaled="1"/>
            <a:tileRect/>
          </a:gradFill>
        </p:spPr>
        <p:txBody>
          <a:bodyPr wrap="square" lIns="0" tIns="0" rIns="0" bIns="0" rtlCol="0"/>
          <a:lstStyle/>
          <a:p>
            <a:endParaRPr/>
          </a:p>
        </p:txBody>
      </p:sp>
      <p:sp>
        <p:nvSpPr>
          <p:cNvPr id="6" name="object 2"/>
          <p:cNvSpPr/>
          <p:nvPr userDrawn="1"/>
        </p:nvSpPr>
        <p:spPr>
          <a:xfrm>
            <a:off x="0" y="9067800"/>
            <a:ext cx="13004800" cy="685800"/>
          </a:xfrm>
          <a:custGeom>
            <a:avLst/>
            <a:gdLst/>
            <a:ahLst/>
            <a:cxnLst/>
            <a:rect l="l" t="t" r="r" b="b"/>
            <a:pathLst>
              <a:path w="13004800" h="6896100">
                <a:moveTo>
                  <a:pt x="0" y="6896100"/>
                </a:moveTo>
                <a:lnTo>
                  <a:pt x="13004800" y="6896100"/>
                </a:lnTo>
                <a:lnTo>
                  <a:pt x="13004800" y="0"/>
                </a:lnTo>
                <a:lnTo>
                  <a:pt x="0" y="0"/>
                </a:lnTo>
                <a:lnTo>
                  <a:pt x="0" y="6896100"/>
                </a:lnTo>
                <a:close/>
              </a:path>
            </a:pathLst>
          </a:custGeom>
          <a:solidFill>
            <a:schemeClr val="bg1">
              <a:lumMod val="95000"/>
            </a:schemeClr>
          </a:solidFill>
        </p:spPr>
        <p:txBody>
          <a:bodyPr wrap="square" lIns="0" tIns="0" rIns="0" bIns="0" rtlCol="0"/>
          <a:lstStyle/>
          <a:p>
            <a:endParaRPr dirty="0">
              <a:solidFill>
                <a:schemeClr val="bg1">
                  <a:lumMod val="85000"/>
                </a:schemeClr>
              </a:solidFill>
            </a:endParaRPr>
          </a:p>
        </p:txBody>
      </p:sp>
      <p:sp>
        <p:nvSpPr>
          <p:cNvPr id="2" name="Holder 2"/>
          <p:cNvSpPr>
            <a:spLocks noGrp="1"/>
          </p:cNvSpPr>
          <p:nvPr>
            <p:ph type="title"/>
          </p:nvPr>
        </p:nvSpPr>
        <p:spPr>
          <a:xfrm>
            <a:off x="939800" y="1536700"/>
            <a:ext cx="10841997" cy="523220"/>
          </a:xfrm>
        </p:spPr>
        <p:txBody>
          <a:bodyPr lIns="0" tIns="0" rIns="0" bIns="0"/>
          <a:lstStyle>
            <a:lvl1pPr>
              <a:defRPr sz="3400" b="0" i="0" cap="small">
                <a:solidFill>
                  <a:schemeClr val="bg1"/>
                </a:solidFill>
                <a:latin typeface="Calibri"/>
                <a:cs typeface="Calibri"/>
              </a:defRPr>
            </a:lvl1pPr>
          </a:lstStyle>
          <a:p>
            <a:endParaRPr dirty="0"/>
          </a:p>
        </p:txBody>
      </p:sp>
      <p:sp>
        <p:nvSpPr>
          <p:cNvPr id="8" name="Holder 5"/>
          <p:cNvSpPr>
            <a:spLocks noGrp="1"/>
          </p:cNvSpPr>
          <p:nvPr>
            <p:ph type="dt" sz="half" idx="2"/>
          </p:nvPr>
        </p:nvSpPr>
        <p:spPr>
          <a:xfrm>
            <a:off x="310896" y="9245600"/>
            <a:ext cx="1467104" cy="279400"/>
          </a:xfrm>
          <a:prstGeom prst="rect">
            <a:avLst/>
          </a:prstGeom>
        </p:spPr>
        <p:txBody>
          <a:bodyPr lIns="0" tIns="0" rIns="0" bIns="0"/>
          <a:lstStyle>
            <a:lvl1pPr algn="l">
              <a:defRPr sz="1500">
                <a:solidFill>
                  <a:schemeClr val="tx1">
                    <a:tint val="75000"/>
                  </a:schemeClr>
                </a:solidFill>
              </a:defRPr>
            </a:lvl1pPr>
          </a:lstStyle>
          <a:p>
            <a:fld id="{D889CA0F-C99F-184A-BCAD-ADF098A7BB5A}" type="datetime1">
              <a:rPr lang="de-DE" smtClean="0"/>
              <a:pPr/>
              <a:t>24.05.2022</a:t>
            </a:fld>
            <a:endParaRPr lang="en-US" dirty="0"/>
          </a:p>
        </p:txBody>
      </p:sp>
      <p:sp>
        <p:nvSpPr>
          <p:cNvPr id="7" name="Holder 4"/>
          <p:cNvSpPr>
            <a:spLocks noGrp="1"/>
          </p:cNvSpPr>
          <p:nvPr>
            <p:ph type="ftr" sz="quarter" idx="3"/>
          </p:nvPr>
        </p:nvSpPr>
        <p:spPr>
          <a:xfrm>
            <a:off x="2463800" y="9248648"/>
            <a:ext cx="8610600" cy="276352"/>
          </a:xfrm>
          <a:prstGeom prst="rect">
            <a:avLst/>
          </a:prstGeom>
        </p:spPr>
        <p:txBody>
          <a:bodyPr lIns="0" tIns="0" rIns="0" bIns="0"/>
          <a:lstStyle>
            <a:lvl1pPr algn="ctr">
              <a:defRPr sz="1500">
                <a:solidFill>
                  <a:srgbClr val="17375E"/>
                </a:solidFill>
              </a:defRPr>
            </a:lvl1pPr>
          </a:lstStyle>
          <a:p>
            <a:r>
              <a:rPr lang="de-DE"/>
              <a:t>The University of Göttingen – An Introduction</a:t>
            </a:r>
            <a:endParaRPr lang="de-DE" dirty="0"/>
          </a:p>
        </p:txBody>
      </p:sp>
      <p:sp>
        <p:nvSpPr>
          <p:cNvPr id="9" name="Holder 6"/>
          <p:cNvSpPr>
            <a:spLocks noGrp="1"/>
          </p:cNvSpPr>
          <p:nvPr>
            <p:ph type="sldNum" sz="quarter" idx="4"/>
          </p:nvPr>
        </p:nvSpPr>
        <p:spPr>
          <a:xfrm>
            <a:off x="11836400" y="9281468"/>
            <a:ext cx="857504" cy="243532"/>
          </a:xfrm>
          <a:prstGeom prst="rect">
            <a:avLst/>
          </a:prstGeom>
        </p:spPr>
        <p:txBody>
          <a:bodyPr lIns="0" tIns="0" rIns="0" bIns="0"/>
          <a:lstStyle>
            <a:lvl1pPr algn="r">
              <a:defRPr sz="1500">
                <a:solidFill>
                  <a:schemeClr val="tx1">
                    <a:tint val="75000"/>
                  </a:schemeClr>
                </a:solidFill>
              </a:defRPr>
            </a:lvl1pPr>
          </a:lstStyle>
          <a:p>
            <a:fld id="{B6F15528-21DE-4FAA-801E-634DDDAF4B2B}" type="slidenum">
              <a:rPr lang="de-DE" smtClean="0"/>
              <a:pPr/>
              <a:t>‹#›</a:t>
            </a:fld>
            <a:endParaRPr lang="de-DE" dirty="0"/>
          </a:p>
        </p:txBody>
      </p:sp>
      <p:sp>
        <p:nvSpPr>
          <p:cNvPr id="24" name="Textplatzhalter 30"/>
          <p:cNvSpPr>
            <a:spLocks noGrp="1"/>
          </p:cNvSpPr>
          <p:nvPr>
            <p:ph type="body" sz="quarter" idx="11" hasCustomPrompt="1"/>
          </p:nvPr>
        </p:nvSpPr>
        <p:spPr>
          <a:xfrm>
            <a:off x="8483600" y="457200"/>
            <a:ext cx="4038600" cy="276999"/>
          </a:xfrm>
        </p:spPr>
        <p:txBody>
          <a:bodyPr vert="horz"/>
          <a:lstStyle>
            <a:lvl1pPr algn="r">
              <a:defRPr baseline="0">
                <a:solidFill>
                  <a:srgbClr val="7F7F7F"/>
                </a:solidFill>
                <a:latin typeface="Calibri"/>
                <a:cs typeface="Calibri"/>
              </a:defRPr>
            </a:lvl1pPr>
          </a:lstStyle>
          <a:p>
            <a:pPr lvl="0"/>
            <a:r>
              <a:rPr lang="de-DE" dirty="0"/>
              <a:t>Institut/Zentrum für</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Bild">
    <p:spTree>
      <p:nvGrpSpPr>
        <p:cNvPr id="1" name=""/>
        <p:cNvGrpSpPr/>
        <p:nvPr/>
      </p:nvGrpSpPr>
      <p:grpSpPr>
        <a:xfrm>
          <a:off x="0" y="0"/>
          <a:ext cx="0" cy="0"/>
          <a:chOff x="0" y="0"/>
          <a:chExt cx="0" cy="0"/>
        </a:xfrm>
      </p:grpSpPr>
      <p:sp>
        <p:nvSpPr>
          <p:cNvPr id="74" name="object 62"/>
          <p:cNvSpPr/>
          <p:nvPr userDrawn="1"/>
        </p:nvSpPr>
        <p:spPr>
          <a:xfrm>
            <a:off x="0" y="1403352"/>
            <a:ext cx="13004800" cy="966304"/>
          </a:xfrm>
          <a:custGeom>
            <a:avLst/>
            <a:gdLst/>
            <a:ahLst/>
            <a:cxnLst/>
            <a:rect l="l" t="t" r="r" b="b"/>
            <a:pathLst>
              <a:path w="13004800" h="2844800">
                <a:moveTo>
                  <a:pt x="0" y="2844800"/>
                </a:moveTo>
                <a:lnTo>
                  <a:pt x="13004800" y="2844800"/>
                </a:lnTo>
                <a:lnTo>
                  <a:pt x="13004800" y="0"/>
                </a:lnTo>
                <a:lnTo>
                  <a:pt x="0" y="0"/>
                </a:lnTo>
                <a:lnTo>
                  <a:pt x="0" y="2844800"/>
                </a:lnTo>
                <a:close/>
              </a:path>
            </a:pathLst>
          </a:custGeom>
          <a:gradFill flip="none" rotWithShape="1">
            <a:gsLst>
              <a:gs pos="0">
                <a:schemeClr val="tx2">
                  <a:lumMod val="50000"/>
                </a:schemeClr>
              </a:gs>
              <a:gs pos="100000">
                <a:srgbClr val="0F96D4"/>
              </a:gs>
            </a:gsLst>
            <a:lin ang="0" scaled="1"/>
            <a:tileRect/>
          </a:gradFill>
        </p:spPr>
        <p:txBody>
          <a:bodyPr wrap="square" lIns="0" tIns="0" rIns="0" bIns="0" rtlCol="0"/>
          <a:lstStyle/>
          <a:p>
            <a:endParaRPr/>
          </a:p>
        </p:txBody>
      </p:sp>
      <p:sp>
        <p:nvSpPr>
          <p:cNvPr id="71" name="Holder 3"/>
          <p:cNvSpPr>
            <a:spLocks noGrp="1"/>
          </p:cNvSpPr>
          <p:nvPr>
            <p:ph sz="half" idx="10"/>
          </p:nvPr>
        </p:nvSpPr>
        <p:spPr>
          <a:xfrm>
            <a:off x="6350000" y="2370073"/>
            <a:ext cx="6671462" cy="6667200"/>
          </a:xfrm>
          <a:prstGeom prst="rect">
            <a:avLst/>
          </a:prstGeom>
        </p:spPr>
        <p:txBody>
          <a:bodyPr wrap="square" lIns="0" tIns="0" rIns="0" bIns="0">
            <a:spAutoFit/>
          </a:bodyPr>
          <a:lstStyle>
            <a:lvl1pPr>
              <a:defRPr/>
            </a:lvl1pPr>
          </a:lstStyle>
          <a:p>
            <a:endParaRPr dirty="0"/>
          </a:p>
        </p:txBody>
      </p:sp>
      <p:sp>
        <p:nvSpPr>
          <p:cNvPr id="6" name="object 2"/>
          <p:cNvSpPr/>
          <p:nvPr userDrawn="1"/>
        </p:nvSpPr>
        <p:spPr>
          <a:xfrm>
            <a:off x="0" y="9067800"/>
            <a:ext cx="13004800" cy="685800"/>
          </a:xfrm>
          <a:custGeom>
            <a:avLst/>
            <a:gdLst/>
            <a:ahLst/>
            <a:cxnLst/>
            <a:rect l="l" t="t" r="r" b="b"/>
            <a:pathLst>
              <a:path w="13004800" h="6896100">
                <a:moveTo>
                  <a:pt x="0" y="6896100"/>
                </a:moveTo>
                <a:lnTo>
                  <a:pt x="13004800" y="6896100"/>
                </a:lnTo>
                <a:lnTo>
                  <a:pt x="13004800" y="0"/>
                </a:lnTo>
                <a:lnTo>
                  <a:pt x="0" y="0"/>
                </a:lnTo>
                <a:lnTo>
                  <a:pt x="0" y="6896100"/>
                </a:lnTo>
                <a:close/>
              </a:path>
            </a:pathLst>
          </a:custGeom>
          <a:solidFill>
            <a:schemeClr val="bg1">
              <a:lumMod val="95000"/>
            </a:schemeClr>
          </a:solidFill>
        </p:spPr>
        <p:txBody>
          <a:bodyPr wrap="square" lIns="0" tIns="0" rIns="0" bIns="0" rtlCol="0"/>
          <a:lstStyle/>
          <a:p>
            <a:endParaRPr dirty="0">
              <a:solidFill>
                <a:schemeClr val="bg1">
                  <a:lumMod val="85000"/>
                </a:schemeClr>
              </a:solidFill>
            </a:endParaRPr>
          </a:p>
        </p:txBody>
      </p:sp>
      <p:sp>
        <p:nvSpPr>
          <p:cNvPr id="8" name="Holder 5"/>
          <p:cNvSpPr>
            <a:spLocks noGrp="1"/>
          </p:cNvSpPr>
          <p:nvPr>
            <p:ph type="dt" sz="half" idx="2"/>
          </p:nvPr>
        </p:nvSpPr>
        <p:spPr>
          <a:xfrm>
            <a:off x="310896" y="9245600"/>
            <a:ext cx="1467104" cy="279400"/>
          </a:xfrm>
          <a:prstGeom prst="rect">
            <a:avLst/>
          </a:prstGeom>
        </p:spPr>
        <p:txBody>
          <a:bodyPr lIns="0" tIns="0" rIns="0" bIns="0"/>
          <a:lstStyle>
            <a:lvl1pPr algn="l">
              <a:defRPr sz="1500">
                <a:solidFill>
                  <a:schemeClr val="tx1">
                    <a:tint val="75000"/>
                  </a:schemeClr>
                </a:solidFill>
              </a:defRPr>
            </a:lvl1pPr>
          </a:lstStyle>
          <a:p>
            <a:fld id="{50058CEF-F7BB-BA45-8352-420FBD9C4B5B}" type="datetime1">
              <a:rPr lang="de-DE" smtClean="0"/>
              <a:pPr/>
              <a:t>24.05.2022</a:t>
            </a:fld>
            <a:endParaRPr lang="en-US" dirty="0"/>
          </a:p>
        </p:txBody>
      </p:sp>
      <p:sp>
        <p:nvSpPr>
          <p:cNvPr id="7" name="Holder 4"/>
          <p:cNvSpPr>
            <a:spLocks noGrp="1"/>
          </p:cNvSpPr>
          <p:nvPr>
            <p:ph type="ftr" sz="quarter" idx="3"/>
          </p:nvPr>
        </p:nvSpPr>
        <p:spPr>
          <a:xfrm>
            <a:off x="2463800" y="9248648"/>
            <a:ext cx="8610600" cy="276352"/>
          </a:xfrm>
          <a:prstGeom prst="rect">
            <a:avLst/>
          </a:prstGeom>
        </p:spPr>
        <p:txBody>
          <a:bodyPr lIns="0" tIns="0" rIns="0" bIns="0"/>
          <a:lstStyle>
            <a:lvl1pPr algn="ctr">
              <a:defRPr sz="1500">
                <a:solidFill>
                  <a:srgbClr val="17375E"/>
                </a:solidFill>
              </a:defRPr>
            </a:lvl1pPr>
          </a:lstStyle>
          <a:p>
            <a:r>
              <a:rPr lang="de-DE"/>
              <a:t>The University of Göttingen – An Introduction</a:t>
            </a:r>
            <a:endParaRPr lang="de-DE" dirty="0"/>
          </a:p>
        </p:txBody>
      </p:sp>
      <p:sp>
        <p:nvSpPr>
          <p:cNvPr id="9" name="Holder 6"/>
          <p:cNvSpPr>
            <a:spLocks noGrp="1"/>
          </p:cNvSpPr>
          <p:nvPr>
            <p:ph type="sldNum" sz="quarter" idx="4"/>
          </p:nvPr>
        </p:nvSpPr>
        <p:spPr>
          <a:xfrm>
            <a:off x="11836400" y="9281468"/>
            <a:ext cx="857504" cy="243532"/>
          </a:xfrm>
          <a:prstGeom prst="rect">
            <a:avLst/>
          </a:prstGeom>
        </p:spPr>
        <p:txBody>
          <a:bodyPr lIns="0" tIns="0" rIns="0" bIns="0"/>
          <a:lstStyle>
            <a:lvl1pPr algn="r">
              <a:defRPr sz="1500">
                <a:solidFill>
                  <a:schemeClr val="tx1">
                    <a:tint val="75000"/>
                  </a:schemeClr>
                </a:solidFill>
              </a:defRPr>
            </a:lvl1pPr>
          </a:lstStyle>
          <a:p>
            <a:fld id="{B6F15528-21DE-4FAA-801E-634DDDAF4B2B}" type="slidenum">
              <a:rPr lang="de-DE" smtClean="0"/>
              <a:pPr/>
              <a:t>‹#›</a:t>
            </a:fld>
            <a:endParaRPr lang="de-DE" dirty="0"/>
          </a:p>
        </p:txBody>
      </p:sp>
      <p:sp>
        <p:nvSpPr>
          <p:cNvPr id="72" name="Holder 3"/>
          <p:cNvSpPr>
            <a:spLocks noGrp="1"/>
          </p:cNvSpPr>
          <p:nvPr>
            <p:ph type="body" idx="1"/>
          </p:nvPr>
        </p:nvSpPr>
        <p:spPr>
          <a:xfrm>
            <a:off x="1016000" y="3048000"/>
            <a:ext cx="4572000" cy="369332"/>
          </a:xfrm>
        </p:spPr>
        <p:txBody>
          <a:bodyPr lIns="0" tIns="0" rIns="0" bIns="0"/>
          <a:lstStyle>
            <a:lvl1pPr>
              <a:defRPr sz="2400" b="0" i="0">
                <a:solidFill>
                  <a:schemeClr val="bg1">
                    <a:lumMod val="50000"/>
                  </a:schemeClr>
                </a:solidFill>
                <a:latin typeface="+mj-lt"/>
                <a:cs typeface=""/>
              </a:defRPr>
            </a:lvl1pPr>
          </a:lstStyle>
          <a:p>
            <a:endParaRPr dirty="0"/>
          </a:p>
        </p:txBody>
      </p:sp>
      <p:sp>
        <p:nvSpPr>
          <p:cNvPr id="12" name="Holder 2"/>
          <p:cNvSpPr>
            <a:spLocks noGrp="1"/>
          </p:cNvSpPr>
          <p:nvPr>
            <p:ph type="title"/>
          </p:nvPr>
        </p:nvSpPr>
        <p:spPr>
          <a:xfrm>
            <a:off x="939800" y="1536700"/>
            <a:ext cx="10841997" cy="523220"/>
          </a:xfrm>
        </p:spPr>
        <p:txBody>
          <a:bodyPr lIns="0" tIns="0" rIns="0" bIns="0"/>
          <a:lstStyle>
            <a:lvl1pPr>
              <a:defRPr sz="3400" b="0" i="0" cap="small">
                <a:solidFill>
                  <a:schemeClr val="bg1"/>
                </a:solidFill>
                <a:latin typeface="Calibri"/>
                <a:cs typeface="Calibri"/>
              </a:defRPr>
            </a:lvl1pPr>
          </a:lstStyle>
          <a:p>
            <a:endParaRPr dirty="0"/>
          </a:p>
        </p:txBody>
      </p:sp>
      <p:sp>
        <p:nvSpPr>
          <p:cNvPr id="13" name="Textplatzhalter 30"/>
          <p:cNvSpPr>
            <a:spLocks noGrp="1"/>
          </p:cNvSpPr>
          <p:nvPr>
            <p:ph type="body" sz="quarter" idx="12" hasCustomPrompt="1"/>
          </p:nvPr>
        </p:nvSpPr>
        <p:spPr>
          <a:xfrm>
            <a:off x="8483600" y="527050"/>
            <a:ext cx="4038600" cy="276999"/>
          </a:xfrm>
        </p:spPr>
        <p:txBody>
          <a:bodyPr vert="horz"/>
          <a:lstStyle>
            <a:lvl1pPr algn="r">
              <a:defRPr baseline="0">
                <a:solidFill>
                  <a:srgbClr val="7F7F7F"/>
                </a:solidFill>
                <a:latin typeface="Calibri"/>
                <a:cs typeface="Calibri"/>
              </a:defRPr>
            </a:lvl1pPr>
          </a:lstStyle>
          <a:p>
            <a:pPr lvl="0"/>
            <a:r>
              <a:rPr lang="de-DE" dirty="0"/>
              <a:t>Institut/Zentrum für</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Weiße Foli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Bild 9" descr="PPT_Göttingen.png"/>
          <p:cNvPicPr>
            <a:picLocks noChangeAspect="1"/>
          </p:cNvPicPr>
          <p:nvPr userDrawn="1"/>
        </p:nvPicPr>
        <p:blipFill>
          <a:blip r:embed="rId9"/>
          <a:stretch>
            <a:fillRect/>
          </a:stretch>
        </p:blipFill>
        <p:spPr>
          <a:xfrm>
            <a:off x="0" y="0"/>
            <a:ext cx="13004800" cy="9753600"/>
          </a:xfrm>
          <a:prstGeom prst="rect">
            <a:avLst/>
          </a:prstGeom>
        </p:spPr>
      </p:pic>
      <p:sp>
        <p:nvSpPr>
          <p:cNvPr id="2" name="Holder 2"/>
          <p:cNvSpPr>
            <a:spLocks noGrp="1"/>
          </p:cNvSpPr>
          <p:nvPr>
            <p:ph type="title"/>
          </p:nvPr>
        </p:nvSpPr>
        <p:spPr>
          <a:xfrm>
            <a:off x="1081401" y="1874982"/>
            <a:ext cx="10841997" cy="464819"/>
          </a:xfrm>
          <a:prstGeom prst="rect">
            <a:avLst/>
          </a:prstGeom>
        </p:spPr>
        <p:txBody>
          <a:bodyPr wrap="square" lIns="0" tIns="0" rIns="0" bIns="0">
            <a:spAutoFit/>
          </a:bodyPr>
          <a:lstStyle>
            <a:lvl1pPr>
              <a:defRPr sz="3000" b="0" i="0">
                <a:solidFill>
                  <a:schemeClr val="bg1"/>
                </a:solidFill>
                <a:latin typeface="DINPro"/>
                <a:cs typeface="DINPro"/>
              </a:defRPr>
            </a:lvl1pPr>
          </a:lstStyle>
          <a:p>
            <a:endParaRPr/>
          </a:p>
        </p:txBody>
      </p:sp>
      <p:sp>
        <p:nvSpPr>
          <p:cNvPr id="3" name="Holder 3"/>
          <p:cNvSpPr>
            <a:spLocks noGrp="1"/>
          </p:cNvSpPr>
          <p:nvPr>
            <p:ph type="body" idx="1"/>
          </p:nvPr>
        </p:nvSpPr>
        <p:spPr>
          <a:xfrm>
            <a:off x="3286125" y="3295548"/>
            <a:ext cx="6432550" cy="2752725"/>
          </a:xfrm>
          <a:prstGeom prst="rect">
            <a:avLst/>
          </a:prstGeom>
        </p:spPr>
        <p:txBody>
          <a:bodyPr wrap="square" lIns="0" tIns="0" rIns="0" bIns="0">
            <a:spAutoFit/>
          </a:bodyPr>
          <a:lstStyle>
            <a:lvl1pPr>
              <a:defRPr sz="1800" b="0" i="0">
                <a:solidFill>
                  <a:srgbClr val="575756"/>
                </a:solidFill>
                <a:latin typeface="DINPro"/>
                <a:cs typeface="DINPro"/>
              </a:defRPr>
            </a:lvl1pPr>
          </a:lstStyle>
          <a:p>
            <a:endParaRPr dirty="0"/>
          </a:p>
        </p:txBody>
      </p:sp>
      <p:sp>
        <p:nvSpPr>
          <p:cNvPr id="7" name="Holder 4"/>
          <p:cNvSpPr>
            <a:spLocks noGrp="1"/>
          </p:cNvSpPr>
          <p:nvPr>
            <p:ph type="ftr" sz="quarter" idx="3"/>
          </p:nvPr>
        </p:nvSpPr>
        <p:spPr>
          <a:xfrm>
            <a:off x="2463800" y="9248648"/>
            <a:ext cx="8610600" cy="276352"/>
          </a:xfrm>
          <a:prstGeom prst="rect">
            <a:avLst/>
          </a:prstGeom>
        </p:spPr>
        <p:txBody>
          <a:bodyPr lIns="0" tIns="0" rIns="0" bIns="0"/>
          <a:lstStyle>
            <a:lvl1pPr algn="ctr">
              <a:defRPr sz="1500">
                <a:solidFill>
                  <a:srgbClr val="17375E"/>
                </a:solidFill>
              </a:defRPr>
            </a:lvl1pPr>
          </a:lstStyle>
          <a:p>
            <a:r>
              <a:rPr lang="de-DE"/>
              <a:t>The University of Göttingen – An Introduction</a:t>
            </a:r>
            <a:endParaRPr lang="de-DE" dirty="0"/>
          </a:p>
        </p:txBody>
      </p:sp>
      <p:sp>
        <p:nvSpPr>
          <p:cNvPr id="8" name="Holder 5"/>
          <p:cNvSpPr>
            <a:spLocks noGrp="1"/>
          </p:cNvSpPr>
          <p:nvPr>
            <p:ph type="dt" sz="half" idx="2"/>
          </p:nvPr>
        </p:nvSpPr>
        <p:spPr>
          <a:xfrm>
            <a:off x="310896" y="9245600"/>
            <a:ext cx="1467104" cy="279400"/>
          </a:xfrm>
          <a:prstGeom prst="rect">
            <a:avLst/>
          </a:prstGeom>
        </p:spPr>
        <p:txBody>
          <a:bodyPr lIns="0" tIns="0" rIns="0" bIns="0"/>
          <a:lstStyle>
            <a:lvl1pPr algn="l">
              <a:defRPr sz="1500">
                <a:solidFill>
                  <a:schemeClr val="tx1">
                    <a:tint val="75000"/>
                  </a:schemeClr>
                </a:solidFill>
              </a:defRPr>
            </a:lvl1pPr>
          </a:lstStyle>
          <a:p>
            <a:fld id="{C8A51442-76F6-0047-9EC6-9C35C6FEA6B1}" type="datetime1">
              <a:rPr lang="de-DE" smtClean="0"/>
              <a:pPr/>
              <a:t>24.05.2022</a:t>
            </a:fld>
            <a:endParaRPr lang="en-US" dirty="0"/>
          </a:p>
        </p:txBody>
      </p:sp>
      <p:sp>
        <p:nvSpPr>
          <p:cNvPr id="9" name="Holder 6"/>
          <p:cNvSpPr>
            <a:spLocks noGrp="1"/>
          </p:cNvSpPr>
          <p:nvPr>
            <p:ph type="sldNum" sz="quarter" idx="4"/>
          </p:nvPr>
        </p:nvSpPr>
        <p:spPr>
          <a:xfrm>
            <a:off x="11836400" y="9281468"/>
            <a:ext cx="857504" cy="243532"/>
          </a:xfrm>
          <a:prstGeom prst="rect">
            <a:avLst/>
          </a:prstGeom>
        </p:spPr>
        <p:txBody>
          <a:bodyPr lIns="0" tIns="0" rIns="0" bIns="0"/>
          <a:lstStyle>
            <a:lvl1pPr algn="r">
              <a:defRPr sz="1500">
                <a:solidFill>
                  <a:schemeClr val="tx1">
                    <a:tint val="75000"/>
                  </a:schemeClr>
                </a:solidFill>
              </a:defRPr>
            </a:lvl1pPr>
          </a:lstStyle>
          <a:p>
            <a:fld id="{B6F15528-21DE-4FAA-801E-634DDDAF4B2B}" type="slidenum">
              <a:rPr lang="de-DE" smtClean="0"/>
              <a:pPr/>
              <a:t>‹#›</a:t>
            </a:fld>
            <a:endParaRPr lang="de-DE"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8" r:id="rId4"/>
    <p:sldLayoutId id="2147483664" r:id="rId5"/>
    <p:sldLayoutId id="2147483667" r:id="rId6"/>
    <p:sldLayoutId id="2147483665" r:id="rId7"/>
  </p:sldLayoutIdLst>
  <p:hf hdr="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1147566" y="3652664"/>
            <a:ext cx="11311637" cy="1477328"/>
          </a:xfrm>
        </p:spPr>
        <p:txBody>
          <a:bodyPr/>
          <a:lstStyle/>
          <a:p>
            <a:r>
              <a:rPr lang="en-US" altLang="zh-CN" sz="3200" dirty="0">
                <a:latin typeface="Times New Roman" panose="02020603050405020304" pitchFamily="18" charset="0"/>
                <a:cs typeface="Times New Roman" panose="02020603050405020304" pitchFamily="18" charset="0"/>
              </a:rPr>
              <a:t>Numerical investigation of the effects of water evaporation and mineral reaction on reservoir performances in CO</a:t>
            </a:r>
            <a:r>
              <a:rPr lang="en-US" altLang="zh-CN" sz="3200" baseline="-25000" dirty="0">
                <a:latin typeface="Times New Roman" panose="02020603050405020304" pitchFamily="18" charset="0"/>
                <a:cs typeface="Times New Roman" panose="02020603050405020304" pitchFamily="18" charset="0"/>
              </a:rPr>
              <a:t>2</a:t>
            </a:r>
            <a:r>
              <a:rPr lang="en-US" altLang="zh-CN" sz="3200" dirty="0">
                <a:latin typeface="Times New Roman" panose="02020603050405020304" pitchFamily="18" charset="0"/>
                <a:cs typeface="Times New Roman" panose="02020603050405020304" pitchFamily="18" charset="0"/>
              </a:rPr>
              <a:t>-plume geothermal systems </a:t>
            </a:r>
            <a:endParaRPr lang="de-DE" altLang="zh-CN" sz="1600" dirty="0">
              <a:latin typeface="Times New Roman" panose="02020603050405020304" pitchFamily="18" charset="0"/>
              <a:cs typeface="Times New Roman" panose="02020603050405020304" pitchFamily="18" charset="0"/>
            </a:endParaRPr>
          </a:p>
        </p:txBody>
      </p:sp>
      <p:sp>
        <p:nvSpPr>
          <p:cNvPr id="12" name="Textplatzhalter 11"/>
          <p:cNvSpPr>
            <a:spLocks noGrp="1"/>
          </p:cNvSpPr>
          <p:nvPr>
            <p:ph type="body" sz="quarter" idx="12"/>
          </p:nvPr>
        </p:nvSpPr>
        <p:spPr/>
        <p:txBody>
          <a:bodyPr/>
          <a:lstStyle/>
          <a:p>
            <a:r>
              <a:rPr lang="de-DE" dirty="0"/>
              <a:t>Applied Geology</a:t>
            </a:r>
          </a:p>
        </p:txBody>
      </p:sp>
      <p:sp>
        <p:nvSpPr>
          <p:cNvPr id="3" name="矩形 2"/>
          <p:cNvSpPr/>
          <p:nvPr/>
        </p:nvSpPr>
        <p:spPr>
          <a:xfrm>
            <a:off x="1122635" y="5236840"/>
            <a:ext cx="6502400" cy="461665"/>
          </a:xfrm>
          <a:prstGeom prst="rect">
            <a:avLst/>
          </a:prstGeom>
        </p:spPr>
        <p:txBody>
          <a:bodyPr>
            <a:spAutoFit/>
          </a:bodyPr>
          <a:lstStyle/>
          <a:p>
            <a:r>
              <a:rPr lang="en-US" altLang="zh-CN" sz="2400" dirty="0">
                <a:latin typeface="Times New Roman" panose="02020603050405020304" pitchFamily="18" charset="0"/>
                <a:cs typeface="Times New Roman" panose="02020603050405020304" pitchFamily="18" charset="0"/>
              </a:rPr>
              <a:t>Dejian Zhou</a:t>
            </a:r>
            <a:r>
              <a:rPr lang="en-US" altLang="zh-CN" sz="2400" baseline="30000" dirty="0">
                <a:latin typeface="Times New Roman" panose="02020603050405020304" pitchFamily="18" charset="0"/>
                <a:cs typeface="Times New Roman" panose="02020603050405020304" pitchFamily="18" charset="0"/>
              </a:rPr>
              <a:t>1</a:t>
            </a:r>
            <a:r>
              <a:rPr lang="en-US" altLang="zh-CN" sz="2400" dirty="0">
                <a:latin typeface="Times New Roman" panose="02020603050405020304" pitchFamily="18" charset="0"/>
                <a:cs typeface="Times New Roman" panose="02020603050405020304" pitchFamily="18" charset="0"/>
              </a:rPr>
              <a:t>, Alexandru Tatomir</a:t>
            </a:r>
            <a:r>
              <a:rPr lang="en-US" altLang="zh-CN" sz="2400" baseline="30000" dirty="0">
                <a:latin typeface="Times New Roman" panose="02020603050405020304" pitchFamily="18" charset="0"/>
                <a:cs typeface="Times New Roman" panose="02020603050405020304" pitchFamily="18" charset="0"/>
              </a:rPr>
              <a:t>1</a:t>
            </a:r>
            <a:r>
              <a:rPr lang="en-US" altLang="zh-CN" sz="2400" dirty="0">
                <a:latin typeface="Times New Roman" panose="02020603050405020304" pitchFamily="18" charset="0"/>
                <a:cs typeface="Times New Roman" panose="02020603050405020304" pitchFamily="18" charset="0"/>
              </a:rPr>
              <a:t>, Martin Sauter</a:t>
            </a:r>
            <a:r>
              <a:rPr lang="en-US" altLang="zh-CN" sz="2400" baseline="30000" dirty="0">
                <a:latin typeface="Times New Roman" panose="02020603050405020304" pitchFamily="18" charset="0"/>
                <a:cs typeface="Times New Roman" panose="02020603050405020304" pitchFamily="18" charset="0"/>
              </a:rPr>
              <a:t>1</a:t>
            </a:r>
            <a:endParaRPr lang="zh-CN" altLang="en-US" sz="2400" baseline="30000" dirty="0"/>
          </a:p>
        </p:txBody>
      </p:sp>
      <p:sp>
        <p:nvSpPr>
          <p:cNvPr id="9" name="矩形 8"/>
          <p:cNvSpPr/>
          <p:nvPr/>
        </p:nvSpPr>
        <p:spPr>
          <a:xfrm>
            <a:off x="1147566" y="5812904"/>
            <a:ext cx="10539410" cy="369332"/>
          </a:xfrm>
          <a:prstGeom prst="rect">
            <a:avLst/>
          </a:prstGeom>
        </p:spPr>
        <p:txBody>
          <a:bodyPr wrap="square">
            <a:spAutoFit/>
          </a:bodyPr>
          <a:lstStyle/>
          <a:p>
            <a:r>
              <a:rPr lang="en-US" altLang="zh-CN" baseline="30000" dirty="0">
                <a:latin typeface="Times New Roman" panose="02020603050405020304" pitchFamily="18" charset="0"/>
                <a:cs typeface="Times New Roman" panose="02020603050405020304" pitchFamily="18" charset="0"/>
              </a:rPr>
              <a:t>1</a:t>
            </a:r>
            <a:r>
              <a:rPr lang="en-US" altLang="zh-CN" dirty="0">
                <a:latin typeface="Times New Roman" panose="02020603050405020304" pitchFamily="18" charset="0"/>
                <a:cs typeface="Times New Roman" panose="02020603050405020304" pitchFamily="18" charset="0"/>
              </a:rPr>
              <a:t>Department of Applied Geology, Geoscience Center </a:t>
            </a:r>
            <a:r>
              <a:rPr lang="en-US" altLang="zh-CN" dirty="0" err="1">
                <a:latin typeface="Times New Roman" panose="02020603050405020304" pitchFamily="18" charset="0"/>
                <a:cs typeface="Times New Roman" panose="02020603050405020304" pitchFamily="18" charset="0"/>
              </a:rPr>
              <a:t>Göttingen</a:t>
            </a:r>
            <a:r>
              <a:rPr lang="en-US" altLang="zh-CN" dirty="0">
                <a:latin typeface="Times New Roman" panose="02020603050405020304" pitchFamily="18" charset="0"/>
                <a:cs typeface="Times New Roman" panose="02020603050405020304" pitchFamily="18" charset="0"/>
              </a:rPr>
              <a:t>, University of </a:t>
            </a:r>
            <a:r>
              <a:rPr lang="en-US" altLang="zh-CN" dirty="0" err="1">
                <a:latin typeface="Times New Roman" panose="02020603050405020304" pitchFamily="18" charset="0"/>
                <a:cs typeface="Times New Roman" panose="02020603050405020304" pitchFamily="18" charset="0"/>
              </a:rPr>
              <a:t>Göttingen</a:t>
            </a:r>
            <a:r>
              <a:rPr lang="en-US" altLang="zh-CN" dirty="0">
                <a:latin typeface="Times New Roman" panose="02020603050405020304" pitchFamily="18" charset="0"/>
                <a:cs typeface="Times New Roman" panose="02020603050405020304" pitchFamily="18" charset="0"/>
              </a:rPr>
              <a:t>, Germany</a:t>
            </a:r>
            <a:endParaRPr lang="zh-CN" altLang="en-US" baseline="30000" dirty="0"/>
          </a:p>
        </p:txBody>
      </p:sp>
    </p:spTree>
  </p:cSld>
  <p:clrMapOvr>
    <a:masterClrMapping/>
  </p:clrMapOvr>
  <mc:AlternateContent xmlns:mc="http://schemas.openxmlformats.org/markup-compatibility/2006" xmlns:p14="http://schemas.microsoft.com/office/powerpoint/2010/main">
    <mc:Choice Requires="p14">
      <p:transition spd="slow" p14:dur="2000" advTm="17417"/>
    </mc:Choice>
    <mc:Fallback xmlns="">
      <p:transition spd="slow" advTm="1741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3"/>
          </p:nvPr>
        </p:nvSpPr>
        <p:spPr/>
        <p:txBody>
          <a:bodyPr/>
          <a:lstStyle/>
          <a:p>
            <a:r>
              <a:rPr lang="de-DE" dirty="0"/>
              <a:t>Previous research</a:t>
            </a:r>
          </a:p>
        </p:txBody>
      </p:sp>
      <p:sp>
        <p:nvSpPr>
          <p:cNvPr id="5" name="日期占位符 4"/>
          <p:cNvSpPr>
            <a:spLocks noGrp="1"/>
          </p:cNvSpPr>
          <p:nvPr>
            <p:ph type="dt" sz="half" idx="2"/>
          </p:nvPr>
        </p:nvSpPr>
        <p:spPr/>
        <p:txBody>
          <a:bodyPr/>
          <a:lstStyle/>
          <a:p>
            <a:fld id="{088E676C-4406-3640-8397-3968334A8A8E}" type="datetime1">
              <a:rPr lang="de-DE" smtClean="0"/>
              <a:pPr/>
              <a:t>24.05.2022</a:t>
            </a:fld>
            <a:endParaRPr lang="en-US" dirty="0"/>
          </a:p>
        </p:txBody>
      </p:sp>
      <p:sp>
        <p:nvSpPr>
          <p:cNvPr id="6" name="灯片编号占位符 5"/>
          <p:cNvSpPr>
            <a:spLocks noGrp="1"/>
          </p:cNvSpPr>
          <p:nvPr>
            <p:ph type="sldNum" sz="quarter" idx="4"/>
          </p:nvPr>
        </p:nvSpPr>
        <p:spPr/>
        <p:txBody>
          <a:bodyPr/>
          <a:lstStyle/>
          <a:p>
            <a:fld id="{B6F15528-21DE-4FAA-801E-634DDDAF4B2B}" type="slidenum">
              <a:rPr lang="de-DE" smtClean="0"/>
              <a:pPr/>
              <a:t>10</a:t>
            </a:fld>
            <a:endParaRPr lang="de-DE" dirty="0"/>
          </a:p>
        </p:txBody>
      </p:sp>
      <p:sp>
        <p:nvSpPr>
          <p:cNvPr id="7" name="文本占位符 6"/>
          <p:cNvSpPr>
            <a:spLocks noGrp="1"/>
          </p:cNvSpPr>
          <p:nvPr>
            <p:ph type="body" sz="quarter" idx="12"/>
          </p:nvPr>
        </p:nvSpPr>
        <p:spPr/>
        <p:txBody>
          <a:bodyPr/>
          <a:lstStyle/>
          <a:p>
            <a:endParaRPr lang="zh-CN" altLang="en-US"/>
          </a:p>
        </p:txBody>
      </p:sp>
      <p:sp>
        <p:nvSpPr>
          <p:cNvPr id="8" name="标题 1">
            <a:extLst>
              <a:ext uri="{FF2B5EF4-FFF2-40B4-BE49-F238E27FC236}">
                <a16:creationId xmlns:a16="http://schemas.microsoft.com/office/drawing/2014/main" id="{18BB69A3-7BCF-E0FE-3312-67C0FAF59F82}"/>
              </a:ext>
            </a:extLst>
          </p:cNvPr>
          <p:cNvSpPr txBox="1">
            <a:spLocks/>
          </p:cNvSpPr>
          <p:nvPr/>
        </p:nvSpPr>
        <p:spPr>
          <a:xfrm>
            <a:off x="315403" y="1457367"/>
            <a:ext cx="5538925" cy="683129"/>
          </a:xfrm>
          <a:prstGeom prst="rect">
            <a:avLst/>
          </a:prstGeom>
        </p:spPr>
        <p:txBody>
          <a:bodyPr wrap="square" lIns="0" tIns="0" rIns="0" bIns="0">
            <a:spAutoFit/>
          </a:bodyPr>
          <a:lstStyle>
            <a:lvl1pPr>
              <a:defRPr sz="4400" b="0" i="0">
                <a:solidFill>
                  <a:srgbClr val="17375E"/>
                </a:solidFill>
                <a:latin typeface="+mj-lt"/>
                <a:ea typeface="+mj-ea"/>
                <a:cs typeface="DINPro"/>
              </a:defRPr>
            </a:lvl1pPr>
          </a:lstStyle>
          <a:p>
            <a:pPr defTabSz="914400"/>
            <a:r>
              <a:rPr lang="en-US" altLang="zh-CN" kern="0" dirty="0">
                <a:latin typeface="Times New Roman" panose="02020603050405020304" pitchFamily="18" charset="0"/>
                <a:cs typeface="Times New Roman" panose="02020603050405020304" pitchFamily="18" charset="0"/>
              </a:rPr>
              <a:t>Conclusion</a:t>
            </a:r>
            <a:endParaRPr lang="zh-CN" altLang="en-US" kern="0" dirty="0">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7935B247-2609-197C-F26D-E4DA56F22736}"/>
              </a:ext>
            </a:extLst>
          </p:cNvPr>
          <p:cNvSpPr txBox="1"/>
          <p:nvPr/>
        </p:nvSpPr>
        <p:spPr>
          <a:xfrm>
            <a:off x="525736" y="2500536"/>
            <a:ext cx="11089232" cy="4445832"/>
          </a:xfrm>
          <a:prstGeom prst="rect">
            <a:avLst/>
          </a:prstGeom>
          <a:noFill/>
        </p:spPr>
        <p:txBody>
          <a:bodyPr wrap="square">
            <a:spAutoFit/>
          </a:bodyPr>
          <a:lstStyle/>
          <a:p>
            <a:pPr algn="just">
              <a:lnSpc>
                <a:spcPct val="200000"/>
              </a:lnSpc>
            </a:pPr>
            <a:r>
              <a:rPr lang="en-GB"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(1) </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The geochemical reactions only play a role during the initial production period, and lead to a later scCO</a:t>
            </a:r>
            <a:r>
              <a:rPr lang="en-US" altLang="zh-CN" sz="1800" kern="100" baseline="-25000" dirty="0">
                <a:effectLst/>
                <a:latin typeface="Times New Roman" panose="02020603050405020304" pitchFamily="18" charset="0"/>
                <a:ea typeface="等线" panose="02010600030101010101" pitchFamily="2" charset="-122"/>
                <a:cs typeface="Times New Roman" panose="02020603050405020304" pitchFamily="18" charset="0"/>
              </a:rPr>
              <a:t>2</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breakthrough time of case 1 compared to those of cases 2 and 3. On the other time, water evaporation affects the reservoir energy performance over the entire production period. The reduction in cumulatively produced energy resulting from water evaporation is approximately 10% before the scCO</a:t>
            </a:r>
            <a:r>
              <a:rPr lang="en-US" altLang="zh-CN" sz="1800" kern="100" baseline="-25000" dirty="0">
                <a:effectLst/>
                <a:latin typeface="Times New Roman" panose="02020603050405020304" pitchFamily="18" charset="0"/>
                <a:ea typeface="等线" panose="02010600030101010101" pitchFamily="2" charset="-122"/>
                <a:cs typeface="Times New Roman" panose="02020603050405020304" pitchFamily="18" charset="0"/>
              </a:rPr>
              <a:t>2</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breakthrough. </a:t>
            </a:r>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ct val="200000"/>
              </a:lnSpc>
            </a:pPr>
            <a:r>
              <a:rPr lang="en-GB"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(2) The effects of geochemical reactions on reservoir energy performance are minimal and can be regarded as independent of some operation and reservoir parameters, such as the composition of the working fluid, the injection rate, the injection temperature, and the reservoir depth and size. Conversely, the influences of water evaporation vary with the parameters, in which the reservoir depth has the most considerable impact. </a:t>
            </a:r>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9967"/>
    </mc:Choice>
    <mc:Fallback xmlns="">
      <p:transition spd="slow" advTm="1996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3"/>
          </p:nvPr>
        </p:nvSpPr>
        <p:spPr/>
        <p:txBody>
          <a:bodyPr/>
          <a:lstStyle/>
          <a:p>
            <a:r>
              <a:rPr lang="de-DE" dirty="0"/>
              <a:t>Previous research</a:t>
            </a:r>
          </a:p>
        </p:txBody>
      </p:sp>
      <p:sp>
        <p:nvSpPr>
          <p:cNvPr id="5" name="日期占位符 4"/>
          <p:cNvSpPr>
            <a:spLocks noGrp="1"/>
          </p:cNvSpPr>
          <p:nvPr>
            <p:ph type="dt" sz="half" idx="2"/>
          </p:nvPr>
        </p:nvSpPr>
        <p:spPr/>
        <p:txBody>
          <a:bodyPr/>
          <a:lstStyle/>
          <a:p>
            <a:fld id="{088E676C-4406-3640-8397-3968334A8A8E}" type="datetime1">
              <a:rPr lang="de-DE" smtClean="0"/>
              <a:pPr/>
              <a:t>24.05.2022</a:t>
            </a:fld>
            <a:endParaRPr lang="en-US" dirty="0"/>
          </a:p>
        </p:txBody>
      </p:sp>
      <p:sp>
        <p:nvSpPr>
          <p:cNvPr id="6" name="灯片编号占位符 5"/>
          <p:cNvSpPr>
            <a:spLocks noGrp="1"/>
          </p:cNvSpPr>
          <p:nvPr>
            <p:ph type="sldNum" sz="quarter" idx="4"/>
          </p:nvPr>
        </p:nvSpPr>
        <p:spPr/>
        <p:txBody>
          <a:bodyPr/>
          <a:lstStyle/>
          <a:p>
            <a:fld id="{B6F15528-21DE-4FAA-801E-634DDDAF4B2B}" type="slidenum">
              <a:rPr lang="de-DE" smtClean="0"/>
              <a:pPr/>
              <a:t>11</a:t>
            </a:fld>
            <a:endParaRPr lang="de-DE" dirty="0"/>
          </a:p>
        </p:txBody>
      </p:sp>
      <p:sp>
        <p:nvSpPr>
          <p:cNvPr id="7" name="文本占位符 6"/>
          <p:cNvSpPr>
            <a:spLocks noGrp="1"/>
          </p:cNvSpPr>
          <p:nvPr>
            <p:ph type="body" sz="quarter" idx="12"/>
          </p:nvPr>
        </p:nvSpPr>
        <p:spPr/>
        <p:txBody>
          <a:bodyPr/>
          <a:lstStyle/>
          <a:p>
            <a:endParaRPr lang="zh-CN" altLang="en-US"/>
          </a:p>
        </p:txBody>
      </p:sp>
      <p:sp>
        <p:nvSpPr>
          <p:cNvPr id="8" name="标题 1">
            <a:extLst>
              <a:ext uri="{FF2B5EF4-FFF2-40B4-BE49-F238E27FC236}">
                <a16:creationId xmlns:a16="http://schemas.microsoft.com/office/drawing/2014/main" id="{18BB69A3-7BCF-E0FE-3312-67C0FAF59F82}"/>
              </a:ext>
            </a:extLst>
          </p:cNvPr>
          <p:cNvSpPr txBox="1">
            <a:spLocks/>
          </p:cNvSpPr>
          <p:nvPr/>
        </p:nvSpPr>
        <p:spPr>
          <a:xfrm>
            <a:off x="3550072" y="4199692"/>
            <a:ext cx="6624736" cy="677108"/>
          </a:xfrm>
          <a:prstGeom prst="rect">
            <a:avLst/>
          </a:prstGeom>
        </p:spPr>
        <p:txBody>
          <a:bodyPr wrap="square" lIns="0" tIns="0" rIns="0" bIns="0">
            <a:spAutoFit/>
          </a:bodyPr>
          <a:lstStyle>
            <a:lvl1pPr>
              <a:defRPr sz="4400" b="0" i="0">
                <a:solidFill>
                  <a:srgbClr val="17375E"/>
                </a:solidFill>
                <a:latin typeface="+mj-lt"/>
                <a:ea typeface="+mj-ea"/>
                <a:cs typeface="DINPro"/>
              </a:defRPr>
            </a:lvl1pPr>
          </a:lstStyle>
          <a:p>
            <a:pPr defTabSz="914400"/>
            <a:r>
              <a:rPr lang="en-US" altLang="zh-CN" kern="0" dirty="0">
                <a:latin typeface="Times New Roman" panose="02020603050405020304" pitchFamily="18" charset="0"/>
                <a:cs typeface="Times New Roman" panose="02020603050405020304" pitchFamily="18" charset="0"/>
              </a:rPr>
              <a:t>Thanks for your listening</a:t>
            </a:r>
            <a:r>
              <a:rPr lang="zh-CN" altLang="en-US" kern="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71041808"/>
      </p:ext>
    </p:extLst>
  </p:cSld>
  <p:clrMapOvr>
    <a:masterClrMapping/>
  </p:clrMapOvr>
  <mc:AlternateContent xmlns:mc="http://schemas.openxmlformats.org/markup-compatibility/2006" xmlns:p14="http://schemas.microsoft.com/office/powerpoint/2010/main">
    <mc:Choice Requires="p14">
      <p:transition spd="slow" p14:dur="2000" advTm="19967"/>
    </mc:Choice>
    <mc:Fallback xmlns="">
      <p:transition spd="slow" advTm="1996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5403" y="1457368"/>
            <a:ext cx="7267117" cy="677108"/>
          </a:xfrm>
        </p:spPr>
        <p:txBody>
          <a:bodyPr/>
          <a:lstStyle/>
          <a:p>
            <a:r>
              <a:rPr lang="en-US" altLang="zh-CN" dirty="0">
                <a:latin typeface="Times New Roman" panose="02020603050405020304" pitchFamily="18" charset="0"/>
                <a:cs typeface="Times New Roman" panose="02020603050405020304" pitchFamily="18" charset="0"/>
              </a:rPr>
              <a:t>Introduction</a:t>
            </a:r>
            <a:endParaRPr lang="zh-CN" altLang="en-US" dirty="0">
              <a:latin typeface="Times New Roman" panose="02020603050405020304" pitchFamily="18" charset="0"/>
              <a:cs typeface="Times New Roman" panose="02020603050405020304" pitchFamily="18" charset="0"/>
            </a:endParaRPr>
          </a:p>
        </p:txBody>
      </p:sp>
      <p:sp>
        <p:nvSpPr>
          <p:cNvPr id="4" name="页脚占位符 3"/>
          <p:cNvSpPr>
            <a:spLocks noGrp="1"/>
          </p:cNvSpPr>
          <p:nvPr>
            <p:ph type="ftr" sz="quarter" idx="3"/>
          </p:nvPr>
        </p:nvSpPr>
        <p:spPr/>
        <p:txBody>
          <a:bodyPr/>
          <a:lstStyle/>
          <a:p>
            <a:r>
              <a:rPr lang="en-US" altLang="zh-CN" sz="1600" dirty="0"/>
              <a:t>Geochemical reactions</a:t>
            </a:r>
          </a:p>
        </p:txBody>
      </p:sp>
      <p:sp>
        <p:nvSpPr>
          <p:cNvPr id="5" name="日期占位符 4"/>
          <p:cNvSpPr>
            <a:spLocks noGrp="1"/>
          </p:cNvSpPr>
          <p:nvPr>
            <p:ph type="dt" sz="half" idx="2"/>
          </p:nvPr>
        </p:nvSpPr>
        <p:spPr/>
        <p:txBody>
          <a:bodyPr/>
          <a:lstStyle/>
          <a:p>
            <a:fld id="{088E676C-4406-3640-8397-3968334A8A8E}" type="datetime1">
              <a:rPr lang="de-DE" smtClean="0"/>
              <a:pPr/>
              <a:t>24.05.2022</a:t>
            </a:fld>
            <a:endParaRPr lang="en-US" dirty="0"/>
          </a:p>
        </p:txBody>
      </p:sp>
      <p:sp>
        <p:nvSpPr>
          <p:cNvPr id="6" name="灯片编号占位符 5"/>
          <p:cNvSpPr>
            <a:spLocks noGrp="1"/>
          </p:cNvSpPr>
          <p:nvPr>
            <p:ph type="sldNum" sz="quarter" idx="4"/>
          </p:nvPr>
        </p:nvSpPr>
        <p:spPr/>
        <p:txBody>
          <a:bodyPr/>
          <a:lstStyle/>
          <a:p>
            <a:fld id="{B6F15528-21DE-4FAA-801E-634DDDAF4B2B}" type="slidenum">
              <a:rPr lang="de-DE" smtClean="0"/>
              <a:pPr/>
              <a:t>2</a:t>
            </a:fld>
            <a:endParaRPr lang="de-DE" dirty="0"/>
          </a:p>
        </p:txBody>
      </p:sp>
      <p:sp>
        <p:nvSpPr>
          <p:cNvPr id="7" name="文本占位符 6"/>
          <p:cNvSpPr>
            <a:spLocks noGrp="1"/>
          </p:cNvSpPr>
          <p:nvPr>
            <p:ph type="body" sz="quarter" idx="12"/>
          </p:nvPr>
        </p:nvSpPr>
        <p:spPr/>
        <p:txBody>
          <a:bodyPr/>
          <a:lstStyle/>
          <a:p>
            <a:endParaRPr lang="zh-CN" altLang="en-US"/>
          </a:p>
        </p:txBody>
      </p:sp>
      <p:pic>
        <p:nvPicPr>
          <p:cNvPr id="3" name="图片 2"/>
          <p:cNvPicPr>
            <a:picLocks noChangeAspect="1"/>
          </p:cNvPicPr>
          <p:nvPr/>
        </p:nvPicPr>
        <p:blipFill>
          <a:blip r:embed="rId3"/>
          <a:stretch>
            <a:fillRect/>
          </a:stretch>
        </p:blipFill>
        <p:spPr>
          <a:xfrm>
            <a:off x="692156" y="2242450"/>
            <a:ext cx="7844960" cy="5561701"/>
          </a:xfrm>
          <a:prstGeom prst="rect">
            <a:avLst/>
          </a:prstGeom>
        </p:spPr>
      </p:pic>
      <p:sp>
        <p:nvSpPr>
          <p:cNvPr id="8" name="文本框 7"/>
          <p:cNvSpPr txBox="1"/>
          <p:nvPr/>
        </p:nvSpPr>
        <p:spPr>
          <a:xfrm>
            <a:off x="819640" y="7804151"/>
            <a:ext cx="7663960" cy="923330"/>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Important geochemical reactions </a:t>
            </a:r>
            <a:r>
              <a:rPr lang="en-US" altLang="zh-CN" dirty="0" smtClean="0">
                <a:latin typeface="Times New Roman" panose="02020603050405020304" pitchFamily="18" charset="0"/>
                <a:cs typeface="Times New Roman" panose="02020603050405020304" pitchFamily="18" charset="0"/>
              </a:rPr>
              <a:t>caused by CO</a:t>
            </a:r>
            <a:r>
              <a:rPr lang="en-US" altLang="zh-CN" baseline="-25000" dirty="0" smtClean="0">
                <a:latin typeface="Times New Roman" panose="02020603050405020304" pitchFamily="18" charset="0"/>
                <a:cs typeface="Times New Roman" panose="02020603050405020304" pitchFamily="18" charset="0"/>
              </a:rPr>
              <a:t>2</a:t>
            </a:r>
            <a:r>
              <a:rPr lang="en-US" altLang="zh-CN" dirty="0" smtClean="0">
                <a:latin typeface="Times New Roman" panose="02020603050405020304" pitchFamily="18" charset="0"/>
                <a:cs typeface="Times New Roman" panose="02020603050405020304" pitchFamily="18" charset="0"/>
              </a:rPr>
              <a:t> injection. </a:t>
            </a:r>
            <a:r>
              <a:rPr lang="en-US" altLang="zh-CN" dirty="0">
                <a:latin typeface="Times New Roman" panose="02020603050405020304" pitchFamily="18" charset="0"/>
                <a:cs typeface="Times New Roman" panose="02020603050405020304" pitchFamily="18" charset="0"/>
              </a:rPr>
              <a:t>(1) Supercritical CO</a:t>
            </a:r>
            <a:r>
              <a:rPr lang="en-US" altLang="zh-CN" baseline="-25000" dirty="0">
                <a:latin typeface="Times New Roman" panose="02020603050405020304" pitchFamily="18" charset="0"/>
                <a:cs typeface="Times New Roman" panose="02020603050405020304" pitchFamily="18" charset="0"/>
              </a:rPr>
              <a:t>2</a:t>
            </a:r>
            <a:r>
              <a:rPr lang="en-US" altLang="zh-CN" dirty="0" smtClean="0">
                <a:latin typeface="Times New Roman" panose="02020603050405020304" pitchFamily="18" charset="0"/>
                <a:cs typeface="Times New Roman" panose="02020603050405020304" pitchFamily="18" charset="0"/>
              </a:rPr>
              <a:t> dissolution </a:t>
            </a:r>
            <a:r>
              <a:rPr lang="en-US" altLang="zh-CN" dirty="0">
                <a:latin typeface="Times New Roman" panose="02020603050405020304" pitchFamily="18" charset="0"/>
                <a:cs typeface="Times New Roman" panose="02020603050405020304" pitchFamily="18" charset="0"/>
              </a:rPr>
              <a:t>into brine, (2) acidified brine induced reactions, (3) </a:t>
            </a:r>
            <a:r>
              <a:rPr lang="en-US" altLang="zh-CN" dirty="0" smtClean="0">
                <a:latin typeface="Times New Roman" panose="02020603050405020304" pitchFamily="18" charset="0"/>
                <a:cs typeface="Times New Roman" panose="02020603050405020304" pitchFamily="18" charset="0"/>
              </a:rPr>
              <a:t>wet scCO</a:t>
            </a:r>
            <a:r>
              <a:rPr lang="en-US" altLang="zh-CN" baseline="-25000" dirty="0" smtClean="0">
                <a:latin typeface="Times New Roman" panose="02020603050405020304" pitchFamily="18" charset="0"/>
                <a:cs typeface="Times New Roman" panose="02020603050405020304" pitchFamily="18" charset="0"/>
              </a:rPr>
              <a:t>2 </a:t>
            </a:r>
            <a:r>
              <a:rPr lang="en-US" altLang="zh-CN" dirty="0" smtClean="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driven interactions, and (4) </a:t>
            </a:r>
            <a:r>
              <a:rPr lang="en-US" altLang="zh-CN" dirty="0" smtClean="0">
                <a:latin typeface="Times New Roman" panose="02020603050405020304" pitchFamily="18" charset="0"/>
                <a:cs typeface="Times New Roman" panose="02020603050405020304" pitchFamily="18" charset="0"/>
              </a:rPr>
              <a:t>scCO</a:t>
            </a:r>
            <a:r>
              <a:rPr lang="en-US" altLang="zh-CN" baseline="-25000" dirty="0" smtClean="0">
                <a:latin typeface="Times New Roman" panose="02020603050405020304" pitchFamily="18" charset="0"/>
                <a:cs typeface="Times New Roman" panose="02020603050405020304" pitchFamily="18" charset="0"/>
              </a:rPr>
              <a:t>2 </a:t>
            </a:r>
            <a:r>
              <a:rPr lang="en-US" altLang="zh-CN" dirty="0" smtClean="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wellbore </a:t>
            </a:r>
            <a:r>
              <a:rPr lang="en-US" altLang="zh-CN" dirty="0" smtClean="0">
                <a:latin typeface="Times New Roman" panose="02020603050405020304" pitchFamily="18" charset="0"/>
                <a:cs typeface="Times New Roman" panose="02020603050405020304" pitchFamily="18" charset="0"/>
              </a:rPr>
              <a:t>interactions. (Jun et al., 2013)</a:t>
            </a:r>
            <a:endParaRPr lang="zh-CN" altLang="en-US"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8806656" y="3724672"/>
            <a:ext cx="4031264" cy="2091406"/>
          </a:xfrm>
          <a:prstGeom prst="rect">
            <a:avLst/>
          </a:prstGeom>
          <a:noFill/>
        </p:spPr>
        <p:txBody>
          <a:bodyPr wrap="square" rtlCol="0">
            <a:spAutoFit/>
          </a:bodyPr>
          <a:lstStyle/>
          <a:p>
            <a:pPr>
              <a:lnSpc>
                <a:spcPct val="200000"/>
              </a:lnSpc>
            </a:pPr>
            <a:r>
              <a:rPr lang="en-US" altLang="zh-CN" sz="2800" dirty="0" smtClean="0">
                <a:latin typeface="Times New Roman" panose="02020603050405020304" pitchFamily="18" charset="0"/>
                <a:cs typeface="Times New Roman" panose="02020603050405020304" pitchFamily="18" charset="0"/>
              </a:rPr>
              <a:t>This work focuses:</a:t>
            </a:r>
          </a:p>
          <a:p>
            <a:pPr marL="514350" indent="-514350">
              <a:lnSpc>
                <a:spcPct val="200000"/>
              </a:lnSpc>
              <a:buAutoNum type="arabicPeriod"/>
            </a:pPr>
            <a:r>
              <a:rPr lang="en-US" altLang="zh-CN" sz="2000" dirty="0" smtClean="0">
                <a:latin typeface="Times New Roman" panose="02020603050405020304" pitchFamily="18" charset="0"/>
                <a:cs typeface="Times New Roman" panose="02020603050405020304" pitchFamily="18" charset="0"/>
              </a:rPr>
              <a:t>ScCO</a:t>
            </a:r>
            <a:r>
              <a:rPr lang="en-US" altLang="zh-CN" sz="2000" baseline="-25000" dirty="0" smtClean="0">
                <a:latin typeface="Times New Roman" panose="02020603050405020304" pitchFamily="18" charset="0"/>
                <a:cs typeface="Times New Roman" panose="02020603050405020304" pitchFamily="18" charset="0"/>
              </a:rPr>
              <a:t>2</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dissolution into </a:t>
            </a:r>
            <a:r>
              <a:rPr lang="en-US" altLang="zh-CN" sz="2000" dirty="0" smtClean="0">
                <a:latin typeface="Times New Roman" panose="02020603050405020304" pitchFamily="18" charset="0"/>
                <a:cs typeface="Times New Roman" panose="02020603050405020304" pitchFamily="18" charset="0"/>
              </a:rPr>
              <a:t>brine</a:t>
            </a:r>
          </a:p>
          <a:p>
            <a:pPr marL="514350" indent="-514350">
              <a:lnSpc>
                <a:spcPct val="200000"/>
              </a:lnSpc>
              <a:buAutoNum type="arabicPeriod"/>
            </a:pPr>
            <a:r>
              <a:rPr lang="en-US" altLang="zh-CN" sz="2000" dirty="0">
                <a:latin typeface="Times New Roman" panose="02020603050405020304" pitchFamily="18" charset="0"/>
                <a:cs typeface="Times New Roman" panose="02020603050405020304" pitchFamily="18" charset="0"/>
              </a:rPr>
              <a:t>acidified brine induced </a:t>
            </a:r>
            <a:r>
              <a:rPr lang="en-US" altLang="zh-CN" sz="2000" dirty="0" smtClean="0">
                <a:latin typeface="Times New Roman" panose="02020603050405020304" pitchFamily="18" charset="0"/>
                <a:cs typeface="Times New Roman" panose="02020603050405020304" pitchFamily="18" charset="0"/>
              </a:rPr>
              <a:t>reactions</a:t>
            </a:r>
          </a:p>
        </p:txBody>
      </p:sp>
    </p:spTree>
    <p:extLst>
      <p:ext uri="{BB962C8B-B14F-4D97-AF65-F5344CB8AC3E}">
        <p14:creationId xmlns:p14="http://schemas.microsoft.com/office/powerpoint/2010/main" val="3378565899"/>
      </p:ext>
    </p:extLst>
  </p:cSld>
  <p:clrMapOvr>
    <a:masterClrMapping/>
  </p:clrMapOvr>
  <mc:AlternateContent xmlns:mc="http://schemas.openxmlformats.org/markup-compatibility/2006" xmlns:p14="http://schemas.microsoft.com/office/powerpoint/2010/main">
    <mc:Choice Requires="p14">
      <p:transition spd="slow" p14:dur="2000" advTm="119632"/>
    </mc:Choice>
    <mc:Fallback xmlns="">
      <p:transition spd="slow" advTm="11963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5403" y="1457368"/>
            <a:ext cx="7267117" cy="677108"/>
          </a:xfrm>
        </p:spPr>
        <p:txBody>
          <a:bodyPr/>
          <a:lstStyle/>
          <a:p>
            <a:r>
              <a:rPr lang="en-US" altLang="zh-CN" dirty="0">
                <a:latin typeface="Times New Roman" panose="02020603050405020304" pitchFamily="18" charset="0"/>
                <a:cs typeface="Times New Roman" panose="02020603050405020304" pitchFamily="18" charset="0"/>
              </a:rPr>
              <a:t>Reaction Kinetics</a:t>
            </a:r>
            <a:endParaRPr lang="zh-CN" altLang="en-US" dirty="0">
              <a:latin typeface="Times New Roman" panose="02020603050405020304" pitchFamily="18" charset="0"/>
              <a:cs typeface="Times New Roman" panose="02020603050405020304" pitchFamily="18" charset="0"/>
            </a:endParaRPr>
          </a:p>
        </p:txBody>
      </p:sp>
      <p:sp>
        <p:nvSpPr>
          <p:cNvPr id="4" name="页脚占位符 3"/>
          <p:cNvSpPr>
            <a:spLocks noGrp="1"/>
          </p:cNvSpPr>
          <p:nvPr>
            <p:ph type="ftr" sz="quarter" idx="3"/>
          </p:nvPr>
        </p:nvSpPr>
        <p:spPr/>
        <p:txBody>
          <a:bodyPr/>
          <a:lstStyle/>
          <a:p>
            <a:r>
              <a:rPr lang="en-US" altLang="zh-CN" sz="1600" dirty="0"/>
              <a:t>Geochemical reactions</a:t>
            </a:r>
          </a:p>
        </p:txBody>
      </p:sp>
      <p:sp>
        <p:nvSpPr>
          <p:cNvPr id="5" name="日期占位符 4"/>
          <p:cNvSpPr>
            <a:spLocks noGrp="1"/>
          </p:cNvSpPr>
          <p:nvPr>
            <p:ph type="dt" sz="half" idx="2"/>
          </p:nvPr>
        </p:nvSpPr>
        <p:spPr/>
        <p:txBody>
          <a:bodyPr/>
          <a:lstStyle/>
          <a:p>
            <a:fld id="{088E676C-4406-3640-8397-3968334A8A8E}" type="datetime1">
              <a:rPr lang="de-DE" smtClean="0"/>
              <a:pPr/>
              <a:t>24.05.2022</a:t>
            </a:fld>
            <a:endParaRPr lang="en-US" dirty="0"/>
          </a:p>
        </p:txBody>
      </p:sp>
      <p:sp>
        <p:nvSpPr>
          <p:cNvPr id="6" name="灯片编号占位符 5"/>
          <p:cNvSpPr>
            <a:spLocks noGrp="1"/>
          </p:cNvSpPr>
          <p:nvPr>
            <p:ph type="sldNum" sz="quarter" idx="4"/>
          </p:nvPr>
        </p:nvSpPr>
        <p:spPr/>
        <p:txBody>
          <a:bodyPr/>
          <a:lstStyle/>
          <a:p>
            <a:fld id="{B6F15528-21DE-4FAA-801E-634DDDAF4B2B}" type="slidenum">
              <a:rPr lang="de-DE" smtClean="0"/>
              <a:pPr/>
              <a:t>3</a:t>
            </a:fld>
            <a:endParaRPr lang="de-DE" dirty="0"/>
          </a:p>
        </p:txBody>
      </p:sp>
      <p:sp>
        <p:nvSpPr>
          <p:cNvPr id="7" name="文本占位符 6"/>
          <p:cNvSpPr>
            <a:spLocks noGrp="1"/>
          </p:cNvSpPr>
          <p:nvPr>
            <p:ph type="body" sz="quarter" idx="12"/>
          </p:nvPr>
        </p:nvSpPr>
        <p:spPr/>
        <p:txBody>
          <a:bodyPr/>
          <a:lstStyle/>
          <a:p>
            <a:endParaRPr lang="zh-CN" altLang="en-US"/>
          </a:p>
        </p:txBody>
      </p:sp>
      <p:sp>
        <p:nvSpPr>
          <p:cNvPr id="14" name="文本框 13"/>
          <p:cNvSpPr txBox="1"/>
          <p:nvPr/>
        </p:nvSpPr>
        <p:spPr>
          <a:xfrm>
            <a:off x="237704" y="2272577"/>
            <a:ext cx="3312368" cy="400110"/>
          </a:xfrm>
          <a:prstGeom prst="rect">
            <a:avLst/>
          </a:prstGeom>
          <a:noFill/>
        </p:spPr>
        <p:txBody>
          <a:bodyPr wrap="square" rtlCol="0">
            <a:spAutoFit/>
          </a:bodyPr>
          <a:lstStyle/>
          <a:p>
            <a:r>
              <a:rPr lang="en-US" altLang="zh-CN" sz="2000" b="1">
                <a:latin typeface="Times New Roman" panose="02020603050405020304" pitchFamily="18" charset="0"/>
                <a:cs typeface="Times New Roman" panose="02020603050405020304" pitchFamily="18" charset="0"/>
              </a:rPr>
              <a:t>Geochemical reaction rate</a:t>
            </a:r>
            <a:endParaRPr lang="en-US" altLang="zh-CN" sz="2000" b="1" dirty="0">
              <a:latin typeface="Times New Roman" panose="02020603050405020304" pitchFamily="18" charset="0"/>
              <a:cs typeface="Times New Roman" panose="02020603050405020304" pitchFamily="18" charset="0"/>
            </a:endParaRPr>
          </a:p>
        </p:txBody>
      </p:sp>
      <p:grpSp>
        <p:nvGrpSpPr>
          <p:cNvPr id="19" name="组合 18"/>
          <p:cNvGrpSpPr/>
          <p:nvPr/>
        </p:nvGrpSpPr>
        <p:grpSpPr>
          <a:xfrm>
            <a:off x="525736" y="2453892"/>
            <a:ext cx="3367971" cy="2134876"/>
            <a:chOff x="525736" y="2526017"/>
            <a:chExt cx="3367971" cy="2134876"/>
          </a:xfrm>
        </p:grpSpPr>
        <mc:AlternateContent xmlns:mc="http://schemas.openxmlformats.org/markup-compatibility/2006" xmlns:a14="http://schemas.microsoft.com/office/drawing/2010/main">
          <mc:Choice Requires="a14">
            <p:sp>
              <p:nvSpPr>
                <p:cNvPr id="3" name="矩形 2"/>
                <p:cNvSpPr/>
                <p:nvPr/>
              </p:nvSpPr>
              <p:spPr>
                <a:xfrm>
                  <a:off x="597744" y="2526017"/>
                  <a:ext cx="2310120" cy="785536"/>
                </a:xfrm>
                <a:prstGeom prst="rect">
                  <a:avLst/>
                </a:prstGeom>
              </p:spPr>
              <p:txBody>
                <a:bodyPr wrap="none">
                  <a:spAutoFit/>
                </a:bodyPr>
                <a:lstStyle/>
                <a:p>
                  <a:pPr>
                    <a:lnSpc>
                      <a:spcPct val="150000"/>
                    </a:lnSpc>
                    <a:spcAft>
                      <a:spcPts val="0"/>
                    </a:spcAft>
                  </a:pPr>
                  <a14:m>
                    <m:oMath xmlns:m="http://schemas.openxmlformats.org/officeDocument/2006/math">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r</m:t>
                          </m:r>
                        </m:e>
                        <m:sub>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m</m:t>
                          </m:r>
                        </m:sub>
                      </m:sSub>
                      <m:r>
                        <a:rPr lang="en-US" altLang="zh-CN" kern="100">
                          <a:latin typeface="Cambria Math" panose="02040503050406030204" pitchFamily="18" charset="0"/>
                          <a:ea typeface="等线" panose="02010600030101010101" pitchFamily="2" charset="-122"/>
                          <a:cs typeface="Times New Roman" panose="02020603050405020304" pitchFamily="18" charset="0"/>
                        </a:rPr>
                        <m:t>=</m:t>
                      </m:r>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A</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k</m:t>
                          </m:r>
                        </m:e>
                        <m:sub>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m</m:t>
                          </m:r>
                        </m:sub>
                      </m:sSub>
                      <m:r>
                        <a:rPr lang="en-US" altLang="zh-CN" kern="100">
                          <a:latin typeface="Cambria Math" panose="02040503050406030204" pitchFamily="18" charset="0"/>
                          <a:ea typeface="等线" panose="02010600030101010101" pitchFamily="2" charset="-122"/>
                          <a:cs typeface="Times New Roman" panose="02020603050405020304" pitchFamily="18" charset="0"/>
                        </a:rPr>
                        <m:t>(1</m:t>
                      </m:r>
                      <m:r>
                        <a:rPr lang="en-US" altLang="zh-CN" i="1" kern="100">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Q</m:t>
                              </m:r>
                            </m:e>
                            <m:sub>
                              <m:r>
                                <a:rPr lang="en-US" altLang="zh-CN" i="1" kern="100">
                                  <a:latin typeface="Cambria Math" panose="02040503050406030204" pitchFamily="18" charset="0"/>
                                  <a:ea typeface="等线" panose="02010600030101010101" pitchFamily="2" charset="-122"/>
                                  <a:cs typeface="Times New Roman" panose="02020603050405020304" pitchFamily="18" charset="0"/>
                                </a:rPr>
                                <m:t>𝑚</m:t>
                              </m:r>
                            </m:sub>
                          </m:sSub>
                        </m:num>
                        <m:den>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K</m:t>
                              </m:r>
                            </m:e>
                            <m:sub>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eq</m:t>
                              </m:r>
                              <m:r>
                                <a:rPr lang="en-US" altLang="zh-CN" kern="100">
                                  <a:latin typeface="Cambria Math" panose="02040503050406030204" pitchFamily="18" charset="0"/>
                                  <a:ea typeface="等线" panose="02010600030101010101" pitchFamily="2" charset="-122"/>
                                  <a:cs typeface="Times New Roman" panose="02020603050405020304" pitchFamily="18" charset="0"/>
                                </a:rPr>
                                <m:t>,</m:t>
                              </m:r>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m</m:t>
                              </m:r>
                            </m:sub>
                          </m:sSub>
                        </m:den>
                      </m:f>
                      <m:r>
                        <a:rPr lang="en-US" altLang="zh-CN" kern="100">
                          <a:latin typeface="Cambria Math" panose="02040503050406030204" pitchFamily="18" charset="0"/>
                          <a:ea typeface="等线" panose="02010600030101010101" pitchFamily="2" charset="-122"/>
                          <a:cs typeface="Times New Roman" panose="02020603050405020304" pitchFamily="18" charset="0"/>
                        </a:rPr>
                        <m:t>)</m:t>
                      </m:r>
                    </m:oMath>
                  </a14:m>
                  <a:r>
                    <a:rPr lang="en-US" altLang="zh-CN" kern="100" dirty="0">
                      <a:latin typeface="Times New Roman" panose="02020603050405020304" pitchFamily="18" charset="0"/>
                      <a:ea typeface="等线" panose="02010600030101010101" pitchFamily="2" charset="-122"/>
                      <a:cs typeface="Times New Roman" panose="02020603050405020304" pitchFamily="18" charset="0"/>
                    </a:rPr>
                    <a:t> </a:t>
                  </a:r>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597744" y="2526017"/>
                  <a:ext cx="2310120" cy="785536"/>
                </a:xfrm>
                <a:prstGeom prst="rect">
                  <a:avLst/>
                </a:prstGeom>
                <a:blipFill>
                  <a:blip r:embed="rId3"/>
                  <a:stretch>
                    <a:fillRect b="-234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550932" y="3257304"/>
                  <a:ext cx="3342775" cy="755400"/>
                </a:xfrm>
                <a:prstGeom prst="rect">
                  <a:avLst/>
                </a:prstGeom>
              </p:spPr>
              <p:txBody>
                <a:bodyPr wrap="none">
                  <a:spAutoFit/>
                </a:bodyPr>
                <a:lstStyle/>
                <a:p>
                  <a:pPr>
                    <a:lnSpc>
                      <a:spcPct val="150000"/>
                    </a:lnSpc>
                    <a:spcAft>
                      <a:spcPts val="0"/>
                    </a:spcAft>
                  </a:pPr>
                  <a14:m>
                    <m:oMath xmlns:m="http://schemas.openxmlformats.org/officeDocument/2006/math">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k</m:t>
                          </m:r>
                        </m:e>
                        <m:sub>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m</m:t>
                          </m:r>
                        </m:sub>
                      </m:sSub>
                      <m:r>
                        <a:rPr lang="en-US" altLang="zh-CN"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k</m:t>
                          </m:r>
                        </m:e>
                        <m:sub>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m</m:t>
                          </m:r>
                          <m:r>
                            <a:rPr lang="en-US" altLang="zh-CN" kern="100">
                              <a:latin typeface="Cambria Math" panose="02040503050406030204" pitchFamily="18" charset="0"/>
                              <a:ea typeface="等线" panose="02010600030101010101" pitchFamily="2" charset="-122"/>
                              <a:cs typeface="Times New Roman" panose="02020603050405020304" pitchFamily="18" charset="0"/>
                            </a:rPr>
                            <m:t>,25℃</m:t>
                          </m:r>
                        </m:sub>
                      </m:sSub>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exp</m:t>
                      </m:r>
                      <m:r>
                        <a:rPr lang="en-US" altLang="zh-CN" kern="100">
                          <a:latin typeface="Cambria Math" panose="02040503050406030204" pitchFamily="18" charset="0"/>
                          <a:ea typeface="等线" panose="02010600030101010101" pitchFamily="2" charset="-122"/>
                          <a:cs typeface="Times New Roman" panose="02020603050405020304" pitchFamily="18" charset="0"/>
                        </a:rPr>
                        <m:t>⁡[</m:t>
                      </m:r>
                      <m:r>
                        <a:rPr lang="en-US" altLang="zh-CN" i="1" kern="100">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E</m:t>
                              </m:r>
                            </m:e>
                            <m:sub>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m</m:t>
                              </m:r>
                            </m:sub>
                          </m:sSub>
                        </m:num>
                        <m:den>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R</m:t>
                          </m:r>
                        </m:den>
                      </m:f>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kern="100">
                                  <a:latin typeface="Cambria Math" panose="02040503050406030204" pitchFamily="18" charset="0"/>
                                  <a:ea typeface="等线" panose="02010600030101010101" pitchFamily="2" charset="-122"/>
                                  <a:cs typeface="Times New Roman" panose="02020603050405020304" pitchFamily="18" charset="0"/>
                                </a:rPr>
                                <m:t>1</m:t>
                              </m:r>
                            </m:num>
                            <m:den>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T</m:t>
                              </m:r>
                            </m:den>
                          </m:f>
                          <m:r>
                            <a:rPr lang="en-US" altLang="zh-CN" i="1" kern="100">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kern="100">
                                  <a:latin typeface="Cambria Math" panose="02040503050406030204" pitchFamily="18" charset="0"/>
                                  <a:ea typeface="等线" panose="02010600030101010101" pitchFamily="2" charset="-122"/>
                                  <a:cs typeface="Times New Roman" panose="02020603050405020304" pitchFamily="18" charset="0"/>
                                </a:rPr>
                                <m:t>1</m:t>
                              </m:r>
                            </m:num>
                            <m:den>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T</m:t>
                                  </m:r>
                                </m:e>
                                <m:sub>
                                  <m:r>
                                    <a:rPr lang="en-US" altLang="zh-CN" i="1" kern="100">
                                      <a:latin typeface="Cambria Math" panose="02040503050406030204" pitchFamily="18" charset="0"/>
                                      <a:ea typeface="等线" panose="02010600030101010101" pitchFamily="2" charset="-122"/>
                                      <a:cs typeface="Times New Roman" panose="02020603050405020304" pitchFamily="18" charset="0"/>
                                    </a:rPr>
                                    <m:t>0</m:t>
                                  </m:r>
                                </m:sub>
                              </m:sSub>
                            </m:den>
                          </m:f>
                        </m:e>
                      </m:d>
                      <m:r>
                        <a:rPr lang="en-US" altLang="zh-CN" kern="100">
                          <a:latin typeface="Cambria Math" panose="02040503050406030204" pitchFamily="18" charset="0"/>
                          <a:ea typeface="等线" panose="02010600030101010101" pitchFamily="2" charset="-122"/>
                          <a:cs typeface="Times New Roman" panose="02020603050405020304" pitchFamily="18" charset="0"/>
                        </a:rPr>
                        <m:t>]</m:t>
                      </m:r>
                    </m:oMath>
                  </a14:m>
                  <a:r>
                    <a:rPr lang="en-US" altLang="zh-CN" kern="100" dirty="0">
                      <a:latin typeface="Times New Roman" panose="02020603050405020304" pitchFamily="18" charset="0"/>
                      <a:ea typeface="等线" panose="02010600030101010101" pitchFamily="2" charset="-122"/>
                      <a:cs typeface="Times New Roman" panose="02020603050405020304" pitchFamily="18" charset="0"/>
                    </a:rPr>
                    <a:t> </a:t>
                  </a:r>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550932" y="3257304"/>
                  <a:ext cx="3342775" cy="755400"/>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525736" y="3940696"/>
                  <a:ext cx="1729769" cy="720197"/>
                </a:xfrm>
                <a:prstGeom prst="rect">
                  <a:avLst/>
                </a:prstGeom>
              </p:spPr>
              <p:txBody>
                <a:bodyPr wrap="none">
                  <a:spAutoFit/>
                </a:bodyPr>
                <a:lstStyle/>
                <a:p>
                  <a:pPr>
                    <a:lnSpc>
                      <a:spcPct val="150000"/>
                    </a:lnSpc>
                    <a:spcAft>
                      <a:spcPts val="0"/>
                    </a:spcAft>
                  </a:pPr>
                  <a:r>
                    <a:rPr lang="zh-CN" altLang="zh-CN" kern="100" dirty="0">
                      <a:latin typeface="等线" panose="02010600030101010101" pitchFamily="2" charset="-122"/>
                      <a:ea typeface="Times New Roman" panose="02020603050405020304" pitchFamily="18" charset="0"/>
                      <a:cs typeface="Times New Roman" panose="02020603050405020304" pitchFamily="18" charset="0"/>
                    </a:rPr>
                    <a:t> </a:t>
                  </a:r>
                  <a14:m>
                    <m:oMath xmlns:m="http://schemas.openxmlformats.org/officeDocument/2006/math">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A</m:t>
                          </m:r>
                        </m:e>
                        <m:sub>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m</m:t>
                          </m:r>
                        </m:sub>
                      </m:sSub>
                      <m:r>
                        <a:rPr lang="en-US" altLang="zh-CN"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A</m:t>
                          </m:r>
                        </m:e>
                        <m:sub>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m</m:t>
                          </m:r>
                          <m:r>
                            <a:rPr lang="en-US" altLang="zh-CN" kern="100">
                              <a:latin typeface="Cambria Math" panose="02040503050406030204" pitchFamily="18" charset="0"/>
                              <a:ea typeface="等线" panose="02010600030101010101" pitchFamily="2" charset="-122"/>
                              <a:cs typeface="Times New Roman" panose="02020603050405020304" pitchFamily="18" charset="0"/>
                            </a:rPr>
                            <m:t>,0</m:t>
                          </m:r>
                        </m:sub>
                      </m:sSub>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N</m:t>
                              </m:r>
                            </m:e>
                            <m:sub>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m</m:t>
                              </m:r>
                              <m:r>
                                <a:rPr lang="en-US" altLang="zh-CN" kern="100">
                                  <a:latin typeface="Cambria Math" panose="02040503050406030204" pitchFamily="18" charset="0"/>
                                  <a:ea typeface="等线" panose="02010600030101010101" pitchFamily="2" charset="-122"/>
                                  <a:cs typeface="Times New Roman" panose="02020603050405020304" pitchFamily="18" charset="0"/>
                                </a:rPr>
                                <m:t>,</m:t>
                              </m:r>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t</m:t>
                              </m:r>
                            </m:sub>
                          </m:sSub>
                        </m:num>
                        <m:den>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N</m:t>
                              </m:r>
                            </m:e>
                            <m:sub>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m</m:t>
                              </m:r>
                              <m:r>
                                <a:rPr lang="en-US" altLang="zh-CN" kern="100">
                                  <a:latin typeface="Cambria Math" panose="02040503050406030204" pitchFamily="18" charset="0"/>
                                  <a:ea typeface="等线" panose="02010600030101010101" pitchFamily="2" charset="-122"/>
                                  <a:cs typeface="Times New Roman" panose="02020603050405020304" pitchFamily="18" charset="0"/>
                                </a:rPr>
                                <m:t>,0</m:t>
                              </m:r>
                            </m:sub>
                          </m:sSub>
                        </m:den>
                      </m:f>
                    </m:oMath>
                  </a14:m>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525736" y="3940696"/>
                  <a:ext cx="1729769" cy="720197"/>
                </a:xfrm>
                <a:prstGeom prst="rect">
                  <a:avLst/>
                </a:prstGeom>
                <a:blipFill>
                  <a:blip r:embed="rId5"/>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2" name="矩形 11"/>
              <p:cNvSpPr/>
              <p:nvPr/>
            </p:nvSpPr>
            <p:spPr>
              <a:xfrm>
                <a:off x="622065" y="5229035"/>
                <a:ext cx="4800215" cy="1159933"/>
              </a:xfrm>
              <a:prstGeom prst="rect">
                <a:avLst/>
              </a:prstGeom>
            </p:spPr>
            <p:txBody>
              <a:bodyPr wrap="square">
                <a:spAutoFit/>
              </a:bodyPr>
              <a:lstStyle/>
              <a:p>
                <a:pPr>
                  <a:lnSpc>
                    <a:spcPct val="150000"/>
                  </a:lnSpc>
                  <a:spcAft>
                    <a:spcPts val="0"/>
                  </a:spcAft>
                </a:pPr>
                <a14:m>
                  <m:oMath xmlns:m="http://schemas.openxmlformats.org/officeDocument/2006/math">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Q</m:t>
                        </m:r>
                      </m:e>
                      <m:sub>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a</m:t>
                        </m:r>
                        <m:r>
                          <a:rPr lang="en-US" altLang="zh-CN" kern="100">
                            <a:latin typeface="Cambria Math" panose="02040503050406030204" pitchFamily="18" charset="0"/>
                            <a:ea typeface="等线" panose="02010600030101010101" pitchFamily="2" charset="-122"/>
                            <a:cs typeface="Times New Roman" panose="02020603050405020304" pitchFamily="18" charset="0"/>
                          </a:rPr>
                          <m:t>/</m:t>
                        </m:r>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m</m:t>
                        </m:r>
                      </m:sub>
                    </m:sSub>
                    <m:r>
                      <a:rPr lang="en-US" altLang="zh-CN" kern="100">
                        <a:latin typeface="Cambria Math" panose="02040503050406030204" pitchFamily="18" charset="0"/>
                        <a:ea typeface="等线" panose="02010600030101010101" pitchFamily="2" charset="-122"/>
                        <a:cs typeface="Times New Roman" panose="02020603050405020304" pitchFamily="18" charset="0"/>
                      </a:rPr>
                      <m:t>=</m:t>
                    </m:r>
                    <m:nary>
                      <m:naryPr>
                        <m:chr m:val="∏"/>
                        <m:limLoc m:val="undOv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naryPr>
                      <m:sub>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k</m:t>
                        </m:r>
                        <m:r>
                          <a:rPr lang="en-US" altLang="zh-CN" kern="100">
                            <a:latin typeface="Cambria Math" panose="02040503050406030204" pitchFamily="18" charset="0"/>
                            <a:ea typeface="等线" panose="02010600030101010101" pitchFamily="2" charset="-122"/>
                            <a:cs typeface="Times New Roman" panose="02020603050405020304" pitchFamily="18" charset="0"/>
                          </a:rPr>
                          <m:t>=1</m:t>
                        </m:r>
                      </m:sub>
                      <m:sup>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n</m:t>
                        </m:r>
                      </m:sup>
                      <m:e>
                        <m:sSubSup>
                          <m:sSubSup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i="1" kern="100">
                                <a:latin typeface="Cambria Math" panose="02040503050406030204" pitchFamily="18" charset="0"/>
                                <a:ea typeface="等线" panose="02010600030101010101" pitchFamily="2" charset="-122"/>
                                <a:cs typeface="Times New Roman" panose="02020603050405020304" pitchFamily="18" charset="0"/>
                              </a:rPr>
                              <m:t>𝛾</m:t>
                            </m:r>
                          </m:e>
                          <m:sub>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k</m:t>
                            </m:r>
                          </m:sub>
                          <m:sup>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v</m:t>
                            </m:r>
                          </m:sup>
                        </m:sSubSup>
                      </m:e>
                    </m:nary>
                  </m:oMath>
                </a14:m>
                <a:r>
                  <a:rPr lang="en-US" altLang="zh-CN" kern="100" dirty="0">
                    <a:latin typeface="Times New Roman" panose="02020603050405020304" pitchFamily="18" charset="0"/>
                    <a:ea typeface="等线" panose="02010600030101010101" pitchFamily="2" charset="-122"/>
                    <a:cs typeface="Times New Roman" panose="02020603050405020304" pitchFamily="18" charset="0"/>
                  </a:rPr>
                  <a:t>                            </a:t>
                </a:r>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200000"/>
                  </a:lnSpc>
                  <a:spcAft>
                    <a:spcPts val="0"/>
                  </a:spcAft>
                </a:pPr>
                <a14:m>
                  <m:oMath xmlns:m="http://schemas.openxmlformats.org/officeDocument/2006/math">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log</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K</m:t>
                        </m:r>
                      </m:e>
                      <m:sub>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eq</m:t>
                        </m:r>
                        <m:r>
                          <a:rPr lang="en-US" altLang="zh-CN" kern="100">
                            <a:latin typeface="Cambria Math" panose="02040503050406030204" pitchFamily="18" charset="0"/>
                            <a:ea typeface="等线" panose="02010600030101010101" pitchFamily="2" charset="-122"/>
                            <a:cs typeface="Times New Roman" panose="02020603050405020304" pitchFamily="18" charset="0"/>
                          </a:rPr>
                          <m:t>,</m:t>
                        </m:r>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a</m:t>
                        </m:r>
                        <m:r>
                          <a:rPr lang="en-US" altLang="zh-CN" kern="100">
                            <a:latin typeface="Cambria Math" panose="02040503050406030204" pitchFamily="18" charset="0"/>
                            <a:ea typeface="等线" panose="02010600030101010101" pitchFamily="2" charset="-122"/>
                            <a:cs typeface="Times New Roman" panose="02020603050405020304" pitchFamily="18" charset="0"/>
                          </a:rPr>
                          <m:t>/</m:t>
                        </m:r>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m</m:t>
                        </m:r>
                      </m:sub>
                    </m:sSub>
                    <m:r>
                      <a:rPr lang="en-US" altLang="zh-CN"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ζ</m:t>
                        </m:r>
                      </m:e>
                      <m:sub>
                        <m:r>
                          <a:rPr lang="en-US" altLang="zh-CN" kern="100">
                            <a:latin typeface="Cambria Math" panose="02040503050406030204" pitchFamily="18" charset="0"/>
                            <a:ea typeface="等线" panose="02010600030101010101" pitchFamily="2" charset="-122"/>
                            <a:cs typeface="Times New Roman" panose="02020603050405020304" pitchFamily="18" charset="0"/>
                          </a:rPr>
                          <m:t>0</m:t>
                        </m:r>
                      </m:sub>
                    </m:sSub>
                    <m:r>
                      <a:rPr lang="en-US" altLang="zh-CN"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ζ</m:t>
                        </m:r>
                      </m:e>
                      <m:sub>
                        <m:r>
                          <a:rPr lang="en-US" altLang="zh-CN" kern="100">
                            <a:latin typeface="Cambria Math" panose="02040503050406030204" pitchFamily="18" charset="0"/>
                            <a:ea typeface="等线" panose="02010600030101010101" pitchFamily="2" charset="-122"/>
                            <a:cs typeface="Times New Roman" panose="02020603050405020304" pitchFamily="18" charset="0"/>
                          </a:rPr>
                          <m:t>1</m:t>
                        </m:r>
                      </m:sub>
                    </m:sSub>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T</m:t>
                        </m:r>
                      </m:e>
                      <m:sub>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c</m:t>
                        </m:r>
                      </m:sub>
                    </m:sSub>
                    <m:r>
                      <a:rPr lang="en-US" altLang="zh-CN"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ζ</m:t>
                        </m:r>
                      </m:e>
                      <m:sub>
                        <m:r>
                          <a:rPr lang="en-US" altLang="zh-CN" kern="100">
                            <a:latin typeface="Cambria Math" panose="02040503050406030204" pitchFamily="18" charset="0"/>
                            <a:ea typeface="等线" panose="02010600030101010101" pitchFamily="2" charset="-122"/>
                            <a:cs typeface="Times New Roman" panose="02020603050405020304" pitchFamily="18" charset="0"/>
                          </a:rPr>
                          <m:t>2</m:t>
                        </m:r>
                      </m:sub>
                    </m:sSub>
                    <m:sSubSup>
                      <m:sSubSup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SupPr>
                      <m:e>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T</m:t>
                        </m:r>
                      </m:e>
                      <m:sub>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c</m:t>
                        </m:r>
                      </m:sub>
                      <m:sup>
                        <m:r>
                          <a:rPr lang="en-US" altLang="zh-CN" kern="100">
                            <a:latin typeface="Cambria Math" panose="02040503050406030204" pitchFamily="18" charset="0"/>
                            <a:ea typeface="等线" panose="02010600030101010101" pitchFamily="2" charset="-122"/>
                            <a:cs typeface="Times New Roman" panose="02020603050405020304" pitchFamily="18" charset="0"/>
                          </a:rPr>
                          <m:t>2</m:t>
                        </m:r>
                      </m:sup>
                    </m:sSubSup>
                    <m:r>
                      <a:rPr lang="en-US" altLang="zh-CN"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ζ</m:t>
                        </m:r>
                      </m:e>
                      <m:sub>
                        <m:r>
                          <a:rPr lang="en-US" altLang="zh-CN" kern="100">
                            <a:latin typeface="Cambria Math" panose="02040503050406030204" pitchFamily="18" charset="0"/>
                            <a:ea typeface="等线" panose="02010600030101010101" pitchFamily="2" charset="-122"/>
                            <a:cs typeface="Times New Roman" panose="02020603050405020304" pitchFamily="18" charset="0"/>
                          </a:rPr>
                          <m:t>3</m:t>
                        </m:r>
                      </m:sub>
                    </m:sSub>
                    <m:sSubSup>
                      <m:sSubSup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SupPr>
                      <m:e>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T</m:t>
                        </m:r>
                      </m:e>
                      <m:sub>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c</m:t>
                        </m:r>
                      </m:sub>
                      <m:sup>
                        <m:r>
                          <a:rPr lang="en-US" altLang="zh-CN" kern="100">
                            <a:latin typeface="Cambria Math" panose="02040503050406030204" pitchFamily="18" charset="0"/>
                            <a:ea typeface="等线" panose="02010600030101010101" pitchFamily="2" charset="-122"/>
                            <a:cs typeface="Times New Roman" panose="02020603050405020304" pitchFamily="18" charset="0"/>
                          </a:rPr>
                          <m:t>3</m:t>
                        </m:r>
                      </m:sup>
                    </m:sSubSup>
                    <m:r>
                      <a:rPr lang="en-US" altLang="zh-CN"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ζ</m:t>
                        </m:r>
                      </m:e>
                      <m:sub>
                        <m:r>
                          <a:rPr lang="en-US" altLang="zh-CN" kern="100">
                            <a:latin typeface="Cambria Math" panose="02040503050406030204" pitchFamily="18" charset="0"/>
                            <a:ea typeface="等线" panose="02010600030101010101" pitchFamily="2" charset="-122"/>
                            <a:cs typeface="Times New Roman" panose="02020603050405020304" pitchFamily="18" charset="0"/>
                          </a:rPr>
                          <m:t>4</m:t>
                        </m:r>
                      </m:sub>
                    </m:sSub>
                    <m:sSubSup>
                      <m:sSubSup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SupPr>
                      <m:e>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T</m:t>
                        </m:r>
                      </m:e>
                      <m:sub>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c</m:t>
                        </m:r>
                      </m:sub>
                      <m:sup>
                        <m:r>
                          <a:rPr lang="en-US" altLang="zh-CN" kern="100">
                            <a:latin typeface="Cambria Math" panose="02040503050406030204" pitchFamily="18" charset="0"/>
                            <a:ea typeface="等线" panose="02010600030101010101" pitchFamily="2" charset="-122"/>
                            <a:cs typeface="Times New Roman" panose="02020603050405020304" pitchFamily="18" charset="0"/>
                          </a:rPr>
                          <m:t>4</m:t>
                        </m:r>
                      </m:sup>
                    </m:sSubSup>
                  </m:oMath>
                </a14:m>
                <a:r>
                  <a:rPr lang="en-US" altLang="zh-CN" kern="100" dirty="0">
                    <a:latin typeface="Times New Roman" panose="02020603050405020304" pitchFamily="18" charset="0"/>
                    <a:ea typeface="等线" panose="02010600030101010101" pitchFamily="2" charset="-122"/>
                    <a:cs typeface="Times New Roman" panose="02020603050405020304" pitchFamily="18" charset="0"/>
                  </a:rPr>
                  <a:t>           </a:t>
                </a:r>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12" name="矩形 11"/>
              <p:cNvSpPr>
                <a:spLocks noRot="1" noChangeAspect="1" noMove="1" noResize="1" noEditPoints="1" noAdjustHandles="1" noChangeArrowheads="1" noChangeShapeType="1" noTextEdit="1"/>
              </p:cNvSpPr>
              <p:nvPr/>
            </p:nvSpPr>
            <p:spPr>
              <a:xfrm>
                <a:off x="622065" y="5229035"/>
                <a:ext cx="4800215" cy="1159933"/>
              </a:xfrm>
              <a:prstGeom prst="rect">
                <a:avLst/>
              </a:prstGeom>
              <a:blipFill>
                <a:blip r:embed="rId6"/>
                <a:stretch>
                  <a:fillRect l="-381" t="-28421" b="-1053"/>
                </a:stretch>
              </a:blipFill>
            </p:spPr>
            <p:txBody>
              <a:bodyPr/>
              <a:lstStyle/>
              <a:p>
                <a:r>
                  <a:rPr lang="zh-CN" altLang="en-US">
                    <a:noFill/>
                  </a:rPr>
                  <a:t> </a:t>
                </a:r>
              </a:p>
            </p:txBody>
          </p:sp>
        </mc:Fallback>
      </mc:AlternateContent>
      <p:sp>
        <p:nvSpPr>
          <p:cNvPr id="18" name="文本框 17"/>
          <p:cNvSpPr txBox="1"/>
          <p:nvPr/>
        </p:nvSpPr>
        <p:spPr>
          <a:xfrm>
            <a:off x="310896" y="4804792"/>
            <a:ext cx="3312368" cy="400110"/>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Reaction equilibrium </a:t>
            </a:r>
          </a:p>
        </p:txBody>
      </p:sp>
      <mc:AlternateContent xmlns:mc="http://schemas.openxmlformats.org/markup-compatibility/2006" xmlns:a14="http://schemas.microsoft.com/office/drawing/2010/main">
        <mc:Choice Requires="a14">
          <p:sp>
            <p:nvSpPr>
              <p:cNvPr id="17" name="矩形 16"/>
              <p:cNvSpPr/>
              <p:nvPr/>
            </p:nvSpPr>
            <p:spPr>
              <a:xfrm>
                <a:off x="720080" y="7037040"/>
                <a:ext cx="6502400" cy="1409168"/>
              </a:xfrm>
              <a:prstGeom prst="rect">
                <a:avLst/>
              </a:prstGeom>
            </p:spPr>
            <p:txBody>
              <a:bodyPr>
                <a:spAutoFit/>
              </a:bodyPr>
              <a:lstStyle/>
              <a:p>
                <a:pPr>
                  <a:lnSpc>
                    <a:spcPct val="150000"/>
                  </a:lnSpc>
                  <a:spcAft>
                    <a:spcPts val="0"/>
                  </a:spcAft>
                </a:pPr>
                <a14:m>
                  <m:oMath xmlns:m="http://schemas.openxmlformats.org/officeDocument/2006/math">
                    <m:r>
                      <a:rPr lang="en-US" altLang="zh-CN" i="1" kern="100">
                        <a:latin typeface="Cambria Math" panose="02040503050406030204" pitchFamily="18" charset="0"/>
                        <a:ea typeface="等线" panose="02010600030101010101" pitchFamily="2" charset="-122"/>
                        <a:cs typeface="Times New Roman" panose="02020603050405020304" pitchFamily="18" charset="0"/>
                      </a:rPr>
                      <m:t>𝜙</m:t>
                    </m:r>
                    <m:r>
                      <a:rPr lang="en-US" altLang="zh-CN"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等线" panose="02010600030101010101" pitchFamily="2" charset="-122"/>
                            <a:cs typeface="Times New Roman" panose="02020603050405020304" pitchFamily="18" charset="0"/>
                          </a:rPr>
                          <m:t>𝜙</m:t>
                        </m:r>
                      </m:e>
                      <m:sub>
                        <m:r>
                          <a:rPr lang="en-US" altLang="zh-CN" i="1" kern="100">
                            <a:latin typeface="Cambria Math" panose="02040503050406030204" pitchFamily="18" charset="0"/>
                            <a:ea typeface="等线" panose="02010600030101010101" pitchFamily="2" charset="-122"/>
                            <a:cs typeface="Times New Roman" panose="02020603050405020304" pitchFamily="18" charset="0"/>
                          </a:rPr>
                          <m:t>0</m:t>
                        </m:r>
                      </m:sub>
                    </m:sSub>
                    <m:r>
                      <a:rPr lang="en-US" altLang="zh-CN" i="1" kern="100">
                        <a:latin typeface="Cambria Math" panose="02040503050406030204" pitchFamily="18" charset="0"/>
                        <a:ea typeface="等线" panose="02010600030101010101" pitchFamily="2" charset="-122"/>
                        <a:cs typeface="Times New Roman" panose="02020603050405020304" pitchFamily="18" charset="0"/>
                      </a:rPr>
                      <m:t>−</m:t>
                    </m:r>
                    <m:nary>
                      <m:naryPr>
                        <m:chr m:val="∑"/>
                        <m:limLoc m:val="undOv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naryPr>
                      <m:sub>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m</m:t>
                        </m:r>
                        <m:r>
                          <a:rPr lang="en-US" altLang="zh-CN" kern="100">
                            <a:latin typeface="Cambria Math" panose="02040503050406030204" pitchFamily="18" charset="0"/>
                            <a:ea typeface="等线" panose="02010600030101010101" pitchFamily="2" charset="-122"/>
                            <a:cs typeface="Times New Roman" panose="02020603050405020304" pitchFamily="18" charset="0"/>
                          </a:rPr>
                          <m:t>=1</m:t>
                        </m:r>
                      </m:sub>
                      <m:sup>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n</m:t>
                        </m:r>
                      </m:sup>
                      <m:e>
                        <m:r>
                          <a:rPr lang="en-US" altLang="zh-CN" kern="100">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N</m:t>
                                </m:r>
                              </m:e>
                              <m:sub>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m</m:t>
                                </m:r>
                              </m:sub>
                            </m:sSub>
                            <m:r>
                              <a:rPr lang="en-US" altLang="zh-CN"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N</m:t>
                                </m:r>
                              </m:e>
                              <m:sub>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m</m:t>
                                </m:r>
                                <m:r>
                                  <a:rPr lang="en-US" altLang="zh-CN" kern="100">
                                    <a:latin typeface="Cambria Math" panose="02040503050406030204" pitchFamily="18" charset="0"/>
                                    <a:ea typeface="等线" panose="02010600030101010101" pitchFamily="2" charset="-122"/>
                                    <a:cs typeface="Times New Roman" panose="02020603050405020304" pitchFamily="18" charset="0"/>
                                  </a:rPr>
                                  <m:t>,0</m:t>
                                </m:r>
                              </m:sub>
                            </m:sSub>
                          </m:num>
                          <m:den>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ρ</m:t>
                                </m:r>
                              </m:e>
                              <m:sub>
                                <m:r>
                                  <m:rPr>
                                    <m:sty m:val="p"/>
                                  </m:rPr>
                                  <a:rPr lang="en-US" altLang="zh-CN" kern="100">
                                    <a:latin typeface="Cambria Math" panose="02040503050406030204" pitchFamily="18" charset="0"/>
                                    <a:ea typeface="等线" panose="02010600030101010101" pitchFamily="2" charset="-122"/>
                                    <a:cs typeface="Times New Roman" panose="02020603050405020304" pitchFamily="18" charset="0"/>
                                  </a:rPr>
                                  <m:t>m</m:t>
                                </m:r>
                              </m:sub>
                            </m:sSub>
                          </m:den>
                        </m:f>
                      </m:e>
                    </m:nary>
                    <m:r>
                      <a:rPr lang="en-US" altLang="zh-CN" i="1" kern="100">
                        <a:latin typeface="Cambria Math" panose="02040503050406030204" pitchFamily="18" charset="0"/>
                        <a:ea typeface="等线" panose="02010600030101010101" pitchFamily="2" charset="-122"/>
                        <a:cs typeface="Times New Roman" panose="02020603050405020304" pitchFamily="18" charset="0"/>
                      </a:rPr>
                      <m:t>)</m:t>
                    </m:r>
                  </m:oMath>
                </a14:m>
                <a:r>
                  <a:rPr lang="en-US" altLang="zh-CN" kern="100" dirty="0">
                    <a:latin typeface="Times New Roman" panose="02020603050405020304" pitchFamily="18" charset="0"/>
                    <a:ea typeface="等线" panose="02010600030101010101" pitchFamily="2" charset="-122"/>
                    <a:cs typeface="Times New Roman" panose="02020603050405020304" pitchFamily="18" charset="0"/>
                  </a:rPr>
                  <a:t>                  </a:t>
                </a:r>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pPr latinLnBrk="1">
                  <a:lnSpc>
                    <a:spcPct val="150000"/>
                  </a:lnSpc>
                  <a:spcAft>
                    <a:spcPts val="0"/>
                  </a:spcAft>
                </a:pPr>
                <a14:m>
                  <m:oMath xmlns:m="http://schemas.openxmlformats.org/officeDocument/2006/math">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kern="100">
                            <a:latin typeface="Cambria Math" panose="02040503050406030204" pitchFamily="18" charset="0"/>
                            <a:ea typeface="等线" panose="02010600030101010101" pitchFamily="2" charset="-122"/>
                            <a:cs typeface="Times New Roman" panose="02020603050405020304" pitchFamily="18" charset="0"/>
                          </a:rPr>
                          <m:t>𝐾</m:t>
                        </m:r>
                      </m:num>
                      <m:den>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等线" panose="02010600030101010101" pitchFamily="2" charset="-122"/>
                                <a:cs typeface="Times New Roman" panose="02020603050405020304" pitchFamily="18" charset="0"/>
                              </a:rPr>
                              <m:t>𝐾</m:t>
                            </m:r>
                          </m:e>
                          <m:sub>
                            <m:r>
                              <a:rPr lang="en-US" altLang="zh-CN" i="1" kern="100">
                                <a:latin typeface="Cambria Math" panose="02040503050406030204" pitchFamily="18" charset="0"/>
                                <a:ea typeface="等线" panose="02010600030101010101" pitchFamily="2" charset="-122"/>
                                <a:cs typeface="Times New Roman" panose="02020603050405020304" pitchFamily="18" charset="0"/>
                              </a:rPr>
                              <m:t>0</m:t>
                            </m:r>
                          </m:sub>
                        </m:sSub>
                      </m:den>
                    </m:f>
                    <m:r>
                      <a:rPr lang="en-US" altLang="zh-CN" kern="100">
                        <a:latin typeface="Cambria Math" panose="02040503050406030204" pitchFamily="18" charset="0"/>
                        <a:ea typeface="等线" panose="02010600030101010101" pitchFamily="2" charset="-122"/>
                        <a:cs typeface="Times New Roman" panose="02020603050405020304" pitchFamily="18" charset="0"/>
                      </a:rPr>
                      <m:t>=</m:t>
                    </m:r>
                    <m:sSup>
                      <m:sSup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kern="100">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kern="100">
                                <a:latin typeface="Cambria Math" panose="02040503050406030204" pitchFamily="18" charset="0"/>
                                <a:ea typeface="等线" panose="02010600030101010101" pitchFamily="2" charset="-122"/>
                                <a:cs typeface="Times New Roman" panose="02020603050405020304" pitchFamily="18" charset="0"/>
                              </a:rPr>
                              <m:t>𝜙</m:t>
                            </m:r>
                          </m:num>
                          <m:den>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等线" panose="02010600030101010101" pitchFamily="2" charset="-122"/>
                                    <a:cs typeface="Times New Roman" panose="02020603050405020304" pitchFamily="18" charset="0"/>
                                  </a:rPr>
                                  <m:t>𝜙</m:t>
                                </m:r>
                              </m:e>
                              <m:sub>
                                <m:r>
                                  <a:rPr lang="en-US" altLang="zh-CN" i="1" kern="100">
                                    <a:latin typeface="Cambria Math" panose="02040503050406030204" pitchFamily="18" charset="0"/>
                                    <a:ea typeface="等线" panose="02010600030101010101" pitchFamily="2" charset="-122"/>
                                    <a:cs typeface="Times New Roman" panose="02020603050405020304" pitchFamily="18" charset="0"/>
                                  </a:rPr>
                                  <m:t>0</m:t>
                                </m:r>
                              </m:sub>
                            </m:sSub>
                          </m:den>
                        </m:f>
                        <m:r>
                          <a:rPr lang="en-US" altLang="zh-CN" i="1" kern="100">
                            <a:latin typeface="Cambria Math" panose="02040503050406030204" pitchFamily="18" charset="0"/>
                            <a:ea typeface="等线" panose="02010600030101010101" pitchFamily="2" charset="-122"/>
                            <a:cs typeface="Times New Roman" panose="02020603050405020304" pitchFamily="18" charset="0"/>
                          </a:rPr>
                          <m:t>)</m:t>
                        </m:r>
                      </m:e>
                      <m:sup>
                        <m:r>
                          <a:rPr lang="en-US" altLang="zh-CN" i="1" kern="100">
                            <a:latin typeface="Cambria Math" panose="02040503050406030204" pitchFamily="18" charset="0"/>
                            <a:ea typeface="等线" panose="02010600030101010101" pitchFamily="2" charset="-122"/>
                            <a:cs typeface="Times New Roman" panose="02020603050405020304" pitchFamily="18" charset="0"/>
                          </a:rPr>
                          <m:t>3</m:t>
                        </m:r>
                      </m:sup>
                    </m:sSup>
                    <m:r>
                      <a:rPr lang="en-US" altLang="zh-CN" i="1" kern="100">
                        <a:latin typeface="Cambria Math" panose="02040503050406030204" pitchFamily="18" charset="0"/>
                        <a:ea typeface="等线" panose="02010600030101010101" pitchFamily="2" charset="-122"/>
                        <a:cs typeface="Times New Roman" panose="02020603050405020304" pitchFamily="18" charset="0"/>
                      </a:rPr>
                      <m:t>∙</m:t>
                    </m:r>
                    <m:sSup>
                      <m:sSup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kern="100">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kern="100">
                                <a:latin typeface="Cambria Math" panose="02040503050406030204" pitchFamily="18" charset="0"/>
                                <a:ea typeface="等线" panose="02010600030101010101" pitchFamily="2" charset="-122"/>
                                <a:cs typeface="Times New Roman" panose="02020603050405020304" pitchFamily="18" charset="0"/>
                              </a:rPr>
                              <m:t>1−</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等线" panose="02010600030101010101" pitchFamily="2" charset="-122"/>
                                    <a:cs typeface="Times New Roman" panose="02020603050405020304" pitchFamily="18" charset="0"/>
                                  </a:rPr>
                                  <m:t>𝜙</m:t>
                                </m:r>
                              </m:e>
                              <m:sub>
                                <m:r>
                                  <a:rPr lang="en-US" altLang="zh-CN" i="1" kern="100">
                                    <a:latin typeface="Cambria Math" panose="02040503050406030204" pitchFamily="18" charset="0"/>
                                    <a:ea typeface="等线" panose="02010600030101010101" pitchFamily="2" charset="-122"/>
                                    <a:cs typeface="Times New Roman" panose="02020603050405020304" pitchFamily="18" charset="0"/>
                                  </a:rPr>
                                  <m:t>0</m:t>
                                </m:r>
                              </m:sub>
                            </m:sSub>
                          </m:num>
                          <m:den>
                            <m:r>
                              <a:rPr lang="en-US" altLang="zh-CN" i="1" kern="100">
                                <a:latin typeface="Cambria Math" panose="02040503050406030204" pitchFamily="18" charset="0"/>
                                <a:ea typeface="等线" panose="02010600030101010101" pitchFamily="2" charset="-122"/>
                                <a:cs typeface="Times New Roman" panose="02020603050405020304" pitchFamily="18" charset="0"/>
                              </a:rPr>
                              <m:t>1−</m:t>
                            </m:r>
                            <m:r>
                              <a:rPr lang="en-US" altLang="zh-CN" i="1" kern="100">
                                <a:latin typeface="Cambria Math" panose="02040503050406030204" pitchFamily="18" charset="0"/>
                                <a:ea typeface="等线" panose="02010600030101010101" pitchFamily="2" charset="-122"/>
                                <a:cs typeface="Times New Roman" panose="02020603050405020304" pitchFamily="18" charset="0"/>
                              </a:rPr>
                              <m:t>𝜙</m:t>
                            </m:r>
                          </m:den>
                        </m:f>
                        <m:r>
                          <a:rPr lang="en-US" altLang="zh-CN" i="1" kern="100">
                            <a:latin typeface="Cambria Math" panose="02040503050406030204" pitchFamily="18" charset="0"/>
                            <a:ea typeface="等线" panose="02010600030101010101" pitchFamily="2" charset="-122"/>
                            <a:cs typeface="Times New Roman" panose="02020603050405020304" pitchFamily="18" charset="0"/>
                          </a:rPr>
                          <m:t>)</m:t>
                        </m:r>
                      </m:e>
                      <m:sup>
                        <m:r>
                          <a:rPr lang="en-US" altLang="zh-CN" i="1" kern="100">
                            <a:latin typeface="Cambria Math" panose="02040503050406030204" pitchFamily="18" charset="0"/>
                            <a:ea typeface="等线" panose="02010600030101010101" pitchFamily="2" charset="-122"/>
                            <a:cs typeface="Times New Roman" panose="02020603050405020304" pitchFamily="18" charset="0"/>
                          </a:rPr>
                          <m:t>2</m:t>
                        </m:r>
                      </m:sup>
                    </m:sSup>
                  </m:oMath>
                </a14:m>
                <a:r>
                  <a:rPr lang="en-US" altLang="zh-CN" kern="100" dirty="0">
                    <a:latin typeface="Times New Roman" panose="02020603050405020304" pitchFamily="18" charset="0"/>
                    <a:ea typeface="等线" panose="02010600030101010101" pitchFamily="2" charset="-122"/>
                    <a:cs typeface="Times New Roman" panose="02020603050405020304" pitchFamily="18" charset="0"/>
                  </a:rPr>
                  <a:t>                     </a:t>
                </a:r>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17" name="矩形 16"/>
              <p:cNvSpPr>
                <a:spLocks noRot="1" noChangeAspect="1" noMove="1" noResize="1" noEditPoints="1" noAdjustHandles="1" noChangeArrowheads="1" noChangeShapeType="1" noTextEdit="1"/>
              </p:cNvSpPr>
              <p:nvPr/>
            </p:nvSpPr>
            <p:spPr>
              <a:xfrm>
                <a:off x="720080" y="7037040"/>
                <a:ext cx="6502400" cy="1409168"/>
              </a:xfrm>
              <a:prstGeom prst="rect">
                <a:avLst/>
              </a:prstGeom>
              <a:blipFill>
                <a:blip r:embed="rId7"/>
                <a:stretch>
                  <a:fillRect l="-187" t="-15086"/>
                </a:stretch>
              </a:blipFill>
            </p:spPr>
            <p:txBody>
              <a:bodyPr/>
              <a:lstStyle/>
              <a:p>
                <a:r>
                  <a:rPr lang="zh-CN" altLang="en-US">
                    <a:noFill/>
                  </a:rPr>
                  <a:t> </a:t>
                </a:r>
              </a:p>
            </p:txBody>
          </p:sp>
        </mc:Fallback>
      </mc:AlternateContent>
      <p:sp>
        <p:nvSpPr>
          <p:cNvPr id="21" name="文本框 20"/>
          <p:cNvSpPr txBox="1"/>
          <p:nvPr/>
        </p:nvSpPr>
        <p:spPr>
          <a:xfrm>
            <a:off x="305398" y="6564922"/>
            <a:ext cx="4684833" cy="400110"/>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Porosity and permeability variation </a:t>
            </a:r>
          </a:p>
        </p:txBody>
      </p:sp>
      <mc:AlternateContent xmlns:mc="http://schemas.openxmlformats.org/markup-compatibility/2006" xmlns:a14="http://schemas.microsoft.com/office/drawing/2010/main">
        <mc:Choice Requires="a14">
          <p:sp>
            <p:nvSpPr>
              <p:cNvPr id="20" name="矩形 19"/>
              <p:cNvSpPr/>
              <p:nvPr/>
            </p:nvSpPr>
            <p:spPr>
              <a:xfrm>
                <a:off x="6194800" y="1987306"/>
                <a:ext cx="6500288" cy="6110904"/>
              </a:xfrm>
              <a:prstGeom prst="rect">
                <a:avLst/>
              </a:prstGeom>
            </p:spPr>
            <p:txBody>
              <a:bodyPr wrap="square">
                <a:spAutoFit/>
              </a:bodyPr>
              <a:lstStyle/>
              <a:p>
                <a14:m>
                  <m:oMath xmlns:m="http://schemas.openxmlformats.org/officeDocument/2006/math">
                    <m:sSub>
                      <m:sSubPr>
                        <m:ctrlPr>
                          <a:rPr lang="zh-CN" altLang="zh-CN" sz="1600" i="1" smtClean="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600">
                            <a:latin typeface="Cambria Math" panose="02040503050406030204" pitchFamily="18" charset="0"/>
                            <a:ea typeface="等线" panose="02010600030101010101" pitchFamily="2" charset="-122"/>
                            <a:cs typeface="Times New Roman" panose="02020603050405020304" pitchFamily="18" charset="0"/>
                          </a:rPr>
                          <m:t>r</m:t>
                        </m:r>
                      </m:e>
                      <m:sub>
                        <m:r>
                          <a:rPr lang="en-US" altLang="zh-CN" sz="1600" i="1">
                            <a:latin typeface="Cambria Math" panose="02040503050406030204" pitchFamily="18" charset="0"/>
                            <a:ea typeface="等线" panose="02010600030101010101" pitchFamily="2" charset="-122"/>
                            <a:cs typeface="Times New Roman" panose="02020603050405020304" pitchFamily="18" charset="0"/>
                          </a:rPr>
                          <m:t>𝑚</m:t>
                        </m:r>
                      </m:sub>
                    </m:sSub>
                  </m:oMath>
                </a14:m>
                <a:r>
                  <a:rPr lang="en-US" altLang="zh-CN" sz="1600" dirty="0">
                    <a:latin typeface="Times New Roman" panose="02020603050405020304" pitchFamily="18" charset="0"/>
                    <a:ea typeface="等线" panose="02010600030101010101" pitchFamily="2" charset="-122"/>
                  </a:rPr>
                  <a:t> = kinetic reaction rates of mineral reactions, </a:t>
                </a:r>
              </a:p>
              <a:p>
                <a:r>
                  <a:rPr lang="en-US" altLang="zh-CN" sz="1600" dirty="0">
                    <a:latin typeface="Times New Roman" panose="02020603050405020304" pitchFamily="18" charset="0"/>
                    <a:ea typeface="等线" panose="02010600030101010101" pitchFamily="2" charset="-122"/>
                  </a:rPr>
                  <a:t>A = reactive surface area of the reactant mineral, </a:t>
                </a:r>
              </a:p>
              <a:p>
                <a14:m>
                  <m:oMath xmlns:m="http://schemas.openxmlformats.org/officeDocument/2006/math">
                    <m:sSub>
                      <m:sSubPr>
                        <m:ctrlPr>
                          <a:rPr lang="zh-CN" altLang="zh-CN" sz="1600" i="1">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600">
                            <a:latin typeface="Cambria Math" panose="02040503050406030204" pitchFamily="18" charset="0"/>
                            <a:ea typeface="等线" panose="02010600030101010101" pitchFamily="2" charset="-122"/>
                            <a:cs typeface="Times New Roman" panose="02020603050405020304" pitchFamily="18" charset="0"/>
                          </a:rPr>
                          <m:t>k</m:t>
                        </m:r>
                      </m:e>
                      <m:sub>
                        <m:r>
                          <m:rPr>
                            <m:sty m:val="p"/>
                          </m:rPr>
                          <a:rPr lang="en-US" altLang="zh-CN" sz="1600">
                            <a:latin typeface="Cambria Math" panose="02040503050406030204" pitchFamily="18" charset="0"/>
                            <a:ea typeface="等线" panose="02010600030101010101" pitchFamily="2" charset="-122"/>
                            <a:cs typeface="Times New Roman" panose="02020603050405020304" pitchFamily="18" charset="0"/>
                          </a:rPr>
                          <m:t>m</m:t>
                        </m:r>
                      </m:sub>
                    </m:sSub>
                  </m:oMath>
                </a14:m>
                <a:r>
                  <a:rPr lang="en-US" altLang="zh-CN" sz="1600" dirty="0">
                    <a:latin typeface="Times New Roman" panose="02020603050405020304" pitchFamily="18" charset="0"/>
                    <a:ea typeface="等线" panose="02010600030101010101" pitchFamily="2" charset="-122"/>
                  </a:rPr>
                  <a:t> = kinetic constant of mineral reaction, </a:t>
                </a:r>
              </a:p>
              <a:p>
                <a14:m>
                  <m:oMath xmlns:m="http://schemas.openxmlformats.org/officeDocument/2006/math">
                    <m:sSub>
                      <m:sSubPr>
                        <m:ctrlPr>
                          <a:rPr lang="zh-CN" altLang="zh-CN" sz="1600" i="1">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600">
                            <a:latin typeface="Cambria Math" panose="02040503050406030204" pitchFamily="18" charset="0"/>
                            <a:ea typeface="等线" panose="02010600030101010101" pitchFamily="2" charset="-122"/>
                            <a:cs typeface="Times New Roman" panose="02020603050405020304" pitchFamily="18" charset="0"/>
                          </a:rPr>
                          <m:t>Q</m:t>
                        </m:r>
                      </m:e>
                      <m:sub>
                        <m:r>
                          <m:rPr>
                            <m:sty m:val="p"/>
                          </m:rPr>
                          <a:rPr lang="en-US" altLang="zh-CN" sz="1600">
                            <a:latin typeface="Cambria Math" panose="02040503050406030204" pitchFamily="18" charset="0"/>
                            <a:ea typeface="等线" panose="02010600030101010101" pitchFamily="2" charset="-122"/>
                            <a:cs typeface="Times New Roman" panose="02020603050405020304" pitchFamily="18" charset="0"/>
                          </a:rPr>
                          <m:t>m</m:t>
                        </m:r>
                      </m:sub>
                    </m:sSub>
                  </m:oMath>
                </a14:m>
                <a:r>
                  <a:rPr lang="en-US" altLang="zh-CN" sz="1600" dirty="0">
                    <a:latin typeface="Times New Roman" panose="02020603050405020304" pitchFamily="18" charset="0"/>
                    <a:ea typeface="等线" panose="02010600030101010101" pitchFamily="2" charset="-122"/>
                  </a:rPr>
                  <a:t> = activity product of mineral reactions, </a:t>
                </a:r>
                <a:endParaRPr lang="en-US" altLang="zh-CN" sz="1600" i="1" dirty="0">
                  <a:latin typeface="Cambria Math" panose="02040503050406030204" pitchFamily="18" charset="0"/>
                  <a:ea typeface="Cambria Math" panose="02040503050406030204" pitchFamily="18" charset="0"/>
                  <a:cs typeface="Times New Roman" panose="02020603050405020304" pitchFamily="18" charset="0"/>
                </a:endParaRPr>
              </a:p>
              <a:p>
                <a14:m>
                  <m:oMath xmlns:m="http://schemas.openxmlformats.org/officeDocument/2006/math">
                    <m:sSub>
                      <m:sSubPr>
                        <m:ctrlPr>
                          <a:rPr lang="zh-CN" altLang="zh-CN" sz="1600" i="1">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600">
                            <a:latin typeface="Cambria Math" panose="02040503050406030204" pitchFamily="18" charset="0"/>
                            <a:ea typeface="等线" panose="02010600030101010101" pitchFamily="2" charset="-122"/>
                            <a:cs typeface="Times New Roman" panose="02020603050405020304" pitchFamily="18" charset="0"/>
                          </a:rPr>
                          <m:t>K</m:t>
                        </m:r>
                      </m:e>
                      <m:sub>
                        <m:r>
                          <m:rPr>
                            <m:sty m:val="p"/>
                          </m:rPr>
                          <a:rPr lang="en-US" altLang="zh-CN" sz="1600">
                            <a:latin typeface="Cambria Math" panose="02040503050406030204" pitchFamily="18" charset="0"/>
                            <a:ea typeface="等线" panose="02010600030101010101" pitchFamily="2" charset="-122"/>
                            <a:cs typeface="Times New Roman" panose="02020603050405020304" pitchFamily="18" charset="0"/>
                          </a:rPr>
                          <m:t>eq</m:t>
                        </m:r>
                        <m:r>
                          <a:rPr lang="en-US" altLang="zh-CN" sz="1600">
                            <a:latin typeface="Cambria Math" panose="02040503050406030204" pitchFamily="18" charset="0"/>
                            <a:ea typeface="等线" panose="02010600030101010101" pitchFamily="2" charset="-122"/>
                            <a:cs typeface="Times New Roman" panose="02020603050405020304" pitchFamily="18" charset="0"/>
                          </a:rPr>
                          <m:t>,</m:t>
                        </m:r>
                        <m:r>
                          <m:rPr>
                            <m:sty m:val="p"/>
                          </m:rPr>
                          <a:rPr lang="en-US" altLang="zh-CN" sz="1600">
                            <a:latin typeface="Cambria Math" panose="02040503050406030204" pitchFamily="18" charset="0"/>
                            <a:ea typeface="等线" panose="02010600030101010101" pitchFamily="2" charset="-122"/>
                            <a:cs typeface="Times New Roman" panose="02020603050405020304" pitchFamily="18" charset="0"/>
                          </a:rPr>
                          <m:t>m</m:t>
                        </m:r>
                      </m:sub>
                    </m:sSub>
                  </m:oMath>
                </a14:m>
                <a:r>
                  <a:rPr lang="en-US" altLang="zh-CN" sz="1600" dirty="0">
                    <a:latin typeface="Times New Roman" panose="02020603050405020304" pitchFamily="18" charset="0"/>
                    <a:ea typeface="等线" panose="02010600030101010101" pitchFamily="2" charset="-122"/>
                  </a:rPr>
                  <a:t> = chemical equilibrium coefficient, </a:t>
                </a:r>
              </a:p>
              <a:p>
                <a:r>
                  <a:rPr lang="en-US" altLang="zh-CN" sz="1600" dirty="0">
                    <a:latin typeface="Times New Roman" panose="02020603050405020304" pitchFamily="18" charset="0"/>
                    <a:ea typeface="等线" panose="02010600030101010101" pitchFamily="2" charset="-122"/>
                  </a:rPr>
                  <a:t>m = index of mineral reactions,</a:t>
                </a:r>
              </a:p>
              <a:p>
                <a14:m>
                  <m:oMath xmlns:m="http://schemas.openxmlformats.org/officeDocument/2006/math">
                    <m:sSub>
                      <m:sSubPr>
                        <m:ctrlPr>
                          <a:rPr lang="zh-CN" altLang="zh-CN" sz="1600" i="1">
                            <a:latin typeface="Cambria Math" panose="02040503050406030204" pitchFamily="18" charset="0"/>
                            <a:ea typeface="等线" panose="02010600030101010101" pitchFamily="2" charset="-122"/>
                          </a:rPr>
                        </m:ctrlPr>
                      </m:sSubPr>
                      <m:e>
                        <m:r>
                          <m:rPr>
                            <m:sty m:val="p"/>
                          </m:rPr>
                          <a:rPr lang="en-US" altLang="zh-CN" sz="1600">
                            <a:latin typeface="Cambria Math" panose="02040503050406030204" pitchFamily="18" charset="0"/>
                            <a:ea typeface="等线" panose="02010600030101010101" pitchFamily="2" charset="-122"/>
                          </a:rPr>
                          <m:t>k</m:t>
                        </m:r>
                      </m:e>
                      <m:sub>
                        <m:r>
                          <m:rPr>
                            <m:sty m:val="p"/>
                          </m:rPr>
                          <a:rPr lang="en-US" altLang="zh-CN" sz="1600">
                            <a:latin typeface="Cambria Math" panose="02040503050406030204" pitchFamily="18" charset="0"/>
                            <a:ea typeface="等线" panose="02010600030101010101" pitchFamily="2" charset="-122"/>
                          </a:rPr>
                          <m:t>m</m:t>
                        </m:r>
                        <m:r>
                          <a:rPr lang="en-US" altLang="zh-CN" sz="1600">
                            <a:latin typeface="Cambria Math" panose="02040503050406030204" pitchFamily="18" charset="0"/>
                            <a:ea typeface="等线" panose="02010600030101010101" pitchFamily="2" charset="-122"/>
                          </a:rPr>
                          <m:t>,25℃</m:t>
                        </m:r>
                      </m:sub>
                    </m:sSub>
                  </m:oMath>
                </a14:m>
                <a:r>
                  <a:rPr lang="en-US" altLang="zh-CN" sz="1600" dirty="0">
                    <a:latin typeface="Times New Roman" panose="02020603050405020304" pitchFamily="18" charset="0"/>
                    <a:ea typeface="等线" panose="02010600030101010101" pitchFamily="2" charset="-122"/>
                  </a:rPr>
                  <a:t> = kinetic constant at 25</a:t>
                </a:r>
                <a14:m>
                  <m:oMath xmlns:m="http://schemas.openxmlformats.org/officeDocument/2006/math">
                    <m:r>
                      <a:rPr lang="en-US" altLang="zh-CN" sz="1600">
                        <a:latin typeface="Cambria Math" panose="02040503050406030204" pitchFamily="18" charset="0"/>
                        <a:ea typeface="等线" panose="02010600030101010101" pitchFamily="2" charset="-122"/>
                      </a:rPr>
                      <m:t>℃</m:t>
                    </m:r>
                  </m:oMath>
                </a14:m>
                <a:r>
                  <a:rPr lang="en-US" altLang="zh-CN" sz="1600" dirty="0">
                    <a:latin typeface="Times New Roman" panose="02020603050405020304" pitchFamily="18" charset="0"/>
                    <a:ea typeface="等线" panose="02010600030101010101" pitchFamily="2" charset="-122"/>
                  </a:rPr>
                  <a:t>, </a:t>
                </a:r>
              </a:p>
              <a:p>
                <a14:m>
                  <m:oMath xmlns:m="http://schemas.openxmlformats.org/officeDocument/2006/math">
                    <m:sSub>
                      <m:sSubPr>
                        <m:ctrlPr>
                          <a:rPr lang="zh-CN" altLang="zh-CN" sz="1600" i="1">
                            <a:latin typeface="Cambria Math" panose="02040503050406030204" pitchFamily="18" charset="0"/>
                            <a:ea typeface="等线" panose="02010600030101010101" pitchFamily="2" charset="-122"/>
                          </a:rPr>
                        </m:ctrlPr>
                      </m:sSubPr>
                      <m:e>
                        <m:r>
                          <m:rPr>
                            <m:sty m:val="p"/>
                          </m:rPr>
                          <a:rPr lang="en-US" altLang="zh-CN" sz="1600">
                            <a:latin typeface="Cambria Math" panose="02040503050406030204" pitchFamily="18" charset="0"/>
                            <a:ea typeface="等线" panose="02010600030101010101" pitchFamily="2" charset="-122"/>
                          </a:rPr>
                          <m:t>E</m:t>
                        </m:r>
                      </m:e>
                      <m:sub>
                        <m:r>
                          <m:rPr>
                            <m:sty m:val="p"/>
                          </m:rPr>
                          <a:rPr lang="en-US" altLang="zh-CN" sz="1600">
                            <a:latin typeface="Cambria Math" panose="02040503050406030204" pitchFamily="18" charset="0"/>
                            <a:ea typeface="等线" panose="02010600030101010101" pitchFamily="2" charset="-122"/>
                          </a:rPr>
                          <m:t>m</m:t>
                        </m:r>
                      </m:sub>
                    </m:sSub>
                  </m:oMath>
                </a14:m>
                <a:r>
                  <a:rPr lang="en-US" altLang="zh-CN" sz="1600" dirty="0">
                    <a:latin typeface="Times New Roman" panose="02020603050405020304" pitchFamily="18" charset="0"/>
                    <a:ea typeface="等线" panose="02010600030101010101" pitchFamily="2" charset="-122"/>
                  </a:rPr>
                  <a:t> = activation energy of mineral reaction,</a:t>
                </a:r>
              </a:p>
              <a:p>
                <a:r>
                  <a:rPr lang="en-US" altLang="zh-CN" sz="1600" dirty="0">
                    <a:latin typeface="Times New Roman" panose="02020603050405020304" pitchFamily="18" charset="0"/>
                    <a:ea typeface="等线" panose="02010600030101010101" pitchFamily="2" charset="-122"/>
                  </a:rPr>
                  <a:t>R = ideal gas constant, </a:t>
                </a:r>
              </a:p>
              <a:p>
                <a:r>
                  <a:rPr lang="en-US" altLang="zh-CN" sz="1600" dirty="0">
                    <a:latin typeface="Times New Roman" panose="02020603050405020304" pitchFamily="18" charset="0"/>
                    <a:ea typeface="等线" panose="02010600030101010101" pitchFamily="2" charset="-122"/>
                  </a:rPr>
                  <a:t>T = reaction temperature, </a:t>
                </a:r>
              </a:p>
              <a:p>
                <a14:m>
                  <m:oMath xmlns:m="http://schemas.openxmlformats.org/officeDocument/2006/math">
                    <m:sSub>
                      <m:sSubPr>
                        <m:ctrlPr>
                          <a:rPr lang="zh-CN" altLang="zh-CN" sz="1600" i="1">
                            <a:latin typeface="Cambria Math" panose="02040503050406030204" pitchFamily="18" charset="0"/>
                            <a:ea typeface="等线" panose="02010600030101010101" pitchFamily="2" charset="-122"/>
                          </a:rPr>
                        </m:ctrlPr>
                      </m:sSubPr>
                      <m:e>
                        <m:r>
                          <m:rPr>
                            <m:sty m:val="p"/>
                          </m:rPr>
                          <a:rPr lang="en-US" altLang="zh-CN" sz="1600">
                            <a:latin typeface="Cambria Math" panose="02040503050406030204" pitchFamily="18" charset="0"/>
                            <a:ea typeface="等线" panose="02010600030101010101" pitchFamily="2" charset="-122"/>
                          </a:rPr>
                          <m:t>T</m:t>
                        </m:r>
                      </m:e>
                      <m:sub>
                        <m:r>
                          <a:rPr lang="en-US" altLang="zh-CN" sz="1600">
                            <a:latin typeface="Cambria Math" panose="02040503050406030204" pitchFamily="18" charset="0"/>
                            <a:ea typeface="等线" panose="02010600030101010101" pitchFamily="2" charset="-122"/>
                          </a:rPr>
                          <m:t>0</m:t>
                        </m:r>
                      </m:sub>
                    </m:sSub>
                  </m:oMath>
                </a14:m>
                <a:r>
                  <a:rPr lang="en-US" altLang="zh-CN" sz="1600" dirty="0">
                    <a:latin typeface="Times New Roman" panose="02020603050405020304" pitchFamily="18" charset="0"/>
                    <a:ea typeface="等线" panose="02010600030101010101" pitchFamily="2" charset="-122"/>
                  </a:rPr>
                  <a:t> = 298.15K, i.e., 25</a:t>
                </a:r>
                <a14:m>
                  <m:oMath xmlns:m="http://schemas.openxmlformats.org/officeDocument/2006/math">
                    <m:r>
                      <a:rPr lang="en-US" altLang="zh-CN" sz="1600">
                        <a:latin typeface="Cambria Math" panose="02040503050406030204" pitchFamily="18" charset="0"/>
                        <a:ea typeface="等线" panose="02010600030101010101" pitchFamily="2" charset="-122"/>
                      </a:rPr>
                      <m:t>℃</m:t>
                    </m:r>
                  </m:oMath>
                </a14:m>
                <a:r>
                  <a:rPr lang="en-US" altLang="zh-CN" sz="1600" dirty="0">
                    <a:latin typeface="Times New Roman" panose="02020603050405020304" pitchFamily="18" charset="0"/>
                    <a:ea typeface="等线" panose="02010600030101010101" pitchFamily="2" charset="-122"/>
                  </a:rPr>
                  <a:t>. </a:t>
                </a:r>
              </a:p>
              <a:p>
                <a14:m>
                  <m:oMath xmlns:m="http://schemas.openxmlformats.org/officeDocument/2006/math">
                    <m:sSub>
                      <m:sSubPr>
                        <m:ctrlPr>
                          <a:rPr lang="zh-CN" altLang="zh-CN" sz="1600" i="1">
                            <a:latin typeface="Cambria Math" panose="02040503050406030204" pitchFamily="18" charset="0"/>
                            <a:ea typeface="等线" panose="02010600030101010101" pitchFamily="2" charset="-122"/>
                          </a:rPr>
                        </m:ctrlPr>
                      </m:sSubPr>
                      <m:e>
                        <m:r>
                          <m:rPr>
                            <m:sty m:val="p"/>
                          </m:rPr>
                          <a:rPr lang="en-US" altLang="zh-CN" sz="1600">
                            <a:latin typeface="Cambria Math" panose="02040503050406030204" pitchFamily="18" charset="0"/>
                            <a:ea typeface="等线" panose="02010600030101010101" pitchFamily="2" charset="-122"/>
                          </a:rPr>
                          <m:t>A</m:t>
                        </m:r>
                      </m:e>
                      <m:sub>
                        <m:r>
                          <m:rPr>
                            <m:sty m:val="p"/>
                          </m:rPr>
                          <a:rPr lang="en-US" altLang="zh-CN" sz="1600">
                            <a:latin typeface="Cambria Math" panose="02040503050406030204" pitchFamily="18" charset="0"/>
                            <a:ea typeface="等线" panose="02010600030101010101" pitchFamily="2" charset="-122"/>
                          </a:rPr>
                          <m:t>m</m:t>
                        </m:r>
                        <m:r>
                          <a:rPr lang="en-US" altLang="zh-CN" sz="1600">
                            <a:latin typeface="Cambria Math" panose="02040503050406030204" pitchFamily="18" charset="0"/>
                            <a:ea typeface="等线" panose="02010600030101010101" pitchFamily="2" charset="-122"/>
                          </a:rPr>
                          <m:t>,0</m:t>
                        </m:r>
                      </m:sub>
                    </m:sSub>
                  </m:oMath>
                </a14:m>
                <a:r>
                  <a:rPr lang="en-US" altLang="zh-CN" sz="1600" dirty="0">
                    <a:latin typeface="Times New Roman" panose="02020603050405020304" pitchFamily="18" charset="0"/>
                    <a:ea typeface="等线" panose="02010600030101010101" pitchFamily="2" charset="-122"/>
                  </a:rPr>
                  <a:t> = reactive surface area before the injection of scCO</a:t>
                </a:r>
                <a:r>
                  <a:rPr lang="en-US" altLang="zh-CN" sz="1600" baseline="-25000" dirty="0">
                    <a:latin typeface="Times New Roman" panose="02020603050405020304" pitchFamily="18" charset="0"/>
                    <a:ea typeface="等线" panose="02010600030101010101" pitchFamily="2" charset="-122"/>
                  </a:rPr>
                  <a:t>2</a:t>
                </a:r>
                <a:r>
                  <a:rPr lang="en-US" altLang="zh-CN" sz="1600" dirty="0">
                    <a:latin typeface="Times New Roman" panose="02020603050405020304" pitchFamily="18" charset="0"/>
                    <a:ea typeface="等线" panose="02010600030101010101" pitchFamily="2" charset="-122"/>
                  </a:rPr>
                  <a:t>, </a:t>
                </a:r>
              </a:p>
              <a:p>
                <a14:m>
                  <m:oMath xmlns:m="http://schemas.openxmlformats.org/officeDocument/2006/math">
                    <m:sSub>
                      <m:sSubPr>
                        <m:ctrlPr>
                          <a:rPr lang="zh-CN" altLang="zh-CN" sz="1600" i="1">
                            <a:latin typeface="Cambria Math" panose="02040503050406030204" pitchFamily="18" charset="0"/>
                            <a:ea typeface="等线" panose="02010600030101010101" pitchFamily="2" charset="-122"/>
                          </a:rPr>
                        </m:ctrlPr>
                      </m:sSubPr>
                      <m:e>
                        <m:r>
                          <m:rPr>
                            <m:sty m:val="p"/>
                          </m:rPr>
                          <a:rPr lang="en-US" altLang="zh-CN" sz="1600">
                            <a:latin typeface="Cambria Math" panose="02040503050406030204" pitchFamily="18" charset="0"/>
                            <a:ea typeface="等线" panose="02010600030101010101" pitchFamily="2" charset="-122"/>
                          </a:rPr>
                          <m:t>N</m:t>
                        </m:r>
                      </m:e>
                      <m:sub>
                        <m:r>
                          <m:rPr>
                            <m:sty m:val="p"/>
                          </m:rPr>
                          <a:rPr lang="en-US" altLang="zh-CN" sz="1600">
                            <a:latin typeface="Cambria Math" panose="02040503050406030204" pitchFamily="18" charset="0"/>
                            <a:ea typeface="等线" panose="02010600030101010101" pitchFamily="2" charset="-122"/>
                          </a:rPr>
                          <m:t>m</m:t>
                        </m:r>
                        <m:r>
                          <a:rPr lang="en-US" altLang="zh-CN" sz="1600">
                            <a:latin typeface="Cambria Math" panose="02040503050406030204" pitchFamily="18" charset="0"/>
                            <a:ea typeface="等线" panose="02010600030101010101" pitchFamily="2" charset="-122"/>
                          </a:rPr>
                          <m:t>,0</m:t>
                        </m:r>
                      </m:sub>
                    </m:sSub>
                  </m:oMath>
                </a14:m>
                <a:r>
                  <a:rPr lang="en-US" altLang="zh-CN" sz="1600" dirty="0">
                    <a:latin typeface="Times New Roman" panose="02020603050405020304" pitchFamily="18" charset="0"/>
                    <a:ea typeface="等线" panose="02010600030101010101" pitchFamily="2" charset="-122"/>
                  </a:rPr>
                  <a:t> = initial mole number of mineral components, </a:t>
                </a:r>
              </a:p>
              <a:p>
                <a14:m>
                  <m:oMath xmlns:m="http://schemas.openxmlformats.org/officeDocument/2006/math">
                    <m:sSub>
                      <m:sSubPr>
                        <m:ctrlPr>
                          <a:rPr lang="zh-CN" altLang="zh-CN" sz="1600" i="1">
                            <a:latin typeface="Cambria Math" panose="02040503050406030204" pitchFamily="18" charset="0"/>
                            <a:ea typeface="等线" panose="02010600030101010101" pitchFamily="2" charset="-122"/>
                          </a:rPr>
                        </m:ctrlPr>
                      </m:sSubPr>
                      <m:e>
                        <m:r>
                          <m:rPr>
                            <m:sty m:val="p"/>
                          </m:rPr>
                          <a:rPr lang="en-US" altLang="zh-CN" sz="1600">
                            <a:latin typeface="Cambria Math" panose="02040503050406030204" pitchFamily="18" charset="0"/>
                            <a:ea typeface="等线" panose="02010600030101010101" pitchFamily="2" charset="-122"/>
                          </a:rPr>
                          <m:t>N</m:t>
                        </m:r>
                      </m:e>
                      <m:sub>
                        <m:r>
                          <m:rPr>
                            <m:sty m:val="p"/>
                          </m:rPr>
                          <a:rPr lang="en-US" altLang="zh-CN" sz="1600">
                            <a:latin typeface="Cambria Math" panose="02040503050406030204" pitchFamily="18" charset="0"/>
                            <a:ea typeface="等线" panose="02010600030101010101" pitchFamily="2" charset="-122"/>
                          </a:rPr>
                          <m:t>m</m:t>
                        </m:r>
                        <m:r>
                          <a:rPr lang="en-US" altLang="zh-CN" sz="1600">
                            <a:latin typeface="Cambria Math" panose="02040503050406030204" pitchFamily="18" charset="0"/>
                            <a:ea typeface="等线" panose="02010600030101010101" pitchFamily="2" charset="-122"/>
                          </a:rPr>
                          <m:t>,</m:t>
                        </m:r>
                        <m:r>
                          <m:rPr>
                            <m:sty m:val="p"/>
                          </m:rPr>
                          <a:rPr lang="en-US" altLang="zh-CN" sz="1600">
                            <a:latin typeface="Cambria Math" panose="02040503050406030204" pitchFamily="18" charset="0"/>
                            <a:ea typeface="等线" panose="02010600030101010101" pitchFamily="2" charset="-122"/>
                          </a:rPr>
                          <m:t>t</m:t>
                        </m:r>
                      </m:sub>
                    </m:sSub>
                  </m:oMath>
                </a14:m>
                <a:r>
                  <a:rPr lang="en-US" altLang="zh-CN" sz="1600" dirty="0">
                    <a:latin typeface="Times New Roman" panose="02020603050405020304" pitchFamily="18" charset="0"/>
                    <a:ea typeface="等线" panose="02010600030101010101" pitchFamily="2" charset="-122"/>
                  </a:rPr>
                  <a:t> = mole number of mineral component at time t. </a:t>
                </a:r>
              </a:p>
              <a:p>
                <a14:m>
                  <m:oMath xmlns:m="http://schemas.openxmlformats.org/officeDocument/2006/math">
                    <m:sSub>
                      <m:sSubPr>
                        <m:ctrlPr>
                          <a:rPr lang="zh-CN" altLang="zh-CN" sz="1600" i="1">
                            <a:latin typeface="Cambria Math" panose="02040503050406030204" pitchFamily="18" charset="0"/>
                            <a:ea typeface="等线" panose="02010600030101010101" pitchFamily="2" charset="-122"/>
                          </a:rPr>
                        </m:ctrlPr>
                      </m:sSubPr>
                      <m:e>
                        <m:r>
                          <m:rPr>
                            <m:sty m:val="p"/>
                          </m:rPr>
                          <a:rPr lang="en-US" altLang="zh-CN" sz="1600">
                            <a:latin typeface="Cambria Math" panose="02040503050406030204" pitchFamily="18" charset="0"/>
                            <a:ea typeface="等线" panose="02010600030101010101" pitchFamily="2" charset="-122"/>
                          </a:rPr>
                          <m:t>Q</m:t>
                        </m:r>
                      </m:e>
                      <m:sub>
                        <m:r>
                          <m:rPr>
                            <m:sty m:val="p"/>
                          </m:rPr>
                          <a:rPr lang="en-US" altLang="zh-CN" sz="1600">
                            <a:latin typeface="Cambria Math" panose="02040503050406030204" pitchFamily="18" charset="0"/>
                            <a:ea typeface="等线" panose="02010600030101010101" pitchFamily="2" charset="-122"/>
                          </a:rPr>
                          <m:t>a</m:t>
                        </m:r>
                        <m:r>
                          <a:rPr lang="en-US" altLang="zh-CN" sz="1600">
                            <a:latin typeface="Cambria Math" panose="02040503050406030204" pitchFamily="18" charset="0"/>
                            <a:ea typeface="等线" panose="02010600030101010101" pitchFamily="2" charset="-122"/>
                          </a:rPr>
                          <m:t>/</m:t>
                        </m:r>
                        <m:r>
                          <m:rPr>
                            <m:sty m:val="p"/>
                          </m:rPr>
                          <a:rPr lang="en-US" altLang="zh-CN" sz="1600">
                            <a:latin typeface="Cambria Math" panose="02040503050406030204" pitchFamily="18" charset="0"/>
                            <a:ea typeface="等线" panose="02010600030101010101" pitchFamily="2" charset="-122"/>
                          </a:rPr>
                          <m:t>m</m:t>
                        </m:r>
                      </m:sub>
                    </m:sSub>
                  </m:oMath>
                </a14:m>
                <a:r>
                  <a:rPr lang="en-US" altLang="zh-CN" sz="1600" dirty="0">
                    <a:latin typeface="Times New Roman" panose="02020603050405020304" pitchFamily="18" charset="0"/>
                    <a:ea typeface="等线" panose="02010600030101010101" pitchFamily="2" charset="-122"/>
                  </a:rPr>
                  <a:t> = activity product,</a:t>
                </a:r>
              </a:p>
              <a:p>
                <a14:m>
                  <m:oMath xmlns:m="http://schemas.openxmlformats.org/officeDocument/2006/math">
                    <m:sSub>
                      <m:sSubPr>
                        <m:ctrlPr>
                          <a:rPr lang="zh-CN" altLang="zh-CN" sz="1600" i="1">
                            <a:latin typeface="Cambria Math" panose="02040503050406030204" pitchFamily="18" charset="0"/>
                            <a:ea typeface="等线" panose="02010600030101010101" pitchFamily="2" charset="-122"/>
                          </a:rPr>
                        </m:ctrlPr>
                      </m:sSubPr>
                      <m:e>
                        <m:r>
                          <m:rPr>
                            <m:sty m:val="p"/>
                          </m:rPr>
                          <a:rPr lang="en-US" altLang="zh-CN" sz="1600">
                            <a:latin typeface="Cambria Math" panose="02040503050406030204" pitchFamily="18" charset="0"/>
                            <a:ea typeface="等线" panose="02010600030101010101" pitchFamily="2" charset="-122"/>
                          </a:rPr>
                          <m:t>K</m:t>
                        </m:r>
                      </m:e>
                      <m:sub>
                        <m:r>
                          <m:rPr>
                            <m:sty m:val="p"/>
                          </m:rPr>
                          <a:rPr lang="en-US" altLang="zh-CN" sz="1600">
                            <a:latin typeface="Cambria Math" panose="02040503050406030204" pitchFamily="18" charset="0"/>
                            <a:ea typeface="等线" panose="02010600030101010101" pitchFamily="2" charset="-122"/>
                          </a:rPr>
                          <m:t>eq</m:t>
                        </m:r>
                        <m:r>
                          <a:rPr lang="en-US" altLang="zh-CN" sz="1600">
                            <a:latin typeface="Cambria Math" panose="02040503050406030204" pitchFamily="18" charset="0"/>
                            <a:ea typeface="等线" panose="02010600030101010101" pitchFamily="2" charset="-122"/>
                          </a:rPr>
                          <m:t>,</m:t>
                        </m:r>
                        <m:r>
                          <m:rPr>
                            <m:sty m:val="p"/>
                          </m:rPr>
                          <a:rPr lang="en-US" altLang="zh-CN" sz="1600">
                            <a:latin typeface="Cambria Math" panose="02040503050406030204" pitchFamily="18" charset="0"/>
                            <a:ea typeface="等线" panose="02010600030101010101" pitchFamily="2" charset="-122"/>
                          </a:rPr>
                          <m:t>a</m:t>
                        </m:r>
                        <m:r>
                          <a:rPr lang="en-US" altLang="zh-CN" sz="1600">
                            <a:latin typeface="Cambria Math" panose="02040503050406030204" pitchFamily="18" charset="0"/>
                            <a:ea typeface="等线" panose="02010600030101010101" pitchFamily="2" charset="-122"/>
                          </a:rPr>
                          <m:t>/</m:t>
                        </m:r>
                        <m:r>
                          <m:rPr>
                            <m:sty m:val="p"/>
                          </m:rPr>
                          <a:rPr lang="en-US" altLang="zh-CN" sz="1600">
                            <a:latin typeface="Cambria Math" panose="02040503050406030204" pitchFamily="18" charset="0"/>
                            <a:ea typeface="等线" panose="02010600030101010101" pitchFamily="2" charset="-122"/>
                          </a:rPr>
                          <m:t>m</m:t>
                        </m:r>
                      </m:sub>
                    </m:sSub>
                  </m:oMath>
                </a14:m>
                <a:r>
                  <a:rPr lang="en-US" altLang="zh-CN" sz="1600" dirty="0">
                    <a:latin typeface="Times New Roman" panose="02020603050405020304" pitchFamily="18" charset="0"/>
                    <a:ea typeface="等线" panose="02010600030101010101" pitchFamily="2" charset="-122"/>
                  </a:rPr>
                  <a:t> = equilibrium coefficients of geochemical reactions</a:t>
                </a:r>
              </a:p>
              <a:p>
                <a14:m>
                  <m:oMath xmlns:m="http://schemas.openxmlformats.org/officeDocument/2006/math">
                    <m:sSub>
                      <m:sSubPr>
                        <m:ctrlPr>
                          <a:rPr lang="zh-CN" altLang="zh-CN" sz="1600" i="1">
                            <a:latin typeface="Cambria Math" panose="02040503050406030204" pitchFamily="18" charset="0"/>
                            <a:ea typeface="等线" panose="02010600030101010101" pitchFamily="2" charset="-122"/>
                          </a:rPr>
                        </m:ctrlPr>
                      </m:sSubPr>
                      <m:e>
                        <m:r>
                          <a:rPr lang="en-US" altLang="zh-CN" sz="1600">
                            <a:latin typeface="Cambria Math" panose="02040503050406030204" pitchFamily="18" charset="0"/>
                            <a:ea typeface="等线" panose="02010600030101010101" pitchFamily="2" charset="-122"/>
                          </a:rPr>
                          <m:t>𝛾</m:t>
                        </m:r>
                      </m:e>
                      <m:sub>
                        <m:r>
                          <a:rPr lang="en-US" altLang="zh-CN" sz="1600">
                            <a:latin typeface="Cambria Math" panose="02040503050406030204" pitchFamily="18" charset="0"/>
                            <a:ea typeface="等线" panose="02010600030101010101" pitchFamily="2" charset="-122"/>
                          </a:rPr>
                          <m:t>𝑘</m:t>
                        </m:r>
                      </m:sub>
                    </m:sSub>
                  </m:oMath>
                </a14:m>
                <a:r>
                  <a:rPr lang="en-US" altLang="zh-CN" sz="1600" dirty="0">
                    <a:latin typeface="Times New Roman" panose="02020603050405020304" pitchFamily="18" charset="0"/>
                    <a:ea typeface="等线" panose="02010600030101010101" pitchFamily="2" charset="-122"/>
                  </a:rPr>
                  <a:t> = activity of component k of aqueous reactions and mineral reactions, </a:t>
                </a:r>
              </a:p>
              <a:p>
                <a:r>
                  <a:rPr lang="en-US" altLang="zh-CN" sz="1600" dirty="0">
                    <a:latin typeface="Times New Roman" panose="02020603050405020304" pitchFamily="18" charset="0"/>
                    <a:ea typeface="等线" panose="02010600030101010101" pitchFamily="2" charset="-122"/>
                  </a:rPr>
                  <a:t>v = stoichiometric coefficient, </a:t>
                </a:r>
              </a:p>
              <a:p>
                <a14:m>
                  <m:oMath xmlns:m="http://schemas.openxmlformats.org/officeDocument/2006/math">
                    <m:sSub>
                      <m:sSubPr>
                        <m:ctrlPr>
                          <a:rPr lang="zh-CN" altLang="zh-CN" sz="1600" i="1">
                            <a:latin typeface="Cambria Math" panose="02040503050406030204" pitchFamily="18" charset="0"/>
                            <a:ea typeface="等线" panose="02010600030101010101" pitchFamily="2" charset="-122"/>
                          </a:rPr>
                        </m:ctrlPr>
                      </m:sSubPr>
                      <m:e>
                        <m:r>
                          <m:rPr>
                            <m:sty m:val="p"/>
                          </m:rPr>
                          <a:rPr lang="en-US" altLang="zh-CN" sz="1600">
                            <a:latin typeface="Cambria Math" panose="02040503050406030204" pitchFamily="18" charset="0"/>
                            <a:ea typeface="等线" panose="02010600030101010101" pitchFamily="2" charset="-122"/>
                          </a:rPr>
                          <m:t>T</m:t>
                        </m:r>
                      </m:e>
                      <m:sub>
                        <m:r>
                          <m:rPr>
                            <m:sty m:val="p"/>
                          </m:rPr>
                          <a:rPr lang="en-US" altLang="zh-CN" sz="1600">
                            <a:latin typeface="Cambria Math" panose="02040503050406030204" pitchFamily="18" charset="0"/>
                            <a:ea typeface="等线" panose="02010600030101010101" pitchFamily="2" charset="-122"/>
                          </a:rPr>
                          <m:t>c</m:t>
                        </m:r>
                      </m:sub>
                    </m:sSub>
                  </m:oMath>
                </a14:m>
                <a:r>
                  <a:rPr lang="en-US" altLang="zh-CN" sz="1600" dirty="0">
                    <a:latin typeface="Times New Roman" panose="02020603050405020304" pitchFamily="18" charset="0"/>
                    <a:ea typeface="等线" panose="02010600030101010101" pitchFamily="2" charset="-122"/>
                  </a:rPr>
                  <a:t> = reservoir temperature in ℃,</a:t>
                </a:r>
              </a:p>
              <a:p>
                <a14:m>
                  <m:oMath xmlns:m="http://schemas.openxmlformats.org/officeDocument/2006/math">
                    <m:r>
                      <a:rPr lang="en-US" altLang="zh-CN" sz="1600">
                        <a:latin typeface="Cambria Math" panose="02040503050406030204" pitchFamily="18" charset="0"/>
                        <a:ea typeface="等线" panose="02010600030101010101" pitchFamily="2" charset="-122"/>
                      </a:rPr>
                      <m:t>𝜙</m:t>
                    </m:r>
                  </m:oMath>
                </a14:m>
                <a:r>
                  <a:rPr lang="en-US" altLang="zh-CN" sz="1600" dirty="0">
                    <a:latin typeface="Times New Roman" panose="02020603050405020304" pitchFamily="18" charset="0"/>
                    <a:ea typeface="等线" panose="02010600030101010101" pitchFamily="2" charset="-122"/>
                  </a:rPr>
                  <a:t> = reservoir porosity, </a:t>
                </a:r>
              </a:p>
              <a:p>
                <a14:m>
                  <m:oMath xmlns:m="http://schemas.openxmlformats.org/officeDocument/2006/math">
                    <m:sSub>
                      <m:sSubPr>
                        <m:ctrlPr>
                          <a:rPr lang="zh-CN" altLang="zh-CN" sz="1600" i="1">
                            <a:latin typeface="Cambria Math" panose="02040503050406030204" pitchFamily="18" charset="0"/>
                            <a:ea typeface="等线" panose="02010600030101010101" pitchFamily="2" charset="-122"/>
                          </a:rPr>
                        </m:ctrlPr>
                      </m:sSubPr>
                      <m:e>
                        <m:r>
                          <a:rPr lang="en-US" altLang="zh-CN" sz="1600">
                            <a:latin typeface="Cambria Math" panose="02040503050406030204" pitchFamily="18" charset="0"/>
                            <a:ea typeface="等线" panose="02010600030101010101" pitchFamily="2" charset="-122"/>
                          </a:rPr>
                          <m:t>𝜙</m:t>
                        </m:r>
                      </m:e>
                      <m:sub>
                        <m:r>
                          <a:rPr lang="en-US" altLang="zh-CN" sz="1600">
                            <a:latin typeface="Cambria Math" panose="02040503050406030204" pitchFamily="18" charset="0"/>
                            <a:ea typeface="等线" panose="02010600030101010101" pitchFamily="2" charset="-122"/>
                          </a:rPr>
                          <m:t>0</m:t>
                        </m:r>
                      </m:sub>
                    </m:sSub>
                  </m:oMath>
                </a14:m>
                <a:r>
                  <a:rPr lang="en-US" altLang="zh-CN" sz="1600" dirty="0">
                    <a:latin typeface="Times New Roman" panose="02020603050405020304" pitchFamily="18" charset="0"/>
                    <a:ea typeface="等线" panose="02010600030101010101" pitchFamily="2" charset="-122"/>
                  </a:rPr>
                  <a:t> = initial porosity, </a:t>
                </a:r>
              </a:p>
              <a:p>
                <a14:m>
                  <m:oMath xmlns:m="http://schemas.openxmlformats.org/officeDocument/2006/math">
                    <m:sSub>
                      <m:sSubPr>
                        <m:ctrlPr>
                          <a:rPr lang="zh-CN" altLang="zh-CN" sz="1600" i="1">
                            <a:latin typeface="Cambria Math" panose="02040503050406030204" pitchFamily="18" charset="0"/>
                            <a:ea typeface="等线" panose="02010600030101010101" pitchFamily="2" charset="-122"/>
                          </a:rPr>
                        </m:ctrlPr>
                      </m:sSubPr>
                      <m:e>
                        <m:r>
                          <m:rPr>
                            <m:sty m:val="p"/>
                          </m:rPr>
                          <a:rPr lang="en-US" altLang="zh-CN" sz="1600">
                            <a:latin typeface="Cambria Math" panose="02040503050406030204" pitchFamily="18" charset="0"/>
                            <a:ea typeface="等线" panose="02010600030101010101" pitchFamily="2" charset="-122"/>
                          </a:rPr>
                          <m:t>ρ</m:t>
                        </m:r>
                      </m:e>
                      <m:sub>
                        <m:r>
                          <m:rPr>
                            <m:sty m:val="p"/>
                          </m:rPr>
                          <a:rPr lang="en-US" altLang="zh-CN" sz="1600">
                            <a:latin typeface="Cambria Math" panose="02040503050406030204" pitchFamily="18" charset="0"/>
                            <a:ea typeface="等线" panose="02010600030101010101" pitchFamily="2" charset="-122"/>
                          </a:rPr>
                          <m:t>m</m:t>
                        </m:r>
                      </m:sub>
                    </m:sSub>
                  </m:oMath>
                </a14:m>
                <a:r>
                  <a:rPr lang="en-US" altLang="zh-CN" sz="1600" dirty="0">
                    <a:latin typeface="Times New Roman" panose="02020603050405020304" pitchFamily="18" charset="0"/>
                    <a:ea typeface="等线" panose="02010600030101010101" pitchFamily="2" charset="-122"/>
                  </a:rPr>
                  <a:t> = mole density of mineral component, </a:t>
                </a:r>
              </a:p>
              <a:p>
                <a14:m>
                  <m:oMath xmlns:m="http://schemas.openxmlformats.org/officeDocument/2006/math">
                    <m:r>
                      <a:rPr lang="en-US" altLang="zh-CN" sz="1600">
                        <a:latin typeface="Cambria Math" panose="02040503050406030204" pitchFamily="18" charset="0"/>
                        <a:ea typeface="等线" panose="02010600030101010101" pitchFamily="2" charset="-122"/>
                      </a:rPr>
                      <m:t>𝐾</m:t>
                    </m:r>
                  </m:oMath>
                </a14:m>
                <a:r>
                  <a:rPr lang="en-US" altLang="zh-CN" sz="1600" dirty="0">
                    <a:latin typeface="Times New Roman" panose="02020603050405020304" pitchFamily="18" charset="0"/>
                    <a:ea typeface="等线" panose="02010600030101010101" pitchFamily="2" charset="-122"/>
                  </a:rPr>
                  <a:t> = reservoir permeability, </a:t>
                </a:r>
              </a:p>
              <a:p>
                <a14:m>
                  <m:oMath xmlns:m="http://schemas.openxmlformats.org/officeDocument/2006/math">
                    <m:sSub>
                      <m:sSubPr>
                        <m:ctrlPr>
                          <a:rPr lang="zh-CN" altLang="zh-CN" sz="1600" i="1">
                            <a:latin typeface="Cambria Math" panose="02040503050406030204" pitchFamily="18" charset="0"/>
                            <a:ea typeface="等线" panose="02010600030101010101" pitchFamily="2" charset="-122"/>
                          </a:rPr>
                        </m:ctrlPr>
                      </m:sSubPr>
                      <m:e>
                        <m:r>
                          <a:rPr lang="en-US" altLang="zh-CN" sz="1600">
                            <a:latin typeface="Cambria Math" panose="02040503050406030204" pitchFamily="18" charset="0"/>
                            <a:ea typeface="等线" panose="02010600030101010101" pitchFamily="2" charset="-122"/>
                          </a:rPr>
                          <m:t>𝐾</m:t>
                        </m:r>
                      </m:e>
                      <m:sub>
                        <m:r>
                          <a:rPr lang="en-US" altLang="zh-CN" sz="1600">
                            <a:latin typeface="Cambria Math" panose="02040503050406030204" pitchFamily="18" charset="0"/>
                            <a:ea typeface="等线" panose="02010600030101010101" pitchFamily="2" charset="-122"/>
                          </a:rPr>
                          <m:t>0</m:t>
                        </m:r>
                      </m:sub>
                    </m:sSub>
                  </m:oMath>
                </a14:m>
                <a:r>
                  <a:rPr lang="en-US" altLang="zh-CN" sz="1600" dirty="0">
                    <a:latin typeface="Times New Roman" panose="02020603050405020304" pitchFamily="18" charset="0"/>
                    <a:ea typeface="等线" panose="02010600030101010101" pitchFamily="2" charset="-122"/>
                  </a:rPr>
                  <a:t> = initial permeability.</a:t>
                </a:r>
                <a:endParaRPr lang="zh-CN" altLang="en-US" sz="1600" dirty="0">
                  <a:latin typeface="Times New Roman" panose="02020603050405020304" pitchFamily="18" charset="0"/>
                  <a:ea typeface="等线" panose="02010600030101010101" pitchFamily="2" charset="-122"/>
                </a:endParaRPr>
              </a:p>
            </p:txBody>
          </p:sp>
        </mc:Choice>
        <mc:Fallback xmlns="">
          <p:sp>
            <p:nvSpPr>
              <p:cNvPr id="20" name="矩形 19"/>
              <p:cNvSpPr>
                <a:spLocks noRot="1" noChangeAspect="1" noMove="1" noResize="1" noEditPoints="1" noAdjustHandles="1" noChangeArrowheads="1" noChangeShapeType="1" noTextEdit="1"/>
              </p:cNvSpPr>
              <p:nvPr/>
            </p:nvSpPr>
            <p:spPr>
              <a:xfrm>
                <a:off x="6194800" y="1987306"/>
                <a:ext cx="6500288" cy="6110904"/>
              </a:xfrm>
              <a:prstGeom prst="rect">
                <a:avLst/>
              </a:prstGeom>
              <a:blipFill>
                <a:blip r:embed="rId8"/>
                <a:stretch>
                  <a:fillRect l="-469" t="-299" b="-39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38321225"/>
      </p:ext>
    </p:extLst>
  </p:cSld>
  <p:clrMapOvr>
    <a:masterClrMapping/>
  </p:clrMapOvr>
  <mc:AlternateContent xmlns:mc="http://schemas.openxmlformats.org/markup-compatibility/2006" xmlns:p14="http://schemas.microsoft.com/office/powerpoint/2010/main">
    <mc:Choice Requires="p14">
      <p:transition spd="slow" p14:dur="2000" advTm="119632"/>
    </mc:Choice>
    <mc:Fallback xmlns="">
      <p:transition spd="slow" advTm="119632"/>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5403" y="1457367"/>
            <a:ext cx="5538925" cy="683129"/>
          </a:xfrm>
        </p:spPr>
        <p:txBody>
          <a:bodyPr/>
          <a:lstStyle/>
          <a:p>
            <a:r>
              <a:rPr lang="en-US" altLang="zh-CN" dirty="0">
                <a:latin typeface="Times New Roman" panose="02020603050405020304" pitchFamily="18" charset="0"/>
                <a:cs typeface="Times New Roman" panose="02020603050405020304" pitchFamily="18" charset="0"/>
              </a:rPr>
              <a:t>Geochemical reactions</a:t>
            </a:r>
            <a:endParaRPr lang="zh-CN" altLang="en-US" dirty="0">
              <a:latin typeface="Times New Roman" panose="02020603050405020304" pitchFamily="18" charset="0"/>
              <a:cs typeface="Times New Roman" panose="02020603050405020304" pitchFamily="18" charset="0"/>
            </a:endParaRPr>
          </a:p>
        </p:txBody>
      </p:sp>
      <p:sp>
        <p:nvSpPr>
          <p:cNvPr id="4" name="页脚占位符 3"/>
          <p:cNvSpPr>
            <a:spLocks noGrp="1"/>
          </p:cNvSpPr>
          <p:nvPr>
            <p:ph type="ftr" sz="quarter" idx="3"/>
          </p:nvPr>
        </p:nvSpPr>
        <p:spPr/>
        <p:txBody>
          <a:bodyPr/>
          <a:lstStyle/>
          <a:p>
            <a:r>
              <a:rPr lang="en-US" altLang="zh-CN" sz="1600" dirty="0"/>
              <a:t>Geochemical reactions</a:t>
            </a:r>
          </a:p>
        </p:txBody>
      </p:sp>
      <p:sp>
        <p:nvSpPr>
          <p:cNvPr id="5" name="日期占位符 4"/>
          <p:cNvSpPr>
            <a:spLocks noGrp="1"/>
          </p:cNvSpPr>
          <p:nvPr>
            <p:ph type="dt" sz="half" idx="2"/>
          </p:nvPr>
        </p:nvSpPr>
        <p:spPr/>
        <p:txBody>
          <a:bodyPr/>
          <a:lstStyle/>
          <a:p>
            <a:fld id="{088E676C-4406-3640-8397-3968334A8A8E}" type="datetime1">
              <a:rPr lang="de-DE" smtClean="0"/>
              <a:pPr/>
              <a:t>24.05.2022</a:t>
            </a:fld>
            <a:endParaRPr lang="en-US" dirty="0"/>
          </a:p>
        </p:txBody>
      </p:sp>
      <p:sp>
        <p:nvSpPr>
          <p:cNvPr id="6" name="灯片编号占位符 5"/>
          <p:cNvSpPr>
            <a:spLocks noGrp="1"/>
          </p:cNvSpPr>
          <p:nvPr>
            <p:ph type="sldNum" sz="quarter" idx="4"/>
          </p:nvPr>
        </p:nvSpPr>
        <p:spPr/>
        <p:txBody>
          <a:bodyPr/>
          <a:lstStyle/>
          <a:p>
            <a:fld id="{B6F15528-21DE-4FAA-801E-634DDDAF4B2B}" type="slidenum">
              <a:rPr lang="de-DE" smtClean="0"/>
              <a:pPr/>
              <a:t>4</a:t>
            </a:fld>
            <a:endParaRPr lang="de-DE" dirty="0"/>
          </a:p>
        </p:txBody>
      </p:sp>
      <p:sp>
        <p:nvSpPr>
          <p:cNvPr id="7" name="文本占位符 6"/>
          <p:cNvSpPr>
            <a:spLocks noGrp="1"/>
          </p:cNvSpPr>
          <p:nvPr>
            <p:ph type="body" sz="quarter" idx="12"/>
          </p:nvPr>
        </p:nvSpPr>
        <p:spPr/>
        <p:txBody>
          <a:bodyPr/>
          <a:lstStyle/>
          <a:p>
            <a:endParaRPr lang="zh-CN" altLang="en-US"/>
          </a:p>
        </p:txBody>
      </p:sp>
      <p:sp>
        <p:nvSpPr>
          <p:cNvPr id="16" name="文本框 15"/>
          <p:cNvSpPr txBox="1"/>
          <p:nvPr/>
        </p:nvSpPr>
        <p:spPr>
          <a:xfrm>
            <a:off x="237704" y="2272577"/>
            <a:ext cx="3312368" cy="400110"/>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Main aqueous reactions</a:t>
            </a:r>
          </a:p>
        </p:txBody>
      </p:sp>
      <p:sp>
        <p:nvSpPr>
          <p:cNvPr id="25" name="文本框 24"/>
          <p:cNvSpPr txBox="1"/>
          <p:nvPr/>
        </p:nvSpPr>
        <p:spPr>
          <a:xfrm>
            <a:off x="237704" y="4012704"/>
            <a:ext cx="2837697" cy="400110"/>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Main mineral reactions</a:t>
            </a:r>
          </a:p>
        </p:txBody>
      </p:sp>
      <mc:AlternateContent xmlns:mc="http://schemas.openxmlformats.org/markup-compatibility/2006" xmlns:a14="http://schemas.microsoft.com/office/drawing/2010/main">
        <mc:Choice Requires="a14">
          <p:sp>
            <p:nvSpPr>
              <p:cNvPr id="8" name="矩形 7"/>
              <p:cNvSpPr/>
              <p:nvPr/>
            </p:nvSpPr>
            <p:spPr>
              <a:xfrm>
                <a:off x="237704" y="2523316"/>
                <a:ext cx="3262040" cy="1086451"/>
              </a:xfrm>
              <a:prstGeom prst="rect">
                <a:avLst/>
              </a:prstGeom>
            </p:spPr>
            <p:txBody>
              <a:bodyPr wrap="square">
                <a:spAutoFit/>
              </a:bodyPr>
              <a:lstStyle/>
              <a:p>
                <a:pPr>
                  <a:lnSpc>
                    <a:spcPct val="200000"/>
                  </a:lnSpc>
                  <a:spcAft>
                    <a:spcPts val="0"/>
                  </a:spcAft>
                </a:pPr>
                <a:r>
                  <a:rPr lang="en-US" altLang="zh-CN" sz="1600" kern="100" dirty="0">
                    <a:ea typeface="Cambria Math" panose="02040503050406030204" pitchFamily="18" charset="0"/>
                    <a:cs typeface="Times New Roman" panose="02020603050405020304" pitchFamily="18" charset="0"/>
                  </a:rPr>
                  <a:t>1. </a:t>
                </a:r>
                <a14:m>
                  <m:oMath xmlns:m="http://schemas.openxmlformats.org/officeDocument/2006/math">
                    <m:sSub>
                      <m:sSubPr>
                        <m:ctrlPr>
                          <a:rPr lang="zh-CN" altLang="zh-CN" sz="1600"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GB" altLang="zh-CN" sz="1600" kern="100">
                            <a:latin typeface="Cambria Math" panose="02040503050406030204" pitchFamily="18" charset="0"/>
                            <a:ea typeface="等线" panose="02010600030101010101" pitchFamily="2" charset="-122"/>
                            <a:cs typeface="Times New Roman" panose="02020603050405020304" pitchFamily="18" charset="0"/>
                          </a:rPr>
                          <m:t>CO</m:t>
                        </m:r>
                      </m:e>
                      <m:sub>
                        <m:r>
                          <a:rPr lang="en-GB" altLang="zh-CN" sz="1600" kern="100">
                            <a:latin typeface="Cambria Math" panose="02040503050406030204" pitchFamily="18" charset="0"/>
                            <a:ea typeface="等线" panose="02010600030101010101" pitchFamily="2" charset="-122"/>
                            <a:cs typeface="Times New Roman" panose="02020603050405020304" pitchFamily="18" charset="0"/>
                          </a:rPr>
                          <m:t>2</m:t>
                        </m:r>
                      </m:sub>
                    </m:sSub>
                    <m:r>
                      <a:rPr lang="en-GB" altLang="zh-CN" sz="1600" kern="100">
                        <a:latin typeface="Cambria Math" panose="02040503050406030204" pitchFamily="18" charset="0"/>
                        <a:ea typeface="等线" panose="02010600030101010101" pitchFamily="2" charset="-122"/>
                        <a:cs typeface="Times New Roman" panose="02020603050405020304" pitchFamily="18" charset="0"/>
                      </a:rPr>
                      <m:t>(</m:t>
                    </m:r>
                    <m:r>
                      <m:rPr>
                        <m:sty m:val="p"/>
                      </m:rPr>
                      <a:rPr lang="en-GB" altLang="zh-CN" sz="1600" kern="100">
                        <a:latin typeface="Cambria Math" panose="02040503050406030204" pitchFamily="18" charset="0"/>
                        <a:ea typeface="等线" panose="02010600030101010101" pitchFamily="2" charset="-122"/>
                        <a:cs typeface="Times New Roman" panose="02020603050405020304" pitchFamily="18" charset="0"/>
                      </a:rPr>
                      <m:t>aq</m:t>
                    </m:r>
                    <m:r>
                      <a:rPr lang="en-GB" altLang="zh-CN" sz="1600"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600"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GB" altLang="zh-CN" sz="1600" kern="100">
                            <a:latin typeface="Cambria Math" panose="02040503050406030204" pitchFamily="18" charset="0"/>
                            <a:ea typeface="等线" panose="02010600030101010101" pitchFamily="2" charset="-122"/>
                            <a:cs typeface="Times New Roman" panose="02020603050405020304" pitchFamily="18" charset="0"/>
                          </a:rPr>
                          <m:t>H</m:t>
                        </m:r>
                      </m:e>
                      <m:sub>
                        <m:r>
                          <a:rPr lang="en-GB" altLang="zh-CN" sz="1600" kern="100">
                            <a:latin typeface="Cambria Math" panose="02040503050406030204" pitchFamily="18" charset="0"/>
                            <a:ea typeface="等线" panose="02010600030101010101" pitchFamily="2" charset="-122"/>
                            <a:cs typeface="Times New Roman" panose="02020603050405020304" pitchFamily="18" charset="0"/>
                          </a:rPr>
                          <m:t>2</m:t>
                        </m:r>
                      </m:sub>
                    </m:sSub>
                    <m:r>
                      <m:rPr>
                        <m:sty m:val="p"/>
                      </m:rPr>
                      <a:rPr lang="en-GB" altLang="zh-CN" sz="1600" kern="100">
                        <a:latin typeface="Cambria Math" panose="02040503050406030204" pitchFamily="18" charset="0"/>
                        <a:ea typeface="等线" panose="02010600030101010101" pitchFamily="2" charset="-122"/>
                        <a:cs typeface="Times New Roman" panose="02020603050405020304" pitchFamily="18" charset="0"/>
                      </a:rPr>
                      <m:t>O</m:t>
                    </m:r>
                    <m:r>
                      <a:rPr lang="en-GB" altLang="zh-CN" sz="1600" kern="100">
                        <a:latin typeface="Cambria Math" panose="02040503050406030204" pitchFamily="18" charset="0"/>
                        <a:ea typeface="等线" panose="02010600030101010101" pitchFamily="2" charset="-122"/>
                        <a:cs typeface="Times New Roman" panose="02020603050405020304" pitchFamily="18" charset="0"/>
                      </a:rPr>
                      <m:t>=</m:t>
                    </m:r>
                    <m:sSup>
                      <m:sSupPr>
                        <m:ctrlPr>
                          <a:rPr lang="zh-CN" altLang="zh-CN" sz="1600" i="1" kern="100">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GB" altLang="zh-CN" sz="1600" kern="100">
                            <a:latin typeface="Cambria Math" panose="02040503050406030204" pitchFamily="18" charset="0"/>
                            <a:ea typeface="等线" panose="02010600030101010101" pitchFamily="2" charset="-122"/>
                            <a:cs typeface="Times New Roman" panose="02020603050405020304" pitchFamily="18" charset="0"/>
                          </a:rPr>
                          <m:t>H</m:t>
                        </m:r>
                      </m:e>
                      <m:sup>
                        <m:r>
                          <a:rPr lang="en-GB" altLang="zh-CN" sz="1600" kern="100">
                            <a:latin typeface="Cambria Math" panose="02040503050406030204" pitchFamily="18" charset="0"/>
                            <a:ea typeface="等线" panose="02010600030101010101" pitchFamily="2" charset="-122"/>
                            <a:cs typeface="Times New Roman" panose="02020603050405020304" pitchFamily="18" charset="0"/>
                          </a:rPr>
                          <m:t>+</m:t>
                        </m:r>
                      </m:sup>
                    </m:sSup>
                    <m:r>
                      <a:rPr lang="en-GB" altLang="zh-CN" sz="1600" kern="100">
                        <a:latin typeface="Cambria Math" panose="02040503050406030204" pitchFamily="18" charset="0"/>
                        <a:ea typeface="等线" panose="02010600030101010101" pitchFamily="2" charset="-122"/>
                        <a:cs typeface="Times New Roman" panose="02020603050405020304" pitchFamily="18" charset="0"/>
                      </a:rPr>
                      <m:t>+</m:t>
                    </m:r>
                    <m:sSubSup>
                      <m:sSubSupPr>
                        <m:ctrlPr>
                          <a:rPr lang="zh-CN" altLang="zh-CN" sz="1600" i="1" kern="100">
                            <a:latin typeface="Cambria Math" panose="02040503050406030204" pitchFamily="18" charset="0"/>
                            <a:ea typeface="Cambria Math" panose="02040503050406030204" pitchFamily="18" charset="0"/>
                            <a:cs typeface="Times New Roman" panose="02020603050405020304" pitchFamily="18" charset="0"/>
                          </a:rPr>
                        </m:ctrlPr>
                      </m:sSubSupPr>
                      <m:e>
                        <m:r>
                          <m:rPr>
                            <m:sty m:val="p"/>
                          </m:rPr>
                          <a:rPr lang="en-GB" altLang="zh-CN" sz="1600" kern="100">
                            <a:latin typeface="Cambria Math" panose="02040503050406030204" pitchFamily="18" charset="0"/>
                            <a:ea typeface="等线" panose="02010600030101010101" pitchFamily="2" charset="-122"/>
                            <a:cs typeface="Times New Roman" panose="02020603050405020304" pitchFamily="18" charset="0"/>
                          </a:rPr>
                          <m:t>HCO</m:t>
                        </m:r>
                      </m:e>
                      <m:sub>
                        <m:r>
                          <a:rPr lang="en-GB" altLang="zh-CN" sz="1600" kern="100">
                            <a:latin typeface="Cambria Math" panose="02040503050406030204" pitchFamily="18" charset="0"/>
                            <a:ea typeface="等线" panose="02010600030101010101" pitchFamily="2" charset="-122"/>
                            <a:cs typeface="Times New Roman" panose="02020603050405020304" pitchFamily="18" charset="0"/>
                          </a:rPr>
                          <m:t>3</m:t>
                        </m:r>
                      </m:sub>
                      <m:sup>
                        <m:r>
                          <a:rPr lang="en-GB" altLang="zh-CN" sz="1600" i="1" kern="100">
                            <a:latin typeface="Cambria Math" panose="02040503050406030204" pitchFamily="18" charset="0"/>
                            <a:ea typeface="等线" panose="02010600030101010101" pitchFamily="2" charset="-122"/>
                            <a:cs typeface="Times New Roman" panose="02020603050405020304" pitchFamily="18" charset="0"/>
                          </a:rPr>
                          <m:t>−</m:t>
                        </m:r>
                      </m:sup>
                    </m:sSubSup>
                  </m:oMath>
                </a14:m>
                <a:r>
                  <a:rPr lang="en-GB" altLang="zh-CN" sz="1600" kern="100" dirty="0">
                    <a:latin typeface="Times New Roman" panose="02020603050405020304" pitchFamily="18" charset="0"/>
                    <a:ea typeface="等线" panose="02010600030101010101" pitchFamily="2" charset="-122"/>
                    <a:cs typeface="Times New Roman" panose="02020603050405020304" pitchFamily="18" charset="0"/>
                  </a:rPr>
                  <a:t>                 2. </a:t>
                </a:r>
                <a14:m>
                  <m:oMath xmlns:m="http://schemas.openxmlformats.org/officeDocument/2006/math">
                    <m:sSubSup>
                      <m:sSubSupPr>
                        <m:ctrlPr>
                          <a:rPr lang="zh-CN" altLang="zh-CN" sz="1600" i="1" kern="100">
                            <a:latin typeface="Cambria Math" panose="02040503050406030204" pitchFamily="18" charset="0"/>
                            <a:ea typeface="Cambria Math" panose="02040503050406030204" pitchFamily="18" charset="0"/>
                            <a:cs typeface="Times New Roman" panose="02020603050405020304" pitchFamily="18" charset="0"/>
                          </a:rPr>
                        </m:ctrlPr>
                      </m:sSubSupPr>
                      <m:e>
                        <m:r>
                          <m:rPr>
                            <m:sty m:val="p"/>
                          </m:rPr>
                          <a:rPr lang="en-GB" altLang="zh-CN" sz="1600" kern="100">
                            <a:latin typeface="Cambria Math" panose="02040503050406030204" pitchFamily="18" charset="0"/>
                            <a:ea typeface="等线" panose="02010600030101010101" pitchFamily="2" charset="-122"/>
                            <a:cs typeface="Times New Roman" panose="02020603050405020304" pitchFamily="18" charset="0"/>
                          </a:rPr>
                          <m:t>HCO</m:t>
                        </m:r>
                      </m:e>
                      <m:sub>
                        <m:r>
                          <a:rPr lang="en-GB" altLang="zh-CN" sz="1600" kern="100">
                            <a:latin typeface="Cambria Math" panose="02040503050406030204" pitchFamily="18" charset="0"/>
                            <a:ea typeface="等线" panose="02010600030101010101" pitchFamily="2" charset="-122"/>
                            <a:cs typeface="Times New Roman" panose="02020603050405020304" pitchFamily="18" charset="0"/>
                          </a:rPr>
                          <m:t>3</m:t>
                        </m:r>
                      </m:sub>
                      <m:sup>
                        <m:r>
                          <a:rPr lang="en-GB" altLang="zh-CN" sz="1600" i="1" kern="100">
                            <a:latin typeface="Cambria Math" panose="02040503050406030204" pitchFamily="18" charset="0"/>
                            <a:ea typeface="等线" panose="02010600030101010101" pitchFamily="2" charset="-122"/>
                            <a:cs typeface="Times New Roman" panose="02020603050405020304" pitchFamily="18" charset="0"/>
                          </a:rPr>
                          <m:t>−</m:t>
                        </m:r>
                      </m:sup>
                    </m:sSubSup>
                    <m:r>
                      <a:rPr lang="en-GB" altLang="zh-CN" sz="1600" kern="100">
                        <a:latin typeface="Cambria Math" panose="02040503050406030204" pitchFamily="18" charset="0"/>
                        <a:ea typeface="等线" panose="02010600030101010101" pitchFamily="2" charset="-122"/>
                        <a:cs typeface="Times New Roman" panose="02020603050405020304" pitchFamily="18" charset="0"/>
                      </a:rPr>
                      <m:t>=</m:t>
                    </m:r>
                    <m:sSup>
                      <m:sSupPr>
                        <m:ctrlPr>
                          <a:rPr lang="zh-CN" altLang="zh-CN" sz="1600" i="1" kern="100">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GB" altLang="zh-CN" sz="1600" kern="100">
                            <a:latin typeface="Cambria Math" panose="02040503050406030204" pitchFamily="18" charset="0"/>
                            <a:ea typeface="等线" panose="02010600030101010101" pitchFamily="2" charset="-122"/>
                            <a:cs typeface="Times New Roman" panose="02020603050405020304" pitchFamily="18" charset="0"/>
                          </a:rPr>
                          <m:t>H</m:t>
                        </m:r>
                      </m:e>
                      <m:sup>
                        <m:r>
                          <a:rPr lang="en-GB" altLang="zh-CN" sz="1600" kern="100">
                            <a:latin typeface="Cambria Math" panose="02040503050406030204" pitchFamily="18" charset="0"/>
                            <a:ea typeface="等线" panose="02010600030101010101" pitchFamily="2" charset="-122"/>
                            <a:cs typeface="Times New Roman" panose="02020603050405020304" pitchFamily="18" charset="0"/>
                          </a:rPr>
                          <m:t>+</m:t>
                        </m:r>
                      </m:sup>
                    </m:sSup>
                    <m:r>
                      <a:rPr lang="en-GB" altLang="zh-CN" sz="1600" kern="100">
                        <a:latin typeface="Cambria Math" panose="02040503050406030204" pitchFamily="18" charset="0"/>
                        <a:ea typeface="等线" panose="02010600030101010101" pitchFamily="2" charset="-122"/>
                        <a:cs typeface="Times New Roman" panose="02020603050405020304" pitchFamily="18" charset="0"/>
                      </a:rPr>
                      <m:t>+</m:t>
                    </m:r>
                    <m:sSubSup>
                      <m:sSubSupPr>
                        <m:ctrlPr>
                          <a:rPr lang="zh-CN" altLang="zh-CN" sz="1600" i="1" kern="100">
                            <a:latin typeface="Cambria Math" panose="02040503050406030204" pitchFamily="18" charset="0"/>
                            <a:ea typeface="Cambria Math" panose="02040503050406030204" pitchFamily="18" charset="0"/>
                            <a:cs typeface="Times New Roman" panose="02020603050405020304" pitchFamily="18" charset="0"/>
                          </a:rPr>
                        </m:ctrlPr>
                      </m:sSubSupPr>
                      <m:e>
                        <m:r>
                          <m:rPr>
                            <m:sty m:val="p"/>
                          </m:rPr>
                          <a:rPr lang="en-GB" altLang="zh-CN" sz="1600" kern="100">
                            <a:latin typeface="Cambria Math" panose="02040503050406030204" pitchFamily="18" charset="0"/>
                            <a:ea typeface="等线" panose="02010600030101010101" pitchFamily="2" charset="-122"/>
                            <a:cs typeface="Times New Roman" panose="02020603050405020304" pitchFamily="18" charset="0"/>
                          </a:rPr>
                          <m:t>CO</m:t>
                        </m:r>
                      </m:e>
                      <m:sub>
                        <m:r>
                          <a:rPr lang="en-GB" altLang="zh-CN" sz="1600" kern="100">
                            <a:latin typeface="Cambria Math" panose="02040503050406030204" pitchFamily="18" charset="0"/>
                            <a:ea typeface="等线" panose="02010600030101010101" pitchFamily="2" charset="-122"/>
                            <a:cs typeface="Times New Roman" panose="02020603050405020304" pitchFamily="18" charset="0"/>
                          </a:rPr>
                          <m:t>3</m:t>
                        </m:r>
                      </m:sub>
                      <m:sup>
                        <m:r>
                          <a:rPr lang="en-GB" altLang="zh-CN" sz="1600" kern="100">
                            <a:latin typeface="Cambria Math" panose="02040503050406030204" pitchFamily="18" charset="0"/>
                            <a:ea typeface="等线" panose="02010600030101010101" pitchFamily="2" charset="-122"/>
                            <a:cs typeface="Times New Roman" panose="02020603050405020304" pitchFamily="18" charset="0"/>
                          </a:rPr>
                          <m:t>2</m:t>
                        </m:r>
                        <m:r>
                          <a:rPr lang="en-GB" altLang="zh-CN" sz="1600" i="1" kern="100">
                            <a:latin typeface="Cambria Math" panose="02040503050406030204" pitchFamily="18" charset="0"/>
                            <a:ea typeface="等线" panose="02010600030101010101" pitchFamily="2" charset="-122"/>
                            <a:cs typeface="Times New Roman" panose="02020603050405020304" pitchFamily="18" charset="0"/>
                          </a:rPr>
                          <m:t>−</m:t>
                        </m:r>
                      </m:sup>
                    </m:sSubSup>
                  </m:oMath>
                </a14:m>
                <a:r>
                  <a:rPr lang="en-GB" altLang="zh-CN" sz="1600" kern="100" dirty="0">
                    <a:latin typeface="Times New Roman" panose="02020603050405020304" pitchFamily="18" charset="0"/>
                    <a:ea typeface="等线" panose="02010600030101010101" pitchFamily="2" charset="-122"/>
                    <a:cs typeface="Times New Roman" panose="02020603050405020304" pitchFamily="18" charset="0"/>
                  </a:rPr>
                  <a:t>                       </a:t>
                </a:r>
                <a:endParaRPr lang="zh-CN" altLang="zh-CN" sz="1600" kern="100" dirty="0">
                  <a:effectLst/>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37704" y="2523316"/>
                <a:ext cx="3262040" cy="1086451"/>
              </a:xfrm>
              <a:prstGeom prst="rect">
                <a:avLst/>
              </a:prstGeom>
              <a:blipFill>
                <a:blip r:embed="rId3"/>
                <a:stretch>
                  <a:fillRect l="-11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237704" y="4459615"/>
                <a:ext cx="5328592" cy="1571199"/>
              </a:xfrm>
              <a:prstGeom prst="rect">
                <a:avLst/>
              </a:prstGeom>
            </p:spPr>
            <p:txBody>
              <a:bodyPr wrap="square">
                <a:spAutoFit/>
              </a:bodyPr>
              <a:lstStyle/>
              <a:p>
                <a:pPr>
                  <a:lnSpc>
                    <a:spcPct val="200000"/>
                  </a:lnSpc>
                  <a:spcAft>
                    <a:spcPts val="0"/>
                  </a:spcAft>
                </a:pPr>
                <a:r>
                  <a:rPr lang="en-GB" altLang="zh-CN" sz="1600" kern="100" dirty="0">
                    <a:ea typeface="等线" panose="02010600030101010101" pitchFamily="2" charset="-122"/>
                    <a:cs typeface="Times New Roman" panose="02020603050405020304" pitchFamily="18" charset="0"/>
                  </a:rPr>
                  <a:t>3. </a:t>
                </a:r>
                <a14:m>
                  <m:oMath xmlns:m="http://schemas.openxmlformats.org/officeDocument/2006/math">
                    <m:r>
                      <m:rPr>
                        <m:sty m:val="p"/>
                      </m:rPr>
                      <a:rPr lang="en-GB" altLang="zh-CN" sz="1600" kern="100">
                        <a:latin typeface="Cambria Math" panose="02040503050406030204" pitchFamily="18" charset="0"/>
                        <a:ea typeface="等线" panose="02010600030101010101" pitchFamily="2" charset="-122"/>
                        <a:cs typeface="Times New Roman" panose="02020603050405020304" pitchFamily="18" charset="0"/>
                      </a:rPr>
                      <m:t>Calcite</m:t>
                    </m:r>
                    <m:r>
                      <a:rPr lang="en-GB" altLang="zh-CN" sz="1600" kern="100">
                        <a:latin typeface="Cambria Math" panose="02040503050406030204" pitchFamily="18" charset="0"/>
                        <a:ea typeface="等线" panose="02010600030101010101" pitchFamily="2" charset="-122"/>
                        <a:cs typeface="Times New Roman" panose="02020603050405020304" pitchFamily="18" charset="0"/>
                      </a:rPr>
                      <m:t>+</m:t>
                    </m:r>
                    <m:sSup>
                      <m:sSupPr>
                        <m:ctrlPr>
                          <a:rPr lang="zh-CN" altLang="zh-CN" sz="1600" i="1" kern="100">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GB" altLang="zh-CN" sz="1600" kern="100">
                            <a:latin typeface="Cambria Math" panose="02040503050406030204" pitchFamily="18" charset="0"/>
                            <a:ea typeface="等线" panose="02010600030101010101" pitchFamily="2" charset="-122"/>
                            <a:cs typeface="Times New Roman" panose="02020603050405020304" pitchFamily="18" charset="0"/>
                          </a:rPr>
                          <m:t>H</m:t>
                        </m:r>
                      </m:e>
                      <m:sup>
                        <m:r>
                          <a:rPr lang="en-GB" altLang="zh-CN" sz="1600" kern="100">
                            <a:latin typeface="Cambria Math" panose="02040503050406030204" pitchFamily="18" charset="0"/>
                            <a:ea typeface="等线" panose="02010600030101010101" pitchFamily="2" charset="-122"/>
                            <a:cs typeface="Times New Roman" panose="02020603050405020304" pitchFamily="18" charset="0"/>
                          </a:rPr>
                          <m:t>+</m:t>
                        </m:r>
                      </m:sup>
                    </m:sSup>
                    <m:box>
                      <m:boxPr>
                        <m:ctrlPr>
                          <a:rPr lang="zh-CN" altLang="zh-CN" sz="1600" i="1" kern="100">
                            <a:latin typeface="Cambria Math" panose="02040503050406030204" pitchFamily="18" charset="0"/>
                            <a:ea typeface="Cambria Math" panose="02040503050406030204" pitchFamily="18" charset="0"/>
                            <a:cs typeface="Times New Roman" panose="02020603050405020304" pitchFamily="18" charset="0"/>
                          </a:rPr>
                        </m:ctrlPr>
                      </m:boxPr>
                      <m:e>
                        <m:groupChr>
                          <m:groupChrPr>
                            <m:chr m:val="↔"/>
                            <m:vertJc m:val="bot"/>
                            <m:ctrlPr>
                              <a:rPr lang="zh-CN" altLang="zh-CN" sz="1600" i="1" kern="100">
                                <a:latin typeface="Cambria Math" panose="02040503050406030204" pitchFamily="18" charset="0"/>
                                <a:ea typeface="Cambria Math" panose="02040503050406030204" pitchFamily="18" charset="0"/>
                                <a:cs typeface="Times New Roman" panose="02020603050405020304" pitchFamily="18" charset="0"/>
                              </a:rPr>
                            </m:ctrlPr>
                          </m:groupChrPr>
                          <m:e>
                            <m:r>
                              <a:rPr lang="en-GB" altLang="zh-CN" sz="1600" i="1" kern="100">
                                <a:latin typeface="Cambria Math" panose="02040503050406030204" pitchFamily="18" charset="0"/>
                                <a:ea typeface="等线" panose="02010600030101010101" pitchFamily="2" charset="-122"/>
                                <a:cs typeface="Times New Roman" panose="02020603050405020304" pitchFamily="18" charset="0"/>
                              </a:rPr>
                              <m:t> </m:t>
                            </m:r>
                          </m:e>
                        </m:groupChr>
                      </m:e>
                    </m:box>
                    <m:sSup>
                      <m:sSupPr>
                        <m:ctrlPr>
                          <a:rPr lang="zh-CN" altLang="zh-CN" sz="1600" i="1" kern="100">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GB" altLang="zh-CN" sz="1600" kern="100">
                            <a:latin typeface="Cambria Math" panose="02040503050406030204" pitchFamily="18" charset="0"/>
                            <a:ea typeface="等线" panose="02010600030101010101" pitchFamily="2" charset="-122"/>
                            <a:cs typeface="Times New Roman" panose="02020603050405020304" pitchFamily="18" charset="0"/>
                          </a:rPr>
                          <m:t>Ca</m:t>
                        </m:r>
                      </m:e>
                      <m:sup>
                        <m:r>
                          <a:rPr lang="en-GB" altLang="zh-CN" sz="1600" kern="100">
                            <a:latin typeface="Cambria Math" panose="02040503050406030204" pitchFamily="18" charset="0"/>
                            <a:ea typeface="等线" panose="02010600030101010101" pitchFamily="2" charset="-122"/>
                            <a:cs typeface="Times New Roman" panose="02020603050405020304" pitchFamily="18" charset="0"/>
                          </a:rPr>
                          <m:t>2+</m:t>
                        </m:r>
                      </m:sup>
                    </m:sSup>
                    <m:r>
                      <a:rPr lang="en-GB" altLang="zh-CN" sz="1600" kern="100">
                        <a:latin typeface="Cambria Math" panose="02040503050406030204" pitchFamily="18" charset="0"/>
                        <a:ea typeface="等线" panose="02010600030101010101" pitchFamily="2" charset="-122"/>
                        <a:cs typeface="Times New Roman" panose="02020603050405020304" pitchFamily="18" charset="0"/>
                      </a:rPr>
                      <m:t>+</m:t>
                    </m:r>
                    <m:sSubSup>
                      <m:sSubSupPr>
                        <m:ctrlPr>
                          <a:rPr lang="zh-CN" altLang="zh-CN" sz="1600" i="1" kern="100">
                            <a:latin typeface="Cambria Math" panose="02040503050406030204" pitchFamily="18" charset="0"/>
                            <a:ea typeface="Cambria Math" panose="02040503050406030204" pitchFamily="18" charset="0"/>
                            <a:cs typeface="Times New Roman" panose="02020603050405020304" pitchFamily="18" charset="0"/>
                          </a:rPr>
                        </m:ctrlPr>
                      </m:sSubSupPr>
                      <m:e>
                        <m:r>
                          <m:rPr>
                            <m:sty m:val="p"/>
                          </m:rPr>
                          <a:rPr lang="en-GB" altLang="zh-CN" sz="1600" kern="100">
                            <a:latin typeface="Cambria Math" panose="02040503050406030204" pitchFamily="18" charset="0"/>
                            <a:ea typeface="等线" panose="02010600030101010101" pitchFamily="2" charset="-122"/>
                            <a:cs typeface="Times New Roman" panose="02020603050405020304" pitchFamily="18" charset="0"/>
                          </a:rPr>
                          <m:t>HCO</m:t>
                        </m:r>
                      </m:e>
                      <m:sub>
                        <m:r>
                          <a:rPr lang="en-GB" altLang="zh-CN" sz="1600" kern="100">
                            <a:latin typeface="Cambria Math" panose="02040503050406030204" pitchFamily="18" charset="0"/>
                            <a:ea typeface="等线" panose="02010600030101010101" pitchFamily="2" charset="-122"/>
                            <a:cs typeface="Times New Roman" panose="02020603050405020304" pitchFamily="18" charset="0"/>
                          </a:rPr>
                          <m:t>3</m:t>
                        </m:r>
                      </m:sub>
                      <m:sup>
                        <m:r>
                          <a:rPr lang="en-GB" altLang="zh-CN" sz="1600" i="1" kern="100">
                            <a:latin typeface="Cambria Math" panose="02040503050406030204" pitchFamily="18" charset="0"/>
                            <a:ea typeface="等线" panose="02010600030101010101" pitchFamily="2" charset="-122"/>
                            <a:cs typeface="Times New Roman" panose="02020603050405020304" pitchFamily="18" charset="0"/>
                          </a:rPr>
                          <m:t>−</m:t>
                        </m:r>
                      </m:sup>
                    </m:sSubSup>
                  </m:oMath>
                </a14:m>
                <a:r>
                  <a:rPr lang="en-GB" altLang="zh-CN" sz="1600" kern="100" dirty="0">
                    <a:latin typeface="Times New Roman" panose="02020603050405020304" pitchFamily="18" charset="0"/>
                    <a:ea typeface="等线" panose="02010600030101010101" pitchFamily="2" charset="-122"/>
                    <a:cs typeface="Times New Roman" panose="02020603050405020304" pitchFamily="18" charset="0"/>
                  </a:rPr>
                  <a:t>                    </a:t>
                </a:r>
                <a:endParaRPr lang="zh-CN" altLang="zh-CN" sz="16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200000"/>
                  </a:lnSpc>
                  <a:spcAft>
                    <a:spcPts val="0"/>
                  </a:spcAft>
                </a:pPr>
                <a:r>
                  <a:rPr lang="en-GB" altLang="zh-CN" sz="1600" kern="100" dirty="0">
                    <a:ea typeface="等线" panose="02010600030101010101" pitchFamily="2" charset="-122"/>
                    <a:cs typeface="Times New Roman" panose="02020603050405020304" pitchFamily="18" charset="0"/>
                  </a:rPr>
                  <a:t>4. </a:t>
                </a:r>
                <a14:m>
                  <m:oMath xmlns:m="http://schemas.openxmlformats.org/officeDocument/2006/math">
                    <m:r>
                      <m:rPr>
                        <m:sty m:val="p"/>
                      </m:rPr>
                      <a:rPr lang="en-GB" altLang="zh-CN" sz="1600" kern="100">
                        <a:latin typeface="Cambria Math" panose="02040503050406030204" pitchFamily="18" charset="0"/>
                        <a:ea typeface="等线" panose="02010600030101010101" pitchFamily="2" charset="-122"/>
                        <a:cs typeface="Times New Roman" panose="02020603050405020304" pitchFamily="18" charset="0"/>
                      </a:rPr>
                      <m:t>Anorthite</m:t>
                    </m:r>
                    <m:r>
                      <a:rPr lang="en-GB" altLang="zh-CN" sz="1600" kern="100">
                        <a:latin typeface="Cambria Math" panose="02040503050406030204" pitchFamily="18" charset="0"/>
                        <a:ea typeface="等线" panose="02010600030101010101" pitchFamily="2" charset="-122"/>
                        <a:cs typeface="Times New Roman" panose="02020603050405020304" pitchFamily="18" charset="0"/>
                      </a:rPr>
                      <m:t>+8</m:t>
                    </m:r>
                    <m:sSup>
                      <m:sSupPr>
                        <m:ctrlPr>
                          <a:rPr lang="zh-CN" altLang="zh-CN" sz="1600" i="1" kern="100">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GB" altLang="zh-CN" sz="1600" kern="100">
                            <a:latin typeface="Cambria Math" panose="02040503050406030204" pitchFamily="18" charset="0"/>
                            <a:ea typeface="等线" panose="02010600030101010101" pitchFamily="2" charset="-122"/>
                            <a:cs typeface="Times New Roman" panose="02020603050405020304" pitchFamily="18" charset="0"/>
                          </a:rPr>
                          <m:t>H</m:t>
                        </m:r>
                      </m:e>
                      <m:sup>
                        <m:r>
                          <a:rPr lang="en-GB" altLang="zh-CN" sz="1600" kern="100">
                            <a:latin typeface="Cambria Math" panose="02040503050406030204" pitchFamily="18" charset="0"/>
                            <a:ea typeface="等线" panose="02010600030101010101" pitchFamily="2" charset="-122"/>
                            <a:cs typeface="Times New Roman" panose="02020603050405020304" pitchFamily="18" charset="0"/>
                          </a:rPr>
                          <m:t>+</m:t>
                        </m:r>
                      </m:sup>
                    </m:sSup>
                    <m:groupChr>
                      <m:groupChrPr>
                        <m:chr m:val="↔"/>
                        <m:vertJc m:val="bot"/>
                        <m:ctrlPr>
                          <a:rPr lang="zh-CN" altLang="zh-CN" sz="1600" i="1" kern="100">
                            <a:latin typeface="Cambria Math" panose="02040503050406030204" pitchFamily="18" charset="0"/>
                            <a:ea typeface="Cambria Math" panose="02040503050406030204" pitchFamily="18" charset="0"/>
                            <a:cs typeface="Times New Roman" panose="02020603050405020304" pitchFamily="18" charset="0"/>
                          </a:rPr>
                        </m:ctrlPr>
                      </m:groupChrPr>
                      <m:e>
                        <m:r>
                          <a:rPr lang="en-GB" altLang="zh-CN" sz="1600" i="1" kern="100">
                            <a:latin typeface="Cambria Math" panose="02040503050406030204" pitchFamily="18" charset="0"/>
                            <a:ea typeface="等线" panose="02010600030101010101" pitchFamily="2" charset="-122"/>
                            <a:cs typeface="Times New Roman" panose="02020603050405020304" pitchFamily="18" charset="0"/>
                          </a:rPr>
                          <m:t> </m:t>
                        </m:r>
                      </m:e>
                    </m:groupChr>
                    <m:r>
                      <a:rPr lang="en-GB" altLang="zh-CN" sz="1600" i="1" kern="100">
                        <a:latin typeface="Cambria Math" panose="02040503050406030204" pitchFamily="18" charset="0"/>
                        <a:ea typeface="等线" panose="02010600030101010101" pitchFamily="2" charset="-122"/>
                        <a:cs typeface="Times New Roman" panose="02020603050405020304" pitchFamily="18" charset="0"/>
                      </a:rPr>
                      <m:t>4</m:t>
                    </m:r>
                    <m:sSub>
                      <m:sSubPr>
                        <m:ctrlPr>
                          <a:rPr lang="zh-CN" altLang="zh-CN" sz="1600"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GB" altLang="zh-CN" sz="1600" kern="100">
                            <a:latin typeface="Cambria Math" panose="02040503050406030204" pitchFamily="18" charset="0"/>
                            <a:ea typeface="等线" panose="02010600030101010101" pitchFamily="2" charset="-122"/>
                            <a:cs typeface="Times New Roman" panose="02020603050405020304" pitchFamily="18" charset="0"/>
                          </a:rPr>
                          <m:t>H</m:t>
                        </m:r>
                      </m:e>
                      <m:sub>
                        <m:r>
                          <a:rPr lang="en-GB" altLang="zh-CN" sz="1600" kern="100">
                            <a:latin typeface="Cambria Math" panose="02040503050406030204" pitchFamily="18" charset="0"/>
                            <a:ea typeface="等线" panose="02010600030101010101" pitchFamily="2" charset="-122"/>
                            <a:cs typeface="Times New Roman" panose="02020603050405020304" pitchFamily="18" charset="0"/>
                          </a:rPr>
                          <m:t>2</m:t>
                        </m:r>
                      </m:sub>
                    </m:sSub>
                    <m:r>
                      <m:rPr>
                        <m:sty m:val="p"/>
                      </m:rPr>
                      <a:rPr lang="en-GB" altLang="zh-CN" sz="1600" kern="100">
                        <a:latin typeface="Cambria Math" panose="02040503050406030204" pitchFamily="18" charset="0"/>
                        <a:ea typeface="等线" panose="02010600030101010101" pitchFamily="2" charset="-122"/>
                        <a:cs typeface="Times New Roman" panose="02020603050405020304" pitchFamily="18" charset="0"/>
                      </a:rPr>
                      <m:t>O</m:t>
                    </m:r>
                    <m:r>
                      <a:rPr lang="en-GB" altLang="zh-CN" sz="1600" kern="100">
                        <a:latin typeface="Cambria Math" panose="02040503050406030204" pitchFamily="18" charset="0"/>
                        <a:ea typeface="等线" panose="02010600030101010101" pitchFamily="2" charset="-122"/>
                        <a:cs typeface="Times New Roman" panose="02020603050405020304" pitchFamily="18" charset="0"/>
                      </a:rPr>
                      <m:t>+</m:t>
                    </m:r>
                    <m:sSup>
                      <m:sSupPr>
                        <m:ctrlPr>
                          <a:rPr lang="zh-CN" altLang="zh-CN" sz="1600" i="1" kern="100">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GB" altLang="zh-CN" sz="1600" kern="100">
                            <a:latin typeface="Cambria Math" panose="02040503050406030204" pitchFamily="18" charset="0"/>
                            <a:ea typeface="等线" panose="02010600030101010101" pitchFamily="2" charset="-122"/>
                            <a:cs typeface="Times New Roman" panose="02020603050405020304" pitchFamily="18" charset="0"/>
                          </a:rPr>
                          <m:t>Ca</m:t>
                        </m:r>
                      </m:e>
                      <m:sup>
                        <m:r>
                          <a:rPr lang="en-GB" altLang="zh-CN" sz="1600" kern="100">
                            <a:latin typeface="Cambria Math" panose="02040503050406030204" pitchFamily="18" charset="0"/>
                            <a:ea typeface="等线" panose="02010600030101010101" pitchFamily="2" charset="-122"/>
                            <a:cs typeface="Times New Roman" panose="02020603050405020304" pitchFamily="18" charset="0"/>
                          </a:rPr>
                          <m:t>2+</m:t>
                        </m:r>
                      </m:sup>
                    </m:sSup>
                    <m:r>
                      <a:rPr lang="en-GB" altLang="zh-CN" sz="1600" kern="100">
                        <a:latin typeface="Cambria Math" panose="02040503050406030204" pitchFamily="18" charset="0"/>
                        <a:ea typeface="等线" panose="02010600030101010101" pitchFamily="2" charset="-122"/>
                        <a:cs typeface="Times New Roman" panose="02020603050405020304" pitchFamily="18" charset="0"/>
                      </a:rPr>
                      <m:t>+2</m:t>
                    </m:r>
                    <m:sSup>
                      <m:sSupPr>
                        <m:ctrlPr>
                          <a:rPr lang="zh-CN" altLang="zh-CN" sz="1600" i="1" kern="100">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GB" altLang="zh-CN" sz="1600" kern="100">
                            <a:latin typeface="Cambria Math" panose="02040503050406030204" pitchFamily="18" charset="0"/>
                            <a:ea typeface="等线" panose="02010600030101010101" pitchFamily="2" charset="-122"/>
                            <a:cs typeface="Times New Roman" panose="02020603050405020304" pitchFamily="18" charset="0"/>
                          </a:rPr>
                          <m:t>Al</m:t>
                        </m:r>
                      </m:e>
                      <m:sup>
                        <m:r>
                          <a:rPr lang="en-GB" altLang="zh-CN" sz="1600" kern="100">
                            <a:latin typeface="Cambria Math" panose="02040503050406030204" pitchFamily="18" charset="0"/>
                            <a:ea typeface="等线" panose="02010600030101010101" pitchFamily="2" charset="-122"/>
                            <a:cs typeface="Times New Roman" panose="02020603050405020304" pitchFamily="18" charset="0"/>
                          </a:rPr>
                          <m:t>3+</m:t>
                        </m:r>
                      </m:sup>
                    </m:sSup>
                    <m:r>
                      <a:rPr lang="en-GB" altLang="zh-CN" sz="1600"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600"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GB" altLang="zh-CN" sz="1600" kern="100">
                            <a:latin typeface="Cambria Math" panose="02040503050406030204" pitchFamily="18" charset="0"/>
                            <a:ea typeface="等线" panose="02010600030101010101" pitchFamily="2" charset="-122"/>
                            <a:cs typeface="Times New Roman" panose="02020603050405020304" pitchFamily="18" charset="0"/>
                          </a:rPr>
                          <m:t>SiO</m:t>
                        </m:r>
                      </m:e>
                      <m:sub>
                        <m:r>
                          <a:rPr lang="en-GB" altLang="zh-CN" sz="1600" kern="100">
                            <a:latin typeface="Cambria Math" panose="02040503050406030204" pitchFamily="18" charset="0"/>
                            <a:ea typeface="等线" panose="02010600030101010101" pitchFamily="2" charset="-122"/>
                            <a:cs typeface="Times New Roman" panose="02020603050405020304" pitchFamily="18" charset="0"/>
                          </a:rPr>
                          <m:t>2</m:t>
                        </m:r>
                      </m:sub>
                    </m:sSub>
                    <m:d>
                      <m:dPr>
                        <m:ctrlPr>
                          <a:rPr lang="zh-CN" altLang="zh-CN" sz="1600" i="1" kern="100">
                            <a:latin typeface="Cambria Math" panose="02040503050406030204" pitchFamily="18" charset="0"/>
                            <a:ea typeface="Cambria Math" panose="02040503050406030204" pitchFamily="18" charset="0"/>
                            <a:cs typeface="Times New Roman" panose="02020603050405020304" pitchFamily="18" charset="0"/>
                          </a:rPr>
                        </m:ctrlPr>
                      </m:dPr>
                      <m:e>
                        <m:r>
                          <m:rPr>
                            <m:sty m:val="p"/>
                          </m:rPr>
                          <a:rPr lang="en-GB" altLang="zh-CN" sz="1600" kern="100">
                            <a:latin typeface="Cambria Math" panose="02040503050406030204" pitchFamily="18" charset="0"/>
                            <a:ea typeface="等线" panose="02010600030101010101" pitchFamily="2" charset="-122"/>
                            <a:cs typeface="Times New Roman" panose="02020603050405020304" pitchFamily="18" charset="0"/>
                          </a:rPr>
                          <m:t>aq</m:t>
                        </m:r>
                      </m:e>
                    </m:d>
                  </m:oMath>
                </a14:m>
                <a:r>
                  <a:rPr lang="en-GB" altLang="zh-CN" sz="1600" kern="100" dirty="0">
                    <a:latin typeface="Times New Roman" panose="02020603050405020304" pitchFamily="18" charset="0"/>
                    <a:ea typeface="等线" panose="02010600030101010101" pitchFamily="2" charset="-122"/>
                    <a:cs typeface="Times New Roman" panose="02020603050405020304" pitchFamily="18" charset="0"/>
                  </a:rPr>
                  <a:t>        </a:t>
                </a:r>
                <a:endParaRPr lang="zh-CN" altLang="zh-CN" sz="16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200000"/>
                  </a:lnSpc>
                  <a:spcAft>
                    <a:spcPts val="0"/>
                  </a:spcAft>
                </a:pPr>
                <a:r>
                  <a:rPr lang="de-DE" altLang="zh-CN" sz="1600" kern="100" dirty="0">
                    <a:ea typeface="等线" panose="02010600030101010101" pitchFamily="2" charset="-122"/>
                    <a:cs typeface="Times New Roman" panose="02020603050405020304" pitchFamily="18" charset="0"/>
                  </a:rPr>
                  <a:t>5. </a:t>
                </a:r>
                <a14:m>
                  <m:oMath xmlns:m="http://schemas.openxmlformats.org/officeDocument/2006/math">
                    <m:r>
                      <m:rPr>
                        <m:sty m:val="p"/>
                      </m:rPr>
                      <a:rPr lang="de-DE" altLang="zh-CN" sz="1600" kern="100">
                        <a:latin typeface="Cambria Math" panose="02040503050406030204" pitchFamily="18" charset="0"/>
                        <a:ea typeface="等线" panose="02010600030101010101" pitchFamily="2" charset="-122"/>
                        <a:cs typeface="Times New Roman" panose="02020603050405020304" pitchFamily="18" charset="0"/>
                      </a:rPr>
                      <m:t>Kaolinite</m:t>
                    </m:r>
                    <m:r>
                      <a:rPr lang="de-DE" altLang="zh-CN" sz="1600" kern="100">
                        <a:latin typeface="Cambria Math" panose="02040503050406030204" pitchFamily="18" charset="0"/>
                        <a:ea typeface="等线" panose="02010600030101010101" pitchFamily="2" charset="-122"/>
                        <a:cs typeface="Times New Roman" panose="02020603050405020304" pitchFamily="18" charset="0"/>
                      </a:rPr>
                      <m:t>+6</m:t>
                    </m:r>
                    <m:sSup>
                      <m:sSupPr>
                        <m:ctrlPr>
                          <a:rPr lang="zh-CN" altLang="zh-CN" sz="1600" i="1" kern="100">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de-DE" altLang="zh-CN" sz="1600" kern="100">
                            <a:latin typeface="Cambria Math" panose="02040503050406030204" pitchFamily="18" charset="0"/>
                            <a:ea typeface="等线" panose="02010600030101010101" pitchFamily="2" charset="-122"/>
                            <a:cs typeface="Times New Roman" panose="02020603050405020304" pitchFamily="18" charset="0"/>
                          </a:rPr>
                          <m:t>H</m:t>
                        </m:r>
                      </m:e>
                      <m:sup>
                        <m:r>
                          <a:rPr lang="de-DE" altLang="zh-CN" sz="1600" kern="100">
                            <a:latin typeface="Cambria Math" panose="02040503050406030204" pitchFamily="18" charset="0"/>
                            <a:ea typeface="等线" panose="02010600030101010101" pitchFamily="2" charset="-122"/>
                            <a:cs typeface="Times New Roman" panose="02020603050405020304" pitchFamily="18" charset="0"/>
                          </a:rPr>
                          <m:t>+</m:t>
                        </m:r>
                      </m:sup>
                    </m:sSup>
                    <m:groupChr>
                      <m:groupChrPr>
                        <m:chr m:val="↔"/>
                        <m:vertJc m:val="bot"/>
                        <m:ctrlPr>
                          <a:rPr lang="zh-CN" altLang="zh-CN" sz="1600" i="1" kern="100">
                            <a:latin typeface="Cambria Math" panose="02040503050406030204" pitchFamily="18" charset="0"/>
                            <a:ea typeface="Cambria Math" panose="02040503050406030204" pitchFamily="18" charset="0"/>
                            <a:cs typeface="Times New Roman" panose="02020603050405020304" pitchFamily="18" charset="0"/>
                          </a:rPr>
                        </m:ctrlPr>
                      </m:groupChrPr>
                      <m:e>
                        <m:r>
                          <a:rPr lang="en-GB" altLang="zh-CN" sz="1600" i="1" kern="100">
                            <a:latin typeface="Cambria Math" panose="02040503050406030204" pitchFamily="18" charset="0"/>
                            <a:ea typeface="等线" panose="02010600030101010101" pitchFamily="2" charset="-122"/>
                            <a:cs typeface="Times New Roman" panose="02020603050405020304" pitchFamily="18" charset="0"/>
                          </a:rPr>
                          <m:t> </m:t>
                        </m:r>
                      </m:e>
                    </m:groupChr>
                    <m:r>
                      <a:rPr lang="de-DE" altLang="zh-CN" sz="1600" i="1" kern="100">
                        <a:latin typeface="Cambria Math" panose="02040503050406030204" pitchFamily="18" charset="0"/>
                        <a:ea typeface="等线" panose="02010600030101010101" pitchFamily="2" charset="-122"/>
                        <a:cs typeface="Times New Roman" panose="02020603050405020304" pitchFamily="18" charset="0"/>
                      </a:rPr>
                      <m:t>5</m:t>
                    </m:r>
                    <m:sSub>
                      <m:sSubPr>
                        <m:ctrlPr>
                          <a:rPr lang="zh-CN" altLang="zh-CN" sz="1600"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de-DE" altLang="zh-CN" sz="1600" kern="100">
                            <a:latin typeface="Cambria Math" panose="02040503050406030204" pitchFamily="18" charset="0"/>
                            <a:ea typeface="等线" panose="02010600030101010101" pitchFamily="2" charset="-122"/>
                            <a:cs typeface="Times New Roman" panose="02020603050405020304" pitchFamily="18" charset="0"/>
                          </a:rPr>
                          <m:t>H</m:t>
                        </m:r>
                      </m:e>
                      <m:sub>
                        <m:r>
                          <a:rPr lang="de-DE" altLang="zh-CN" sz="1600" kern="100">
                            <a:latin typeface="Cambria Math" panose="02040503050406030204" pitchFamily="18" charset="0"/>
                            <a:ea typeface="等线" panose="02010600030101010101" pitchFamily="2" charset="-122"/>
                            <a:cs typeface="Times New Roman" panose="02020603050405020304" pitchFamily="18" charset="0"/>
                          </a:rPr>
                          <m:t>2</m:t>
                        </m:r>
                      </m:sub>
                    </m:sSub>
                    <m:r>
                      <m:rPr>
                        <m:sty m:val="p"/>
                      </m:rPr>
                      <a:rPr lang="de-DE" altLang="zh-CN" sz="1600" kern="100">
                        <a:latin typeface="Cambria Math" panose="02040503050406030204" pitchFamily="18" charset="0"/>
                        <a:ea typeface="等线" panose="02010600030101010101" pitchFamily="2" charset="-122"/>
                        <a:cs typeface="Times New Roman" panose="02020603050405020304" pitchFamily="18" charset="0"/>
                      </a:rPr>
                      <m:t>O</m:t>
                    </m:r>
                    <m:r>
                      <a:rPr lang="de-DE" altLang="zh-CN" sz="1600" kern="100">
                        <a:latin typeface="Cambria Math" panose="02040503050406030204" pitchFamily="18" charset="0"/>
                        <a:ea typeface="等线" panose="02010600030101010101" pitchFamily="2" charset="-122"/>
                        <a:cs typeface="Times New Roman" panose="02020603050405020304" pitchFamily="18" charset="0"/>
                      </a:rPr>
                      <m:t>+2</m:t>
                    </m:r>
                    <m:sSup>
                      <m:sSupPr>
                        <m:ctrlPr>
                          <a:rPr lang="zh-CN" altLang="zh-CN" sz="1600" i="1" kern="100">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de-DE" altLang="zh-CN" sz="1600" kern="100">
                            <a:latin typeface="Cambria Math" panose="02040503050406030204" pitchFamily="18" charset="0"/>
                            <a:ea typeface="等线" panose="02010600030101010101" pitchFamily="2" charset="-122"/>
                            <a:cs typeface="Times New Roman" panose="02020603050405020304" pitchFamily="18" charset="0"/>
                          </a:rPr>
                          <m:t>Al</m:t>
                        </m:r>
                      </m:e>
                      <m:sup>
                        <m:r>
                          <a:rPr lang="de-DE" altLang="zh-CN" sz="1600" kern="100">
                            <a:latin typeface="Cambria Math" panose="02040503050406030204" pitchFamily="18" charset="0"/>
                            <a:ea typeface="等线" panose="02010600030101010101" pitchFamily="2" charset="-122"/>
                            <a:cs typeface="Times New Roman" panose="02020603050405020304" pitchFamily="18" charset="0"/>
                          </a:rPr>
                          <m:t>3+</m:t>
                        </m:r>
                      </m:sup>
                    </m:sSup>
                    <m:r>
                      <a:rPr lang="de-DE" altLang="zh-CN" sz="1600"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600"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de-DE" altLang="zh-CN" sz="1600" kern="100">
                            <a:latin typeface="Cambria Math" panose="02040503050406030204" pitchFamily="18" charset="0"/>
                            <a:ea typeface="等线" panose="02010600030101010101" pitchFamily="2" charset="-122"/>
                            <a:cs typeface="Times New Roman" panose="02020603050405020304" pitchFamily="18" charset="0"/>
                          </a:rPr>
                          <m:t>SiO</m:t>
                        </m:r>
                      </m:e>
                      <m:sub>
                        <m:r>
                          <a:rPr lang="de-DE" altLang="zh-CN" sz="1600" kern="100">
                            <a:latin typeface="Cambria Math" panose="02040503050406030204" pitchFamily="18" charset="0"/>
                            <a:ea typeface="等线" panose="02010600030101010101" pitchFamily="2" charset="-122"/>
                            <a:cs typeface="Times New Roman" panose="02020603050405020304" pitchFamily="18" charset="0"/>
                          </a:rPr>
                          <m:t>2</m:t>
                        </m:r>
                      </m:sub>
                    </m:sSub>
                    <m:d>
                      <m:dPr>
                        <m:ctrlPr>
                          <a:rPr lang="zh-CN" altLang="zh-CN" sz="1600" i="1" kern="100">
                            <a:latin typeface="Cambria Math" panose="02040503050406030204" pitchFamily="18" charset="0"/>
                            <a:ea typeface="Cambria Math" panose="02040503050406030204" pitchFamily="18" charset="0"/>
                            <a:cs typeface="Times New Roman" panose="02020603050405020304" pitchFamily="18" charset="0"/>
                          </a:rPr>
                        </m:ctrlPr>
                      </m:dPr>
                      <m:e>
                        <m:r>
                          <m:rPr>
                            <m:sty m:val="p"/>
                          </m:rPr>
                          <a:rPr lang="de-DE" altLang="zh-CN" sz="1600" kern="100">
                            <a:latin typeface="Cambria Math" panose="02040503050406030204" pitchFamily="18" charset="0"/>
                            <a:ea typeface="等线" panose="02010600030101010101" pitchFamily="2" charset="-122"/>
                            <a:cs typeface="Times New Roman" panose="02020603050405020304" pitchFamily="18" charset="0"/>
                          </a:rPr>
                          <m:t>aq</m:t>
                        </m:r>
                      </m:e>
                    </m:d>
                  </m:oMath>
                </a14:m>
                <a:r>
                  <a:rPr lang="en-GB" altLang="zh-CN" sz="1600" kern="100" dirty="0">
                    <a:latin typeface="Times New Roman" panose="02020603050405020304" pitchFamily="18" charset="0"/>
                    <a:ea typeface="等线" panose="02010600030101010101" pitchFamily="2" charset="-122"/>
                    <a:cs typeface="Times New Roman" panose="02020603050405020304" pitchFamily="18" charset="0"/>
                  </a:rPr>
                  <a:t> </a:t>
                </a:r>
                <a:r>
                  <a:rPr lang="de-DE" altLang="zh-CN" sz="1600" kern="100" dirty="0">
                    <a:latin typeface="Times New Roman" panose="02020603050405020304" pitchFamily="18" charset="0"/>
                    <a:ea typeface="等线" panose="02010600030101010101" pitchFamily="2" charset="-122"/>
                    <a:cs typeface="Times New Roman" panose="02020603050405020304" pitchFamily="18" charset="0"/>
                  </a:rPr>
                  <a:t>            </a:t>
                </a:r>
                <a:endParaRPr lang="zh-CN" altLang="zh-CN" sz="1600" kern="100" dirty="0">
                  <a:effectLst/>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237704" y="4459615"/>
                <a:ext cx="5328592" cy="1571199"/>
              </a:xfrm>
              <a:prstGeom prst="rect">
                <a:avLst/>
              </a:prstGeom>
              <a:blipFill>
                <a:blip r:embed="rId4"/>
                <a:stretch>
                  <a:fillRect l="-686" b="-66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13" name="表格 12"/>
              <p:cNvGraphicFramePr>
                <a:graphicFrameLocks noGrp="1"/>
              </p:cNvGraphicFramePr>
              <p:nvPr>
                <p:extLst>
                  <p:ext uri="{D42A27DB-BD31-4B8C-83A1-F6EECF244321}">
                    <p14:modId xmlns:p14="http://schemas.microsoft.com/office/powerpoint/2010/main" val="1728173056"/>
                  </p:ext>
                </p:extLst>
              </p:nvPr>
            </p:nvGraphicFramePr>
            <p:xfrm>
              <a:off x="5625383" y="2834176"/>
              <a:ext cx="6883895" cy="5188601"/>
            </p:xfrm>
            <a:graphic>
              <a:graphicData uri="http://schemas.openxmlformats.org/drawingml/2006/table">
                <a:tbl>
                  <a:tblPr firstRow="1" firstCol="1" bandRow="1"/>
                  <a:tblGrid>
                    <a:gridCol w="954411">
                      <a:extLst>
                        <a:ext uri="{9D8B030D-6E8A-4147-A177-3AD203B41FA5}">
                          <a16:colId xmlns:a16="http://schemas.microsoft.com/office/drawing/2014/main" val="2737206811"/>
                        </a:ext>
                      </a:extLst>
                    </a:gridCol>
                    <a:gridCol w="1146742">
                      <a:extLst>
                        <a:ext uri="{9D8B030D-6E8A-4147-A177-3AD203B41FA5}">
                          <a16:colId xmlns:a16="http://schemas.microsoft.com/office/drawing/2014/main" val="2357835219"/>
                        </a:ext>
                      </a:extLst>
                    </a:gridCol>
                    <a:gridCol w="1179638">
                      <a:extLst>
                        <a:ext uri="{9D8B030D-6E8A-4147-A177-3AD203B41FA5}">
                          <a16:colId xmlns:a16="http://schemas.microsoft.com/office/drawing/2014/main" val="1893430320"/>
                        </a:ext>
                      </a:extLst>
                    </a:gridCol>
                    <a:gridCol w="908594">
                      <a:extLst>
                        <a:ext uri="{9D8B030D-6E8A-4147-A177-3AD203B41FA5}">
                          <a16:colId xmlns:a16="http://schemas.microsoft.com/office/drawing/2014/main" val="642129501"/>
                        </a:ext>
                      </a:extLst>
                    </a:gridCol>
                    <a:gridCol w="254596">
                      <a:extLst>
                        <a:ext uri="{9D8B030D-6E8A-4147-A177-3AD203B41FA5}">
                          <a16:colId xmlns:a16="http://schemas.microsoft.com/office/drawing/2014/main" val="1978991869"/>
                        </a:ext>
                      </a:extLst>
                    </a:gridCol>
                    <a:gridCol w="1416057">
                      <a:extLst>
                        <a:ext uri="{9D8B030D-6E8A-4147-A177-3AD203B41FA5}">
                          <a16:colId xmlns:a16="http://schemas.microsoft.com/office/drawing/2014/main" val="2817542794"/>
                        </a:ext>
                      </a:extLst>
                    </a:gridCol>
                    <a:gridCol w="984292">
                      <a:extLst>
                        <a:ext uri="{9D8B030D-6E8A-4147-A177-3AD203B41FA5}">
                          <a16:colId xmlns:a16="http://schemas.microsoft.com/office/drawing/2014/main" val="3280873048"/>
                        </a:ext>
                      </a:extLst>
                    </a:gridCol>
                    <a:gridCol w="39565">
                      <a:extLst>
                        <a:ext uri="{9D8B030D-6E8A-4147-A177-3AD203B41FA5}">
                          <a16:colId xmlns:a16="http://schemas.microsoft.com/office/drawing/2014/main" val="198860395"/>
                        </a:ext>
                      </a:extLst>
                    </a:gridCol>
                  </a:tblGrid>
                  <a:tr h="969453">
                    <a:tc>
                      <a:txBody>
                        <a:bodyPr/>
                        <a:lstStyle/>
                        <a:p>
                          <a:pPr algn="ctr">
                            <a:lnSpc>
                              <a:spcPct val="200000"/>
                            </a:lnSpc>
                            <a:spcAft>
                              <a:spcPts val="0"/>
                            </a:spcAft>
                          </a:pPr>
                          <a:r>
                            <a:rPr lang="en-GB" sz="1400" kern="100" dirty="0">
                              <a:effectLst/>
                              <a:latin typeface="Times New Roman" panose="02020603050405020304" pitchFamily="18" charset="0"/>
                              <a:ea typeface="等线" panose="02010600030101010101" pitchFamily="2" charset="-122"/>
                              <a:cs typeface="Times New Roman" panose="02020603050405020304" pitchFamily="18" charset="0"/>
                            </a:rPr>
                            <a:t>Mineral</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14:m>
                            <m:oMathPara xmlns:m="http://schemas.openxmlformats.org/officeDocument/2006/math">
                              <m:oMathParaPr>
                                <m:jc m:val="centerGroup"/>
                              </m:oMathParaPr>
                              <m:oMath xmlns:m="http://schemas.openxmlformats.org/officeDocument/2006/math">
                                <m:r>
                                  <m:rPr>
                                    <m:sty m:val="p"/>
                                  </m:rPr>
                                  <a:rPr lang="en-GB" sz="1400" kern="100">
                                    <a:effectLst/>
                                    <a:latin typeface="Cambria Math" panose="02040503050406030204" pitchFamily="18" charset="0"/>
                                    <a:ea typeface="等线" panose="02010600030101010101" pitchFamily="2" charset="-122"/>
                                    <a:cs typeface="Times New Roman" panose="02020603050405020304" pitchFamily="18" charset="0"/>
                                  </a:rPr>
                                  <m:t>log</m:t>
                                </m:r>
                                <m:sSub>
                                  <m:sSubPr>
                                    <m:ctrlPr>
                                      <a:rPr 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1400" kern="100">
                                        <a:effectLst/>
                                        <a:latin typeface="Cambria Math" panose="02040503050406030204" pitchFamily="18" charset="0"/>
                                        <a:ea typeface="等线" panose="02010600030101010101" pitchFamily="2" charset="-122"/>
                                        <a:cs typeface="Times New Roman" panose="02020603050405020304" pitchFamily="18" charset="0"/>
                                      </a:rPr>
                                      <m:t>k</m:t>
                                    </m:r>
                                  </m:e>
                                  <m:sub>
                                    <m:r>
                                      <m:rPr>
                                        <m:sty m:val="p"/>
                                      </m:rPr>
                                      <a:rPr lang="en-US" sz="1400" kern="100">
                                        <a:effectLst/>
                                        <a:latin typeface="Cambria Math" panose="02040503050406030204" pitchFamily="18" charset="0"/>
                                        <a:ea typeface="等线" panose="02010600030101010101" pitchFamily="2" charset="-122"/>
                                        <a:cs typeface="Times New Roman" panose="02020603050405020304" pitchFamily="18" charset="0"/>
                                      </a:rPr>
                                      <m:t>m</m:t>
                                    </m:r>
                                    <m:r>
                                      <a:rPr lang="en-US" sz="1400" kern="100">
                                        <a:effectLst/>
                                        <a:latin typeface="Cambria Math" panose="02040503050406030204" pitchFamily="18" charset="0"/>
                                        <a:ea typeface="等线" panose="02010600030101010101" pitchFamily="2" charset="-122"/>
                                        <a:cs typeface="Times New Roman" panose="02020603050405020304" pitchFamily="18" charset="0"/>
                                      </a:rPr>
                                      <m:t>,25℃</m:t>
                                    </m:r>
                                  </m:sub>
                                </m:sSub>
                              </m:oMath>
                            </m:oMathPara>
                          </a14:m>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pPr algn="ctr">
                            <a:spcAft>
                              <a:spcPts val="0"/>
                            </a:spcAft>
                          </a:pPr>
                          <a14:m>
                            <m:oMathPara xmlns:m="http://schemas.openxmlformats.org/officeDocument/2006/math">
                              <m:oMathParaPr>
                                <m:jc m:val="centerGroup"/>
                              </m:oMathParaPr>
                              <m:oMath xmlns:m="http://schemas.openxmlformats.org/officeDocument/2006/math">
                                <m:r>
                                  <a:rPr lang="en-US" sz="1400" kern="100">
                                    <a:effectLst/>
                                    <a:latin typeface="Cambria Math" panose="02040503050406030204" pitchFamily="18" charset="0"/>
                                    <a:ea typeface="等线" panose="02010600030101010101" pitchFamily="2" charset="-122"/>
                                    <a:cs typeface="Times New Roman" panose="02020603050405020304" pitchFamily="18" charset="0"/>
                                  </a:rPr>
                                  <m:t>(</m:t>
                                </m:r>
                                <m:r>
                                  <m:rPr>
                                    <m:sty m:val="p"/>
                                  </m:rPr>
                                  <a:rPr lang="en-US" sz="1400" kern="100">
                                    <a:effectLst/>
                                    <a:latin typeface="Cambria Math" panose="02040503050406030204" pitchFamily="18" charset="0"/>
                                    <a:ea typeface="等线" panose="02010600030101010101" pitchFamily="2" charset="-122"/>
                                    <a:cs typeface="Times New Roman" panose="02020603050405020304" pitchFamily="18" charset="0"/>
                                  </a:rPr>
                                  <m:t>mol</m:t>
                                </m:r>
                                <m:r>
                                  <a:rPr lang="en-US" sz="1400" kern="100">
                                    <a:effectLst/>
                                    <a:latin typeface="Cambria Math" panose="02040503050406030204" pitchFamily="18" charset="0"/>
                                    <a:ea typeface="等线" panose="02010600030101010101" pitchFamily="2" charset="-122"/>
                                    <a:cs typeface="Times New Roman" panose="02020603050405020304" pitchFamily="18" charset="0"/>
                                  </a:rPr>
                                  <m:t> </m:t>
                                </m:r>
                                <m:sSup>
                                  <m:sSupPr>
                                    <m:ctrlPr>
                                      <a:rPr 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sz="1400" kern="100">
                                        <a:effectLst/>
                                        <a:latin typeface="Cambria Math" panose="02040503050406030204" pitchFamily="18" charset="0"/>
                                        <a:ea typeface="等线" panose="02010600030101010101" pitchFamily="2" charset="-122"/>
                                        <a:cs typeface="Times New Roman" panose="02020603050405020304" pitchFamily="18" charset="0"/>
                                      </a:rPr>
                                      <m:t>m</m:t>
                                    </m:r>
                                  </m:e>
                                  <m:sup>
                                    <m:r>
                                      <a:rPr lang="en-US" sz="14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sz="1400" kern="100">
                                        <a:effectLst/>
                                        <a:latin typeface="Cambria Math" panose="02040503050406030204" pitchFamily="18" charset="0"/>
                                        <a:ea typeface="等线" panose="02010600030101010101" pitchFamily="2" charset="-122"/>
                                        <a:cs typeface="Times New Roman" panose="02020603050405020304" pitchFamily="18" charset="0"/>
                                      </a:rPr>
                                      <m:t>2</m:t>
                                    </m:r>
                                  </m:sup>
                                </m:sSup>
                                <m:r>
                                  <a:rPr lang="en-US" sz="1400" kern="100">
                                    <a:effectLst/>
                                    <a:latin typeface="Cambria Math" panose="02040503050406030204" pitchFamily="18" charset="0"/>
                                    <a:ea typeface="等线" panose="02010600030101010101" pitchFamily="2" charset="-122"/>
                                    <a:cs typeface="Times New Roman" panose="02020603050405020304" pitchFamily="18" charset="0"/>
                                  </a:rPr>
                                  <m:t> </m:t>
                                </m:r>
                                <m:r>
                                  <m:rPr>
                                    <m:sty m:val="p"/>
                                  </m:rPr>
                                  <a:rPr lang="en-US" sz="1400" kern="100">
                                    <a:effectLst/>
                                    <a:latin typeface="Cambria Math" panose="02040503050406030204" pitchFamily="18" charset="0"/>
                                    <a:ea typeface="等线" panose="02010600030101010101" pitchFamily="2" charset="-122"/>
                                    <a:cs typeface="Times New Roman" panose="02020603050405020304" pitchFamily="18" charset="0"/>
                                  </a:rPr>
                                  <m:t>s</m:t>
                                </m:r>
                                <m:r>
                                  <a:rPr lang="en-US" sz="1400" kern="100">
                                    <a:effectLst/>
                                    <a:latin typeface="Cambria Math" panose="02040503050406030204" pitchFamily="18" charset="0"/>
                                    <a:ea typeface="等线" panose="02010600030101010101" pitchFamily="2" charset="-122"/>
                                    <a:cs typeface="Times New Roman" panose="02020603050405020304" pitchFamily="18" charset="0"/>
                                  </a:rPr>
                                  <m:t>)</m:t>
                                </m:r>
                              </m:oMath>
                            </m:oMathPara>
                          </a14:m>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200000"/>
                            </a:lnSpc>
                            <a:spcAft>
                              <a:spcPts val="0"/>
                            </a:spcAft>
                          </a:pPr>
                          <a:r>
                            <a:rPr lang="en-GB" sz="1400" kern="100" dirty="0">
                              <a:effectLst/>
                              <a:latin typeface="Times New Roman" panose="02020603050405020304" pitchFamily="18" charset="0"/>
                              <a:ea typeface="等线" panose="02010600030101010101" pitchFamily="2" charset="-122"/>
                              <a:cs typeface="Times New Roman" panose="02020603050405020304" pitchFamily="18" charset="0"/>
                            </a:rPr>
                            <a:t>Activation energy</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pPr algn="ctr">
                            <a:spcAft>
                              <a:spcPts val="0"/>
                            </a:spcAft>
                          </a:pPr>
                          <a14:m>
                            <m:oMathPara xmlns:m="http://schemas.openxmlformats.org/officeDocument/2006/math">
                              <m:oMathParaPr>
                                <m:jc m:val="centerGroup"/>
                              </m:oMathParaPr>
                              <m:oMath xmlns:m="http://schemas.openxmlformats.org/officeDocument/2006/math">
                                <m:r>
                                  <a:rPr lang="en-GB" sz="1400" kern="100">
                                    <a:effectLst/>
                                    <a:latin typeface="Cambria Math" panose="02040503050406030204" pitchFamily="18" charset="0"/>
                                    <a:ea typeface="等线" panose="02010600030101010101" pitchFamily="2" charset="-122"/>
                                    <a:cs typeface="Times New Roman" panose="02020603050405020304" pitchFamily="18" charset="0"/>
                                  </a:rPr>
                                  <m:t>(</m:t>
                                </m:r>
                                <m:r>
                                  <m:rPr>
                                    <m:sty m:val="p"/>
                                  </m:rPr>
                                  <a:rPr lang="en-GB" sz="1400" kern="100">
                                    <a:effectLst/>
                                    <a:latin typeface="Cambria Math" panose="02040503050406030204" pitchFamily="18" charset="0"/>
                                    <a:ea typeface="等线" panose="02010600030101010101" pitchFamily="2" charset="-122"/>
                                    <a:cs typeface="Times New Roman" panose="02020603050405020304" pitchFamily="18" charset="0"/>
                                  </a:rPr>
                                  <m:t>J</m:t>
                                </m:r>
                                <m:r>
                                  <a:rPr lang="en-GB" sz="1400" kern="100">
                                    <a:effectLst/>
                                    <a:latin typeface="Cambria Math" panose="02040503050406030204" pitchFamily="18" charset="0"/>
                                    <a:ea typeface="等线" panose="02010600030101010101" pitchFamily="2" charset="-122"/>
                                    <a:cs typeface="Times New Roman" panose="02020603050405020304" pitchFamily="18" charset="0"/>
                                  </a:rPr>
                                  <m:t> </m:t>
                                </m:r>
                                <m:sSup>
                                  <m:sSupPr>
                                    <m:ctrlPr>
                                      <a:rPr 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GB" sz="1400" kern="100">
                                        <a:effectLst/>
                                        <a:latin typeface="Cambria Math" panose="02040503050406030204" pitchFamily="18" charset="0"/>
                                        <a:ea typeface="等线" panose="02010600030101010101" pitchFamily="2" charset="-122"/>
                                        <a:cs typeface="Times New Roman" panose="02020603050405020304" pitchFamily="18" charset="0"/>
                                      </a:rPr>
                                      <m:t>mol</m:t>
                                    </m:r>
                                  </m:e>
                                  <m:sup>
                                    <m:r>
                                      <a:rPr lang="en-GB" sz="1400" i="1" kern="100">
                                        <a:effectLst/>
                                        <a:latin typeface="Cambria Math" panose="02040503050406030204" pitchFamily="18" charset="0"/>
                                        <a:ea typeface="等线" panose="02010600030101010101" pitchFamily="2" charset="-122"/>
                                        <a:cs typeface="Times New Roman" panose="02020603050405020304" pitchFamily="18" charset="0"/>
                                      </a:rPr>
                                      <m:t>−</m:t>
                                    </m:r>
                                    <m:r>
                                      <a:rPr lang="en-GB" sz="1400" kern="100">
                                        <a:effectLst/>
                                        <a:latin typeface="Cambria Math" panose="02040503050406030204" pitchFamily="18" charset="0"/>
                                        <a:ea typeface="等线" panose="02010600030101010101" pitchFamily="2" charset="-122"/>
                                        <a:cs typeface="Times New Roman" panose="02020603050405020304" pitchFamily="18" charset="0"/>
                                      </a:rPr>
                                      <m:t>1</m:t>
                                    </m:r>
                                  </m:sup>
                                </m:sSup>
                                <m:r>
                                  <a:rPr lang="en-GB" sz="1400" i="1" kern="100">
                                    <a:effectLst/>
                                    <a:latin typeface="Cambria Math" panose="02040503050406030204" pitchFamily="18" charset="0"/>
                                    <a:ea typeface="等线" panose="02010600030101010101" pitchFamily="2" charset="-122"/>
                                    <a:cs typeface="Times New Roman" panose="02020603050405020304" pitchFamily="18" charset="0"/>
                                  </a:rPr>
                                  <m:t>)</m:t>
                                </m:r>
                              </m:oMath>
                            </m:oMathPara>
                          </a14:m>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3">
                      <a:txBody>
                        <a:bodyPr/>
                        <a:lstStyle/>
                        <a:p>
                          <a:pPr algn="ctr">
                            <a:lnSpc>
                              <a:spcPct val="200000"/>
                            </a:lnSpc>
                            <a:spcAft>
                              <a:spcPts val="0"/>
                            </a:spcAft>
                          </a:pPr>
                          <a:r>
                            <a:rPr lang="en-GB" sz="1400" kern="100" dirty="0">
                              <a:effectLst/>
                              <a:latin typeface="Times New Roman" panose="02020603050405020304" pitchFamily="18" charset="0"/>
                              <a:ea typeface="等线" panose="02010600030101010101" pitchFamily="2" charset="-122"/>
                              <a:cs typeface="Times New Roman" panose="02020603050405020304" pitchFamily="18" charset="0"/>
                            </a:rPr>
                            <a:t>Initial specific reactive surface</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pPr algn="ctr">
                            <a:spcAft>
                              <a:spcPts val="0"/>
                            </a:spcAft>
                          </a:pPr>
                          <a14:m>
                            <m:oMathPara xmlns:m="http://schemas.openxmlformats.org/officeDocument/2006/math">
                              <m:oMathParaPr>
                                <m:jc m:val="centerGroup"/>
                              </m:oMathParaPr>
                              <m:oMath xmlns:m="http://schemas.openxmlformats.org/officeDocument/2006/math">
                                <m:r>
                                  <a:rPr lang="en-GB" sz="1400" i="1" kern="100">
                                    <a:effectLst/>
                                    <a:latin typeface="Cambria Math" panose="02040503050406030204" pitchFamily="18" charset="0"/>
                                    <a:ea typeface="等线" panose="02010600030101010101" pitchFamily="2" charset="-122"/>
                                    <a:cs typeface="Times New Roman" panose="02020603050405020304" pitchFamily="18" charset="0"/>
                                  </a:rPr>
                                  <m:t>(</m:t>
                                </m:r>
                                <m:sSup>
                                  <m:sSupPr>
                                    <m:ctrlPr>
                                      <a:rPr 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GB" sz="1400" kern="100">
                                        <a:effectLst/>
                                        <a:latin typeface="Cambria Math" panose="02040503050406030204" pitchFamily="18" charset="0"/>
                                        <a:ea typeface="等线" panose="02010600030101010101" pitchFamily="2" charset="-122"/>
                                        <a:cs typeface="Times New Roman" panose="02020603050405020304" pitchFamily="18" charset="0"/>
                                      </a:rPr>
                                      <m:t>m</m:t>
                                    </m:r>
                                  </m:e>
                                  <m:sup>
                                    <m:r>
                                      <a:rPr lang="en-GB" sz="1400" kern="100">
                                        <a:effectLst/>
                                        <a:latin typeface="Cambria Math" panose="02040503050406030204" pitchFamily="18" charset="0"/>
                                        <a:ea typeface="等线" panose="02010600030101010101" pitchFamily="2" charset="-122"/>
                                        <a:cs typeface="Times New Roman" panose="02020603050405020304" pitchFamily="18" charset="0"/>
                                      </a:rPr>
                                      <m:t>2</m:t>
                                    </m:r>
                                  </m:sup>
                                </m:sSup>
                                <m:r>
                                  <a:rPr lang="en-GB" sz="1400" kern="100">
                                    <a:effectLst/>
                                    <a:latin typeface="Cambria Math" panose="02040503050406030204" pitchFamily="18" charset="0"/>
                                    <a:ea typeface="等线" panose="02010600030101010101" pitchFamily="2" charset="-122"/>
                                    <a:cs typeface="Times New Roman" panose="02020603050405020304" pitchFamily="18" charset="0"/>
                                  </a:rPr>
                                  <m:t> </m:t>
                                </m:r>
                                <m:sSup>
                                  <m:sSupPr>
                                    <m:ctrlPr>
                                      <a:rPr 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GB" sz="1400" kern="100">
                                        <a:effectLst/>
                                        <a:latin typeface="Cambria Math" panose="02040503050406030204" pitchFamily="18" charset="0"/>
                                        <a:ea typeface="等线" panose="02010600030101010101" pitchFamily="2" charset="-122"/>
                                        <a:cs typeface="Times New Roman" panose="02020603050405020304" pitchFamily="18" charset="0"/>
                                      </a:rPr>
                                      <m:t>m</m:t>
                                    </m:r>
                                  </m:e>
                                  <m:sup>
                                    <m:r>
                                      <a:rPr lang="en-GB" sz="1400" i="1" kern="100">
                                        <a:effectLst/>
                                        <a:latin typeface="Cambria Math" panose="02040503050406030204" pitchFamily="18" charset="0"/>
                                        <a:ea typeface="等线" panose="02010600030101010101" pitchFamily="2" charset="-122"/>
                                        <a:cs typeface="Times New Roman" panose="02020603050405020304" pitchFamily="18" charset="0"/>
                                      </a:rPr>
                                      <m:t>−</m:t>
                                    </m:r>
                                    <m:r>
                                      <a:rPr lang="en-GB" sz="1400" kern="100">
                                        <a:effectLst/>
                                        <a:latin typeface="Cambria Math" panose="02040503050406030204" pitchFamily="18" charset="0"/>
                                        <a:ea typeface="等线" panose="02010600030101010101" pitchFamily="2" charset="-122"/>
                                        <a:cs typeface="Times New Roman" panose="02020603050405020304" pitchFamily="18" charset="0"/>
                                      </a:rPr>
                                      <m:t>3</m:t>
                                    </m:r>
                                  </m:sup>
                                </m:sSup>
                                <m:r>
                                  <a:rPr lang="en-GB" sz="1400" i="1" kern="100">
                                    <a:effectLst/>
                                    <a:latin typeface="Cambria Math" panose="02040503050406030204" pitchFamily="18" charset="0"/>
                                    <a:ea typeface="等线" panose="02010600030101010101" pitchFamily="2" charset="-122"/>
                                    <a:cs typeface="Times New Roman" panose="02020603050405020304" pitchFamily="18" charset="0"/>
                                  </a:rPr>
                                  <m:t>)</m:t>
                                </m:r>
                              </m:oMath>
                            </m:oMathPara>
                          </a14:m>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just">
                            <a:spcAft>
                              <a:spcPts val="0"/>
                            </a:spcAft>
                          </a:pPr>
                          <a:r>
                            <a:rPr lang="zh-CN" sz="1400" kern="100" dirty="0">
                              <a:effectLst/>
                              <a:latin typeface="等线" panose="02010600030101010101" pitchFamily="2" charset="-122"/>
                              <a:ea typeface="等线" panose="02010600030101010101" pitchFamily="2" charset="-122"/>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903685504"/>
                      </a:ext>
                    </a:extLst>
                  </a:tr>
                  <a:tr h="391039">
                    <a:tc>
                      <a:txBody>
                        <a:bodyPr/>
                        <a:lstStyle/>
                        <a:p>
                          <a:pPr algn="ctr">
                            <a:lnSpc>
                              <a:spcPct val="200000"/>
                            </a:lnSpc>
                            <a:spcAft>
                              <a:spcPts val="0"/>
                            </a:spcAft>
                          </a:pPr>
                          <a:r>
                            <a:rPr lang="en-GB" sz="1400" kern="100" dirty="0">
                              <a:effectLst/>
                              <a:latin typeface="Times New Roman" panose="02020603050405020304" pitchFamily="18" charset="0"/>
                              <a:ea typeface="等线" panose="02010600030101010101" pitchFamily="2" charset="-122"/>
                              <a:cs typeface="Times New Roman" panose="02020603050405020304" pitchFamily="18" charset="0"/>
                            </a:rPr>
                            <a:t>Calcite</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-8.8</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lnSpc>
                              <a:spcPct val="20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41870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zh-CN" altLang="en-US"/>
                        </a:p>
                      </a:txBody>
                      <a:tcPr/>
                    </a:tc>
                    <a:tc gridSpan="3">
                      <a:txBody>
                        <a:bodyPr/>
                        <a:lstStyle/>
                        <a:p>
                          <a:pPr algn="ctr">
                            <a:lnSpc>
                              <a:spcPct val="20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88</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zh-CN" altLang="en-US"/>
                        </a:p>
                      </a:txBody>
                      <a:tcPr/>
                    </a:tc>
                    <a:tc hMerge="1">
                      <a:txBody>
                        <a:bodyPr/>
                        <a:lstStyle/>
                        <a:p>
                          <a:endParaRPr lang="zh-CN" altLang="en-US"/>
                        </a:p>
                      </a:txBody>
                      <a:tcPr/>
                    </a:tc>
                    <a:tc>
                      <a:txBody>
                        <a:bodyPr/>
                        <a:lstStyle/>
                        <a:p>
                          <a:pPr algn="just">
                            <a:spcAft>
                              <a:spcPts val="0"/>
                            </a:spcAft>
                          </a:pPr>
                          <a:r>
                            <a:rPr lang="zh-CN" sz="1400" kern="100">
                              <a:effectLst/>
                              <a:latin typeface="等线" panose="02010600030101010101" pitchFamily="2" charset="-122"/>
                              <a:ea typeface="等线" panose="02010600030101010101" pitchFamily="2" charset="-122"/>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675069334"/>
                      </a:ext>
                    </a:extLst>
                  </a:tr>
                  <a:tr h="391039">
                    <a:tc>
                      <a:txBody>
                        <a:bodyPr/>
                        <a:lstStyle/>
                        <a:p>
                          <a:pPr algn="ctr">
                            <a:lnSpc>
                              <a:spcPct val="200000"/>
                            </a:lnSpc>
                            <a:spcAft>
                              <a:spcPts val="0"/>
                            </a:spcAft>
                          </a:pPr>
                          <a:r>
                            <a:rPr lang="en-GB" sz="1400" kern="100" dirty="0" err="1">
                              <a:effectLst/>
                              <a:latin typeface="Times New Roman" panose="02020603050405020304" pitchFamily="18" charset="0"/>
                              <a:ea typeface="等线" panose="02010600030101010101" pitchFamily="2" charset="-122"/>
                              <a:cs typeface="Times New Roman" panose="02020603050405020304" pitchFamily="18" charset="0"/>
                            </a:rPr>
                            <a:t>Anorthite</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a:noFill/>
                        </a:lnB>
                      </a:tcPr>
                    </a:tc>
                    <a:tc>
                      <a:txBody>
                        <a:bodyPr/>
                        <a:lstStyle/>
                        <a:p>
                          <a:pPr algn="ctr">
                            <a:lnSpc>
                              <a:spcPct val="20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-13</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a:noFill/>
                        </a:lnB>
                      </a:tcPr>
                    </a:tc>
                    <a:tc gridSpan="2">
                      <a:txBody>
                        <a:bodyPr/>
                        <a:lstStyle/>
                        <a:p>
                          <a:pPr algn="ctr">
                            <a:lnSpc>
                              <a:spcPct val="200000"/>
                            </a:lnSpc>
                            <a:spcAft>
                              <a:spcPts val="0"/>
                            </a:spcAft>
                          </a:pPr>
                          <a:r>
                            <a:rPr lang="en-GB" sz="1400" kern="100" dirty="0">
                              <a:effectLst/>
                              <a:latin typeface="Times New Roman" panose="02020603050405020304" pitchFamily="18" charset="0"/>
                              <a:ea typeface="等线" panose="02010600030101010101" pitchFamily="2" charset="-122"/>
                              <a:cs typeface="Times New Roman" panose="02020603050405020304" pitchFamily="18" charset="0"/>
                            </a:rPr>
                            <a:t>67830</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a:noFill/>
                        </a:lnB>
                      </a:tcPr>
                    </a:tc>
                    <a:tc hMerge="1">
                      <a:txBody>
                        <a:bodyPr/>
                        <a:lstStyle/>
                        <a:p>
                          <a:endParaRPr lang="zh-CN" altLang="en-US"/>
                        </a:p>
                      </a:txBody>
                      <a:tcPr/>
                    </a:tc>
                    <a:tc gridSpan="3">
                      <a:txBody>
                        <a:bodyPr/>
                        <a:lstStyle/>
                        <a:p>
                          <a:pPr algn="ctr">
                            <a:lnSpc>
                              <a:spcPct val="20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88</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a:noFill/>
                        </a:lnB>
                      </a:tcPr>
                    </a:tc>
                    <a:tc hMerge="1">
                      <a:txBody>
                        <a:bodyPr/>
                        <a:lstStyle/>
                        <a:p>
                          <a:endParaRPr lang="zh-CN" altLang="en-US"/>
                        </a:p>
                      </a:txBody>
                      <a:tcPr/>
                    </a:tc>
                    <a:tc hMerge="1">
                      <a:txBody>
                        <a:bodyPr/>
                        <a:lstStyle/>
                        <a:p>
                          <a:endParaRPr lang="zh-CN" altLang="en-US"/>
                        </a:p>
                      </a:txBody>
                      <a:tcPr/>
                    </a:tc>
                    <a:tc>
                      <a:txBody>
                        <a:bodyPr/>
                        <a:lstStyle/>
                        <a:p>
                          <a:pPr algn="just">
                            <a:spcAft>
                              <a:spcPts val="0"/>
                            </a:spcAft>
                          </a:pPr>
                          <a:r>
                            <a:rPr lang="zh-CN" sz="1400" kern="100">
                              <a:effectLst/>
                              <a:latin typeface="等线" panose="02010600030101010101" pitchFamily="2" charset="-122"/>
                              <a:ea typeface="等线" panose="02010600030101010101" pitchFamily="2" charset="-122"/>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167789743"/>
                      </a:ext>
                    </a:extLst>
                  </a:tr>
                  <a:tr h="391039">
                    <a:tc>
                      <a:txBody>
                        <a:bodyPr/>
                        <a:lstStyle/>
                        <a:p>
                          <a:pPr algn="ctr">
                            <a:lnSpc>
                              <a:spcPct val="200000"/>
                            </a:lnSpc>
                            <a:spcAft>
                              <a:spcPts val="0"/>
                            </a:spcAft>
                          </a:pPr>
                          <a:r>
                            <a:rPr lang="en-GB" sz="1400" kern="100" dirty="0">
                              <a:effectLst/>
                              <a:latin typeface="Times New Roman" panose="02020603050405020304" pitchFamily="18" charset="0"/>
                              <a:ea typeface="等线" panose="02010600030101010101" pitchFamily="2" charset="-122"/>
                              <a:cs typeface="Times New Roman" panose="02020603050405020304" pitchFamily="18" charset="0"/>
                            </a:rPr>
                            <a:t>Kaolinite</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algn="ctr">
                            <a:lnSpc>
                              <a:spcPct val="20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-13</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w="19050" cap="flat" cmpd="dbl" algn="ctr">
                          <a:solidFill>
                            <a:srgbClr val="000000"/>
                          </a:solidFill>
                          <a:prstDash val="solid"/>
                          <a:round/>
                          <a:headEnd type="none" w="med" len="med"/>
                          <a:tailEnd type="none" w="med" len="med"/>
                        </a:lnB>
                      </a:tcPr>
                    </a:tc>
                    <a:tc gridSpan="2">
                      <a:txBody>
                        <a:bodyPr/>
                        <a:lstStyle/>
                        <a:p>
                          <a:pPr algn="ctr">
                            <a:lnSpc>
                              <a:spcPct val="20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62760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w="19050" cap="flat" cmpd="dbl" algn="ctr">
                          <a:solidFill>
                            <a:srgbClr val="000000"/>
                          </a:solidFill>
                          <a:prstDash val="solid"/>
                          <a:round/>
                          <a:headEnd type="none" w="med" len="med"/>
                          <a:tailEnd type="none" w="med" len="med"/>
                        </a:lnB>
                      </a:tcPr>
                    </a:tc>
                    <a:tc hMerge="1">
                      <a:txBody>
                        <a:bodyPr/>
                        <a:lstStyle/>
                        <a:p>
                          <a:endParaRPr lang="zh-CN" altLang="en-US"/>
                        </a:p>
                      </a:txBody>
                      <a:tcPr/>
                    </a:tc>
                    <a:tc gridSpan="3">
                      <a:txBody>
                        <a:bodyPr/>
                        <a:lstStyle/>
                        <a:p>
                          <a:pPr algn="ctr">
                            <a:lnSpc>
                              <a:spcPct val="20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176</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w="19050" cap="flat" cmpd="dbl"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just">
                            <a:spcAft>
                              <a:spcPts val="0"/>
                            </a:spcAft>
                          </a:pPr>
                          <a:r>
                            <a:rPr lang="zh-CN" sz="1400" kern="100">
                              <a:effectLst/>
                              <a:latin typeface="等线" panose="02010600030101010101" pitchFamily="2" charset="-122"/>
                              <a:ea typeface="等线" panose="02010600030101010101" pitchFamily="2" charset="-122"/>
                              <a:cs typeface="Times New Roman" panose="02020603050405020304" pitchFamily="18" charset="0"/>
                            </a:rPr>
                            <a:t> </a:t>
                          </a:r>
                        </a:p>
                      </a:txBody>
                      <a:tcPr marL="0" marR="0" marT="0" marB="0" anchor="ctr">
                        <a:lnL>
                          <a:noFill/>
                        </a:lnL>
                        <a:lnR>
                          <a:noFill/>
                        </a:lnR>
                        <a:lnT>
                          <a:noFill/>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717816649"/>
                      </a:ext>
                    </a:extLst>
                  </a:tr>
                  <a:tr h="130346">
                    <a:tc>
                      <a:txBody>
                        <a:bodyPr/>
                        <a:lstStyle/>
                        <a:p>
                          <a:pPr algn="ctr">
                            <a:lnSpc>
                              <a:spcPct val="200000"/>
                            </a:lnSpc>
                            <a:spcAft>
                              <a:spcPts val="0"/>
                            </a:spcAft>
                          </a:pPr>
                          <a:r>
                            <a:rPr lang="en-GB" sz="1400" kern="100" dirty="0">
                              <a:effectLst/>
                              <a:latin typeface="Times New Roman" panose="02020603050405020304" pitchFamily="18" charset="0"/>
                              <a:ea typeface="等线" panose="02010600030101010101" pitchFamily="2" charset="-122"/>
                              <a:cs typeface="Times New Roman" panose="02020603050405020304" pitchFamily="18" charset="0"/>
                            </a:rPr>
                            <a:t>Reactions</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GB" sz="1400" i="1" kern="100">
                                        <a:effectLst/>
                                        <a:latin typeface="Cambria Math" panose="02040503050406030204" pitchFamily="18" charset="0"/>
                                        <a:ea typeface="等线" panose="02010600030101010101" pitchFamily="2" charset="-122"/>
                                        <a:cs typeface="Times New Roman" panose="02020603050405020304" pitchFamily="18" charset="0"/>
                                      </a:rPr>
                                      <m:t>𝜉</m:t>
                                    </m:r>
                                  </m:e>
                                  <m:sub>
                                    <m:r>
                                      <a:rPr lang="en-GB" sz="1400" i="1" kern="100">
                                        <a:effectLst/>
                                        <a:latin typeface="Cambria Math" panose="02040503050406030204" pitchFamily="18" charset="0"/>
                                        <a:ea typeface="等线" panose="02010600030101010101" pitchFamily="2" charset="-122"/>
                                        <a:cs typeface="Times New Roman" panose="02020603050405020304" pitchFamily="18" charset="0"/>
                                      </a:rPr>
                                      <m:t>0</m:t>
                                    </m:r>
                                  </m:sub>
                                </m:sSub>
                              </m:oMath>
                            </m:oMathPara>
                          </a14:m>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GB" sz="1400" i="1" kern="100">
                                        <a:effectLst/>
                                        <a:latin typeface="Cambria Math" panose="02040503050406030204" pitchFamily="18" charset="0"/>
                                        <a:ea typeface="等线" panose="02010600030101010101" pitchFamily="2" charset="-122"/>
                                        <a:cs typeface="Times New Roman" panose="02020603050405020304" pitchFamily="18" charset="0"/>
                                      </a:rPr>
                                      <m:t>𝜉</m:t>
                                    </m:r>
                                  </m:e>
                                  <m:sub>
                                    <m:r>
                                      <a:rPr lang="en-GB" sz="1400" i="1" kern="100">
                                        <a:effectLst/>
                                        <a:latin typeface="Cambria Math" panose="02040503050406030204" pitchFamily="18" charset="0"/>
                                        <a:ea typeface="等线" panose="02010600030101010101" pitchFamily="2" charset="-122"/>
                                        <a:cs typeface="Times New Roman" panose="02020603050405020304" pitchFamily="18" charset="0"/>
                                      </a:rPr>
                                      <m:t>1</m:t>
                                    </m:r>
                                  </m:sub>
                                </m:sSub>
                              </m:oMath>
                            </m:oMathPara>
                          </a14:m>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200000"/>
                            </a:lnSpc>
                            <a:spcAft>
                              <a:spcPts val="0"/>
                            </a:spcAft>
                          </a:pPr>
                          <a14:m>
                            <m:oMath xmlns:m="http://schemas.openxmlformats.org/officeDocument/2006/math">
                              <m:sSub>
                                <m:sSubPr>
                                  <m:ctrlPr>
                                    <a:rPr 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GB" sz="1400" i="1" kern="100">
                                      <a:effectLst/>
                                      <a:latin typeface="Cambria Math" panose="02040503050406030204" pitchFamily="18" charset="0"/>
                                      <a:ea typeface="等线" panose="02010600030101010101" pitchFamily="2" charset="-122"/>
                                      <a:cs typeface="Times New Roman" panose="02020603050405020304" pitchFamily="18" charset="0"/>
                                    </a:rPr>
                                    <m:t>𝜉</m:t>
                                  </m:r>
                                </m:e>
                                <m:sub>
                                  <m:r>
                                    <a:rPr lang="en-GB" sz="1400" i="1" kern="100">
                                      <a:effectLst/>
                                      <a:latin typeface="Cambria Math" panose="02040503050406030204" pitchFamily="18" charset="0"/>
                                      <a:ea typeface="等线" panose="02010600030101010101" pitchFamily="2" charset="-122"/>
                                      <a:cs typeface="Times New Roman" panose="02020603050405020304" pitchFamily="18" charset="0"/>
                                    </a:rPr>
                                    <m:t>2</m:t>
                                  </m:r>
                                </m:sub>
                              </m:sSub>
                            </m:oMath>
                          </a14:m>
                          <a:r>
                            <a:rPr lang="en-US" altLang="zh-CN" sz="1400" kern="100" dirty="0">
                              <a:effectLst/>
                              <a:latin typeface="等线" panose="02010600030101010101" pitchFamily="2" charset="-122"/>
                              <a:ea typeface="等线" panose="02010600030101010101" pitchFamily="2" charset="-122"/>
                              <a:cs typeface="Times New Roman" panose="02020603050405020304" pitchFamily="18" charset="0"/>
                            </a:rPr>
                            <a:t> (</a:t>
                          </a:r>
                          <a14:m>
                            <m:oMath xmlns:m="http://schemas.openxmlformats.org/officeDocument/2006/math">
                              <m:r>
                                <a:rPr lang="en-GB" altLang="zh-CN" sz="1400" i="1" kern="100" smtClean="0">
                                  <a:effectLst/>
                                  <a:latin typeface="Cambria Math" panose="02040503050406030204" pitchFamily="18" charset="0"/>
                                  <a:ea typeface="等线" panose="02010600030101010101" pitchFamily="2" charset="-122"/>
                                  <a:cs typeface="Times New Roman" panose="02020603050405020304" pitchFamily="18" charset="0"/>
                                </a:rPr>
                                <m:t>×</m:t>
                              </m:r>
                              <m:sSup>
                                <m:sSup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GB" altLang="zh-CN" sz="1400" i="1" kern="100">
                                      <a:effectLst/>
                                      <a:latin typeface="Cambria Math" panose="02040503050406030204" pitchFamily="18" charset="0"/>
                                      <a:ea typeface="等线" panose="02010600030101010101" pitchFamily="2" charset="-122"/>
                                      <a:cs typeface="Times New Roman" panose="02020603050405020304" pitchFamily="18" charset="0"/>
                                    </a:rPr>
                                    <m:t>10</m:t>
                                  </m:r>
                                </m:e>
                                <m:sup>
                                  <m:r>
                                    <a:rPr lang="en-GB" altLang="zh-CN" sz="1400" i="1" kern="100">
                                      <a:effectLst/>
                                      <a:latin typeface="Cambria Math" panose="02040503050406030204" pitchFamily="18" charset="0"/>
                                      <a:ea typeface="等线" panose="02010600030101010101" pitchFamily="2" charset="-122"/>
                                      <a:cs typeface="Times New Roman" panose="02020603050405020304" pitchFamily="18" charset="0"/>
                                    </a:rPr>
                                    <m:t>−4</m:t>
                                  </m:r>
                                </m:sup>
                              </m:sSup>
                            </m:oMath>
                          </a14:m>
                          <a:r>
                            <a:rPr lang="en-US" altLang="zh-CN" sz="1400" kern="100" dirty="0">
                              <a:effectLst/>
                              <a:latin typeface="等线" panose="02010600030101010101" pitchFamily="2" charset="-122"/>
                              <a:ea typeface="等线" panose="02010600030101010101" pitchFamily="2" charset="-122"/>
                              <a:cs typeface="Times New Roman" panose="02020603050405020304" pitchFamily="18" charset="0"/>
                            </a:rPr>
                            <a:t>)</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200000"/>
                            </a:lnSpc>
                            <a:spcAft>
                              <a:spcPts val="0"/>
                            </a:spcAft>
                          </a:pPr>
                          <a14:m>
                            <m:oMath xmlns:m="http://schemas.openxmlformats.org/officeDocument/2006/math">
                              <m:sSub>
                                <m:sSubPr>
                                  <m:ctrlPr>
                                    <a:rPr lang="zh-CN" sz="14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GB" sz="1400" i="1" kern="100">
                                      <a:effectLst/>
                                      <a:latin typeface="Cambria Math" panose="02040503050406030204" pitchFamily="18" charset="0"/>
                                      <a:ea typeface="等线" panose="02010600030101010101" pitchFamily="2" charset="-122"/>
                                      <a:cs typeface="Times New Roman" panose="02020603050405020304" pitchFamily="18" charset="0"/>
                                    </a:rPr>
                                    <m:t>𝜉</m:t>
                                  </m:r>
                                </m:e>
                                <m:sub>
                                  <m:r>
                                    <a:rPr lang="en-GB" sz="1400" i="1" kern="100">
                                      <a:effectLst/>
                                      <a:latin typeface="Cambria Math" panose="02040503050406030204" pitchFamily="18" charset="0"/>
                                      <a:ea typeface="等线" panose="02010600030101010101" pitchFamily="2" charset="-122"/>
                                      <a:cs typeface="Times New Roman" panose="02020603050405020304" pitchFamily="18" charset="0"/>
                                    </a:rPr>
                                    <m:t>3</m:t>
                                  </m:r>
                                </m:sub>
                              </m:sSub>
                              <m:r>
                                <a:rPr lang="en-US" sz="1400" b="0" i="1" kern="100" smtClean="0">
                                  <a:effectLst/>
                                  <a:latin typeface="Cambria Math" panose="02040503050406030204" pitchFamily="18" charset="0"/>
                                  <a:ea typeface="等线" panose="02010600030101010101" pitchFamily="2" charset="-122"/>
                                  <a:cs typeface="Times New Roman" panose="02020603050405020304" pitchFamily="18" charset="0"/>
                                </a:rPr>
                                <m:t> (</m:t>
                              </m:r>
                              <m:r>
                                <a:rPr lang="en-GB" altLang="zh-CN" sz="1400" i="1" kern="100" smtClean="0">
                                  <a:effectLst/>
                                  <a:latin typeface="Cambria Math" panose="02040503050406030204" pitchFamily="18" charset="0"/>
                                  <a:ea typeface="等线" panose="02010600030101010101" pitchFamily="2" charset="-122"/>
                                  <a:cs typeface="Times New Roman" panose="02020603050405020304" pitchFamily="18" charset="0"/>
                                </a:rPr>
                                <m:t>×</m:t>
                              </m:r>
                              <m:sSup>
                                <m:sSup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GB" altLang="zh-CN" sz="1400" i="1" kern="100">
                                      <a:effectLst/>
                                      <a:latin typeface="Cambria Math" panose="02040503050406030204" pitchFamily="18" charset="0"/>
                                      <a:ea typeface="等线" panose="02010600030101010101" pitchFamily="2" charset="-122"/>
                                      <a:cs typeface="Times New Roman" panose="02020603050405020304" pitchFamily="18" charset="0"/>
                                    </a:rPr>
                                    <m:t>10</m:t>
                                  </m:r>
                                </m:e>
                                <m:sup>
                                  <m:r>
                                    <a:rPr lang="en-GB" altLang="zh-CN" sz="1400" i="1" kern="100">
                                      <a:effectLst/>
                                      <a:latin typeface="Cambria Math" panose="02040503050406030204" pitchFamily="18" charset="0"/>
                                      <a:ea typeface="等线" panose="02010600030101010101" pitchFamily="2" charset="-122"/>
                                      <a:cs typeface="Times New Roman" panose="02020603050405020304" pitchFamily="18" charset="0"/>
                                    </a:rPr>
                                    <m:t>−7</m:t>
                                  </m:r>
                                </m:sup>
                              </m:sSup>
                            </m:oMath>
                          </a14:m>
                          <a:r>
                            <a:rPr lang="en-US" altLang="zh-CN" sz="1400" kern="100" dirty="0">
                              <a:effectLst/>
                              <a:latin typeface="等线" panose="02010600030101010101" pitchFamily="2" charset="-122"/>
                              <a:ea typeface="等线" panose="02010600030101010101" pitchFamily="2" charset="-122"/>
                              <a:cs typeface="Times New Roman" panose="02020603050405020304" pitchFamily="18" charset="0"/>
                            </a:rPr>
                            <a:t>)</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200000"/>
                            </a:lnSpc>
                            <a:spcAft>
                              <a:spcPts val="0"/>
                            </a:spcAft>
                          </a:pPr>
                          <a14:m>
                            <m:oMath xmlns:m="http://schemas.openxmlformats.org/officeDocument/2006/math">
                              <m:sSub>
                                <m:sSubPr>
                                  <m:ctrlPr>
                                    <a:rPr lang="zh-CN" sz="14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GB" sz="1400" i="1" kern="100">
                                      <a:effectLst/>
                                      <a:latin typeface="Cambria Math" panose="02040503050406030204" pitchFamily="18" charset="0"/>
                                      <a:ea typeface="等线" panose="02010600030101010101" pitchFamily="2" charset="-122"/>
                                      <a:cs typeface="Times New Roman" panose="02020603050405020304" pitchFamily="18" charset="0"/>
                                    </a:rPr>
                                    <m:t>𝜉</m:t>
                                  </m:r>
                                </m:e>
                                <m:sub>
                                  <m:r>
                                    <a:rPr lang="en-GB" sz="1400" i="1" kern="100">
                                      <a:effectLst/>
                                      <a:latin typeface="Cambria Math" panose="02040503050406030204" pitchFamily="18" charset="0"/>
                                      <a:ea typeface="等线" panose="02010600030101010101" pitchFamily="2" charset="-122"/>
                                      <a:cs typeface="Times New Roman" panose="02020603050405020304" pitchFamily="18" charset="0"/>
                                    </a:rPr>
                                    <m:t>4</m:t>
                                  </m:r>
                                </m:sub>
                              </m:sSub>
                            </m:oMath>
                          </a14:m>
                          <a:r>
                            <a:rPr lang="en-US" altLang="zh-CN" sz="1400" kern="100" dirty="0">
                              <a:effectLst/>
                              <a:latin typeface="等线" panose="02010600030101010101" pitchFamily="2" charset="-122"/>
                              <a:ea typeface="等线" panose="02010600030101010101" pitchFamily="2" charset="-122"/>
                              <a:cs typeface="Times New Roman" panose="02020603050405020304" pitchFamily="18" charset="0"/>
                            </a:rPr>
                            <a:t> (</a:t>
                          </a:r>
                          <a14:m>
                            <m:oMath xmlns:m="http://schemas.openxmlformats.org/officeDocument/2006/math">
                              <m:r>
                                <a:rPr lang="en-GB" altLang="zh-CN" sz="1400" i="1" kern="100" smtClean="0">
                                  <a:effectLst/>
                                  <a:latin typeface="Cambria Math" panose="02040503050406030204" pitchFamily="18" charset="0"/>
                                  <a:ea typeface="等线" panose="02010600030101010101" pitchFamily="2" charset="-122"/>
                                  <a:cs typeface="Times New Roman" panose="02020603050405020304" pitchFamily="18" charset="0"/>
                                </a:rPr>
                                <m:t>×</m:t>
                              </m:r>
                              <m:sSup>
                                <m:sSup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GB" altLang="zh-CN" sz="1400" i="1" kern="100">
                                      <a:effectLst/>
                                      <a:latin typeface="Cambria Math" panose="02040503050406030204" pitchFamily="18" charset="0"/>
                                      <a:ea typeface="等线" panose="02010600030101010101" pitchFamily="2" charset="-122"/>
                                      <a:cs typeface="Times New Roman" panose="02020603050405020304" pitchFamily="18" charset="0"/>
                                    </a:rPr>
                                    <m:t>10</m:t>
                                  </m:r>
                                </m:e>
                                <m:sup>
                                  <m:r>
                                    <a:rPr lang="en-GB"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400" b="0" i="1" kern="100" smtClean="0">
                                      <a:effectLst/>
                                      <a:latin typeface="Cambria Math" panose="02040503050406030204" pitchFamily="18" charset="0"/>
                                      <a:ea typeface="等线" panose="02010600030101010101" pitchFamily="2" charset="-122"/>
                                      <a:cs typeface="Times New Roman" panose="02020603050405020304" pitchFamily="18" charset="0"/>
                                    </a:rPr>
                                    <m:t>10</m:t>
                                  </m:r>
                                </m:sup>
                              </m:sSup>
                            </m:oMath>
                          </a14:m>
                          <a:r>
                            <a:rPr lang="en-US" altLang="zh-CN" sz="1400" kern="100" dirty="0">
                              <a:effectLst/>
                              <a:latin typeface="等线" panose="02010600030101010101" pitchFamily="2" charset="-122"/>
                              <a:ea typeface="等线" panose="02010600030101010101" pitchFamily="2" charset="-122"/>
                              <a:cs typeface="Times New Roman" panose="02020603050405020304" pitchFamily="18" charset="0"/>
                            </a:rPr>
                            <a:t>)</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2001890317"/>
                      </a:ext>
                    </a:extLst>
                  </a:tr>
                  <a:tr h="391039">
                    <a:tc>
                      <a:txBody>
                        <a:bodyPr/>
                        <a:lstStyle/>
                        <a:p>
                          <a:pPr algn="ctr">
                            <a:lnSpc>
                              <a:spcPct val="200000"/>
                            </a:lnSpc>
                            <a:spcAft>
                              <a:spcPts val="0"/>
                            </a:spcAft>
                          </a:pPr>
                          <a:r>
                            <a:rPr lang="en-US" altLang="zh-CN" sz="1400" kern="100" dirty="0">
                              <a:effectLst/>
                              <a:latin typeface="等线" panose="02010600030101010101" pitchFamily="2" charset="-122"/>
                              <a:ea typeface="等线" panose="02010600030101010101" pitchFamily="2" charset="-122"/>
                              <a:cs typeface="Times New Roman" panose="02020603050405020304" pitchFamily="18" charset="0"/>
                            </a:rPr>
                            <a:t>1</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-6.55</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n-GB" sz="1400" kern="100" dirty="0">
                              <a:effectLst/>
                              <a:latin typeface="Times New Roman" panose="02020603050405020304" pitchFamily="18" charset="0"/>
                              <a:ea typeface="等线" panose="02010600030101010101" pitchFamily="2" charset="-122"/>
                              <a:cs typeface="Times New Roman" panose="02020603050405020304" pitchFamily="18" charset="0"/>
                            </a:rPr>
                            <a:t>0.009</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lnSpc>
                              <a:spcPct val="200000"/>
                            </a:lnSpc>
                            <a:spcAft>
                              <a:spcPts val="0"/>
                            </a:spcAft>
                          </a:pPr>
                          <a14:m>
                            <m:oMathPara xmlns:m="http://schemas.openxmlformats.org/officeDocument/2006/math">
                              <m:oMathParaPr>
                                <m:jc m:val="centerGroup"/>
                              </m:oMathParaPr>
                              <m:oMath xmlns:m="http://schemas.openxmlformats.org/officeDocument/2006/math">
                                <m:r>
                                  <a:rPr lang="en-GB" sz="1400" i="1" kern="100">
                                    <a:effectLst/>
                                    <a:latin typeface="Cambria Math" panose="02040503050406030204" pitchFamily="18" charset="0"/>
                                    <a:ea typeface="等线" panose="02010600030101010101" pitchFamily="2" charset="-122"/>
                                    <a:cs typeface="Times New Roman" panose="02020603050405020304" pitchFamily="18" charset="0"/>
                                  </a:rPr>
                                  <m:t>1.02</m:t>
                                </m:r>
                              </m:oMath>
                            </m:oMathPara>
                          </a14:m>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zh-CN" altLang="en-US"/>
                        </a:p>
                      </a:txBody>
                      <a:tcPr/>
                    </a:tc>
                    <a:tc>
                      <a:txBody>
                        <a:bodyPr/>
                        <a:lstStyle/>
                        <a:p>
                          <a:pPr algn="ctr">
                            <a:lnSpc>
                              <a:spcPct val="200000"/>
                            </a:lnSpc>
                            <a:spcAft>
                              <a:spcPts val="0"/>
                            </a:spcAft>
                          </a:pPr>
                          <a14:m>
                            <m:oMathPara xmlns:m="http://schemas.openxmlformats.org/officeDocument/2006/math">
                              <m:oMathParaPr>
                                <m:jc m:val="centerGroup"/>
                              </m:oMathParaPr>
                              <m:oMath xmlns:m="http://schemas.openxmlformats.org/officeDocument/2006/math">
                                <m:r>
                                  <a:rPr lang="en-GB" sz="1400" i="1" kern="100">
                                    <a:effectLst/>
                                    <a:latin typeface="Cambria Math" panose="02040503050406030204" pitchFamily="18" charset="0"/>
                                    <a:ea typeface="等线" panose="02010600030101010101" pitchFamily="2" charset="-122"/>
                                    <a:cs typeface="Times New Roman" panose="02020603050405020304" pitchFamily="18" charset="0"/>
                                  </a:rPr>
                                  <m:t>2.76</m:t>
                                </m:r>
                              </m:oMath>
                            </m:oMathPara>
                          </a14:m>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lnSpc>
                              <a:spcPct val="200000"/>
                            </a:lnSpc>
                            <a:spcAft>
                              <a:spcPts val="0"/>
                            </a:spcAft>
                          </a:pPr>
                          <a14:m>
                            <m:oMathPara xmlns:m="http://schemas.openxmlformats.org/officeDocument/2006/math">
                              <m:oMathParaPr>
                                <m:jc m:val="centerGroup"/>
                              </m:oMathParaPr>
                              <m:oMath xmlns:m="http://schemas.openxmlformats.org/officeDocument/2006/math">
                                <m:r>
                                  <a:rPr lang="en-GB" sz="1400" i="1" kern="100">
                                    <a:effectLst/>
                                    <a:latin typeface="Cambria Math" panose="02040503050406030204" pitchFamily="18" charset="0"/>
                                    <a:ea typeface="等线" panose="02010600030101010101" pitchFamily="2" charset="-122"/>
                                    <a:cs typeface="Times New Roman" panose="02020603050405020304" pitchFamily="18" charset="0"/>
                                  </a:rPr>
                                  <m:t>−3.56</m:t>
                                </m:r>
                              </m:oMath>
                            </m:oMathPara>
                          </a14:m>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zh-CN" altLang="en-US"/>
                        </a:p>
                      </a:txBody>
                      <a:tcPr/>
                    </a:tc>
                    <a:extLst>
                      <a:ext uri="{0D108BD9-81ED-4DB2-BD59-A6C34878D82A}">
                        <a16:rowId xmlns:a16="http://schemas.microsoft.com/office/drawing/2014/main" val="2269313488"/>
                      </a:ext>
                    </a:extLst>
                  </a:tr>
                  <a:tr h="521387">
                    <a:tc>
                      <a:txBody>
                        <a:bodyPr/>
                        <a:lstStyle/>
                        <a:p>
                          <a:pPr algn="ctr">
                            <a:lnSpc>
                              <a:spcPct val="200000"/>
                            </a:lnSpc>
                            <a:spcAft>
                              <a:spcPts val="0"/>
                            </a:spcAft>
                          </a:pPr>
                          <a:r>
                            <a:rPr lang="en-US" altLang="zh-CN" sz="1400" kern="100" dirty="0">
                              <a:effectLst/>
                              <a:latin typeface="等线" panose="02010600030101010101" pitchFamily="2" charset="-122"/>
                              <a:ea typeface="等线" panose="02010600030101010101" pitchFamily="2" charset="-122"/>
                              <a:cs typeface="Times New Roman" panose="02020603050405020304" pitchFamily="18" charset="0"/>
                            </a:rPr>
                            <a:t>2</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a:noFill/>
                        </a:lnB>
                      </a:tcPr>
                    </a:tc>
                    <a:tc>
                      <a:txBody>
                        <a:bodyPr/>
                        <a:lstStyle/>
                        <a:p>
                          <a:pPr algn="ctr">
                            <a:lnSpc>
                              <a:spcPct val="20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10.6</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a:noFill/>
                        </a:lnB>
                      </a:tcPr>
                    </a:tc>
                    <a:tc>
                      <a:txBody>
                        <a:bodyPr/>
                        <a:lstStyle/>
                        <a:p>
                          <a:pPr algn="ctr">
                            <a:lnSpc>
                              <a:spcPct val="20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-0.0128</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a:noFill/>
                        </a:lnB>
                      </a:tcPr>
                    </a:tc>
                    <a:tc gridSpan="2">
                      <a:txBody>
                        <a:bodyPr/>
                        <a:lstStyle/>
                        <a:p>
                          <a:pPr algn="ctr">
                            <a:lnSpc>
                              <a:spcPct val="200000"/>
                            </a:lnSpc>
                            <a:spcAft>
                              <a:spcPts val="0"/>
                            </a:spcAft>
                          </a:pPr>
                          <a14:m>
                            <m:oMathPara xmlns:m="http://schemas.openxmlformats.org/officeDocument/2006/math">
                              <m:oMathParaPr>
                                <m:jc m:val="centerGroup"/>
                              </m:oMathParaPr>
                              <m:oMath xmlns:m="http://schemas.openxmlformats.org/officeDocument/2006/math">
                                <m:r>
                                  <a:rPr lang="en-GB" sz="1400" i="1" kern="100">
                                    <a:effectLst/>
                                    <a:latin typeface="Cambria Math" panose="02040503050406030204" pitchFamily="18" charset="0"/>
                                    <a:ea typeface="等线" panose="02010600030101010101" pitchFamily="2" charset="-122"/>
                                    <a:cs typeface="Times New Roman" panose="02020603050405020304" pitchFamily="18" charset="0"/>
                                  </a:rPr>
                                  <m:t>1.2</m:t>
                                </m:r>
                              </m:oMath>
                            </m:oMathPara>
                          </a14:m>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a:noFill/>
                        </a:lnB>
                      </a:tcPr>
                    </a:tc>
                    <a:tc hMerge="1">
                      <a:txBody>
                        <a:bodyPr/>
                        <a:lstStyle/>
                        <a:p>
                          <a:endParaRPr lang="zh-CN" altLang="en-US"/>
                        </a:p>
                      </a:txBody>
                      <a:tcPr/>
                    </a:tc>
                    <a:tc>
                      <a:txBody>
                        <a:bodyPr/>
                        <a:lstStyle/>
                        <a:p>
                          <a:pPr algn="ctr">
                            <a:lnSpc>
                              <a:spcPct val="200000"/>
                            </a:lnSpc>
                            <a:spcAft>
                              <a:spcPts val="0"/>
                            </a:spcAft>
                          </a:pPr>
                          <a14:m>
                            <m:oMathPara xmlns:m="http://schemas.openxmlformats.org/officeDocument/2006/math">
                              <m:oMathParaPr>
                                <m:jc m:val="centerGroup"/>
                              </m:oMathParaPr>
                              <m:oMath xmlns:m="http://schemas.openxmlformats.org/officeDocument/2006/math">
                                <m:r>
                                  <a:rPr lang="en-GB" sz="1400" i="1" kern="100">
                                    <a:effectLst/>
                                    <a:latin typeface="Cambria Math" panose="02040503050406030204" pitchFamily="18" charset="0"/>
                                    <a:ea typeface="等线" panose="02010600030101010101" pitchFamily="2" charset="-122"/>
                                    <a:cs typeface="Times New Roman" panose="02020603050405020304" pitchFamily="18" charset="0"/>
                                  </a:rPr>
                                  <m:t>−3.02</m:t>
                                </m:r>
                              </m:oMath>
                            </m:oMathPara>
                          </a14:m>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a:noFill/>
                        </a:lnB>
                      </a:tcPr>
                    </a:tc>
                    <a:tc gridSpan="2">
                      <a:txBody>
                        <a:bodyPr/>
                        <a:lstStyle/>
                        <a:p>
                          <a:pPr algn="ctr">
                            <a:lnSpc>
                              <a:spcPct val="200000"/>
                            </a:lnSpc>
                            <a:spcAft>
                              <a:spcPts val="0"/>
                            </a:spcAft>
                          </a:pPr>
                          <a14:m>
                            <m:oMathPara xmlns:m="http://schemas.openxmlformats.org/officeDocument/2006/math">
                              <m:oMathParaPr>
                                <m:jc m:val="centerGroup"/>
                              </m:oMathParaPr>
                              <m:oMath xmlns:m="http://schemas.openxmlformats.org/officeDocument/2006/math">
                                <m:r>
                                  <a:rPr lang="en-GB" sz="1400" i="1" kern="100">
                                    <a:effectLst/>
                                    <a:latin typeface="Cambria Math" panose="02040503050406030204" pitchFamily="18" charset="0"/>
                                    <a:ea typeface="等线" panose="02010600030101010101" pitchFamily="2" charset="-122"/>
                                    <a:cs typeface="Times New Roman" panose="02020603050405020304" pitchFamily="18" charset="0"/>
                                  </a:rPr>
                                  <m:t>2.69</m:t>
                                </m:r>
                              </m:oMath>
                            </m:oMathPara>
                          </a14:m>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a:noFill/>
                        </a:lnB>
                      </a:tcPr>
                    </a:tc>
                    <a:tc hMerge="1">
                      <a:txBody>
                        <a:bodyPr/>
                        <a:lstStyle/>
                        <a:p>
                          <a:endParaRPr lang="zh-CN" altLang="en-US"/>
                        </a:p>
                      </a:txBody>
                      <a:tcPr/>
                    </a:tc>
                    <a:extLst>
                      <a:ext uri="{0D108BD9-81ED-4DB2-BD59-A6C34878D82A}">
                        <a16:rowId xmlns:a16="http://schemas.microsoft.com/office/drawing/2014/main" val="3215948947"/>
                      </a:ext>
                    </a:extLst>
                  </a:tr>
                  <a:tr h="521387">
                    <a:tc>
                      <a:txBody>
                        <a:bodyPr/>
                        <a:lstStyle/>
                        <a:p>
                          <a:pPr algn="ctr">
                            <a:lnSpc>
                              <a:spcPct val="200000"/>
                            </a:lnSpc>
                            <a:spcAft>
                              <a:spcPts val="0"/>
                            </a:spcAft>
                          </a:pPr>
                          <a:r>
                            <a:rPr lang="en-US" altLang="zh-CN" sz="1400" kern="100" dirty="0">
                              <a:effectLst/>
                              <a:latin typeface="等线" panose="02010600030101010101" pitchFamily="2" charset="-122"/>
                              <a:ea typeface="等线" panose="02010600030101010101" pitchFamily="2" charset="-122"/>
                              <a:cs typeface="Times New Roman" panose="02020603050405020304" pitchFamily="18" charset="0"/>
                            </a:rPr>
                            <a:t>3</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a:noFill/>
                        </a:lnB>
                      </a:tcPr>
                    </a:tc>
                    <a:tc>
                      <a:txBody>
                        <a:bodyPr/>
                        <a:lstStyle/>
                        <a:p>
                          <a:pPr algn="ctr">
                            <a:lnSpc>
                              <a:spcPct val="20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2.07</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a:noFill/>
                        </a:lnB>
                      </a:tcPr>
                    </a:tc>
                    <a:tc>
                      <a:txBody>
                        <a:bodyPr/>
                        <a:lstStyle/>
                        <a:p>
                          <a:pPr algn="ctr">
                            <a:lnSpc>
                              <a:spcPct val="20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-0.014</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a:noFill/>
                        </a:lnB>
                      </a:tcPr>
                    </a:tc>
                    <a:tc gridSpan="2">
                      <a:txBody>
                        <a:bodyPr/>
                        <a:lstStyle/>
                        <a:p>
                          <a:pPr algn="ctr">
                            <a:lnSpc>
                              <a:spcPct val="200000"/>
                            </a:lnSpc>
                            <a:spcAft>
                              <a:spcPts val="0"/>
                            </a:spcAft>
                          </a:pPr>
                          <a14:m>
                            <m:oMathPara xmlns:m="http://schemas.openxmlformats.org/officeDocument/2006/math">
                              <m:oMathParaPr>
                                <m:jc m:val="centerGroup"/>
                              </m:oMathParaPr>
                              <m:oMath xmlns:m="http://schemas.openxmlformats.org/officeDocument/2006/math">
                                <m:r>
                                  <a:rPr lang="en-GB" sz="1400" i="1" kern="100">
                                    <a:effectLst/>
                                    <a:latin typeface="Cambria Math" panose="02040503050406030204" pitchFamily="18" charset="0"/>
                                    <a:ea typeface="等线" panose="02010600030101010101" pitchFamily="2" charset="-122"/>
                                    <a:cs typeface="Times New Roman" panose="02020603050405020304" pitchFamily="18" charset="0"/>
                                  </a:rPr>
                                  <m:t>−6.06</m:t>
                                </m:r>
                              </m:oMath>
                            </m:oMathPara>
                          </a14:m>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a:noFill/>
                        </a:lnB>
                      </a:tcPr>
                    </a:tc>
                    <a:tc hMerge="1">
                      <a:txBody>
                        <a:bodyPr/>
                        <a:lstStyle/>
                        <a:p>
                          <a:endParaRPr lang="zh-CN" altLang="en-US"/>
                        </a:p>
                      </a:txBody>
                      <a:tcPr/>
                    </a:tc>
                    <a:tc>
                      <a:txBody>
                        <a:bodyPr/>
                        <a:lstStyle/>
                        <a:p>
                          <a:pPr algn="ctr">
                            <a:lnSpc>
                              <a:spcPct val="200000"/>
                            </a:lnSpc>
                            <a:spcAft>
                              <a:spcPts val="0"/>
                            </a:spcAft>
                          </a:pPr>
                          <a14:m>
                            <m:oMathPara xmlns:m="http://schemas.openxmlformats.org/officeDocument/2006/math">
                              <m:oMathParaPr>
                                <m:jc m:val="centerGroup"/>
                              </m:oMathParaPr>
                              <m:oMath xmlns:m="http://schemas.openxmlformats.org/officeDocument/2006/math">
                                <m:r>
                                  <a:rPr lang="en-GB" sz="1400" i="1" kern="100">
                                    <a:effectLst/>
                                    <a:latin typeface="Cambria Math" panose="02040503050406030204" pitchFamily="18" charset="0"/>
                                    <a:ea typeface="等线" panose="02010600030101010101" pitchFamily="2" charset="-122"/>
                                    <a:cs typeface="Times New Roman" panose="02020603050405020304" pitchFamily="18" charset="0"/>
                                  </a:rPr>
                                  <m:t>1.46</m:t>
                                </m:r>
                              </m:oMath>
                            </m:oMathPara>
                          </a14:m>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a:noFill/>
                        </a:lnB>
                      </a:tcPr>
                    </a:tc>
                    <a:tc gridSpan="2">
                      <a:txBody>
                        <a:bodyPr/>
                        <a:lstStyle/>
                        <a:p>
                          <a:pPr algn="ctr">
                            <a:lnSpc>
                              <a:spcPct val="200000"/>
                            </a:lnSpc>
                            <a:spcAft>
                              <a:spcPts val="0"/>
                            </a:spcAft>
                          </a:pPr>
                          <a14:m>
                            <m:oMathPara xmlns:m="http://schemas.openxmlformats.org/officeDocument/2006/math">
                              <m:oMathParaPr>
                                <m:jc m:val="centerGroup"/>
                              </m:oMathParaPr>
                              <m:oMath xmlns:m="http://schemas.openxmlformats.org/officeDocument/2006/math">
                                <m:r>
                                  <a:rPr lang="en-GB" sz="1400" i="1" kern="100">
                                    <a:effectLst/>
                                    <a:latin typeface="Cambria Math" panose="02040503050406030204" pitchFamily="18" charset="0"/>
                                    <a:ea typeface="等线" panose="02010600030101010101" pitchFamily="2" charset="-122"/>
                                    <a:cs typeface="Times New Roman" panose="02020603050405020304" pitchFamily="18" charset="0"/>
                                  </a:rPr>
                                  <m:t>−4.19</m:t>
                                </m:r>
                              </m:oMath>
                            </m:oMathPara>
                          </a14:m>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a:noFill/>
                        </a:lnB>
                      </a:tcPr>
                    </a:tc>
                    <a:tc hMerge="1">
                      <a:txBody>
                        <a:bodyPr/>
                        <a:lstStyle/>
                        <a:p>
                          <a:endParaRPr lang="zh-CN" altLang="en-US"/>
                        </a:p>
                      </a:txBody>
                      <a:tcPr/>
                    </a:tc>
                    <a:extLst>
                      <a:ext uri="{0D108BD9-81ED-4DB2-BD59-A6C34878D82A}">
                        <a16:rowId xmlns:a16="http://schemas.microsoft.com/office/drawing/2014/main" val="1302649240"/>
                      </a:ext>
                    </a:extLst>
                  </a:tr>
                  <a:tr h="521387">
                    <a:tc>
                      <a:txBody>
                        <a:bodyPr/>
                        <a:lstStyle/>
                        <a:p>
                          <a:pPr algn="ctr">
                            <a:lnSpc>
                              <a:spcPct val="200000"/>
                            </a:lnSpc>
                            <a:spcAft>
                              <a:spcPts val="0"/>
                            </a:spcAft>
                          </a:pPr>
                          <a:r>
                            <a:rPr lang="en-US" altLang="zh-CN" sz="1400" kern="100" dirty="0">
                              <a:effectLst/>
                              <a:latin typeface="等线" panose="02010600030101010101" pitchFamily="2" charset="-122"/>
                              <a:ea typeface="等线" panose="02010600030101010101" pitchFamily="2" charset="-122"/>
                              <a:cs typeface="Times New Roman" panose="02020603050405020304" pitchFamily="18" charset="0"/>
                            </a:rPr>
                            <a:t>4</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a:noFill/>
                        </a:lnB>
                      </a:tcPr>
                    </a:tc>
                    <a:tc>
                      <a:txBody>
                        <a:bodyPr/>
                        <a:lstStyle/>
                        <a:p>
                          <a:pPr algn="ctr">
                            <a:lnSpc>
                              <a:spcPct val="20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9.73</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a:noFill/>
                        </a:lnB>
                      </a:tcPr>
                    </a:tc>
                    <a:tc>
                      <a:txBody>
                        <a:bodyPr/>
                        <a:lstStyle/>
                        <a:p>
                          <a:pPr algn="ctr">
                            <a:lnSpc>
                              <a:spcPct val="20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-0.099</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a:noFill/>
                        </a:lnB>
                      </a:tcPr>
                    </a:tc>
                    <a:tc gridSpan="2">
                      <a:txBody>
                        <a:bodyPr/>
                        <a:lstStyle/>
                        <a:p>
                          <a:pPr algn="ctr">
                            <a:lnSpc>
                              <a:spcPct val="200000"/>
                            </a:lnSpc>
                            <a:spcAft>
                              <a:spcPts val="0"/>
                            </a:spcAft>
                          </a:pPr>
                          <a14:m>
                            <m:oMathPara xmlns:m="http://schemas.openxmlformats.org/officeDocument/2006/math">
                              <m:oMathParaPr>
                                <m:jc m:val="centerGroup"/>
                              </m:oMathParaPr>
                              <m:oMath xmlns:m="http://schemas.openxmlformats.org/officeDocument/2006/math">
                                <m:r>
                                  <a:rPr lang="en-GB" sz="1400" i="1" kern="100">
                                    <a:effectLst/>
                                    <a:latin typeface="Cambria Math" panose="02040503050406030204" pitchFamily="18" charset="0"/>
                                    <a:ea typeface="等线" panose="02010600030101010101" pitchFamily="2" charset="-122"/>
                                    <a:cs typeface="Times New Roman" panose="02020603050405020304" pitchFamily="18" charset="0"/>
                                  </a:rPr>
                                  <m:t>1.97</m:t>
                                </m:r>
                              </m:oMath>
                            </m:oMathPara>
                          </a14:m>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a:noFill/>
                        </a:lnB>
                      </a:tcPr>
                    </a:tc>
                    <a:tc hMerge="1">
                      <a:txBody>
                        <a:bodyPr/>
                        <a:lstStyle/>
                        <a:p>
                          <a:endParaRPr lang="zh-CN" altLang="en-US"/>
                        </a:p>
                      </a:txBody>
                      <a:tcPr/>
                    </a:tc>
                    <a:tc>
                      <a:txBody>
                        <a:bodyPr/>
                        <a:lstStyle/>
                        <a:p>
                          <a:pPr algn="ctr">
                            <a:lnSpc>
                              <a:spcPct val="200000"/>
                            </a:lnSpc>
                            <a:spcAft>
                              <a:spcPts val="0"/>
                            </a:spcAft>
                          </a:pPr>
                          <a14:m>
                            <m:oMathPara xmlns:m="http://schemas.openxmlformats.org/officeDocument/2006/math">
                              <m:oMathParaPr>
                                <m:jc m:val="centerGroup"/>
                              </m:oMathParaPr>
                              <m:oMath xmlns:m="http://schemas.openxmlformats.org/officeDocument/2006/math">
                                <m:r>
                                  <a:rPr lang="en-GB" sz="1400" i="1" kern="100">
                                    <a:effectLst/>
                                    <a:latin typeface="Cambria Math" panose="02040503050406030204" pitchFamily="18" charset="0"/>
                                    <a:ea typeface="等线" panose="02010600030101010101" pitchFamily="2" charset="-122"/>
                                    <a:cs typeface="Times New Roman" panose="02020603050405020304" pitchFamily="18" charset="0"/>
                                  </a:rPr>
                                  <m:t>−5.55</m:t>
                                </m:r>
                              </m:oMath>
                            </m:oMathPara>
                          </a14:m>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a:noFill/>
                        </a:lnB>
                      </a:tcPr>
                    </a:tc>
                    <a:tc gridSpan="2">
                      <a:txBody>
                        <a:bodyPr/>
                        <a:lstStyle/>
                        <a:p>
                          <a:pPr algn="ctr">
                            <a:lnSpc>
                              <a:spcPct val="200000"/>
                            </a:lnSpc>
                            <a:spcAft>
                              <a:spcPts val="0"/>
                            </a:spcAft>
                          </a:pPr>
                          <a14:m>
                            <m:oMathPara xmlns:m="http://schemas.openxmlformats.org/officeDocument/2006/math">
                              <m:oMathParaPr>
                                <m:jc m:val="centerGroup"/>
                              </m:oMathParaPr>
                              <m:oMath xmlns:m="http://schemas.openxmlformats.org/officeDocument/2006/math">
                                <m:r>
                                  <a:rPr lang="en-GB" sz="1400" i="1" kern="100">
                                    <a:effectLst/>
                                    <a:latin typeface="Cambria Math" panose="02040503050406030204" pitchFamily="18" charset="0"/>
                                    <a:ea typeface="等线" panose="02010600030101010101" pitchFamily="2" charset="-122"/>
                                    <a:cs typeface="Times New Roman" panose="02020603050405020304" pitchFamily="18" charset="0"/>
                                  </a:rPr>
                                  <m:t>7.58</m:t>
                                </m:r>
                              </m:oMath>
                            </m:oMathPara>
                          </a14:m>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a:noFill/>
                        </a:lnB>
                      </a:tcPr>
                    </a:tc>
                    <a:tc hMerge="1">
                      <a:txBody>
                        <a:bodyPr/>
                        <a:lstStyle/>
                        <a:p>
                          <a:endParaRPr lang="zh-CN" altLang="en-US"/>
                        </a:p>
                      </a:txBody>
                      <a:tcPr/>
                    </a:tc>
                    <a:extLst>
                      <a:ext uri="{0D108BD9-81ED-4DB2-BD59-A6C34878D82A}">
                        <a16:rowId xmlns:a16="http://schemas.microsoft.com/office/drawing/2014/main" val="2908157280"/>
                      </a:ext>
                    </a:extLst>
                  </a:tr>
                  <a:tr h="521387">
                    <a:tc>
                      <a:txBody>
                        <a:bodyPr/>
                        <a:lstStyle/>
                        <a:p>
                          <a:pPr algn="ctr">
                            <a:lnSpc>
                              <a:spcPct val="200000"/>
                            </a:lnSpc>
                            <a:spcAft>
                              <a:spcPts val="0"/>
                            </a:spcAft>
                          </a:pPr>
                          <a:r>
                            <a:rPr lang="en-US" altLang="zh-CN" sz="1400" kern="100" dirty="0">
                              <a:effectLst/>
                              <a:latin typeface="等线" panose="02010600030101010101" pitchFamily="2" charset="-122"/>
                              <a:ea typeface="等线" panose="02010600030101010101" pitchFamily="2" charset="-122"/>
                              <a:cs typeface="Times New Roman" panose="02020603050405020304" pitchFamily="18" charset="0"/>
                            </a:rPr>
                            <a:t>5</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9.29</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-0.098</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ct val="200000"/>
                            </a:lnSpc>
                            <a:spcAft>
                              <a:spcPts val="0"/>
                            </a:spcAft>
                          </a:pPr>
                          <a14:m>
                            <m:oMathPara xmlns:m="http://schemas.openxmlformats.org/officeDocument/2006/math">
                              <m:oMathParaPr>
                                <m:jc m:val="centerGroup"/>
                              </m:oMathParaPr>
                              <m:oMath xmlns:m="http://schemas.openxmlformats.org/officeDocument/2006/math">
                                <m:r>
                                  <a:rPr lang="en-GB" sz="1400" i="1" kern="100">
                                    <a:effectLst/>
                                    <a:latin typeface="Cambria Math" panose="02040503050406030204" pitchFamily="18" charset="0"/>
                                    <a:ea typeface="等线" panose="02010600030101010101" pitchFamily="2" charset="-122"/>
                                    <a:cs typeface="Times New Roman" panose="02020603050405020304" pitchFamily="18" charset="0"/>
                                  </a:rPr>
                                  <m:t>2.92</m:t>
                                </m:r>
                              </m:oMath>
                            </m:oMathPara>
                          </a14:m>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200000"/>
                            </a:lnSpc>
                            <a:spcAft>
                              <a:spcPts val="0"/>
                            </a:spcAft>
                          </a:pPr>
                          <a14:m>
                            <m:oMathPara xmlns:m="http://schemas.openxmlformats.org/officeDocument/2006/math">
                              <m:oMathParaPr>
                                <m:jc m:val="centerGroup"/>
                              </m:oMathParaPr>
                              <m:oMath xmlns:m="http://schemas.openxmlformats.org/officeDocument/2006/math">
                                <m:r>
                                  <a:rPr lang="en-GB" sz="1400" i="1" kern="100">
                                    <a:effectLst/>
                                    <a:latin typeface="Cambria Math" panose="02040503050406030204" pitchFamily="18" charset="0"/>
                                    <a:ea typeface="等线" panose="02010600030101010101" pitchFamily="2" charset="-122"/>
                                    <a:cs typeface="Times New Roman" panose="02020603050405020304" pitchFamily="18" charset="0"/>
                                  </a:rPr>
                                  <m:t>−3.27</m:t>
                                </m:r>
                              </m:oMath>
                            </m:oMathPara>
                          </a14:m>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ct val="200000"/>
                            </a:lnSpc>
                            <a:spcAft>
                              <a:spcPts val="0"/>
                            </a:spcAft>
                          </a:pPr>
                          <a14:m>
                            <m:oMathPara xmlns:m="http://schemas.openxmlformats.org/officeDocument/2006/math">
                              <m:oMathParaPr>
                                <m:jc m:val="centerGroup"/>
                              </m:oMathParaPr>
                              <m:oMath xmlns:m="http://schemas.openxmlformats.org/officeDocument/2006/math">
                                <m:r>
                                  <a:rPr lang="en-GB" sz="1400" i="1" kern="100">
                                    <a:effectLst/>
                                    <a:latin typeface="Cambria Math" panose="02040503050406030204" pitchFamily="18" charset="0"/>
                                    <a:ea typeface="等线" panose="02010600030101010101" pitchFamily="2" charset="-122"/>
                                    <a:cs typeface="Times New Roman" panose="02020603050405020304" pitchFamily="18" charset="0"/>
                                  </a:rPr>
                                  <m:t>−3.31</m:t>
                                </m:r>
                              </m:oMath>
                            </m:oMathPara>
                          </a14:m>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3015927168"/>
                      </a:ext>
                    </a:extLst>
                  </a:tr>
                </a:tbl>
              </a:graphicData>
            </a:graphic>
          </p:graphicFrame>
        </mc:Choice>
        <mc:Fallback xmlns="">
          <p:graphicFrame>
            <p:nvGraphicFramePr>
              <p:cNvPr id="13" name="表格 12"/>
              <p:cNvGraphicFramePr>
                <a:graphicFrameLocks noGrp="1"/>
              </p:cNvGraphicFramePr>
              <p:nvPr>
                <p:extLst>
                  <p:ext uri="{D42A27DB-BD31-4B8C-83A1-F6EECF244321}">
                    <p14:modId xmlns:p14="http://schemas.microsoft.com/office/powerpoint/2010/main" val="1728173056"/>
                  </p:ext>
                </p:extLst>
              </p:nvPr>
            </p:nvGraphicFramePr>
            <p:xfrm>
              <a:off x="5625383" y="2834176"/>
              <a:ext cx="6883895" cy="5188601"/>
            </p:xfrm>
            <a:graphic>
              <a:graphicData uri="http://schemas.openxmlformats.org/drawingml/2006/table">
                <a:tbl>
                  <a:tblPr firstRow="1" firstCol="1" bandRow="1"/>
                  <a:tblGrid>
                    <a:gridCol w="954411">
                      <a:extLst>
                        <a:ext uri="{9D8B030D-6E8A-4147-A177-3AD203B41FA5}">
                          <a16:colId xmlns:a16="http://schemas.microsoft.com/office/drawing/2014/main" val="2737206811"/>
                        </a:ext>
                      </a:extLst>
                    </a:gridCol>
                    <a:gridCol w="1146742">
                      <a:extLst>
                        <a:ext uri="{9D8B030D-6E8A-4147-A177-3AD203B41FA5}">
                          <a16:colId xmlns:a16="http://schemas.microsoft.com/office/drawing/2014/main" val="2357835219"/>
                        </a:ext>
                      </a:extLst>
                    </a:gridCol>
                    <a:gridCol w="1179638">
                      <a:extLst>
                        <a:ext uri="{9D8B030D-6E8A-4147-A177-3AD203B41FA5}">
                          <a16:colId xmlns:a16="http://schemas.microsoft.com/office/drawing/2014/main" val="1893430320"/>
                        </a:ext>
                      </a:extLst>
                    </a:gridCol>
                    <a:gridCol w="908594">
                      <a:extLst>
                        <a:ext uri="{9D8B030D-6E8A-4147-A177-3AD203B41FA5}">
                          <a16:colId xmlns:a16="http://schemas.microsoft.com/office/drawing/2014/main" val="642129501"/>
                        </a:ext>
                      </a:extLst>
                    </a:gridCol>
                    <a:gridCol w="254596">
                      <a:extLst>
                        <a:ext uri="{9D8B030D-6E8A-4147-A177-3AD203B41FA5}">
                          <a16:colId xmlns:a16="http://schemas.microsoft.com/office/drawing/2014/main" val="1978991869"/>
                        </a:ext>
                      </a:extLst>
                    </a:gridCol>
                    <a:gridCol w="1416057">
                      <a:extLst>
                        <a:ext uri="{9D8B030D-6E8A-4147-A177-3AD203B41FA5}">
                          <a16:colId xmlns:a16="http://schemas.microsoft.com/office/drawing/2014/main" val="2817542794"/>
                        </a:ext>
                      </a:extLst>
                    </a:gridCol>
                    <a:gridCol w="984292">
                      <a:extLst>
                        <a:ext uri="{9D8B030D-6E8A-4147-A177-3AD203B41FA5}">
                          <a16:colId xmlns:a16="http://schemas.microsoft.com/office/drawing/2014/main" val="3280873048"/>
                        </a:ext>
                      </a:extLst>
                    </a:gridCol>
                    <a:gridCol w="39565">
                      <a:extLst>
                        <a:ext uri="{9D8B030D-6E8A-4147-A177-3AD203B41FA5}">
                          <a16:colId xmlns:a16="http://schemas.microsoft.com/office/drawing/2014/main" val="198860395"/>
                        </a:ext>
                      </a:extLst>
                    </a:gridCol>
                  </a:tblGrid>
                  <a:tr h="969453">
                    <a:tc>
                      <a:txBody>
                        <a:bodyPr/>
                        <a:lstStyle/>
                        <a:p>
                          <a:pPr algn="ctr">
                            <a:lnSpc>
                              <a:spcPct val="200000"/>
                            </a:lnSpc>
                            <a:spcAft>
                              <a:spcPts val="0"/>
                            </a:spcAft>
                          </a:pPr>
                          <a:r>
                            <a:rPr lang="en-GB" sz="1400" kern="100" dirty="0">
                              <a:effectLst/>
                              <a:latin typeface="Times New Roman" panose="02020603050405020304" pitchFamily="18" charset="0"/>
                              <a:ea typeface="等线" panose="02010600030101010101" pitchFamily="2" charset="-122"/>
                              <a:cs typeface="Times New Roman" panose="02020603050405020304" pitchFamily="18" charset="0"/>
                            </a:rPr>
                            <a:t>Mineral</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14165" marR="141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83511" t="-629" r="-418617" b="-437107"/>
                          </a:stretch>
                        </a:blipFill>
                      </a:tcPr>
                    </a:tc>
                    <a:tc gridSpan="2">
                      <a:txBody>
                        <a:bodyPr/>
                        <a:lstStyle/>
                        <a:p>
                          <a:endParaRPr lang="zh-CN"/>
                        </a:p>
                      </a:txBody>
                      <a:tcPr marL="14165" marR="141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100583" t="-629" r="-129446" b="-437107"/>
                          </a:stretch>
                        </a:blipFill>
                      </a:tcPr>
                    </a:tc>
                    <a:tc hMerge="1">
                      <a:txBody>
                        <a:bodyPr/>
                        <a:lstStyle/>
                        <a:p>
                          <a:endParaRPr lang="zh-CN" altLang="en-US"/>
                        </a:p>
                      </a:txBody>
                      <a:tcPr/>
                    </a:tc>
                    <a:tc gridSpan="3">
                      <a:txBody>
                        <a:bodyPr/>
                        <a:lstStyle/>
                        <a:p>
                          <a:endParaRPr lang="zh-CN"/>
                        </a:p>
                      </a:txBody>
                      <a:tcPr marL="14165" marR="141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157798" t="-629" r="-1835" b="-437107"/>
                          </a:stretch>
                        </a:blipFill>
                      </a:tcPr>
                    </a:tc>
                    <a:tc hMerge="1">
                      <a:txBody>
                        <a:bodyPr/>
                        <a:lstStyle/>
                        <a:p>
                          <a:endParaRPr lang="zh-CN" altLang="en-US"/>
                        </a:p>
                      </a:txBody>
                      <a:tcPr/>
                    </a:tc>
                    <a:tc hMerge="1">
                      <a:txBody>
                        <a:bodyPr/>
                        <a:lstStyle/>
                        <a:p>
                          <a:endParaRPr lang="zh-CN" altLang="en-US"/>
                        </a:p>
                      </a:txBody>
                      <a:tcPr/>
                    </a:tc>
                    <a:tc>
                      <a:txBody>
                        <a:bodyPr/>
                        <a:lstStyle/>
                        <a:p>
                          <a:pPr algn="just">
                            <a:spcAft>
                              <a:spcPts val="0"/>
                            </a:spcAft>
                          </a:pPr>
                          <a:r>
                            <a:rPr lang="zh-CN" sz="1400" kern="100" dirty="0">
                              <a:effectLst/>
                              <a:latin typeface="等线" panose="02010600030101010101" pitchFamily="2" charset="-122"/>
                              <a:ea typeface="等线" panose="02010600030101010101" pitchFamily="2" charset="-122"/>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903685504"/>
                      </a:ext>
                    </a:extLst>
                  </a:tr>
                  <a:tr h="426720">
                    <a:tc>
                      <a:txBody>
                        <a:bodyPr/>
                        <a:lstStyle/>
                        <a:p>
                          <a:pPr algn="ctr">
                            <a:lnSpc>
                              <a:spcPct val="200000"/>
                            </a:lnSpc>
                            <a:spcAft>
                              <a:spcPts val="0"/>
                            </a:spcAft>
                          </a:pPr>
                          <a:r>
                            <a:rPr lang="en-GB" sz="1400" kern="100" dirty="0">
                              <a:effectLst/>
                              <a:latin typeface="Times New Roman" panose="02020603050405020304" pitchFamily="18" charset="0"/>
                              <a:ea typeface="等线" panose="02010600030101010101" pitchFamily="2" charset="-122"/>
                              <a:cs typeface="Times New Roman" panose="02020603050405020304" pitchFamily="18" charset="0"/>
                            </a:rPr>
                            <a:t>Calcite</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-8.8</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lnSpc>
                              <a:spcPct val="20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41870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zh-CN" altLang="en-US"/>
                        </a:p>
                      </a:txBody>
                      <a:tcPr/>
                    </a:tc>
                    <a:tc gridSpan="3">
                      <a:txBody>
                        <a:bodyPr/>
                        <a:lstStyle/>
                        <a:p>
                          <a:pPr algn="ctr">
                            <a:lnSpc>
                              <a:spcPct val="20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88</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zh-CN" altLang="en-US"/>
                        </a:p>
                      </a:txBody>
                      <a:tcPr/>
                    </a:tc>
                    <a:tc hMerge="1">
                      <a:txBody>
                        <a:bodyPr/>
                        <a:lstStyle/>
                        <a:p>
                          <a:endParaRPr lang="zh-CN" altLang="en-US"/>
                        </a:p>
                      </a:txBody>
                      <a:tcPr/>
                    </a:tc>
                    <a:tc>
                      <a:txBody>
                        <a:bodyPr/>
                        <a:lstStyle/>
                        <a:p>
                          <a:pPr algn="just">
                            <a:spcAft>
                              <a:spcPts val="0"/>
                            </a:spcAft>
                          </a:pPr>
                          <a:r>
                            <a:rPr lang="zh-CN" sz="1400" kern="100">
                              <a:effectLst/>
                              <a:latin typeface="等线" panose="02010600030101010101" pitchFamily="2" charset="-122"/>
                              <a:ea typeface="等线" panose="02010600030101010101" pitchFamily="2" charset="-122"/>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675069334"/>
                      </a:ext>
                    </a:extLst>
                  </a:tr>
                  <a:tr h="426720">
                    <a:tc>
                      <a:txBody>
                        <a:bodyPr/>
                        <a:lstStyle/>
                        <a:p>
                          <a:pPr algn="ctr">
                            <a:lnSpc>
                              <a:spcPct val="200000"/>
                            </a:lnSpc>
                            <a:spcAft>
                              <a:spcPts val="0"/>
                            </a:spcAft>
                          </a:pPr>
                          <a:r>
                            <a:rPr lang="en-GB" sz="1400" kern="100" dirty="0" err="1">
                              <a:effectLst/>
                              <a:latin typeface="Times New Roman" panose="02020603050405020304" pitchFamily="18" charset="0"/>
                              <a:ea typeface="等线" panose="02010600030101010101" pitchFamily="2" charset="-122"/>
                              <a:cs typeface="Times New Roman" panose="02020603050405020304" pitchFamily="18" charset="0"/>
                            </a:rPr>
                            <a:t>Anorthite</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a:noFill/>
                        </a:lnB>
                      </a:tcPr>
                    </a:tc>
                    <a:tc>
                      <a:txBody>
                        <a:bodyPr/>
                        <a:lstStyle/>
                        <a:p>
                          <a:pPr algn="ctr">
                            <a:lnSpc>
                              <a:spcPct val="20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-13</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a:noFill/>
                        </a:lnB>
                      </a:tcPr>
                    </a:tc>
                    <a:tc gridSpan="2">
                      <a:txBody>
                        <a:bodyPr/>
                        <a:lstStyle/>
                        <a:p>
                          <a:pPr algn="ctr">
                            <a:lnSpc>
                              <a:spcPct val="200000"/>
                            </a:lnSpc>
                            <a:spcAft>
                              <a:spcPts val="0"/>
                            </a:spcAft>
                          </a:pPr>
                          <a:r>
                            <a:rPr lang="en-GB" sz="1400" kern="100" dirty="0">
                              <a:effectLst/>
                              <a:latin typeface="Times New Roman" panose="02020603050405020304" pitchFamily="18" charset="0"/>
                              <a:ea typeface="等线" panose="02010600030101010101" pitchFamily="2" charset="-122"/>
                              <a:cs typeface="Times New Roman" panose="02020603050405020304" pitchFamily="18" charset="0"/>
                            </a:rPr>
                            <a:t>67830</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a:noFill/>
                        </a:lnB>
                      </a:tcPr>
                    </a:tc>
                    <a:tc hMerge="1">
                      <a:txBody>
                        <a:bodyPr/>
                        <a:lstStyle/>
                        <a:p>
                          <a:endParaRPr lang="zh-CN" altLang="en-US"/>
                        </a:p>
                      </a:txBody>
                      <a:tcPr/>
                    </a:tc>
                    <a:tc gridSpan="3">
                      <a:txBody>
                        <a:bodyPr/>
                        <a:lstStyle/>
                        <a:p>
                          <a:pPr algn="ctr">
                            <a:lnSpc>
                              <a:spcPct val="20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88</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a:noFill/>
                        </a:lnB>
                      </a:tcPr>
                    </a:tc>
                    <a:tc hMerge="1">
                      <a:txBody>
                        <a:bodyPr/>
                        <a:lstStyle/>
                        <a:p>
                          <a:endParaRPr lang="zh-CN" altLang="en-US"/>
                        </a:p>
                      </a:txBody>
                      <a:tcPr/>
                    </a:tc>
                    <a:tc hMerge="1">
                      <a:txBody>
                        <a:bodyPr/>
                        <a:lstStyle/>
                        <a:p>
                          <a:endParaRPr lang="zh-CN" altLang="en-US"/>
                        </a:p>
                      </a:txBody>
                      <a:tcPr/>
                    </a:tc>
                    <a:tc>
                      <a:txBody>
                        <a:bodyPr/>
                        <a:lstStyle/>
                        <a:p>
                          <a:pPr algn="just">
                            <a:spcAft>
                              <a:spcPts val="0"/>
                            </a:spcAft>
                          </a:pPr>
                          <a:r>
                            <a:rPr lang="zh-CN" sz="1400" kern="100">
                              <a:effectLst/>
                              <a:latin typeface="等线" panose="02010600030101010101" pitchFamily="2" charset="-122"/>
                              <a:ea typeface="等线" panose="02010600030101010101" pitchFamily="2" charset="-122"/>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167789743"/>
                      </a:ext>
                    </a:extLst>
                  </a:tr>
                  <a:tr h="426720">
                    <a:tc>
                      <a:txBody>
                        <a:bodyPr/>
                        <a:lstStyle/>
                        <a:p>
                          <a:pPr algn="ctr">
                            <a:lnSpc>
                              <a:spcPct val="200000"/>
                            </a:lnSpc>
                            <a:spcAft>
                              <a:spcPts val="0"/>
                            </a:spcAft>
                          </a:pPr>
                          <a:r>
                            <a:rPr lang="en-GB" sz="1400" kern="100" dirty="0">
                              <a:effectLst/>
                              <a:latin typeface="Times New Roman" panose="02020603050405020304" pitchFamily="18" charset="0"/>
                              <a:ea typeface="等线" panose="02010600030101010101" pitchFamily="2" charset="-122"/>
                              <a:cs typeface="Times New Roman" panose="02020603050405020304" pitchFamily="18" charset="0"/>
                            </a:rPr>
                            <a:t>Kaolinite</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algn="ctr">
                            <a:lnSpc>
                              <a:spcPct val="20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-13</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w="19050" cap="flat" cmpd="dbl" algn="ctr">
                          <a:solidFill>
                            <a:srgbClr val="000000"/>
                          </a:solidFill>
                          <a:prstDash val="solid"/>
                          <a:round/>
                          <a:headEnd type="none" w="med" len="med"/>
                          <a:tailEnd type="none" w="med" len="med"/>
                        </a:lnB>
                      </a:tcPr>
                    </a:tc>
                    <a:tc gridSpan="2">
                      <a:txBody>
                        <a:bodyPr/>
                        <a:lstStyle/>
                        <a:p>
                          <a:pPr algn="ctr">
                            <a:lnSpc>
                              <a:spcPct val="20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62760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w="19050" cap="flat" cmpd="dbl" algn="ctr">
                          <a:solidFill>
                            <a:srgbClr val="000000"/>
                          </a:solidFill>
                          <a:prstDash val="solid"/>
                          <a:round/>
                          <a:headEnd type="none" w="med" len="med"/>
                          <a:tailEnd type="none" w="med" len="med"/>
                        </a:lnB>
                      </a:tcPr>
                    </a:tc>
                    <a:tc hMerge="1">
                      <a:txBody>
                        <a:bodyPr/>
                        <a:lstStyle/>
                        <a:p>
                          <a:endParaRPr lang="zh-CN" altLang="en-US"/>
                        </a:p>
                      </a:txBody>
                      <a:tcPr/>
                    </a:tc>
                    <a:tc gridSpan="3">
                      <a:txBody>
                        <a:bodyPr/>
                        <a:lstStyle/>
                        <a:p>
                          <a:pPr algn="ctr">
                            <a:lnSpc>
                              <a:spcPct val="20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176</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w="19050" cap="flat" cmpd="dbl"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just">
                            <a:spcAft>
                              <a:spcPts val="0"/>
                            </a:spcAft>
                          </a:pPr>
                          <a:r>
                            <a:rPr lang="zh-CN" sz="1400" kern="100">
                              <a:effectLst/>
                              <a:latin typeface="等线" panose="02010600030101010101" pitchFamily="2" charset="-122"/>
                              <a:ea typeface="等线" panose="02010600030101010101" pitchFamily="2" charset="-122"/>
                              <a:cs typeface="Times New Roman" panose="02020603050405020304" pitchFamily="18" charset="0"/>
                            </a:rPr>
                            <a:t> </a:t>
                          </a:r>
                        </a:p>
                      </a:txBody>
                      <a:tcPr marL="0" marR="0" marT="0" marB="0" anchor="ctr">
                        <a:lnL>
                          <a:noFill/>
                        </a:lnL>
                        <a:lnR>
                          <a:noFill/>
                        </a:lnR>
                        <a:lnT>
                          <a:noFill/>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717816649"/>
                      </a:ext>
                    </a:extLst>
                  </a:tr>
                  <a:tr h="426720">
                    <a:tc>
                      <a:txBody>
                        <a:bodyPr/>
                        <a:lstStyle/>
                        <a:p>
                          <a:pPr algn="ctr">
                            <a:lnSpc>
                              <a:spcPct val="200000"/>
                            </a:lnSpc>
                            <a:spcAft>
                              <a:spcPts val="0"/>
                            </a:spcAft>
                          </a:pPr>
                          <a:r>
                            <a:rPr lang="en-GB" sz="1400" kern="100" dirty="0">
                              <a:effectLst/>
                              <a:latin typeface="Times New Roman" panose="02020603050405020304" pitchFamily="18" charset="0"/>
                              <a:ea typeface="等线" panose="02010600030101010101" pitchFamily="2" charset="-122"/>
                              <a:cs typeface="Times New Roman" panose="02020603050405020304" pitchFamily="18" charset="0"/>
                            </a:rPr>
                            <a:t>Reactions</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14165" marR="14165"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83511" t="-530000" r="-418617" b="-591429"/>
                          </a:stretch>
                        </a:blipFill>
                      </a:tcPr>
                    </a:tc>
                    <a:tc>
                      <a:txBody>
                        <a:bodyPr/>
                        <a:lstStyle/>
                        <a:p>
                          <a:endParaRPr lang="zh-CN"/>
                        </a:p>
                      </a:txBody>
                      <a:tcPr marL="14165" marR="14165"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177835" t="-530000" r="-305670" b="-591429"/>
                          </a:stretch>
                        </a:blipFill>
                      </a:tcPr>
                    </a:tc>
                    <a:tc gridSpan="2">
                      <a:txBody>
                        <a:bodyPr/>
                        <a:lstStyle/>
                        <a:p>
                          <a:endParaRPr lang="zh-CN"/>
                        </a:p>
                      </a:txBody>
                      <a:tcPr marL="14165" marR="14165"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282199" t="-530000" r="-210471" b="-591429"/>
                          </a:stretch>
                        </a:blipFill>
                      </a:tcPr>
                    </a:tc>
                    <a:tc hMerge="1">
                      <a:txBody>
                        <a:bodyPr/>
                        <a:lstStyle/>
                        <a:p>
                          <a:endParaRPr lang="zh-CN" altLang="en-US"/>
                        </a:p>
                      </a:txBody>
                      <a:tcPr/>
                    </a:tc>
                    <a:tc>
                      <a:txBody>
                        <a:bodyPr/>
                        <a:lstStyle/>
                        <a:p>
                          <a:endParaRPr lang="zh-CN"/>
                        </a:p>
                      </a:txBody>
                      <a:tcPr marL="14165" marR="14165"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313305" t="-530000" r="-72532" b="-591429"/>
                          </a:stretch>
                        </a:blipFill>
                      </a:tcPr>
                    </a:tc>
                    <a:tc gridSpan="2">
                      <a:txBody>
                        <a:bodyPr/>
                        <a:lstStyle/>
                        <a:p>
                          <a:endParaRPr lang="zh-CN"/>
                        </a:p>
                      </a:txBody>
                      <a:tcPr marL="14165" marR="14165"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573214" t="-530000" r="-595" b="-591429"/>
                          </a:stretch>
                        </a:blipFill>
                      </a:tcPr>
                    </a:tc>
                    <a:tc hMerge="1">
                      <a:txBody>
                        <a:bodyPr/>
                        <a:lstStyle/>
                        <a:p>
                          <a:endParaRPr lang="zh-CN" altLang="en-US"/>
                        </a:p>
                      </a:txBody>
                      <a:tcPr/>
                    </a:tc>
                    <a:extLst>
                      <a:ext uri="{0D108BD9-81ED-4DB2-BD59-A6C34878D82A}">
                        <a16:rowId xmlns:a16="http://schemas.microsoft.com/office/drawing/2014/main" val="2001890317"/>
                      </a:ext>
                    </a:extLst>
                  </a:tr>
                  <a:tr h="426720">
                    <a:tc>
                      <a:txBody>
                        <a:bodyPr/>
                        <a:lstStyle/>
                        <a:p>
                          <a:pPr algn="ctr">
                            <a:lnSpc>
                              <a:spcPct val="200000"/>
                            </a:lnSpc>
                            <a:spcAft>
                              <a:spcPts val="0"/>
                            </a:spcAft>
                          </a:pPr>
                          <a:r>
                            <a:rPr lang="en-US" altLang="zh-CN" sz="1400" kern="100" dirty="0" smtClean="0">
                              <a:effectLst/>
                              <a:latin typeface="等线" panose="02010600030101010101" pitchFamily="2" charset="-122"/>
                              <a:ea typeface="等线" panose="02010600030101010101" pitchFamily="2" charset="-122"/>
                              <a:cs typeface="Times New Roman" panose="02020603050405020304" pitchFamily="18" charset="0"/>
                            </a:rPr>
                            <a:t>1</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-6.55</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n-GB" sz="1400" kern="100" dirty="0">
                              <a:effectLst/>
                              <a:latin typeface="Times New Roman" panose="02020603050405020304" pitchFamily="18" charset="0"/>
                              <a:ea typeface="等线" panose="02010600030101010101" pitchFamily="2" charset="-122"/>
                              <a:cs typeface="Times New Roman" panose="02020603050405020304" pitchFamily="18" charset="0"/>
                            </a:rPr>
                            <a:t>0.009</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endParaRPr lang="zh-CN"/>
                        </a:p>
                      </a:txBody>
                      <a:tcPr marL="14165" marR="14165" marT="0" marB="0">
                        <a:lnL>
                          <a:noFill/>
                        </a:lnL>
                        <a:lnR>
                          <a:noFill/>
                        </a:lnR>
                        <a:lnT w="12700" cap="flat" cmpd="sng" algn="ctr">
                          <a:solidFill>
                            <a:srgbClr val="000000"/>
                          </a:solidFill>
                          <a:prstDash val="solid"/>
                          <a:round/>
                          <a:headEnd type="none" w="med" len="med"/>
                          <a:tailEnd type="none" w="med" len="med"/>
                        </a:lnT>
                        <a:lnB>
                          <a:noFill/>
                        </a:lnB>
                        <a:blipFill>
                          <a:blip r:embed="rId5"/>
                          <a:stretch>
                            <a:fillRect l="-282199" t="-630000" r="-210471" b="-491429"/>
                          </a:stretch>
                        </a:blipFill>
                      </a:tcPr>
                    </a:tc>
                    <a:tc hMerge="1">
                      <a:txBody>
                        <a:bodyPr/>
                        <a:lstStyle/>
                        <a:p>
                          <a:endParaRPr lang="zh-CN" altLang="en-US"/>
                        </a:p>
                      </a:txBody>
                      <a:tcPr/>
                    </a:tc>
                    <a:tc>
                      <a:txBody>
                        <a:bodyPr/>
                        <a:lstStyle/>
                        <a:p>
                          <a:endParaRPr lang="zh-CN"/>
                        </a:p>
                      </a:txBody>
                      <a:tcPr marL="14165" marR="14165" marT="0" marB="0">
                        <a:lnL>
                          <a:noFill/>
                        </a:lnL>
                        <a:lnR>
                          <a:noFill/>
                        </a:lnR>
                        <a:lnT w="12700" cap="flat" cmpd="sng" algn="ctr">
                          <a:solidFill>
                            <a:srgbClr val="000000"/>
                          </a:solidFill>
                          <a:prstDash val="solid"/>
                          <a:round/>
                          <a:headEnd type="none" w="med" len="med"/>
                          <a:tailEnd type="none" w="med" len="med"/>
                        </a:lnT>
                        <a:lnB>
                          <a:noFill/>
                        </a:lnB>
                        <a:blipFill>
                          <a:blip r:embed="rId5"/>
                          <a:stretch>
                            <a:fillRect l="-313305" t="-630000" r="-72532" b="-491429"/>
                          </a:stretch>
                        </a:blipFill>
                      </a:tcPr>
                    </a:tc>
                    <a:tc gridSpan="2">
                      <a:txBody>
                        <a:bodyPr/>
                        <a:lstStyle/>
                        <a:p>
                          <a:endParaRPr lang="zh-CN"/>
                        </a:p>
                      </a:txBody>
                      <a:tcPr marL="14165" marR="14165" marT="0" marB="0">
                        <a:lnL>
                          <a:noFill/>
                        </a:lnL>
                        <a:lnR>
                          <a:noFill/>
                        </a:lnR>
                        <a:lnT w="12700" cap="flat" cmpd="sng" algn="ctr">
                          <a:solidFill>
                            <a:srgbClr val="000000"/>
                          </a:solidFill>
                          <a:prstDash val="solid"/>
                          <a:round/>
                          <a:headEnd type="none" w="med" len="med"/>
                          <a:tailEnd type="none" w="med" len="med"/>
                        </a:lnT>
                        <a:lnB>
                          <a:noFill/>
                        </a:lnB>
                        <a:blipFill>
                          <a:blip r:embed="rId5"/>
                          <a:stretch>
                            <a:fillRect l="-573214" t="-630000" r="-595" b="-491429"/>
                          </a:stretch>
                        </a:blipFill>
                      </a:tcPr>
                    </a:tc>
                    <a:tc hMerge="1">
                      <a:txBody>
                        <a:bodyPr/>
                        <a:lstStyle/>
                        <a:p>
                          <a:endParaRPr lang="zh-CN" altLang="en-US"/>
                        </a:p>
                      </a:txBody>
                      <a:tcPr/>
                    </a:tc>
                    <a:extLst>
                      <a:ext uri="{0D108BD9-81ED-4DB2-BD59-A6C34878D82A}">
                        <a16:rowId xmlns:a16="http://schemas.microsoft.com/office/drawing/2014/main" val="2269313488"/>
                      </a:ext>
                    </a:extLst>
                  </a:tr>
                  <a:tr h="521387">
                    <a:tc>
                      <a:txBody>
                        <a:bodyPr/>
                        <a:lstStyle/>
                        <a:p>
                          <a:pPr algn="ctr">
                            <a:lnSpc>
                              <a:spcPct val="200000"/>
                            </a:lnSpc>
                            <a:spcAft>
                              <a:spcPts val="0"/>
                            </a:spcAft>
                          </a:pPr>
                          <a:r>
                            <a:rPr lang="en-US" altLang="zh-CN" sz="1400" kern="100" dirty="0" smtClean="0">
                              <a:effectLst/>
                              <a:latin typeface="等线" panose="02010600030101010101" pitchFamily="2" charset="-122"/>
                              <a:ea typeface="等线" panose="02010600030101010101" pitchFamily="2" charset="-122"/>
                              <a:cs typeface="Times New Roman" panose="02020603050405020304" pitchFamily="18" charset="0"/>
                            </a:rPr>
                            <a:t>2</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a:noFill/>
                        </a:lnB>
                      </a:tcPr>
                    </a:tc>
                    <a:tc>
                      <a:txBody>
                        <a:bodyPr/>
                        <a:lstStyle/>
                        <a:p>
                          <a:pPr algn="ctr">
                            <a:lnSpc>
                              <a:spcPct val="20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10.6</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a:noFill/>
                        </a:lnB>
                      </a:tcPr>
                    </a:tc>
                    <a:tc>
                      <a:txBody>
                        <a:bodyPr/>
                        <a:lstStyle/>
                        <a:p>
                          <a:pPr algn="ctr">
                            <a:lnSpc>
                              <a:spcPct val="20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-0.0128</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a:noFill/>
                        </a:lnB>
                      </a:tcPr>
                    </a:tc>
                    <a:tc gridSpan="2">
                      <a:txBody>
                        <a:bodyPr/>
                        <a:lstStyle/>
                        <a:p>
                          <a:endParaRPr lang="zh-CN"/>
                        </a:p>
                      </a:txBody>
                      <a:tcPr marL="14165" marR="14165" marT="0" marB="0">
                        <a:lnL>
                          <a:noFill/>
                        </a:lnL>
                        <a:lnR>
                          <a:noFill/>
                        </a:lnR>
                        <a:lnT>
                          <a:noFill/>
                        </a:lnT>
                        <a:lnB>
                          <a:noFill/>
                        </a:lnB>
                        <a:blipFill>
                          <a:blip r:embed="rId5"/>
                          <a:stretch>
                            <a:fillRect l="-282199" t="-594186" r="-210471" b="-300000"/>
                          </a:stretch>
                        </a:blipFill>
                      </a:tcPr>
                    </a:tc>
                    <a:tc hMerge="1">
                      <a:txBody>
                        <a:bodyPr/>
                        <a:lstStyle/>
                        <a:p>
                          <a:endParaRPr lang="zh-CN" altLang="en-US"/>
                        </a:p>
                      </a:txBody>
                      <a:tcPr/>
                    </a:tc>
                    <a:tc>
                      <a:txBody>
                        <a:bodyPr/>
                        <a:lstStyle/>
                        <a:p>
                          <a:endParaRPr lang="zh-CN"/>
                        </a:p>
                      </a:txBody>
                      <a:tcPr marL="14165" marR="14165" marT="0" marB="0">
                        <a:lnL>
                          <a:noFill/>
                        </a:lnL>
                        <a:lnR>
                          <a:noFill/>
                        </a:lnR>
                        <a:lnT>
                          <a:noFill/>
                        </a:lnT>
                        <a:lnB>
                          <a:noFill/>
                        </a:lnB>
                        <a:blipFill>
                          <a:blip r:embed="rId5"/>
                          <a:stretch>
                            <a:fillRect l="-313305" t="-594186" r="-72532" b="-300000"/>
                          </a:stretch>
                        </a:blipFill>
                      </a:tcPr>
                    </a:tc>
                    <a:tc gridSpan="2">
                      <a:txBody>
                        <a:bodyPr/>
                        <a:lstStyle/>
                        <a:p>
                          <a:endParaRPr lang="zh-CN"/>
                        </a:p>
                      </a:txBody>
                      <a:tcPr marL="14165" marR="14165" marT="0" marB="0">
                        <a:lnL>
                          <a:noFill/>
                        </a:lnL>
                        <a:lnR>
                          <a:noFill/>
                        </a:lnR>
                        <a:lnT>
                          <a:noFill/>
                        </a:lnT>
                        <a:lnB>
                          <a:noFill/>
                        </a:lnB>
                        <a:blipFill>
                          <a:blip r:embed="rId5"/>
                          <a:stretch>
                            <a:fillRect l="-573214" t="-594186" r="-595" b="-300000"/>
                          </a:stretch>
                        </a:blipFill>
                      </a:tcPr>
                    </a:tc>
                    <a:tc hMerge="1">
                      <a:txBody>
                        <a:bodyPr/>
                        <a:lstStyle/>
                        <a:p>
                          <a:endParaRPr lang="zh-CN" altLang="en-US"/>
                        </a:p>
                      </a:txBody>
                      <a:tcPr/>
                    </a:tc>
                    <a:extLst>
                      <a:ext uri="{0D108BD9-81ED-4DB2-BD59-A6C34878D82A}">
                        <a16:rowId xmlns:a16="http://schemas.microsoft.com/office/drawing/2014/main" val="3215948947"/>
                      </a:ext>
                    </a:extLst>
                  </a:tr>
                  <a:tr h="521387">
                    <a:tc>
                      <a:txBody>
                        <a:bodyPr/>
                        <a:lstStyle/>
                        <a:p>
                          <a:pPr algn="ctr">
                            <a:lnSpc>
                              <a:spcPct val="200000"/>
                            </a:lnSpc>
                            <a:spcAft>
                              <a:spcPts val="0"/>
                            </a:spcAft>
                          </a:pPr>
                          <a:r>
                            <a:rPr lang="en-US" altLang="zh-CN" sz="1400" kern="100" dirty="0" smtClean="0">
                              <a:effectLst/>
                              <a:latin typeface="等线" panose="02010600030101010101" pitchFamily="2" charset="-122"/>
                              <a:ea typeface="等线" panose="02010600030101010101" pitchFamily="2" charset="-122"/>
                              <a:cs typeface="Times New Roman" panose="02020603050405020304" pitchFamily="18" charset="0"/>
                            </a:rPr>
                            <a:t>3</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a:noFill/>
                        </a:lnB>
                      </a:tcPr>
                    </a:tc>
                    <a:tc>
                      <a:txBody>
                        <a:bodyPr/>
                        <a:lstStyle/>
                        <a:p>
                          <a:pPr algn="ctr">
                            <a:lnSpc>
                              <a:spcPct val="20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2.07</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a:noFill/>
                        </a:lnB>
                      </a:tcPr>
                    </a:tc>
                    <a:tc>
                      <a:txBody>
                        <a:bodyPr/>
                        <a:lstStyle/>
                        <a:p>
                          <a:pPr algn="ctr">
                            <a:lnSpc>
                              <a:spcPct val="20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-0.014</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a:noFill/>
                        </a:lnB>
                      </a:tcPr>
                    </a:tc>
                    <a:tc gridSpan="2">
                      <a:txBody>
                        <a:bodyPr/>
                        <a:lstStyle/>
                        <a:p>
                          <a:endParaRPr lang="zh-CN"/>
                        </a:p>
                      </a:txBody>
                      <a:tcPr marL="14165" marR="14165" marT="0" marB="0">
                        <a:lnL>
                          <a:noFill/>
                        </a:lnL>
                        <a:lnR>
                          <a:noFill/>
                        </a:lnR>
                        <a:lnT>
                          <a:noFill/>
                        </a:lnT>
                        <a:lnB>
                          <a:noFill/>
                        </a:lnB>
                        <a:blipFill>
                          <a:blip r:embed="rId5"/>
                          <a:stretch>
                            <a:fillRect l="-282199" t="-694186" r="-210471" b="-200000"/>
                          </a:stretch>
                        </a:blipFill>
                      </a:tcPr>
                    </a:tc>
                    <a:tc hMerge="1">
                      <a:txBody>
                        <a:bodyPr/>
                        <a:lstStyle/>
                        <a:p>
                          <a:endParaRPr lang="zh-CN" altLang="en-US"/>
                        </a:p>
                      </a:txBody>
                      <a:tcPr/>
                    </a:tc>
                    <a:tc>
                      <a:txBody>
                        <a:bodyPr/>
                        <a:lstStyle/>
                        <a:p>
                          <a:endParaRPr lang="zh-CN"/>
                        </a:p>
                      </a:txBody>
                      <a:tcPr marL="14165" marR="14165" marT="0" marB="0">
                        <a:lnL>
                          <a:noFill/>
                        </a:lnL>
                        <a:lnR>
                          <a:noFill/>
                        </a:lnR>
                        <a:lnT>
                          <a:noFill/>
                        </a:lnT>
                        <a:lnB>
                          <a:noFill/>
                        </a:lnB>
                        <a:blipFill>
                          <a:blip r:embed="rId5"/>
                          <a:stretch>
                            <a:fillRect l="-313305" t="-694186" r="-72532" b="-200000"/>
                          </a:stretch>
                        </a:blipFill>
                      </a:tcPr>
                    </a:tc>
                    <a:tc gridSpan="2">
                      <a:txBody>
                        <a:bodyPr/>
                        <a:lstStyle/>
                        <a:p>
                          <a:endParaRPr lang="zh-CN"/>
                        </a:p>
                      </a:txBody>
                      <a:tcPr marL="14165" marR="14165" marT="0" marB="0">
                        <a:lnL>
                          <a:noFill/>
                        </a:lnL>
                        <a:lnR>
                          <a:noFill/>
                        </a:lnR>
                        <a:lnT>
                          <a:noFill/>
                        </a:lnT>
                        <a:lnB>
                          <a:noFill/>
                        </a:lnB>
                        <a:blipFill>
                          <a:blip r:embed="rId5"/>
                          <a:stretch>
                            <a:fillRect l="-573214" t="-694186" r="-595" b="-200000"/>
                          </a:stretch>
                        </a:blipFill>
                      </a:tcPr>
                    </a:tc>
                    <a:tc hMerge="1">
                      <a:txBody>
                        <a:bodyPr/>
                        <a:lstStyle/>
                        <a:p>
                          <a:endParaRPr lang="zh-CN" altLang="en-US"/>
                        </a:p>
                      </a:txBody>
                      <a:tcPr/>
                    </a:tc>
                    <a:extLst>
                      <a:ext uri="{0D108BD9-81ED-4DB2-BD59-A6C34878D82A}">
                        <a16:rowId xmlns:a16="http://schemas.microsoft.com/office/drawing/2014/main" val="1302649240"/>
                      </a:ext>
                    </a:extLst>
                  </a:tr>
                  <a:tr h="521387">
                    <a:tc>
                      <a:txBody>
                        <a:bodyPr/>
                        <a:lstStyle/>
                        <a:p>
                          <a:pPr algn="ctr">
                            <a:lnSpc>
                              <a:spcPct val="200000"/>
                            </a:lnSpc>
                            <a:spcAft>
                              <a:spcPts val="0"/>
                            </a:spcAft>
                          </a:pPr>
                          <a:r>
                            <a:rPr lang="en-US" altLang="zh-CN" sz="1400" kern="100" dirty="0" smtClean="0">
                              <a:effectLst/>
                              <a:latin typeface="等线" panose="02010600030101010101" pitchFamily="2" charset="-122"/>
                              <a:ea typeface="等线" panose="02010600030101010101" pitchFamily="2" charset="-122"/>
                              <a:cs typeface="Times New Roman" panose="02020603050405020304" pitchFamily="18" charset="0"/>
                            </a:rPr>
                            <a:t>4</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a:noFill/>
                        </a:lnB>
                      </a:tcPr>
                    </a:tc>
                    <a:tc>
                      <a:txBody>
                        <a:bodyPr/>
                        <a:lstStyle/>
                        <a:p>
                          <a:pPr algn="ctr">
                            <a:lnSpc>
                              <a:spcPct val="20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9.73</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a:noFill/>
                        </a:lnB>
                      </a:tcPr>
                    </a:tc>
                    <a:tc>
                      <a:txBody>
                        <a:bodyPr/>
                        <a:lstStyle/>
                        <a:p>
                          <a:pPr algn="ctr">
                            <a:lnSpc>
                              <a:spcPct val="20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-0.099</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a:noFill/>
                        </a:lnB>
                      </a:tcPr>
                    </a:tc>
                    <a:tc gridSpan="2">
                      <a:txBody>
                        <a:bodyPr/>
                        <a:lstStyle/>
                        <a:p>
                          <a:endParaRPr lang="zh-CN"/>
                        </a:p>
                      </a:txBody>
                      <a:tcPr marL="14165" marR="14165" marT="0" marB="0">
                        <a:lnL>
                          <a:noFill/>
                        </a:lnL>
                        <a:lnR>
                          <a:noFill/>
                        </a:lnR>
                        <a:lnT>
                          <a:noFill/>
                        </a:lnT>
                        <a:lnB>
                          <a:noFill/>
                        </a:lnB>
                        <a:blipFill>
                          <a:blip r:embed="rId5"/>
                          <a:stretch>
                            <a:fillRect l="-282199" t="-803529" r="-210471" b="-102353"/>
                          </a:stretch>
                        </a:blipFill>
                      </a:tcPr>
                    </a:tc>
                    <a:tc hMerge="1">
                      <a:txBody>
                        <a:bodyPr/>
                        <a:lstStyle/>
                        <a:p>
                          <a:endParaRPr lang="zh-CN" altLang="en-US"/>
                        </a:p>
                      </a:txBody>
                      <a:tcPr/>
                    </a:tc>
                    <a:tc>
                      <a:txBody>
                        <a:bodyPr/>
                        <a:lstStyle/>
                        <a:p>
                          <a:endParaRPr lang="zh-CN"/>
                        </a:p>
                      </a:txBody>
                      <a:tcPr marL="14165" marR="14165" marT="0" marB="0">
                        <a:lnL>
                          <a:noFill/>
                        </a:lnL>
                        <a:lnR>
                          <a:noFill/>
                        </a:lnR>
                        <a:lnT>
                          <a:noFill/>
                        </a:lnT>
                        <a:lnB>
                          <a:noFill/>
                        </a:lnB>
                        <a:blipFill>
                          <a:blip r:embed="rId5"/>
                          <a:stretch>
                            <a:fillRect l="-313305" t="-803529" r="-72532" b="-102353"/>
                          </a:stretch>
                        </a:blipFill>
                      </a:tcPr>
                    </a:tc>
                    <a:tc gridSpan="2">
                      <a:txBody>
                        <a:bodyPr/>
                        <a:lstStyle/>
                        <a:p>
                          <a:endParaRPr lang="zh-CN"/>
                        </a:p>
                      </a:txBody>
                      <a:tcPr marL="14165" marR="14165" marT="0" marB="0">
                        <a:lnL>
                          <a:noFill/>
                        </a:lnL>
                        <a:lnR>
                          <a:noFill/>
                        </a:lnR>
                        <a:lnT>
                          <a:noFill/>
                        </a:lnT>
                        <a:lnB>
                          <a:noFill/>
                        </a:lnB>
                        <a:blipFill>
                          <a:blip r:embed="rId5"/>
                          <a:stretch>
                            <a:fillRect l="-573214" t="-803529" r="-595" b="-102353"/>
                          </a:stretch>
                        </a:blipFill>
                      </a:tcPr>
                    </a:tc>
                    <a:tc hMerge="1">
                      <a:txBody>
                        <a:bodyPr/>
                        <a:lstStyle/>
                        <a:p>
                          <a:endParaRPr lang="zh-CN" altLang="en-US"/>
                        </a:p>
                      </a:txBody>
                      <a:tcPr/>
                    </a:tc>
                    <a:extLst>
                      <a:ext uri="{0D108BD9-81ED-4DB2-BD59-A6C34878D82A}">
                        <a16:rowId xmlns:a16="http://schemas.microsoft.com/office/drawing/2014/main" val="2908157280"/>
                      </a:ext>
                    </a:extLst>
                  </a:tr>
                  <a:tr h="521387">
                    <a:tc>
                      <a:txBody>
                        <a:bodyPr/>
                        <a:lstStyle/>
                        <a:p>
                          <a:pPr algn="ctr">
                            <a:lnSpc>
                              <a:spcPct val="200000"/>
                            </a:lnSpc>
                            <a:spcAft>
                              <a:spcPts val="0"/>
                            </a:spcAft>
                          </a:pPr>
                          <a:r>
                            <a:rPr lang="en-US" altLang="zh-CN" sz="1400" kern="100" dirty="0" smtClean="0">
                              <a:effectLst/>
                              <a:latin typeface="等线" panose="02010600030101010101" pitchFamily="2" charset="-122"/>
                              <a:ea typeface="等线" panose="02010600030101010101" pitchFamily="2" charset="-122"/>
                              <a:cs typeface="Times New Roman" panose="02020603050405020304" pitchFamily="18" charset="0"/>
                            </a:rPr>
                            <a:t>5</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9.29</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-0.098</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14165" marR="14165"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endParaRPr lang="zh-CN"/>
                        </a:p>
                      </a:txBody>
                      <a:tcPr marL="14165" marR="14165" marT="0" marB="0">
                        <a:lnL>
                          <a:noFill/>
                        </a:lnL>
                        <a:lnR>
                          <a:noFill/>
                        </a:lnR>
                        <a:lnT>
                          <a:noFill/>
                        </a:lnT>
                        <a:lnB w="12700" cap="flat" cmpd="sng" algn="ctr">
                          <a:solidFill>
                            <a:srgbClr val="000000"/>
                          </a:solidFill>
                          <a:prstDash val="solid"/>
                          <a:round/>
                          <a:headEnd type="none" w="med" len="med"/>
                          <a:tailEnd type="none" w="med" len="med"/>
                        </a:lnB>
                        <a:blipFill>
                          <a:blip r:embed="rId5"/>
                          <a:stretch>
                            <a:fillRect l="-282199" t="-893023" r="-210471" b="-1163"/>
                          </a:stretch>
                        </a:blipFill>
                      </a:tcPr>
                    </a:tc>
                    <a:tc hMerge="1">
                      <a:txBody>
                        <a:bodyPr/>
                        <a:lstStyle/>
                        <a:p>
                          <a:endParaRPr lang="zh-CN" altLang="en-US"/>
                        </a:p>
                      </a:txBody>
                      <a:tcPr/>
                    </a:tc>
                    <a:tc>
                      <a:txBody>
                        <a:bodyPr/>
                        <a:lstStyle/>
                        <a:p>
                          <a:endParaRPr lang="zh-CN"/>
                        </a:p>
                      </a:txBody>
                      <a:tcPr marL="14165" marR="14165" marT="0" marB="0">
                        <a:lnL>
                          <a:noFill/>
                        </a:lnL>
                        <a:lnR>
                          <a:noFill/>
                        </a:lnR>
                        <a:lnT>
                          <a:noFill/>
                        </a:lnT>
                        <a:lnB w="12700" cap="flat" cmpd="sng" algn="ctr">
                          <a:solidFill>
                            <a:srgbClr val="000000"/>
                          </a:solidFill>
                          <a:prstDash val="solid"/>
                          <a:round/>
                          <a:headEnd type="none" w="med" len="med"/>
                          <a:tailEnd type="none" w="med" len="med"/>
                        </a:lnB>
                        <a:blipFill>
                          <a:blip r:embed="rId5"/>
                          <a:stretch>
                            <a:fillRect l="-313305" t="-893023" r="-72532" b="-1163"/>
                          </a:stretch>
                        </a:blipFill>
                      </a:tcPr>
                    </a:tc>
                    <a:tc gridSpan="2">
                      <a:txBody>
                        <a:bodyPr/>
                        <a:lstStyle/>
                        <a:p>
                          <a:endParaRPr lang="zh-CN"/>
                        </a:p>
                      </a:txBody>
                      <a:tcPr marL="14165" marR="14165" marT="0" marB="0">
                        <a:lnL>
                          <a:noFill/>
                        </a:lnL>
                        <a:lnR>
                          <a:noFill/>
                        </a:lnR>
                        <a:lnT>
                          <a:noFill/>
                        </a:lnT>
                        <a:lnB w="12700" cap="flat" cmpd="sng" algn="ctr">
                          <a:solidFill>
                            <a:srgbClr val="000000"/>
                          </a:solidFill>
                          <a:prstDash val="solid"/>
                          <a:round/>
                          <a:headEnd type="none" w="med" len="med"/>
                          <a:tailEnd type="none" w="med" len="med"/>
                        </a:lnB>
                        <a:blipFill>
                          <a:blip r:embed="rId5"/>
                          <a:stretch>
                            <a:fillRect l="-573214" t="-893023" r="-595" b="-1163"/>
                          </a:stretch>
                        </a:blipFill>
                      </a:tcPr>
                    </a:tc>
                    <a:tc hMerge="1">
                      <a:txBody>
                        <a:bodyPr/>
                        <a:lstStyle/>
                        <a:p>
                          <a:endParaRPr lang="zh-CN" altLang="en-US"/>
                        </a:p>
                      </a:txBody>
                      <a:tcPr/>
                    </a:tc>
                    <a:extLst>
                      <a:ext uri="{0D108BD9-81ED-4DB2-BD59-A6C34878D82A}">
                        <a16:rowId xmlns:a16="http://schemas.microsoft.com/office/drawing/2014/main" val="3015927168"/>
                      </a:ext>
                    </a:extLst>
                  </a:tr>
                </a:tbl>
              </a:graphicData>
            </a:graphic>
          </p:graphicFrame>
        </mc:Fallback>
      </mc:AlternateContent>
      <p:sp>
        <p:nvSpPr>
          <p:cNvPr id="15" name="矩形 14"/>
          <p:cNvSpPr/>
          <p:nvPr/>
        </p:nvSpPr>
        <p:spPr>
          <a:xfrm>
            <a:off x="6862440" y="2338650"/>
            <a:ext cx="4611199" cy="369332"/>
          </a:xfrm>
          <a:prstGeom prst="rect">
            <a:avLst/>
          </a:prstGeom>
        </p:spPr>
        <p:txBody>
          <a:bodyPr wrap="none">
            <a:spAutoFit/>
          </a:bodyPr>
          <a:lstStyle/>
          <a:p>
            <a:r>
              <a:rPr lang="zh-CN" altLang="zh-CN" b="1" dirty="0">
                <a:latin typeface="Times New Roman" panose="02020603050405020304" pitchFamily="18" charset="0"/>
                <a:ea typeface="等线" panose="02010600030101010101" pitchFamily="2" charset="-122"/>
                <a:cs typeface="Times New Roman" panose="02020603050405020304" pitchFamily="18" charset="0"/>
              </a:rPr>
              <a:t> </a:t>
            </a:r>
            <a:r>
              <a:rPr lang="en-GB" altLang="zh-CN" b="1" dirty="0">
                <a:latin typeface="Times New Roman" panose="02020603050405020304" pitchFamily="18" charset="0"/>
                <a:ea typeface="等线" panose="02010600030101010101" pitchFamily="2" charset="-122"/>
                <a:cs typeface="Times New Roman" panose="02020603050405020304" pitchFamily="18" charset="0"/>
              </a:rPr>
              <a:t>Kinetic parameters of geochemical reactions</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1782856"/>
      </p:ext>
    </p:extLst>
  </p:cSld>
  <p:clrMapOvr>
    <a:masterClrMapping/>
  </p:clrMapOvr>
  <mc:AlternateContent xmlns:mc="http://schemas.openxmlformats.org/markup-compatibility/2006" xmlns:p14="http://schemas.microsoft.com/office/powerpoint/2010/main">
    <mc:Choice Requires="p14">
      <p:transition spd="slow" p14:dur="2000" advTm="119632"/>
    </mc:Choice>
    <mc:Fallback xmlns="">
      <p:transition spd="slow" advTm="11963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5403" y="1457367"/>
            <a:ext cx="5538925" cy="683129"/>
          </a:xfrm>
        </p:spPr>
        <p:txBody>
          <a:bodyPr/>
          <a:lstStyle/>
          <a:p>
            <a:r>
              <a:rPr lang="en-US" altLang="zh-CN" dirty="0">
                <a:latin typeface="Times New Roman" panose="02020603050405020304" pitchFamily="18" charset="0"/>
                <a:cs typeface="Times New Roman" panose="02020603050405020304" pitchFamily="18" charset="0"/>
              </a:rPr>
              <a:t>Problem definition</a:t>
            </a:r>
            <a:endParaRPr lang="zh-CN" altLang="en-US" dirty="0">
              <a:latin typeface="Times New Roman" panose="02020603050405020304" pitchFamily="18" charset="0"/>
              <a:cs typeface="Times New Roman" panose="02020603050405020304" pitchFamily="18" charset="0"/>
            </a:endParaRPr>
          </a:p>
        </p:txBody>
      </p:sp>
      <p:sp>
        <p:nvSpPr>
          <p:cNvPr id="4" name="页脚占位符 3"/>
          <p:cNvSpPr>
            <a:spLocks noGrp="1"/>
          </p:cNvSpPr>
          <p:nvPr>
            <p:ph type="ftr" sz="quarter" idx="3"/>
          </p:nvPr>
        </p:nvSpPr>
        <p:spPr/>
        <p:txBody>
          <a:bodyPr/>
          <a:lstStyle/>
          <a:p>
            <a:r>
              <a:rPr lang="en-US" altLang="zh-CN" sz="1600" dirty="0"/>
              <a:t>Geochemical reactions</a:t>
            </a:r>
          </a:p>
        </p:txBody>
      </p:sp>
      <p:sp>
        <p:nvSpPr>
          <p:cNvPr id="5" name="日期占位符 4"/>
          <p:cNvSpPr>
            <a:spLocks noGrp="1"/>
          </p:cNvSpPr>
          <p:nvPr>
            <p:ph type="dt" sz="half" idx="2"/>
          </p:nvPr>
        </p:nvSpPr>
        <p:spPr/>
        <p:txBody>
          <a:bodyPr/>
          <a:lstStyle/>
          <a:p>
            <a:fld id="{088E676C-4406-3640-8397-3968334A8A8E}" type="datetime1">
              <a:rPr lang="de-DE" smtClean="0"/>
              <a:pPr/>
              <a:t>24.05.2022</a:t>
            </a:fld>
            <a:endParaRPr lang="en-US" dirty="0"/>
          </a:p>
        </p:txBody>
      </p:sp>
      <p:sp>
        <p:nvSpPr>
          <p:cNvPr id="6" name="灯片编号占位符 5"/>
          <p:cNvSpPr>
            <a:spLocks noGrp="1"/>
          </p:cNvSpPr>
          <p:nvPr>
            <p:ph type="sldNum" sz="quarter" idx="4"/>
          </p:nvPr>
        </p:nvSpPr>
        <p:spPr/>
        <p:txBody>
          <a:bodyPr/>
          <a:lstStyle/>
          <a:p>
            <a:fld id="{B6F15528-21DE-4FAA-801E-634DDDAF4B2B}" type="slidenum">
              <a:rPr lang="de-DE" smtClean="0"/>
              <a:pPr/>
              <a:t>5</a:t>
            </a:fld>
            <a:endParaRPr lang="de-DE" dirty="0"/>
          </a:p>
        </p:txBody>
      </p:sp>
      <p:sp>
        <p:nvSpPr>
          <p:cNvPr id="7" name="文本占位符 6"/>
          <p:cNvSpPr>
            <a:spLocks noGrp="1"/>
          </p:cNvSpPr>
          <p:nvPr>
            <p:ph type="body" sz="quarter" idx="12"/>
          </p:nvPr>
        </p:nvSpPr>
        <p:spPr/>
        <p:txBody>
          <a:bodyPr/>
          <a:lstStyle/>
          <a:p>
            <a:endParaRPr lang="zh-CN" altLang="en-US"/>
          </a:p>
        </p:txBody>
      </p:sp>
      <p:pic>
        <p:nvPicPr>
          <p:cNvPr id="14" name="图片 13"/>
          <p:cNvPicPr/>
          <p:nvPr/>
        </p:nvPicPr>
        <p:blipFill>
          <a:blip r:embed="rId3" cstate="print">
            <a:extLst>
              <a:ext uri="{28A0092B-C50C-407E-A947-70E740481C1C}">
                <a14:useLocalDpi xmlns:a14="http://schemas.microsoft.com/office/drawing/2010/main" val="0"/>
              </a:ext>
            </a:extLst>
          </a:blip>
          <a:stretch>
            <a:fillRect/>
          </a:stretch>
        </p:blipFill>
        <p:spPr>
          <a:xfrm>
            <a:off x="165696" y="2644552"/>
            <a:ext cx="5999982" cy="2857684"/>
          </a:xfrm>
          <a:prstGeom prst="rect">
            <a:avLst/>
          </a:prstGeom>
        </p:spPr>
      </p:pic>
      <mc:AlternateContent xmlns:mc="http://schemas.openxmlformats.org/markup-compatibility/2006" xmlns:a14="http://schemas.microsoft.com/office/drawing/2010/main">
        <mc:Choice Requires="a14">
          <p:graphicFrame>
            <p:nvGraphicFramePr>
              <p:cNvPr id="12" name="表格 11"/>
              <p:cNvGraphicFramePr>
                <a:graphicFrameLocks noGrp="1"/>
              </p:cNvGraphicFramePr>
              <p:nvPr>
                <p:extLst>
                  <p:ext uri="{D42A27DB-BD31-4B8C-83A1-F6EECF244321}">
                    <p14:modId xmlns:p14="http://schemas.microsoft.com/office/powerpoint/2010/main" val="171412677"/>
                  </p:ext>
                </p:extLst>
              </p:nvPr>
            </p:nvGraphicFramePr>
            <p:xfrm>
              <a:off x="6955022" y="2690124"/>
              <a:ext cx="5295909" cy="5447792"/>
            </p:xfrm>
            <a:graphic>
              <a:graphicData uri="http://schemas.openxmlformats.org/drawingml/2006/table">
                <a:tbl>
                  <a:tblPr firstRow="1" firstCol="1" bandRow="1"/>
                  <a:tblGrid>
                    <a:gridCol w="3728314">
                      <a:extLst>
                        <a:ext uri="{9D8B030D-6E8A-4147-A177-3AD203B41FA5}">
                          <a16:colId xmlns:a16="http://schemas.microsoft.com/office/drawing/2014/main" val="3546534986"/>
                        </a:ext>
                      </a:extLst>
                    </a:gridCol>
                    <a:gridCol w="1567595">
                      <a:extLst>
                        <a:ext uri="{9D8B030D-6E8A-4147-A177-3AD203B41FA5}">
                          <a16:colId xmlns:a16="http://schemas.microsoft.com/office/drawing/2014/main" val="1415203713"/>
                        </a:ext>
                      </a:extLst>
                    </a:gridCol>
                  </a:tblGrid>
                  <a:tr h="161707">
                    <a:tc>
                      <a:txBody>
                        <a:bodyPr/>
                        <a:lstStyle/>
                        <a:p>
                          <a:pPr algn="just">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Parameters</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value</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0068268"/>
                      </a:ext>
                    </a:extLst>
                  </a:tr>
                  <a:tr h="161707">
                    <a:tc>
                      <a:txBody>
                        <a:bodyPr/>
                        <a:lstStyle/>
                        <a:p>
                          <a:pPr algn="just">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Rock density (kg/m</a:t>
                          </a:r>
                          <a:r>
                            <a:rPr lang="en-GB" sz="1400" kern="100" baseline="30000">
                              <a:effectLst/>
                              <a:latin typeface="Times New Roman" panose="02020603050405020304" pitchFamily="18" charset="0"/>
                              <a:ea typeface="等线" panose="02010600030101010101" pitchFamily="2" charset="-122"/>
                              <a:cs typeface="Times New Roman" panose="02020603050405020304" pitchFamily="18" charset="0"/>
                            </a:rPr>
                            <a:t>3</a:t>
                          </a: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	</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2700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45871592"/>
                      </a:ext>
                    </a:extLst>
                  </a:tr>
                  <a:tr h="161707">
                    <a:tc>
                      <a:txBody>
                        <a:bodyPr/>
                        <a:lstStyle/>
                        <a:p>
                          <a:pPr algn="just">
                            <a:lnSpc>
                              <a:spcPct val="150000"/>
                            </a:lnSpc>
                            <a:spcAft>
                              <a:spcPts val="0"/>
                            </a:spcAft>
                          </a:pPr>
                          <a:r>
                            <a:rPr lang="en-GB" sz="1400" kern="100" dirty="0">
                              <a:effectLst/>
                              <a:latin typeface="Times New Roman" panose="02020603050405020304" pitchFamily="18" charset="0"/>
                              <a:ea typeface="等线" panose="02010600030101010101" pitchFamily="2" charset="-122"/>
                              <a:cs typeface="Times New Roman" panose="02020603050405020304" pitchFamily="18" charset="0"/>
                            </a:rPr>
                            <a:t>Permeability of rock matrix (m2)	</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en-GB" sz="1400" i="1" kern="100">
                                    <a:effectLst/>
                                    <a:latin typeface="Cambria Math" panose="02040503050406030204" pitchFamily="18" charset="0"/>
                                    <a:ea typeface="等线" panose="02010600030101010101" pitchFamily="2" charset="-122"/>
                                    <a:cs typeface="Times New Roman" panose="02020603050405020304" pitchFamily="18" charset="0"/>
                                  </a:rPr>
                                  <m:t>1×</m:t>
                                </m:r>
                                <m:sSup>
                                  <m:sSupPr>
                                    <m:ctrlPr>
                                      <a:rPr 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GB" sz="1400" i="1" kern="100">
                                        <a:effectLst/>
                                        <a:latin typeface="Cambria Math" panose="02040503050406030204" pitchFamily="18" charset="0"/>
                                        <a:ea typeface="等线" panose="02010600030101010101" pitchFamily="2" charset="-122"/>
                                        <a:cs typeface="Times New Roman" panose="02020603050405020304" pitchFamily="18" charset="0"/>
                                      </a:rPr>
                                      <m:t>10</m:t>
                                    </m:r>
                                  </m:e>
                                  <m:sup>
                                    <m:r>
                                      <a:rPr lang="en-GB" sz="1400" i="1" kern="100">
                                        <a:effectLst/>
                                        <a:latin typeface="Cambria Math" panose="02040503050406030204" pitchFamily="18" charset="0"/>
                                        <a:ea typeface="等线" panose="02010600030101010101" pitchFamily="2" charset="-122"/>
                                        <a:cs typeface="Times New Roman" panose="02020603050405020304" pitchFamily="18" charset="0"/>
                                      </a:rPr>
                                      <m:t>−12</m:t>
                                    </m:r>
                                  </m:sup>
                                </m:sSup>
                              </m:oMath>
                            </m:oMathPara>
                          </a14:m>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extLst>
                      <a:ext uri="{0D108BD9-81ED-4DB2-BD59-A6C34878D82A}">
                        <a16:rowId xmlns:a16="http://schemas.microsoft.com/office/drawing/2014/main" val="383624020"/>
                      </a:ext>
                    </a:extLst>
                  </a:tr>
                  <a:tr h="161707">
                    <a:tc>
                      <a:txBody>
                        <a:bodyPr/>
                        <a:lstStyle/>
                        <a:p>
                          <a:pPr algn="just">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Porosity (-)</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tc>
                      <a:txBody>
                        <a:bodyPr/>
                        <a:lstStyle/>
                        <a:p>
                          <a:pPr algn="ctr">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0.3</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extLst>
                      <a:ext uri="{0D108BD9-81ED-4DB2-BD59-A6C34878D82A}">
                        <a16:rowId xmlns:a16="http://schemas.microsoft.com/office/drawing/2014/main" val="3711081629"/>
                      </a:ext>
                    </a:extLst>
                  </a:tr>
                  <a:tr h="161707">
                    <a:tc>
                      <a:txBody>
                        <a:bodyPr/>
                        <a:lstStyle/>
                        <a:p>
                          <a:pPr algn="just">
                            <a:lnSpc>
                              <a:spcPct val="150000"/>
                            </a:lnSpc>
                            <a:spcAft>
                              <a:spcPts val="0"/>
                            </a:spcAft>
                          </a:pPr>
                          <a:r>
                            <a:rPr lang="en-GB" sz="1400" kern="100" dirty="0">
                              <a:effectLst/>
                              <a:latin typeface="Times New Roman" panose="02020603050405020304" pitchFamily="18" charset="0"/>
                              <a:ea typeface="等线" panose="02010600030101010101" pitchFamily="2" charset="-122"/>
                              <a:cs typeface="Times New Roman" panose="02020603050405020304" pitchFamily="18" charset="0"/>
                            </a:rPr>
                            <a:t>Heat capacity of rocks (J/kg/℃)	</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tc>
                      <a:txBody>
                        <a:bodyPr/>
                        <a:lstStyle/>
                        <a:p>
                          <a:pPr algn="ctr">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790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extLst>
                      <a:ext uri="{0D108BD9-81ED-4DB2-BD59-A6C34878D82A}">
                        <a16:rowId xmlns:a16="http://schemas.microsoft.com/office/drawing/2014/main" val="2733119617"/>
                      </a:ext>
                    </a:extLst>
                  </a:tr>
                  <a:tr h="161707">
                    <a:tc>
                      <a:txBody>
                        <a:bodyPr/>
                        <a:lstStyle/>
                        <a:p>
                          <a:pPr algn="just">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Thermal conductivity of rocks (W/m/℃)</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tc>
                      <a:txBody>
                        <a:bodyPr/>
                        <a:lstStyle/>
                        <a:p>
                          <a:pPr algn="ctr">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2.8</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extLst>
                      <a:ext uri="{0D108BD9-81ED-4DB2-BD59-A6C34878D82A}">
                        <a16:rowId xmlns:a16="http://schemas.microsoft.com/office/drawing/2014/main" val="2196995833"/>
                      </a:ext>
                    </a:extLst>
                  </a:tr>
                  <a:tr h="161707">
                    <a:tc>
                      <a:txBody>
                        <a:bodyPr/>
                        <a:lstStyle/>
                        <a:p>
                          <a:pPr algn="just">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Thermal expansion coefficient (brine) (1/℃)	</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p>
                                  <m:sSupPr>
                                    <m:ctrlPr>
                                      <a:rPr 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GB" sz="1400" i="1" kern="100">
                                        <a:effectLst/>
                                        <a:latin typeface="Cambria Math" panose="02040503050406030204" pitchFamily="18" charset="0"/>
                                        <a:ea typeface="等线" panose="02010600030101010101" pitchFamily="2" charset="-122"/>
                                        <a:cs typeface="Times New Roman" panose="02020603050405020304" pitchFamily="18" charset="0"/>
                                      </a:rPr>
                                      <m:t>10</m:t>
                                    </m:r>
                                  </m:e>
                                  <m:sup>
                                    <m:r>
                                      <a:rPr lang="en-GB" sz="1400" i="1" kern="100">
                                        <a:effectLst/>
                                        <a:latin typeface="Cambria Math" panose="02040503050406030204" pitchFamily="18" charset="0"/>
                                        <a:ea typeface="等线" panose="02010600030101010101" pitchFamily="2" charset="-122"/>
                                        <a:cs typeface="Times New Roman" panose="02020603050405020304" pitchFamily="18" charset="0"/>
                                      </a:rPr>
                                      <m:t>−4</m:t>
                                    </m:r>
                                  </m:sup>
                                </m:sSup>
                              </m:oMath>
                            </m:oMathPara>
                          </a14:m>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extLst>
                      <a:ext uri="{0D108BD9-81ED-4DB2-BD59-A6C34878D82A}">
                        <a16:rowId xmlns:a16="http://schemas.microsoft.com/office/drawing/2014/main" val="179791180"/>
                      </a:ext>
                    </a:extLst>
                  </a:tr>
                  <a:tr h="163560">
                    <a:tc>
                      <a:txBody>
                        <a:bodyPr/>
                        <a:lstStyle/>
                        <a:p>
                          <a:pPr algn="just">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Thermal expansion coefficient (scCO2) (1/℃)</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p>
                                  <m:sSupPr>
                                    <m:ctrlPr>
                                      <a:rPr 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GB" sz="1400" i="1" kern="100">
                                        <a:effectLst/>
                                        <a:latin typeface="Cambria Math" panose="02040503050406030204" pitchFamily="18" charset="0"/>
                                        <a:ea typeface="等线" panose="02010600030101010101" pitchFamily="2" charset="-122"/>
                                        <a:cs typeface="Times New Roman" panose="02020603050405020304" pitchFamily="18" charset="0"/>
                                      </a:rPr>
                                      <m:t>10</m:t>
                                    </m:r>
                                  </m:e>
                                  <m:sup>
                                    <m:r>
                                      <a:rPr lang="en-GB" sz="1400" i="1" kern="100">
                                        <a:effectLst/>
                                        <a:latin typeface="Cambria Math" panose="02040503050406030204" pitchFamily="18" charset="0"/>
                                        <a:ea typeface="等线" panose="02010600030101010101" pitchFamily="2" charset="-122"/>
                                        <a:cs typeface="Times New Roman" panose="02020603050405020304" pitchFamily="18" charset="0"/>
                                      </a:rPr>
                                      <m:t>−5</m:t>
                                    </m:r>
                                  </m:sup>
                                </m:sSup>
                              </m:oMath>
                            </m:oMathPara>
                          </a14:m>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extLst>
                      <a:ext uri="{0D108BD9-81ED-4DB2-BD59-A6C34878D82A}">
                        <a16:rowId xmlns:a16="http://schemas.microsoft.com/office/drawing/2014/main" val="2471987407"/>
                      </a:ext>
                    </a:extLst>
                  </a:tr>
                  <a:tr h="161707">
                    <a:tc>
                      <a:txBody>
                        <a:bodyPr/>
                        <a:lstStyle/>
                        <a:p>
                          <a:pPr algn="just">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Van Genuchten coefficient n (-) 	</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tc>
                      <a:txBody>
                        <a:bodyPr/>
                        <a:lstStyle/>
                        <a:p>
                          <a:pPr algn="ctr">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3</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extLst>
                      <a:ext uri="{0D108BD9-81ED-4DB2-BD59-A6C34878D82A}">
                        <a16:rowId xmlns:a16="http://schemas.microsoft.com/office/drawing/2014/main" val="780730545"/>
                      </a:ext>
                    </a:extLst>
                  </a:tr>
                  <a:tr h="161707">
                    <a:tc>
                      <a:txBody>
                        <a:bodyPr/>
                        <a:lstStyle/>
                        <a:p>
                          <a:pPr algn="just">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Residual wetting phase saturation (-)	</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tc>
                      <a:txBody>
                        <a:bodyPr/>
                        <a:lstStyle/>
                        <a:p>
                          <a:pPr algn="ctr">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extLst>
                      <a:ext uri="{0D108BD9-81ED-4DB2-BD59-A6C34878D82A}">
                        <a16:rowId xmlns:a16="http://schemas.microsoft.com/office/drawing/2014/main" val="532034859"/>
                      </a:ext>
                    </a:extLst>
                  </a:tr>
                  <a:tr h="161707">
                    <a:tc>
                      <a:txBody>
                        <a:bodyPr/>
                        <a:lstStyle/>
                        <a:p>
                          <a:pPr algn="just">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Air entry pressure (Pa) 	</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tc>
                      <a:txBody>
                        <a:bodyPr/>
                        <a:lstStyle/>
                        <a:p>
                          <a:pPr algn="ctr">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1000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extLst>
                      <a:ext uri="{0D108BD9-81ED-4DB2-BD59-A6C34878D82A}">
                        <a16:rowId xmlns:a16="http://schemas.microsoft.com/office/drawing/2014/main" val="1591393428"/>
                      </a:ext>
                    </a:extLst>
                  </a:tr>
                  <a:tr h="161707">
                    <a:tc>
                      <a:txBody>
                        <a:bodyPr/>
                        <a:lstStyle/>
                        <a:p>
                          <a:pPr algn="just">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Initial brine salinity (-)	</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tc>
                      <a:txBody>
                        <a:bodyPr/>
                        <a:lstStyle/>
                        <a:p>
                          <a:pPr algn="ctr">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0.2</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extLst>
                      <a:ext uri="{0D108BD9-81ED-4DB2-BD59-A6C34878D82A}">
                        <a16:rowId xmlns:a16="http://schemas.microsoft.com/office/drawing/2014/main" val="2927103325"/>
                      </a:ext>
                    </a:extLst>
                  </a:tr>
                  <a:tr h="161707">
                    <a:tc>
                      <a:txBody>
                        <a:bodyPr/>
                        <a:lstStyle/>
                        <a:p>
                          <a:pPr algn="just">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Initial mineral volume fraction (-)</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tc>
                      <a:txBody>
                        <a:bodyPr/>
                        <a:lstStyle/>
                        <a:p>
                          <a:pPr algn="ctr">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0.0264</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extLst>
                      <a:ext uri="{0D108BD9-81ED-4DB2-BD59-A6C34878D82A}">
                        <a16:rowId xmlns:a16="http://schemas.microsoft.com/office/drawing/2014/main" val="4227060016"/>
                      </a:ext>
                    </a:extLst>
                  </a:tr>
                  <a:tr h="161707">
                    <a:tc>
                      <a:txBody>
                        <a:bodyPr/>
                        <a:lstStyle/>
                        <a:p>
                          <a:pPr algn="just">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Initial concentration of Ca</a:t>
                          </a:r>
                          <a:r>
                            <a:rPr lang="en-GB" sz="1400" kern="100" baseline="30000">
                              <a:effectLst/>
                              <a:latin typeface="Times New Roman" panose="02020603050405020304" pitchFamily="18" charset="0"/>
                              <a:ea typeface="等线" panose="02010600030101010101" pitchFamily="2" charset="-122"/>
                              <a:cs typeface="Times New Roman" panose="02020603050405020304" pitchFamily="18" charset="0"/>
                            </a:rPr>
                            <a:t>2+ </a:t>
                          </a: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(mol/l)</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p>
                                  <m:sSupPr>
                                    <m:ctrlPr>
                                      <a:rPr 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GB" sz="1400" i="1" kern="100">
                                        <a:effectLst/>
                                        <a:latin typeface="Cambria Math" panose="02040503050406030204" pitchFamily="18" charset="0"/>
                                        <a:ea typeface="等线" panose="02010600030101010101" pitchFamily="2" charset="-122"/>
                                        <a:cs typeface="Times New Roman" panose="02020603050405020304" pitchFamily="18" charset="0"/>
                                      </a:rPr>
                                      <m:t>2×10</m:t>
                                    </m:r>
                                  </m:e>
                                  <m:sup>
                                    <m:r>
                                      <a:rPr lang="en-GB" sz="1400" i="1" kern="100">
                                        <a:effectLst/>
                                        <a:latin typeface="Cambria Math" panose="02040503050406030204" pitchFamily="18" charset="0"/>
                                        <a:ea typeface="等线" panose="02010600030101010101" pitchFamily="2" charset="-122"/>
                                        <a:cs typeface="Times New Roman" panose="02020603050405020304" pitchFamily="18" charset="0"/>
                                      </a:rPr>
                                      <m:t>−6</m:t>
                                    </m:r>
                                  </m:sup>
                                </m:sSup>
                              </m:oMath>
                            </m:oMathPara>
                          </a14:m>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extLst>
                      <a:ext uri="{0D108BD9-81ED-4DB2-BD59-A6C34878D82A}">
                        <a16:rowId xmlns:a16="http://schemas.microsoft.com/office/drawing/2014/main" val="3700131942"/>
                      </a:ext>
                    </a:extLst>
                  </a:tr>
                  <a:tr h="163560">
                    <a:tc>
                      <a:txBody>
                        <a:bodyPr/>
                        <a:lstStyle/>
                        <a:p>
                          <a:pPr algn="just">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Initial concentration of CO</a:t>
                          </a:r>
                          <a:r>
                            <a:rPr lang="en-GB" sz="1400" kern="100" baseline="-25000">
                              <a:effectLst/>
                              <a:latin typeface="Times New Roman" panose="02020603050405020304" pitchFamily="18" charset="0"/>
                              <a:ea typeface="等线" panose="02010600030101010101" pitchFamily="2" charset="-122"/>
                              <a:cs typeface="Times New Roman" panose="02020603050405020304" pitchFamily="18" charset="0"/>
                            </a:rPr>
                            <a:t>2</a:t>
                          </a:r>
                          <a:r>
                            <a:rPr lang="en-GB" sz="1400" kern="100" baseline="30000">
                              <a:effectLst/>
                              <a:latin typeface="Times New Roman" panose="02020603050405020304" pitchFamily="18" charset="0"/>
                              <a:ea typeface="等线" panose="02010600030101010101" pitchFamily="2" charset="-122"/>
                              <a:cs typeface="Times New Roman" panose="02020603050405020304" pitchFamily="18" charset="0"/>
                            </a:rPr>
                            <a:t> </a:t>
                          </a: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(mol/l)</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p>
                                  <m:sSupPr>
                                    <m:ctrlPr>
                                      <a:rPr 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GB" sz="1400" i="1" kern="100">
                                        <a:effectLst/>
                                        <a:latin typeface="Cambria Math" panose="02040503050406030204" pitchFamily="18" charset="0"/>
                                        <a:ea typeface="等线" panose="02010600030101010101" pitchFamily="2" charset="-122"/>
                                        <a:cs typeface="Times New Roman" panose="02020603050405020304" pitchFamily="18" charset="0"/>
                                      </a:rPr>
                                      <m:t>1.2×10</m:t>
                                    </m:r>
                                  </m:e>
                                  <m:sup>
                                    <m:r>
                                      <a:rPr lang="en-GB" sz="1400" i="1" kern="100">
                                        <a:effectLst/>
                                        <a:latin typeface="Cambria Math" panose="02040503050406030204" pitchFamily="18" charset="0"/>
                                        <a:ea typeface="等线" panose="02010600030101010101" pitchFamily="2" charset="-122"/>
                                        <a:cs typeface="Times New Roman" panose="02020603050405020304" pitchFamily="18" charset="0"/>
                                      </a:rPr>
                                      <m:t>−5</m:t>
                                    </m:r>
                                  </m:sup>
                                </m:sSup>
                              </m:oMath>
                            </m:oMathPara>
                          </a14:m>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extLst>
                      <a:ext uri="{0D108BD9-81ED-4DB2-BD59-A6C34878D82A}">
                        <a16:rowId xmlns:a16="http://schemas.microsoft.com/office/drawing/2014/main" val="2730380294"/>
                      </a:ext>
                    </a:extLst>
                  </a:tr>
                  <a:tr h="161707">
                    <a:tc>
                      <a:txBody>
                        <a:bodyPr/>
                        <a:lstStyle/>
                        <a:p>
                          <a:pPr algn="just">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Initial concentration of HCO</a:t>
                          </a:r>
                          <a:r>
                            <a:rPr lang="en-GB" sz="1400" kern="100" baseline="30000">
                              <a:effectLst/>
                              <a:latin typeface="Times New Roman" panose="02020603050405020304" pitchFamily="18" charset="0"/>
                              <a:ea typeface="等线" panose="02010600030101010101" pitchFamily="2" charset="-122"/>
                              <a:cs typeface="Times New Roman" panose="02020603050405020304" pitchFamily="18" charset="0"/>
                            </a:rPr>
                            <a:t>1- </a:t>
                          </a: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(mol/l)</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p>
                                  <m:sSupPr>
                                    <m:ctrlPr>
                                      <a:rPr 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GB" sz="1400" i="1" kern="100">
                                        <a:effectLst/>
                                        <a:latin typeface="Cambria Math" panose="02040503050406030204" pitchFamily="18" charset="0"/>
                                        <a:ea typeface="等线" panose="02010600030101010101" pitchFamily="2" charset="-122"/>
                                        <a:cs typeface="Times New Roman" panose="02020603050405020304" pitchFamily="18" charset="0"/>
                                      </a:rPr>
                                      <m:t>4.5×10</m:t>
                                    </m:r>
                                  </m:e>
                                  <m:sup>
                                    <m:r>
                                      <a:rPr lang="en-GB" sz="1400" i="1" kern="100">
                                        <a:effectLst/>
                                        <a:latin typeface="Cambria Math" panose="02040503050406030204" pitchFamily="18" charset="0"/>
                                        <a:ea typeface="等线" panose="02010600030101010101" pitchFamily="2" charset="-122"/>
                                        <a:cs typeface="Times New Roman" panose="02020603050405020304" pitchFamily="18" charset="0"/>
                                      </a:rPr>
                                      <m:t>−4</m:t>
                                    </m:r>
                                  </m:sup>
                                </m:sSup>
                              </m:oMath>
                            </m:oMathPara>
                          </a14:m>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extLst>
                      <a:ext uri="{0D108BD9-81ED-4DB2-BD59-A6C34878D82A}">
                        <a16:rowId xmlns:a16="http://schemas.microsoft.com/office/drawing/2014/main" val="999320889"/>
                      </a:ext>
                    </a:extLst>
                  </a:tr>
                  <a:tr h="161707">
                    <a:tc>
                      <a:txBody>
                        <a:bodyPr/>
                        <a:lstStyle/>
                        <a:p>
                          <a:pPr algn="just">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Initial volume fraction of calcite (-)</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kern="100" dirty="0">
                              <a:effectLst/>
                              <a:latin typeface="Times New Roman" panose="02020603050405020304" pitchFamily="18" charset="0"/>
                              <a:ea typeface="等线" panose="02010600030101010101" pitchFamily="2" charset="-122"/>
                              <a:cs typeface="Times New Roman" panose="02020603050405020304" pitchFamily="18" charset="0"/>
                            </a:rPr>
                            <a:t>0.0088</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6608841"/>
                      </a:ext>
                    </a:extLst>
                  </a:tr>
                </a:tbl>
              </a:graphicData>
            </a:graphic>
          </p:graphicFrame>
        </mc:Choice>
        <mc:Fallback xmlns="">
          <p:graphicFrame>
            <p:nvGraphicFramePr>
              <p:cNvPr id="12" name="表格 11"/>
              <p:cNvGraphicFramePr>
                <a:graphicFrameLocks noGrp="1"/>
              </p:cNvGraphicFramePr>
              <p:nvPr>
                <p:extLst>
                  <p:ext uri="{D42A27DB-BD31-4B8C-83A1-F6EECF244321}">
                    <p14:modId xmlns:p14="http://schemas.microsoft.com/office/powerpoint/2010/main" val="171412677"/>
                  </p:ext>
                </p:extLst>
              </p:nvPr>
            </p:nvGraphicFramePr>
            <p:xfrm>
              <a:off x="6955022" y="2690124"/>
              <a:ext cx="5295909" cy="5076190"/>
            </p:xfrm>
            <a:graphic>
              <a:graphicData uri="http://schemas.openxmlformats.org/drawingml/2006/table">
                <a:tbl>
                  <a:tblPr firstRow="1" firstCol="1" bandRow="1"/>
                  <a:tblGrid>
                    <a:gridCol w="3728314">
                      <a:extLst>
                        <a:ext uri="{9D8B030D-6E8A-4147-A177-3AD203B41FA5}">
                          <a16:colId xmlns:a16="http://schemas.microsoft.com/office/drawing/2014/main" val="3546534986"/>
                        </a:ext>
                      </a:extLst>
                    </a:gridCol>
                    <a:gridCol w="1567595">
                      <a:extLst>
                        <a:ext uri="{9D8B030D-6E8A-4147-A177-3AD203B41FA5}">
                          <a16:colId xmlns:a16="http://schemas.microsoft.com/office/drawing/2014/main" val="1415203713"/>
                        </a:ext>
                      </a:extLst>
                    </a:gridCol>
                  </a:tblGrid>
                  <a:tr h="286258">
                    <a:tc>
                      <a:txBody>
                        <a:bodyPr/>
                        <a:lstStyle/>
                        <a:p>
                          <a:pPr algn="just">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Parameters</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value</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0068268"/>
                      </a:ext>
                    </a:extLst>
                  </a:tr>
                  <a:tr h="286258">
                    <a:tc>
                      <a:txBody>
                        <a:bodyPr/>
                        <a:lstStyle/>
                        <a:p>
                          <a:pPr algn="just">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Rock density (kg/m</a:t>
                          </a:r>
                          <a:r>
                            <a:rPr lang="en-GB" sz="1400" kern="100" baseline="30000">
                              <a:effectLst/>
                              <a:latin typeface="Times New Roman" panose="02020603050405020304" pitchFamily="18" charset="0"/>
                              <a:ea typeface="等线" panose="02010600030101010101" pitchFamily="2" charset="-122"/>
                              <a:cs typeface="Times New Roman" panose="02020603050405020304" pitchFamily="18" charset="0"/>
                            </a:rPr>
                            <a:t>3</a:t>
                          </a: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	</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2700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45871592"/>
                      </a:ext>
                    </a:extLst>
                  </a:tr>
                  <a:tr h="320040">
                    <a:tc>
                      <a:txBody>
                        <a:bodyPr/>
                        <a:lstStyle/>
                        <a:p>
                          <a:pPr algn="just">
                            <a:lnSpc>
                              <a:spcPct val="150000"/>
                            </a:lnSpc>
                            <a:spcAft>
                              <a:spcPts val="0"/>
                            </a:spcAft>
                          </a:pPr>
                          <a:r>
                            <a:rPr lang="en-GB" sz="1400" kern="100" dirty="0">
                              <a:effectLst/>
                              <a:latin typeface="Times New Roman" panose="02020603050405020304" pitchFamily="18" charset="0"/>
                              <a:ea typeface="等线" panose="02010600030101010101" pitchFamily="2" charset="-122"/>
                              <a:cs typeface="Times New Roman" panose="02020603050405020304" pitchFamily="18" charset="0"/>
                            </a:rPr>
                            <a:t>Permeability of rock matrix (m2)	</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tc>
                      <a:txBody>
                        <a:bodyPr/>
                        <a:lstStyle/>
                        <a:p>
                          <a:endParaRPr lang="zh-CN"/>
                        </a:p>
                      </a:txBody>
                      <a:tcPr marL="30320" marR="30320" marT="0" marB="0">
                        <a:lnL>
                          <a:noFill/>
                        </a:lnL>
                        <a:lnR>
                          <a:noFill/>
                        </a:lnR>
                        <a:lnT>
                          <a:noFill/>
                        </a:lnT>
                        <a:lnB>
                          <a:noFill/>
                        </a:lnB>
                        <a:blipFill>
                          <a:blip r:embed="rId4"/>
                          <a:stretch>
                            <a:fillRect l="-237209" t="-179245" r="-388" b="-1326415"/>
                          </a:stretch>
                        </a:blipFill>
                      </a:tcPr>
                    </a:tc>
                    <a:extLst>
                      <a:ext uri="{0D108BD9-81ED-4DB2-BD59-A6C34878D82A}">
                        <a16:rowId xmlns:a16="http://schemas.microsoft.com/office/drawing/2014/main" val="383624020"/>
                      </a:ext>
                    </a:extLst>
                  </a:tr>
                  <a:tr h="286258">
                    <a:tc>
                      <a:txBody>
                        <a:bodyPr/>
                        <a:lstStyle/>
                        <a:p>
                          <a:pPr algn="just">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Porosity (-)</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tc>
                      <a:txBody>
                        <a:bodyPr/>
                        <a:lstStyle/>
                        <a:p>
                          <a:pPr algn="ctr">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0.3</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extLst>
                      <a:ext uri="{0D108BD9-81ED-4DB2-BD59-A6C34878D82A}">
                        <a16:rowId xmlns:a16="http://schemas.microsoft.com/office/drawing/2014/main" val="3711081629"/>
                      </a:ext>
                    </a:extLst>
                  </a:tr>
                  <a:tr h="286258">
                    <a:tc>
                      <a:txBody>
                        <a:bodyPr/>
                        <a:lstStyle/>
                        <a:p>
                          <a:pPr algn="just">
                            <a:lnSpc>
                              <a:spcPct val="150000"/>
                            </a:lnSpc>
                            <a:spcAft>
                              <a:spcPts val="0"/>
                            </a:spcAft>
                          </a:pPr>
                          <a:r>
                            <a:rPr lang="en-GB" sz="1400" kern="100" dirty="0">
                              <a:effectLst/>
                              <a:latin typeface="Times New Roman" panose="02020603050405020304" pitchFamily="18" charset="0"/>
                              <a:ea typeface="等线" panose="02010600030101010101" pitchFamily="2" charset="-122"/>
                              <a:cs typeface="Times New Roman" panose="02020603050405020304" pitchFamily="18" charset="0"/>
                            </a:rPr>
                            <a:t>Heat capacity of rocks (J/kg/℃)	</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tc>
                      <a:txBody>
                        <a:bodyPr/>
                        <a:lstStyle/>
                        <a:p>
                          <a:pPr algn="ctr">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790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extLst>
                      <a:ext uri="{0D108BD9-81ED-4DB2-BD59-A6C34878D82A}">
                        <a16:rowId xmlns:a16="http://schemas.microsoft.com/office/drawing/2014/main" val="2733119617"/>
                      </a:ext>
                    </a:extLst>
                  </a:tr>
                  <a:tr h="286258">
                    <a:tc>
                      <a:txBody>
                        <a:bodyPr/>
                        <a:lstStyle/>
                        <a:p>
                          <a:pPr algn="just">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Thermal conductivity of rocks (W/m/℃)</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tc>
                      <a:txBody>
                        <a:bodyPr/>
                        <a:lstStyle/>
                        <a:p>
                          <a:pPr algn="ctr">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2.8</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extLst>
                      <a:ext uri="{0D108BD9-81ED-4DB2-BD59-A6C34878D82A}">
                        <a16:rowId xmlns:a16="http://schemas.microsoft.com/office/drawing/2014/main" val="2196995833"/>
                      </a:ext>
                    </a:extLst>
                  </a:tr>
                  <a:tr h="320040">
                    <a:tc>
                      <a:txBody>
                        <a:bodyPr/>
                        <a:lstStyle/>
                        <a:p>
                          <a:pPr algn="just">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Thermal expansion coefficient (brine) (1/℃)	</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tc>
                      <a:txBody>
                        <a:bodyPr/>
                        <a:lstStyle/>
                        <a:p>
                          <a:endParaRPr lang="zh-CN"/>
                        </a:p>
                      </a:txBody>
                      <a:tcPr marL="30320" marR="30320" marT="0" marB="0">
                        <a:lnL>
                          <a:noFill/>
                        </a:lnL>
                        <a:lnR>
                          <a:noFill/>
                        </a:lnR>
                        <a:lnT>
                          <a:noFill/>
                        </a:lnT>
                        <a:lnB>
                          <a:noFill/>
                        </a:lnB>
                        <a:blipFill>
                          <a:blip r:embed="rId4"/>
                          <a:stretch>
                            <a:fillRect l="-237209" t="-555769" r="-388" b="-980769"/>
                          </a:stretch>
                        </a:blipFill>
                      </a:tcPr>
                    </a:tc>
                    <a:extLst>
                      <a:ext uri="{0D108BD9-81ED-4DB2-BD59-A6C34878D82A}">
                        <a16:rowId xmlns:a16="http://schemas.microsoft.com/office/drawing/2014/main" val="179791180"/>
                      </a:ext>
                    </a:extLst>
                  </a:tr>
                  <a:tr h="323596">
                    <a:tc>
                      <a:txBody>
                        <a:bodyPr/>
                        <a:lstStyle/>
                        <a:p>
                          <a:pPr algn="just">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Thermal expansion coefficient (scCO2) (1/℃)</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tc>
                      <a:txBody>
                        <a:bodyPr/>
                        <a:lstStyle/>
                        <a:p>
                          <a:endParaRPr lang="zh-CN"/>
                        </a:p>
                      </a:txBody>
                      <a:tcPr marL="30320" marR="30320" marT="0" marB="0">
                        <a:lnL>
                          <a:noFill/>
                        </a:lnL>
                        <a:lnR>
                          <a:noFill/>
                        </a:lnR>
                        <a:lnT>
                          <a:noFill/>
                        </a:lnT>
                        <a:lnB>
                          <a:noFill/>
                        </a:lnB>
                        <a:blipFill>
                          <a:blip r:embed="rId4"/>
                          <a:stretch>
                            <a:fillRect l="-237209" t="-643396" r="-388" b="-862264"/>
                          </a:stretch>
                        </a:blipFill>
                      </a:tcPr>
                    </a:tc>
                    <a:extLst>
                      <a:ext uri="{0D108BD9-81ED-4DB2-BD59-A6C34878D82A}">
                        <a16:rowId xmlns:a16="http://schemas.microsoft.com/office/drawing/2014/main" val="2471987407"/>
                      </a:ext>
                    </a:extLst>
                  </a:tr>
                  <a:tr h="286258">
                    <a:tc>
                      <a:txBody>
                        <a:bodyPr/>
                        <a:lstStyle/>
                        <a:p>
                          <a:pPr algn="just">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Van Genuchten coefficient n (-) 	</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tc>
                      <a:txBody>
                        <a:bodyPr/>
                        <a:lstStyle/>
                        <a:p>
                          <a:pPr algn="ctr">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3</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extLst>
                      <a:ext uri="{0D108BD9-81ED-4DB2-BD59-A6C34878D82A}">
                        <a16:rowId xmlns:a16="http://schemas.microsoft.com/office/drawing/2014/main" val="780730545"/>
                      </a:ext>
                    </a:extLst>
                  </a:tr>
                  <a:tr h="286258">
                    <a:tc>
                      <a:txBody>
                        <a:bodyPr/>
                        <a:lstStyle/>
                        <a:p>
                          <a:pPr algn="just">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Residual wetting phase saturation (-)	</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tc>
                      <a:txBody>
                        <a:bodyPr/>
                        <a:lstStyle/>
                        <a:p>
                          <a:pPr algn="ctr">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extLst>
                      <a:ext uri="{0D108BD9-81ED-4DB2-BD59-A6C34878D82A}">
                        <a16:rowId xmlns:a16="http://schemas.microsoft.com/office/drawing/2014/main" val="532034859"/>
                      </a:ext>
                    </a:extLst>
                  </a:tr>
                  <a:tr h="286258">
                    <a:tc>
                      <a:txBody>
                        <a:bodyPr/>
                        <a:lstStyle/>
                        <a:p>
                          <a:pPr algn="just">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Air entry pressure (Pa) 	</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tc>
                      <a:txBody>
                        <a:bodyPr/>
                        <a:lstStyle/>
                        <a:p>
                          <a:pPr algn="ctr">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1000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extLst>
                      <a:ext uri="{0D108BD9-81ED-4DB2-BD59-A6C34878D82A}">
                        <a16:rowId xmlns:a16="http://schemas.microsoft.com/office/drawing/2014/main" val="1591393428"/>
                      </a:ext>
                    </a:extLst>
                  </a:tr>
                  <a:tr h="286258">
                    <a:tc>
                      <a:txBody>
                        <a:bodyPr/>
                        <a:lstStyle/>
                        <a:p>
                          <a:pPr algn="just">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Initial brine salinity (-)	</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tc>
                      <a:txBody>
                        <a:bodyPr/>
                        <a:lstStyle/>
                        <a:p>
                          <a:pPr algn="ctr">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0.2</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extLst>
                      <a:ext uri="{0D108BD9-81ED-4DB2-BD59-A6C34878D82A}">
                        <a16:rowId xmlns:a16="http://schemas.microsoft.com/office/drawing/2014/main" val="2927103325"/>
                      </a:ext>
                    </a:extLst>
                  </a:tr>
                  <a:tr h="286258">
                    <a:tc>
                      <a:txBody>
                        <a:bodyPr/>
                        <a:lstStyle/>
                        <a:p>
                          <a:pPr algn="just">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Initial mineral volume fraction (-)</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tc>
                      <a:txBody>
                        <a:bodyPr/>
                        <a:lstStyle/>
                        <a:p>
                          <a:pPr algn="ctr">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0.0264</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extLst>
                      <a:ext uri="{0D108BD9-81ED-4DB2-BD59-A6C34878D82A}">
                        <a16:rowId xmlns:a16="http://schemas.microsoft.com/office/drawing/2014/main" val="4227060016"/>
                      </a:ext>
                    </a:extLst>
                  </a:tr>
                  <a:tr h="320040">
                    <a:tc>
                      <a:txBody>
                        <a:bodyPr/>
                        <a:lstStyle/>
                        <a:p>
                          <a:pPr algn="just">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Initial concentration of Ca</a:t>
                          </a:r>
                          <a:r>
                            <a:rPr lang="en-GB" sz="1400" kern="100" baseline="30000">
                              <a:effectLst/>
                              <a:latin typeface="Times New Roman" panose="02020603050405020304" pitchFamily="18" charset="0"/>
                              <a:ea typeface="等线" panose="02010600030101010101" pitchFamily="2" charset="-122"/>
                              <a:cs typeface="Times New Roman" panose="02020603050405020304" pitchFamily="18" charset="0"/>
                            </a:rPr>
                            <a:t>2+ </a:t>
                          </a: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(mol/l)</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tc>
                      <a:txBody>
                        <a:bodyPr/>
                        <a:lstStyle/>
                        <a:p>
                          <a:endParaRPr lang="zh-CN"/>
                        </a:p>
                      </a:txBody>
                      <a:tcPr marL="30320" marR="30320" marT="0" marB="0">
                        <a:lnL>
                          <a:noFill/>
                        </a:lnL>
                        <a:lnR>
                          <a:noFill/>
                        </a:lnR>
                        <a:lnT>
                          <a:noFill/>
                        </a:lnT>
                        <a:lnB>
                          <a:noFill/>
                        </a:lnB>
                        <a:blipFill>
                          <a:blip r:embed="rId4"/>
                          <a:stretch>
                            <a:fillRect l="-237209" t="-1211538" r="-388" b="-325000"/>
                          </a:stretch>
                        </a:blipFill>
                      </a:tcPr>
                    </a:tc>
                    <a:extLst>
                      <a:ext uri="{0D108BD9-81ED-4DB2-BD59-A6C34878D82A}">
                        <a16:rowId xmlns:a16="http://schemas.microsoft.com/office/drawing/2014/main" val="3700131942"/>
                      </a:ext>
                    </a:extLst>
                  </a:tr>
                  <a:tr h="323596">
                    <a:tc>
                      <a:txBody>
                        <a:bodyPr/>
                        <a:lstStyle/>
                        <a:p>
                          <a:pPr algn="just">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Initial concentration of CO</a:t>
                          </a:r>
                          <a:r>
                            <a:rPr lang="en-GB" sz="1400" kern="100" baseline="-25000">
                              <a:effectLst/>
                              <a:latin typeface="Times New Roman" panose="02020603050405020304" pitchFamily="18" charset="0"/>
                              <a:ea typeface="等线" panose="02010600030101010101" pitchFamily="2" charset="-122"/>
                              <a:cs typeface="Times New Roman" panose="02020603050405020304" pitchFamily="18" charset="0"/>
                            </a:rPr>
                            <a:t>2</a:t>
                          </a:r>
                          <a:r>
                            <a:rPr lang="en-GB" sz="1400" kern="100" baseline="30000">
                              <a:effectLst/>
                              <a:latin typeface="Times New Roman" panose="02020603050405020304" pitchFamily="18" charset="0"/>
                              <a:ea typeface="等线" panose="02010600030101010101" pitchFamily="2" charset="-122"/>
                              <a:cs typeface="Times New Roman" panose="02020603050405020304" pitchFamily="18" charset="0"/>
                            </a:rPr>
                            <a:t> </a:t>
                          </a: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(mol/l)</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tc>
                      <a:txBody>
                        <a:bodyPr/>
                        <a:lstStyle/>
                        <a:p>
                          <a:endParaRPr lang="zh-CN"/>
                        </a:p>
                      </a:txBody>
                      <a:tcPr marL="30320" marR="30320" marT="0" marB="0">
                        <a:lnL>
                          <a:noFill/>
                        </a:lnL>
                        <a:lnR>
                          <a:noFill/>
                        </a:lnR>
                        <a:lnT>
                          <a:noFill/>
                        </a:lnT>
                        <a:lnB>
                          <a:noFill/>
                        </a:lnB>
                        <a:blipFill>
                          <a:blip r:embed="rId4"/>
                          <a:stretch>
                            <a:fillRect l="-237209" t="-1286792" r="-388" b="-218868"/>
                          </a:stretch>
                        </a:blipFill>
                      </a:tcPr>
                    </a:tc>
                    <a:extLst>
                      <a:ext uri="{0D108BD9-81ED-4DB2-BD59-A6C34878D82A}">
                        <a16:rowId xmlns:a16="http://schemas.microsoft.com/office/drawing/2014/main" val="2730380294"/>
                      </a:ext>
                    </a:extLst>
                  </a:tr>
                  <a:tr h="320040">
                    <a:tc>
                      <a:txBody>
                        <a:bodyPr/>
                        <a:lstStyle/>
                        <a:p>
                          <a:pPr algn="just">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Initial concentration of HCO</a:t>
                          </a:r>
                          <a:r>
                            <a:rPr lang="en-GB" sz="1400" kern="100" baseline="30000">
                              <a:effectLst/>
                              <a:latin typeface="Times New Roman" panose="02020603050405020304" pitchFamily="18" charset="0"/>
                              <a:ea typeface="等线" panose="02010600030101010101" pitchFamily="2" charset="-122"/>
                              <a:cs typeface="Times New Roman" panose="02020603050405020304" pitchFamily="18" charset="0"/>
                            </a:rPr>
                            <a:t>1- </a:t>
                          </a: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(mol/l)</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a:noFill/>
                        </a:lnB>
                      </a:tcPr>
                    </a:tc>
                    <a:tc>
                      <a:txBody>
                        <a:bodyPr/>
                        <a:lstStyle/>
                        <a:p>
                          <a:endParaRPr lang="zh-CN"/>
                        </a:p>
                      </a:txBody>
                      <a:tcPr marL="30320" marR="30320" marT="0" marB="0">
                        <a:lnL>
                          <a:noFill/>
                        </a:lnL>
                        <a:lnR>
                          <a:noFill/>
                        </a:lnR>
                        <a:lnT>
                          <a:noFill/>
                        </a:lnT>
                        <a:lnB>
                          <a:noFill/>
                        </a:lnB>
                        <a:blipFill>
                          <a:blip r:embed="rId4"/>
                          <a:stretch>
                            <a:fillRect l="-237209" t="-1386792" r="-388" b="-118868"/>
                          </a:stretch>
                        </a:blipFill>
                      </a:tcPr>
                    </a:tc>
                    <a:extLst>
                      <a:ext uri="{0D108BD9-81ED-4DB2-BD59-A6C34878D82A}">
                        <a16:rowId xmlns:a16="http://schemas.microsoft.com/office/drawing/2014/main" val="999320889"/>
                      </a:ext>
                    </a:extLst>
                  </a:tr>
                  <a:tr h="286258">
                    <a:tc>
                      <a:txBody>
                        <a:bodyPr/>
                        <a:lstStyle/>
                        <a:p>
                          <a:pPr algn="just">
                            <a:lnSpc>
                              <a:spcPct val="150000"/>
                            </a:lnSpc>
                            <a:spcAft>
                              <a:spcPts val="0"/>
                            </a:spcAft>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Initial volume fraction of calcite (-)</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kern="100" dirty="0">
                              <a:effectLst/>
                              <a:latin typeface="Times New Roman" panose="02020603050405020304" pitchFamily="18" charset="0"/>
                              <a:ea typeface="等线" panose="02010600030101010101" pitchFamily="2" charset="-122"/>
                              <a:cs typeface="Times New Roman" panose="02020603050405020304" pitchFamily="18" charset="0"/>
                            </a:rPr>
                            <a:t>0.0088</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0320" marR="3032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6608841"/>
                      </a:ext>
                    </a:extLst>
                  </a:tr>
                </a:tbl>
              </a:graphicData>
            </a:graphic>
          </p:graphicFrame>
        </mc:Fallback>
      </mc:AlternateContent>
      <p:sp>
        <p:nvSpPr>
          <p:cNvPr id="19" name="文本框 18"/>
          <p:cNvSpPr txBox="1"/>
          <p:nvPr/>
        </p:nvSpPr>
        <p:spPr>
          <a:xfrm>
            <a:off x="7910788" y="2163106"/>
            <a:ext cx="3384376" cy="400110"/>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Parameter for the simulation</a:t>
            </a:r>
          </a:p>
        </p:txBody>
      </p:sp>
      <p:sp>
        <p:nvSpPr>
          <p:cNvPr id="13" name="文本框 12">
            <a:extLst>
              <a:ext uri="{FF2B5EF4-FFF2-40B4-BE49-F238E27FC236}">
                <a16:creationId xmlns:a16="http://schemas.microsoft.com/office/drawing/2014/main" id="{DAA5E3CF-C7E8-0EAC-19D1-E9AB0E96335F}"/>
              </a:ext>
            </a:extLst>
          </p:cNvPr>
          <p:cNvSpPr txBox="1"/>
          <p:nvPr/>
        </p:nvSpPr>
        <p:spPr>
          <a:xfrm>
            <a:off x="166488" y="5830408"/>
            <a:ext cx="6393862" cy="2308324"/>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Case1</a:t>
            </a:r>
            <a:r>
              <a:rPr lang="en-US" altLang="zh-CN" dirty="0">
                <a:latin typeface="Times New Roman" panose="02020603050405020304" pitchFamily="18" charset="0"/>
                <a:cs typeface="Times New Roman" panose="02020603050405020304" pitchFamily="18" charset="0"/>
              </a:rPr>
              <a:t>: the dissolution between water and scCO</a:t>
            </a:r>
            <a:r>
              <a:rPr lang="en-US" altLang="zh-CN" baseline="-25000" dirty="0">
                <a:latin typeface="Times New Roman" panose="02020603050405020304" pitchFamily="18" charset="0"/>
                <a:cs typeface="Times New Roman" panose="02020603050405020304" pitchFamily="18" charset="0"/>
              </a:rPr>
              <a:t>2</a:t>
            </a:r>
            <a:r>
              <a:rPr lang="en-US" altLang="zh-CN" dirty="0">
                <a:latin typeface="Times New Roman" panose="02020603050405020304" pitchFamily="18" charset="0"/>
                <a:cs typeface="Times New Roman" panose="02020603050405020304" pitchFamily="18" charset="0"/>
              </a:rPr>
              <a:t> and the geochemical reactions are considered. </a:t>
            </a:r>
          </a:p>
          <a:p>
            <a:endParaRPr lang="en-US" altLang="zh-CN" dirty="0">
              <a:latin typeface="Times New Roman" panose="02020603050405020304" pitchFamily="18" charset="0"/>
              <a:cs typeface="Times New Roman" panose="02020603050405020304" pitchFamily="18" charset="0"/>
            </a:endParaRPr>
          </a:p>
          <a:p>
            <a:r>
              <a:rPr lang="en-US" altLang="zh-CN" b="1" dirty="0">
                <a:latin typeface="Times New Roman" panose="02020603050405020304" pitchFamily="18" charset="0"/>
                <a:cs typeface="Times New Roman" panose="02020603050405020304" pitchFamily="18" charset="0"/>
              </a:rPr>
              <a:t>Case2</a:t>
            </a:r>
            <a:r>
              <a:rPr lang="en-US" altLang="zh-CN" dirty="0">
                <a:latin typeface="Times New Roman" panose="02020603050405020304" pitchFamily="18" charset="0"/>
                <a:cs typeface="Times New Roman" panose="02020603050405020304" pitchFamily="18" charset="0"/>
              </a:rPr>
              <a:t>: the CO</a:t>
            </a:r>
            <a:r>
              <a:rPr lang="en-US" altLang="zh-CN" baseline="-25000" dirty="0">
                <a:latin typeface="Times New Roman" panose="02020603050405020304" pitchFamily="18" charset="0"/>
                <a:cs typeface="Times New Roman" panose="02020603050405020304" pitchFamily="18" charset="0"/>
              </a:rPr>
              <a:t>2</a:t>
            </a:r>
            <a:r>
              <a:rPr lang="en-US" altLang="zh-CN" dirty="0">
                <a:latin typeface="Times New Roman" panose="02020603050405020304" pitchFamily="18" charset="0"/>
                <a:cs typeface="Times New Roman" panose="02020603050405020304" pitchFamily="18" charset="0"/>
              </a:rPr>
              <a:t>-water-mineral reactions are ignored, only the dissolution between water and scCO</a:t>
            </a:r>
            <a:r>
              <a:rPr lang="en-US" altLang="zh-CN" baseline="-25000" dirty="0">
                <a:latin typeface="Times New Roman" panose="02020603050405020304" pitchFamily="18" charset="0"/>
                <a:cs typeface="Times New Roman" panose="02020603050405020304" pitchFamily="18" charset="0"/>
              </a:rPr>
              <a:t>2</a:t>
            </a:r>
            <a:r>
              <a:rPr lang="en-US" altLang="zh-CN" dirty="0" smtClean="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is taken into consideration.</a:t>
            </a:r>
          </a:p>
          <a:p>
            <a:endParaRPr lang="en-US" altLang="zh-CN" dirty="0">
              <a:latin typeface="Times New Roman" panose="02020603050405020304" pitchFamily="18" charset="0"/>
              <a:cs typeface="Times New Roman" panose="02020603050405020304" pitchFamily="18" charset="0"/>
            </a:endParaRPr>
          </a:p>
          <a:p>
            <a:r>
              <a:rPr lang="en-US" altLang="zh-CN" b="1" dirty="0">
                <a:latin typeface="Times New Roman" panose="02020603050405020304" pitchFamily="18" charset="0"/>
                <a:cs typeface="Times New Roman" panose="02020603050405020304" pitchFamily="18" charset="0"/>
              </a:rPr>
              <a:t>Case3</a:t>
            </a:r>
            <a:r>
              <a:rPr lang="en-US" altLang="zh-CN" dirty="0">
                <a:latin typeface="Times New Roman" panose="02020603050405020304" pitchFamily="18" charset="0"/>
                <a:cs typeface="Times New Roman" panose="02020603050405020304" pitchFamily="18" charset="0"/>
              </a:rPr>
              <a:t>: it is assumed that water and scCO</a:t>
            </a:r>
            <a:r>
              <a:rPr lang="en-US" altLang="zh-CN" baseline="-25000" dirty="0">
                <a:latin typeface="Times New Roman" panose="02020603050405020304" pitchFamily="18" charset="0"/>
                <a:cs typeface="Times New Roman" panose="02020603050405020304" pitchFamily="18" charset="0"/>
              </a:rPr>
              <a:t>2</a:t>
            </a:r>
            <a:r>
              <a:rPr lang="en-US" altLang="zh-CN" dirty="0" smtClean="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are immiscible, both the component dissolution and geochemical reactions are ignored. </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5041113"/>
      </p:ext>
    </p:extLst>
  </p:cSld>
  <p:clrMapOvr>
    <a:masterClrMapping/>
  </p:clrMapOvr>
  <mc:AlternateContent xmlns:mc="http://schemas.openxmlformats.org/markup-compatibility/2006" xmlns:p14="http://schemas.microsoft.com/office/powerpoint/2010/main">
    <mc:Choice Requires="p14">
      <p:transition spd="slow" p14:dur="2000" advTm="119632"/>
    </mc:Choice>
    <mc:Fallback xmlns="">
      <p:transition spd="slow" advTm="11963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5403" y="1457367"/>
            <a:ext cx="5538925" cy="683129"/>
          </a:xfrm>
        </p:spPr>
        <p:txBody>
          <a:bodyPr/>
          <a:lstStyle/>
          <a:p>
            <a:r>
              <a:rPr lang="en-US" altLang="zh-CN" dirty="0">
                <a:latin typeface="Times New Roman" panose="02020603050405020304" pitchFamily="18" charset="0"/>
                <a:cs typeface="Times New Roman" panose="02020603050405020304" pitchFamily="18" charset="0"/>
              </a:rPr>
              <a:t>Results</a:t>
            </a:r>
            <a:endParaRPr lang="zh-CN" altLang="en-US" dirty="0">
              <a:latin typeface="Times New Roman" panose="02020603050405020304" pitchFamily="18" charset="0"/>
              <a:cs typeface="Times New Roman" panose="02020603050405020304" pitchFamily="18" charset="0"/>
            </a:endParaRPr>
          </a:p>
        </p:txBody>
      </p:sp>
      <p:sp>
        <p:nvSpPr>
          <p:cNvPr id="4" name="页脚占位符 3"/>
          <p:cNvSpPr>
            <a:spLocks noGrp="1"/>
          </p:cNvSpPr>
          <p:nvPr>
            <p:ph type="ftr" sz="quarter" idx="3"/>
          </p:nvPr>
        </p:nvSpPr>
        <p:spPr/>
        <p:txBody>
          <a:bodyPr/>
          <a:lstStyle/>
          <a:p>
            <a:r>
              <a:rPr lang="en-US" altLang="zh-CN" sz="1600" dirty="0"/>
              <a:t>Geochemical reactions</a:t>
            </a:r>
          </a:p>
        </p:txBody>
      </p:sp>
      <p:sp>
        <p:nvSpPr>
          <p:cNvPr id="5" name="日期占位符 4"/>
          <p:cNvSpPr>
            <a:spLocks noGrp="1"/>
          </p:cNvSpPr>
          <p:nvPr>
            <p:ph type="dt" sz="half" idx="2"/>
          </p:nvPr>
        </p:nvSpPr>
        <p:spPr/>
        <p:txBody>
          <a:bodyPr/>
          <a:lstStyle/>
          <a:p>
            <a:fld id="{088E676C-4406-3640-8397-3968334A8A8E}" type="datetime1">
              <a:rPr lang="de-DE" smtClean="0"/>
              <a:pPr/>
              <a:t>24.05.2022</a:t>
            </a:fld>
            <a:endParaRPr lang="en-US" dirty="0"/>
          </a:p>
        </p:txBody>
      </p:sp>
      <p:sp>
        <p:nvSpPr>
          <p:cNvPr id="6" name="灯片编号占位符 5"/>
          <p:cNvSpPr>
            <a:spLocks noGrp="1"/>
          </p:cNvSpPr>
          <p:nvPr>
            <p:ph type="sldNum" sz="quarter" idx="4"/>
          </p:nvPr>
        </p:nvSpPr>
        <p:spPr/>
        <p:txBody>
          <a:bodyPr/>
          <a:lstStyle/>
          <a:p>
            <a:fld id="{B6F15528-21DE-4FAA-801E-634DDDAF4B2B}" type="slidenum">
              <a:rPr lang="de-DE" smtClean="0"/>
              <a:pPr/>
              <a:t>6</a:t>
            </a:fld>
            <a:endParaRPr lang="de-DE" dirty="0"/>
          </a:p>
        </p:txBody>
      </p:sp>
      <p:sp>
        <p:nvSpPr>
          <p:cNvPr id="7" name="文本占位符 6"/>
          <p:cNvSpPr>
            <a:spLocks noGrp="1"/>
          </p:cNvSpPr>
          <p:nvPr>
            <p:ph type="body" sz="quarter" idx="12"/>
          </p:nvPr>
        </p:nvSpPr>
        <p:spPr/>
        <p:txBody>
          <a:bodyPr/>
          <a:lstStyle/>
          <a:p>
            <a:endParaRPr lang="zh-CN" altLang="en-US"/>
          </a:p>
        </p:txBody>
      </p:sp>
      <p:pic>
        <p:nvPicPr>
          <p:cNvPr id="9" name="图片 8">
            <a:extLst>
              <a:ext uri="{FF2B5EF4-FFF2-40B4-BE49-F238E27FC236}">
                <a16:creationId xmlns:a16="http://schemas.microsoft.com/office/drawing/2014/main" id="{DC7E6F46-0D7A-6837-E028-DB133557A5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112" y="3317759"/>
            <a:ext cx="6405055" cy="3446206"/>
          </a:xfrm>
          <a:prstGeom prst="rect">
            <a:avLst/>
          </a:prstGeom>
        </p:spPr>
      </p:pic>
      <p:sp>
        <p:nvSpPr>
          <p:cNvPr id="10" name="文本框 9">
            <a:extLst>
              <a:ext uri="{FF2B5EF4-FFF2-40B4-BE49-F238E27FC236}">
                <a16:creationId xmlns:a16="http://schemas.microsoft.com/office/drawing/2014/main" id="{6221314E-0543-92D8-3689-ADA499A868F8}"/>
              </a:ext>
            </a:extLst>
          </p:cNvPr>
          <p:cNvSpPr txBox="1"/>
          <p:nvPr/>
        </p:nvSpPr>
        <p:spPr>
          <a:xfrm>
            <a:off x="237704" y="2272577"/>
            <a:ext cx="7632848" cy="400110"/>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Effects of component dissolution and geochemical reactions</a:t>
            </a:r>
          </a:p>
        </p:txBody>
      </p:sp>
      <p:sp>
        <p:nvSpPr>
          <p:cNvPr id="11" name="文本框 10">
            <a:extLst>
              <a:ext uri="{FF2B5EF4-FFF2-40B4-BE49-F238E27FC236}">
                <a16:creationId xmlns:a16="http://schemas.microsoft.com/office/drawing/2014/main" id="{2717ACCE-7351-7B88-A710-35CAD1196DC0}"/>
              </a:ext>
            </a:extLst>
          </p:cNvPr>
          <p:cNvSpPr txBox="1"/>
          <p:nvPr/>
        </p:nvSpPr>
        <p:spPr>
          <a:xfrm>
            <a:off x="461808" y="7037040"/>
            <a:ext cx="6047488" cy="923330"/>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Mass produced rate of scCO</a:t>
            </a:r>
            <a:r>
              <a:rPr lang="en-US" altLang="zh-CN" b="1" baseline="-25000" dirty="0">
                <a:latin typeface="Times New Roman" panose="02020603050405020304" pitchFamily="18" charset="0"/>
                <a:cs typeface="Times New Roman" panose="02020603050405020304" pitchFamily="18" charset="0"/>
              </a:rPr>
              <a:t>2</a:t>
            </a:r>
            <a:r>
              <a:rPr lang="en-US" altLang="zh-CN" b="1" dirty="0">
                <a:latin typeface="Times New Roman" panose="02020603050405020304" pitchFamily="18" charset="0"/>
                <a:cs typeface="Times New Roman" panose="02020603050405020304" pitchFamily="18" charset="0"/>
              </a:rPr>
              <a:t> and H</a:t>
            </a:r>
            <a:r>
              <a:rPr lang="en-US" altLang="zh-CN" b="1" baseline="-25000" dirty="0">
                <a:latin typeface="Times New Roman" panose="02020603050405020304" pitchFamily="18" charset="0"/>
                <a:cs typeface="Times New Roman" panose="02020603050405020304" pitchFamily="18" charset="0"/>
              </a:rPr>
              <a:t>2</a:t>
            </a:r>
            <a:r>
              <a:rPr lang="en-US" altLang="zh-CN" b="1" dirty="0">
                <a:latin typeface="Times New Roman" panose="02020603050405020304" pitchFamily="18" charset="0"/>
                <a:cs typeface="Times New Roman" panose="02020603050405020304" pitchFamily="18" charset="0"/>
              </a:rPr>
              <a:t>O at production well over time for the three cases for (a) short-term production and (b) long-term production. </a:t>
            </a:r>
            <a:endParaRPr lang="zh-CN" altLang="en-US" b="1" dirty="0">
              <a:latin typeface="Times New Roman" panose="02020603050405020304" pitchFamily="18" charset="0"/>
              <a:cs typeface="Times New Roman" panose="02020603050405020304" pitchFamily="18" charset="0"/>
            </a:endParaRPr>
          </a:p>
        </p:txBody>
      </p:sp>
      <p:pic>
        <p:nvPicPr>
          <p:cNvPr id="13" name="图片 12">
            <a:extLst>
              <a:ext uri="{FF2B5EF4-FFF2-40B4-BE49-F238E27FC236}">
                <a16:creationId xmlns:a16="http://schemas.microsoft.com/office/drawing/2014/main" id="{7B29E95E-366D-7DFA-C658-9B2AD1959F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7138" y="3436640"/>
            <a:ext cx="5548432" cy="3287233"/>
          </a:xfrm>
          <a:prstGeom prst="rect">
            <a:avLst/>
          </a:prstGeom>
        </p:spPr>
      </p:pic>
      <p:cxnSp>
        <p:nvCxnSpPr>
          <p:cNvPr id="8" name="直接连接符 7">
            <a:extLst>
              <a:ext uri="{FF2B5EF4-FFF2-40B4-BE49-F238E27FC236}">
                <a16:creationId xmlns:a16="http://schemas.microsoft.com/office/drawing/2014/main" id="{9E5FDD7F-3EB0-4FB8-43EE-4A7B956228EE}"/>
              </a:ext>
            </a:extLst>
          </p:cNvPr>
          <p:cNvCxnSpPr/>
          <p:nvPr/>
        </p:nvCxnSpPr>
        <p:spPr>
          <a:xfrm>
            <a:off x="6769100" y="2965220"/>
            <a:ext cx="0" cy="5728004"/>
          </a:xfrm>
          <a:prstGeom prst="line">
            <a:avLst/>
          </a:prstGeom>
        </p:spPr>
        <p:style>
          <a:lnRef idx="1">
            <a:schemeClr val="dk1"/>
          </a:lnRef>
          <a:fillRef idx="0">
            <a:schemeClr val="dk1"/>
          </a:fillRef>
          <a:effectRef idx="0">
            <a:schemeClr val="dk1"/>
          </a:effectRef>
          <a:fontRef idx="minor">
            <a:schemeClr val="tx1"/>
          </a:fontRef>
        </p:style>
      </p:cxnSp>
      <p:sp>
        <p:nvSpPr>
          <p:cNvPr id="15" name="文本框 14">
            <a:extLst>
              <a:ext uri="{FF2B5EF4-FFF2-40B4-BE49-F238E27FC236}">
                <a16:creationId xmlns:a16="http://schemas.microsoft.com/office/drawing/2014/main" id="{DD0B497C-19AD-0999-1FD3-FE9867438CE8}"/>
              </a:ext>
            </a:extLst>
          </p:cNvPr>
          <p:cNvSpPr txBox="1"/>
          <p:nvPr/>
        </p:nvSpPr>
        <p:spPr>
          <a:xfrm>
            <a:off x="7001034" y="7037040"/>
            <a:ext cx="5278947" cy="646331"/>
          </a:xfrm>
          <a:prstGeom prst="rect">
            <a:avLst/>
          </a:prstGeom>
          <a:noFill/>
        </p:spPr>
        <p:txBody>
          <a:bodyPr wrap="square">
            <a:spAutoFit/>
          </a:bodyPr>
          <a:lstStyle/>
          <a:p>
            <a:r>
              <a:rPr lang="en-GB" altLang="zh-CN" sz="1800" b="1" dirty="0">
                <a:effectLst/>
                <a:latin typeface="Times New Roman" panose="02020603050405020304" pitchFamily="18" charset="0"/>
                <a:ea typeface="等线" panose="02010600030101010101" pitchFamily="2" charset="-122"/>
              </a:rPr>
              <a:t>Production temperature and energy production rate over time for the three cases. </a:t>
            </a:r>
            <a:endParaRPr lang="zh-CN" altLang="en-US" dirty="0"/>
          </a:p>
        </p:txBody>
      </p:sp>
      <p:sp>
        <p:nvSpPr>
          <p:cNvPr id="17" name="文本框 16">
            <a:extLst>
              <a:ext uri="{FF2B5EF4-FFF2-40B4-BE49-F238E27FC236}">
                <a16:creationId xmlns:a16="http://schemas.microsoft.com/office/drawing/2014/main" id="{3A4FEDDF-4FBB-267B-A38B-D5495B524522}"/>
              </a:ext>
            </a:extLst>
          </p:cNvPr>
          <p:cNvSpPr txBox="1"/>
          <p:nvPr/>
        </p:nvSpPr>
        <p:spPr>
          <a:xfrm>
            <a:off x="1384280" y="2877799"/>
            <a:ext cx="4202544" cy="369332"/>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Mass produced rate of scCO</a:t>
            </a:r>
            <a:r>
              <a:rPr lang="en-US" altLang="zh-CN" b="1" baseline="-25000" dirty="0">
                <a:latin typeface="Times New Roman" panose="02020603050405020304" pitchFamily="18" charset="0"/>
                <a:cs typeface="Times New Roman" panose="02020603050405020304" pitchFamily="18" charset="0"/>
              </a:rPr>
              <a:t>2</a:t>
            </a:r>
            <a:r>
              <a:rPr lang="en-US" altLang="zh-CN" b="1" dirty="0">
                <a:latin typeface="Times New Roman" panose="02020603050405020304" pitchFamily="18" charset="0"/>
                <a:cs typeface="Times New Roman" panose="02020603050405020304" pitchFamily="18" charset="0"/>
              </a:rPr>
              <a:t> and H</a:t>
            </a:r>
            <a:r>
              <a:rPr lang="en-US" altLang="zh-CN" b="1" baseline="-25000" dirty="0">
                <a:latin typeface="Times New Roman" panose="02020603050405020304" pitchFamily="18" charset="0"/>
                <a:cs typeface="Times New Roman" panose="02020603050405020304" pitchFamily="18" charset="0"/>
              </a:rPr>
              <a:t>2</a:t>
            </a:r>
            <a:r>
              <a:rPr lang="en-US" altLang="zh-CN" b="1" dirty="0">
                <a:latin typeface="Times New Roman" panose="02020603050405020304" pitchFamily="18" charset="0"/>
                <a:cs typeface="Times New Roman" panose="02020603050405020304" pitchFamily="18" charset="0"/>
              </a:rPr>
              <a:t>O </a:t>
            </a:r>
            <a:endParaRPr lang="zh-CN" altLang="en-US" dirty="0"/>
          </a:p>
        </p:txBody>
      </p:sp>
      <p:sp>
        <p:nvSpPr>
          <p:cNvPr id="19" name="文本框 18">
            <a:extLst>
              <a:ext uri="{FF2B5EF4-FFF2-40B4-BE49-F238E27FC236}">
                <a16:creationId xmlns:a16="http://schemas.microsoft.com/office/drawing/2014/main" id="{B413613C-02B9-16BC-42FF-E67430005910}"/>
              </a:ext>
            </a:extLst>
          </p:cNvPr>
          <p:cNvSpPr txBox="1"/>
          <p:nvPr/>
        </p:nvSpPr>
        <p:spPr>
          <a:xfrm>
            <a:off x="7122222" y="2880318"/>
            <a:ext cx="5278264" cy="369332"/>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Production temperature and energy production rate </a:t>
            </a:r>
            <a:endParaRPr lang="zh-CN" altLang="en-US" dirty="0"/>
          </a:p>
        </p:txBody>
      </p:sp>
    </p:spTree>
    <p:extLst>
      <p:ext uri="{BB962C8B-B14F-4D97-AF65-F5344CB8AC3E}">
        <p14:creationId xmlns:p14="http://schemas.microsoft.com/office/powerpoint/2010/main" val="659655053"/>
      </p:ext>
    </p:extLst>
  </p:cSld>
  <p:clrMapOvr>
    <a:masterClrMapping/>
  </p:clrMapOvr>
  <mc:AlternateContent xmlns:mc="http://schemas.openxmlformats.org/markup-compatibility/2006" xmlns:p14="http://schemas.microsoft.com/office/powerpoint/2010/main">
    <mc:Choice Requires="p14">
      <p:transition spd="slow" p14:dur="2000" advTm="119632"/>
    </mc:Choice>
    <mc:Fallback xmlns="">
      <p:transition spd="slow" advTm="11963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5403" y="1457367"/>
            <a:ext cx="5538925" cy="683129"/>
          </a:xfrm>
        </p:spPr>
        <p:txBody>
          <a:bodyPr/>
          <a:lstStyle/>
          <a:p>
            <a:r>
              <a:rPr lang="en-US" altLang="zh-CN" dirty="0">
                <a:latin typeface="Times New Roman" panose="02020603050405020304" pitchFamily="18" charset="0"/>
                <a:cs typeface="Times New Roman" panose="02020603050405020304" pitchFamily="18" charset="0"/>
              </a:rPr>
              <a:t>Results</a:t>
            </a:r>
            <a:endParaRPr lang="zh-CN" altLang="en-US" dirty="0">
              <a:latin typeface="Times New Roman" panose="02020603050405020304" pitchFamily="18" charset="0"/>
              <a:cs typeface="Times New Roman" panose="02020603050405020304" pitchFamily="18" charset="0"/>
            </a:endParaRPr>
          </a:p>
        </p:txBody>
      </p:sp>
      <p:sp>
        <p:nvSpPr>
          <p:cNvPr id="4" name="页脚占位符 3"/>
          <p:cNvSpPr>
            <a:spLocks noGrp="1"/>
          </p:cNvSpPr>
          <p:nvPr>
            <p:ph type="ftr" sz="quarter" idx="3"/>
          </p:nvPr>
        </p:nvSpPr>
        <p:spPr/>
        <p:txBody>
          <a:bodyPr/>
          <a:lstStyle/>
          <a:p>
            <a:r>
              <a:rPr lang="en-US" altLang="zh-CN" sz="1600" dirty="0"/>
              <a:t>Geochemical reactions</a:t>
            </a:r>
          </a:p>
        </p:txBody>
      </p:sp>
      <p:sp>
        <p:nvSpPr>
          <p:cNvPr id="5" name="日期占位符 4"/>
          <p:cNvSpPr>
            <a:spLocks noGrp="1"/>
          </p:cNvSpPr>
          <p:nvPr>
            <p:ph type="dt" sz="half" idx="2"/>
          </p:nvPr>
        </p:nvSpPr>
        <p:spPr/>
        <p:txBody>
          <a:bodyPr/>
          <a:lstStyle/>
          <a:p>
            <a:fld id="{088E676C-4406-3640-8397-3968334A8A8E}" type="datetime1">
              <a:rPr lang="de-DE" smtClean="0"/>
              <a:pPr/>
              <a:t>24.05.2022</a:t>
            </a:fld>
            <a:endParaRPr lang="en-US" dirty="0"/>
          </a:p>
        </p:txBody>
      </p:sp>
      <p:sp>
        <p:nvSpPr>
          <p:cNvPr id="6" name="灯片编号占位符 5"/>
          <p:cNvSpPr>
            <a:spLocks noGrp="1"/>
          </p:cNvSpPr>
          <p:nvPr>
            <p:ph type="sldNum" sz="quarter" idx="4"/>
          </p:nvPr>
        </p:nvSpPr>
        <p:spPr/>
        <p:txBody>
          <a:bodyPr/>
          <a:lstStyle/>
          <a:p>
            <a:fld id="{B6F15528-21DE-4FAA-801E-634DDDAF4B2B}" type="slidenum">
              <a:rPr lang="de-DE" smtClean="0"/>
              <a:pPr/>
              <a:t>7</a:t>
            </a:fld>
            <a:endParaRPr lang="de-DE" dirty="0"/>
          </a:p>
        </p:txBody>
      </p:sp>
      <p:sp>
        <p:nvSpPr>
          <p:cNvPr id="7" name="文本占位符 6"/>
          <p:cNvSpPr>
            <a:spLocks noGrp="1"/>
          </p:cNvSpPr>
          <p:nvPr>
            <p:ph type="body" sz="quarter" idx="12"/>
          </p:nvPr>
        </p:nvSpPr>
        <p:spPr/>
        <p:txBody>
          <a:bodyPr/>
          <a:lstStyle/>
          <a:p>
            <a:endParaRPr lang="zh-CN" altLang="en-US"/>
          </a:p>
        </p:txBody>
      </p:sp>
      <p:sp>
        <p:nvSpPr>
          <p:cNvPr id="10" name="文本框 9">
            <a:extLst>
              <a:ext uri="{FF2B5EF4-FFF2-40B4-BE49-F238E27FC236}">
                <a16:creationId xmlns:a16="http://schemas.microsoft.com/office/drawing/2014/main" id="{6221314E-0543-92D8-3689-ADA499A868F8}"/>
              </a:ext>
            </a:extLst>
          </p:cNvPr>
          <p:cNvSpPr txBox="1"/>
          <p:nvPr/>
        </p:nvSpPr>
        <p:spPr>
          <a:xfrm>
            <a:off x="237704" y="2100426"/>
            <a:ext cx="4896544" cy="400110"/>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Sensitive analysis on reservoir parameters</a:t>
            </a:r>
          </a:p>
        </p:txBody>
      </p:sp>
      <mc:AlternateContent xmlns:mc="http://schemas.openxmlformats.org/markup-compatibility/2006" xmlns:a14="http://schemas.microsoft.com/office/drawing/2010/main">
        <mc:Choice Requires="a14">
          <p:graphicFrame>
            <p:nvGraphicFramePr>
              <p:cNvPr id="14" name="表格 13">
                <a:extLst>
                  <a:ext uri="{FF2B5EF4-FFF2-40B4-BE49-F238E27FC236}">
                    <a16:creationId xmlns:a16="http://schemas.microsoft.com/office/drawing/2014/main" id="{BB27E299-F1B7-78CF-310C-E77C6103A515}"/>
                  </a:ext>
                </a:extLst>
              </p:cNvPr>
              <p:cNvGraphicFramePr>
                <a:graphicFrameLocks noGrp="1"/>
              </p:cNvGraphicFramePr>
              <p:nvPr>
                <p:extLst>
                  <p:ext uri="{D42A27DB-BD31-4B8C-83A1-F6EECF244321}">
                    <p14:modId xmlns:p14="http://schemas.microsoft.com/office/powerpoint/2010/main" val="4237204945"/>
                  </p:ext>
                </p:extLst>
              </p:nvPr>
            </p:nvGraphicFramePr>
            <p:xfrm>
              <a:off x="2599928" y="3407791"/>
              <a:ext cx="6876566" cy="3424809"/>
            </p:xfrm>
            <a:graphic>
              <a:graphicData uri="http://schemas.openxmlformats.org/drawingml/2006/table">
                <a:tbl>
                  <a:tblPr firstRow="1" firstCol="1" bandRow="1"/>
                  <a:tblGrid>
                    <a:gridCol w="2228916">
                      <a:extLst>
                        <a:ext uri="{9D8B030D-6E8A-4147-A177-3AD203B41FA5}">
                          <a16:colId xmlns:a16="http://schemas.microsoft.com/office/drawing/2014/main" val="2057768050"/>
                        </a:ext>
                      </a:extLst>
                    </a:gridCol>
                    <a:gridCol w="4647650">
                      <a:extLst>
                        <a:ext uri="{9D8B030D-6E8A-4147-A177-3AD203B41FA5}">
                          <a16:colId xmlns:a16="http://schemas.microsoft.com/office/drawing/2014/main" val="3829541795"/>
                        </a:ext>
                      </a:extLst>
                    </a:gridCol>
                  </a:tblGrid>
                  <a:tr h="409809">
                    <a:tc>
                      <a:txBody>
                        <a:bodyPr/>
                        <a:lstStyle/>
                        <a:p>
                          <a:pPr algn="just">
                            <a:lnSpc>
                              <a:spcPct val="200000"/>
                            </a:lnSpc>
                          </a:pPr>
                          <a:r>
                            <a:rPr lang="en-GB" sz="1600" b="1" kern="100">
                              <a:effectLst/>
                              <a:latin typeface="Times New Roman" panose="02020603050405020304" pitchFamily="18" charset="0"/>
                              <a:ea typeface="等线" panose="02010600030101010101" pitchFamily="2" charset="-122"/>
                              <a:cs typeface="Times New Roman" panose="02020603050405020304" pitchFamily="18" charset="0"/>
                            </a:rPr>
                            <a:t>Parameters</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89521" marR="89521" marT="0" marB="0">
                        <a:lnL>
                          <a:noFill/>
                        </a:lnL>
                        <a:lnR>
                          <a:noFill/>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200000"/>
                            </a:lnSpc>
                          </a:pPr>
                          <a:r>
                            <a:rPr lang="en-GB" sz="1600" b="1" kern="100" dirty="0">
                              <a:effectLst/>
                              <a:latin typeface="Times New Roman" panose="02020603050405020304" pitchFamily="18" charset="0"/>
                              <a:ea typeface="等线" panose="02010600030101010101" pitchFamily="2" charset="-122"/>
                              <a:cs typeface="Times New Roman" panose="02020603050405020304" pitchFamily="18" charset="0"/>
                            </a:rPr>
                            <a:t>Values</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89521" marR="89521" marT="0" marB="0">
                        <a:lnL>
                          <a:noFill/>
                        </a:lnL>
                        <a:lnR>
                          <a:noFill/>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515361577"/>
                      </a:ext>
                    </a:extLst>
                  </a:tr>
                  <a:tr h="409809">
                    <a:tc>
                      <a:txBody>
                        <a:bodyPr/>
                        <a:lstStyle/>
                        <a:p>
                          <a:pPr algn="just">
                            <a:lnSpc>
                              <a:spcPct val="200000"/>
                            </a:lnSpc>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scCO</a:t>
                          </a:r>
                          <a:r>
                            <a:rPr lang="en-GB" sz="1400" kern="100" baseline="-25000">
                              <a:effectLst/>
                              <a:latin typeface="Times New Roman" panose="02020603050405020304" pitchFamily="18" charset="0"/>
                              <a:ea typeface="等线" panose="02010600030101010101" pitchFamily="2" charset="-122"/>
                              <a:cs typeface="Times New Roman" panose="02020603050405020304" pitchFamily="18" charset="0"/>
                            </a:rPr>
                            <a:t>2</a:t>
                          </a: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 content (%)</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89521" marR="89521" marT="0" marB="0">
                        <a:lnL>
                          <a:noFill/>
                        </a:lnL>
                        <a:lnR>
                          <a:noFill/>
                        </a:lnR>
                        <a:lnT w="19050" cap="flat" cmpd="dbl" algn="ctr">
                          <a:solidFill>
                            <a:srgbClr val="000000"/>
                          </a:solidFill>
                          <a:prstDash val="solid"/>
                          <a:round/>
                          <a:headEnd type="none" w="med" len="med"/>
                          <a:tailEnd type="none" w="med" len="med"/>
                        </a:lnT>
                        <a:lnB>
                          <a:noFill/>
                        </a:lnB>
                      </a:tcPr>
                    </a:tc>
                    <a:tc>
                      <a:txBody>
                        <a:bodyPr/>
                        <a:lstStyle/>
                        <a:p>
                          <a:pPr algn="ctr">
                            <a:lnSpc>
                              <a:spcPct val="200000"/>
                            </a:lnSpc>
                          </a:pPr>
                          <a:r>
                            <a:rPr lang="en-GB" sz="16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100</a:t>
                          </a:r>
                          <a:r>
                            <a:rPr lang="en-GB" sz="1600" kern="100" dirty="0">
                              <a:effectLst/>
                              <a:latin typeface="Times New Roman" panose="02020603050405020304" pitchFamily="18" charset="0"/>
                              <a:ea typeface="等线" panose="02010600030101010101" pitchFamily="2" charset="-122"/>
                              <a:cs typeface="Times New Roman" panose="02020603050405020304" pitchFamily="18" charset="0"/>
                            </a:rPr>
                            <a:t>, 80, 60, 40</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89521" marR="89521" marT="0" marB="0">
                        <a:lnL>
                          <a:noFill/>
                        </a:lnL>
                        <a:lnR>
                          <a:noFill/>
                        </a:lnR>
                        <a:lnT w="1905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28383228"/>
                      </a:ext>
                    </a:extLst>
                  </a:tr>
                  <a:tr h="417435">
                    <a:tc>
                      <a:txBody>
                        <a:bodyPr/>
                        <a:lstStyle/>
                        <a:p>
                          <a:pPr algn="just">
                            <a:lnSpc>
                              <a:spcPct val="200000"/>
                            </a:lnSpc>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Injection Rate (kg/s)</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89521" marR="89521" marT="0" marB="0">
                        <a:lnL>
                          <a:noFill/>
                        </a:lnL>
                        <a:lnR>
                          <a:noFill/>
                        </a:lnR>
                        <a:lnT>
                          <a:noFill/>
                        </a:lnT>
                        <a:lnB>
                          <a:noFill/>
                        </a:lnB>
                      </a:tcPr>
                    </a:tc>
                    <a:tc>
                      <a:txBody>
                        <a:bodyPr/>
                        <a:lstStyle/>
                        <a:p>
                          <a:pPr algn="ctr">
                            <a:lnSpc>
                              <a:spcPct val="200000"/>
                            </a:lnSpc>
                          </a:pPr>
                          <a14:m>
                            <m:oMath xmlns:m="http://schemas.openxmlformats.org/officeDocument/2006/math">
                              <m:r>
                                <a:rPr lang="en-GB" sz="1600" b="1" i="1" kern="100" smtClean="0">
                                  <a:solidFill>
                                    <a:srgbClr val="FF0000"/>
                                  </a:solidFill>
                                  <a:effectLst/>
                                  <a:latin typeface="Cambria Math" panose="02040503050406030204" pitchFamily="18" charset="0"/>
                                  <a:ea typeface="等线" panose="02010600030101010101" pitchFamily="2" charset="-122"/>
                                  <a:cs typeface="Times New Roman" panose="02020603050405020304" pitchFamily="18" charset="0"/>
                                </a:rPr>
                                <m:t>𝟐</m:t>
                              </m:r>
                              <m:r>
                                <a:rPr lang="en-GB" sz="1600" b="1" kern="100">
                                  <a:solidFill>
                                    <a:srgbClr val="FF0000"/>
                                  </a:solidFill>
                                  <a:effectLst/>
                                  <a:latin typeface="Cambria Math" panose="02040503050406030204" pitchFamily="18" charset="0"/>
                                  <a:ea typeface="等线" panose="02010600030101010101" pitchFamily="2" charset="-122"/>
                                  <a:cs typeface="Times New Roman" panose="02020603050405020304" pitchFamily="18" charset="0"/>
                                </a:rPr>
                                <m:t>×</m:t>
                              </m:r>
                              <m:sSup>
                                <m:sSupPr>
                                  <m:ctrlPr>
                                    <a:rPr lang="zh-CN" sz="1600" b="1" i="1" kern="100">
                                      <a:solidFill>
                                        <a:srgbClr val="FF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GB" sz="1600" b="1" i="1" kern="100">
                                      <a:solidFill>
                                        <a:srgbClr val="FF0000"/>
                                      </a:solidFill>
                                      <a:effectLst/>
                                      <a:latin typeface="Cambria Math" panose="02040503050406030204" pitchFamily="18" charset="0"/>
                                      <a:ea typeface="等线" panose="02010600030101010101" pitchFamily="2" charset="-122"/>
                                      <a:cs typeface="Times New Roman" panose="02020603050405020304" pitchFamily="18" charset="0"/>
                                    </a:rPr>
                                    <m:t>𝟏𝟎</m:t>
                                  </m:r>
                                </m:e>
                                <m:sup>
                                  <m:r>
                                    <a:rPr lang="en-GB" sz="1600" b="1" i="1" kern="100">
                                      <a:solidFill>
                                        <a:srgbClr val="FF0000"/>
                                      </a:solidFill>
                                      <a:effectLst/>
                                      <a:latin typeface="Cambria Math" panose="02040503050406030204" pitchFamily="18" charset="0"/>
                                      <a:ea typeface="等线" panose="02010600030101010101" pitchFamily="2" charset="-122"/>
                                      <a:cs typeface="Times New Roman" panose="02020603050405020304" pitchFamily="18" charset="0"/>
                                    </a:rPr>
                                    <m:t>−</m:t>
                                  </m:r>
                                  <m:r>
                                    <a:rPr lang="en-GB" sz="1600" b="1" i="1" kern="100">
                                      <a:solidFill>
                                        <a:srgbClr val="FF0000"/>
                                      </a:solidFill>
                                      <a:effectLst/>
                                      <a:latin typeface="Cambria Math" panose="02040503050406030204" pitchFamily="18" charset="0"/>
                                      <a:ea typeface="等线" panose="02010600030101010101" pitchFamily="2" charset="-122"/>
                                      <a:cs typeface="Times New Roman" panose="02020603050405020304" pitchFamily="18" charset="0"/>
                                    </a:rPr>
                                    <m:t>𝟑</m:t>
                                  </m:r>
                                </m:sup>
                              </m:sSup>
                            </m:oMath>
                          </a14:m>
                          <a:r>
                            <a:rPr lang="en-GB" sz="1600" kern="100" dirty="0">
                              <a:effectLst/>
                              <a:latin typeface="Times New Roman" panose="02020603050405020304" pitchFamily="18" charset="0"/>
                              <a:ea typeface="等线" panose="02010600030101010101" pitchFamily="2" charset="-122"/>
                              <a:cs typeface="Times New Roman" panose="02020603050405020304" pitchFamily="18" charset="0"/>
                            </a:rPr>
                            <a:t>, 1</a:t>
                          </a:r>
                          <a14:m>
                            <m:oMath xmlns:m="http://schemas.openxmlformats.org/officeDocument/2006/math">
                              <m:r>
                                <a:rPr lang="en-GB" sz="1600" kern="100">
                                  <a:effectLst/>
                                  <a:latin typeface="Cambria Math" panose="02040503050406030204" pitchFamily="18" charset="0"/>
                                  <a:ea typeface="等线" panose="02010600030101010101" pitchFamily="2" charset="-122"/>
                                  <a:cs typeface="Times New Roman" panose="02020603050405020304" pitchFamily="18" charset="0"/>
                                </a:rPr>
                                <m:t>×</m:t>
                              </m:r>
                              <m:sSup>
                                <m:sSupPr>
                                  <m:ctrlPr>
                                    <a:rPr lang="zh-CN" sz="16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GB" sz="1600" i="1" kern="100">
                                      <a:effectLst/>
                                      <a:latin typeface="Cambria Math" panose="02040503050406030204" pitchFamily="18" charset="0"/>
                                      <a:ea typeface="等线" panose="02010600030101010101" pitchFamily="2" charset="-122"/>
                                      <a:cs typeface="Times New Roman" panose="02020603050405020304" pitchFamily="18" charset="0"/>
                                    </a:rPr>
                                    <m:t>10</m:t>
                                  </m:r>
                                </m:e>
                                <m:sup>
                                  <m:r>
                                    <a:rPr lang="en-GB" sz="1600" i="1" kern="100">
                                      <a:effectLst/>
                                      <a:latin typeface="Cambria Math" panose="02040503050406030204" pitchFamily="18" charset="0"/>
                                      <a:ea typeface="等线" panose="02010600030101010101" pitchFamily="2" charset="-122"/>
                                      <a:cs typeface="Times New Roman" panose="02020603050405020304" pitchFamily="18" charset="0"/>
                                    </a:rPr>
                                    <m:t>−3</m:t>
                                  </m:r>
                                </m:sup>
                              </m:sSup>
                            </m:oMath>
                          </a14:m>
                          <a:r>
                            <a:rPr lang="en-GB" sz="1600" kern="100" dirty="0">
                              <a:effectLst/>
                              <a:latin typeface="Times New Roman" panose="02020603050405020304" pitchFamily="18" charset="0"/>
                              <a:ea typeface="等线" panose="02010600030101010101" pitchFamily="2" charset="-122"/>
                              <a:cs typeface="Times New Roman" panose="02020603050405020304" pitchFamily="18" charset="0"/>
                            </a:rPr>
                            <a:t>, </a:t>
                          </a:r>
                          <a14:m>
                            <m:oMath xmlns:m="http://schemas.openxmlformats.org/officeDocument/2006/math">
                              <m:r>
                                <a:rPr lang="en-GB" sz="1600" kern="100">
                                  <a:effectLst/>
                                  <a:latin typeface="Cambria Math" panose="02040503050406030204" pitchFamily="18" charset="0"/>
                                  <a:ea typeface="等线" panose="02010600030101010101" pitchFamily="2" charset="-122"/>
                                  <a:cs typeface="Times New Roman" panose="02020603050405020304" pitchFamily="18" charset="0"/>
                                </a:rPr>
                                <m:t>5×</m:t>
                              </m:r>
                              <m:sSup>
                                <m:sSupPr>
                                  <m:ctrlPr>
                                    <a:rPr lang="zh-CN" sz="16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GB" sz="1600" i="1" kern="100">
                                      <a:effectLst/>
                                      <a:latin typeface="Cambria Math" panose="02040503050406030204" pitchFamily="18" charset="0"/>
                                      <a:ea typeface="等线" panose="02010600030101010101" pitchFamily="2" charset="-122"/>
                                      <a:cs typeface="Times New Roman" panose="02020603050405020304" pitchFamily="18" charset="0"/>
                                    </a:rPr>
                                    <m:t>10</m:t>
                                  </m:r>
                                </m:e>
                                <m:sup>
                                  <m:r>
                                    <a:rPr lang="en-GB" sz="1600" i="1" kern="100">
                                      <a:effectLst/>
                                      <a:latin typeface="Cambria Math" panose="02040503050406030204" pitchFamily="18" charset="0"/>
                                      <a:ea typeface="等线" panose="02010600030101010101" pitchFamily="2" charset="-122"/>
                                      <a:cs typeface="Times New Roman" panose="02020603050405020304" pitchFamily="18" charset="0"/>
                                    </a:rPr>
                                    <m:t>−4</m:t>
                                  </m:r>
                                </m:sup>
                              </m:sSup>
                            </m:oMath>
                          </a14:m>
                          <a:r>
                            <a:rPr lang="en-GB" sz="1600" kern="100" dirty="0">
                              <a:effectLst/>
                              <a:latin typeface="Times New Roman" panose="02020603050405020304" pitchFamily="18" charset="0"/>
                              <a:ea typeface="等线" panose="02010600030101010101" pitchFamily="2" charset="-122"/>
                              <a:cs typeface="Times New Roman" panose="02020603050405020304" pitchFamily="18" charset="0"/>
                            </a:rPr>
                            <a:t>, 3</a:t>
                          </a:r>
                          <a14:m>
                            <m:oMath xmlns:m="http://schemas.openxmlformats.org/officeDocument/2006/math">
                              <m:r>
                                <a:rPr lang="en-GB" sz="1600" kern="100">
                                  <a:effectLst/>
                                  <a:latin typeface="Cambria Math" panose="02040503050406030204" pitchFamily="18" charset="0"/>
                                  <a:ea typeface="等线" panose="02010600030101010101" pitchFamily="2" charset="-122"/>
                                  <a:cs typeface="Times New Roman" panose="02020603050405020304" pitchFamily="18" charset="0"/>
                                </a:rPr>
                                <m:t>×</m:t>
                              </m:r>
                              <m:sSup>
                                <m:sSupPr>
                                  <m:ctrlPr>
                                    <a:rPr lang="zh-CN" sz="16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GB" sz="1600" i="1" kern="100">
                                      <a:effectLst/>
                                      <a:latin typeface="Cambria Math" panose="02040503050406030204" pitchFamily="18" charset="0"/>
                                      <a:ea typeface="等线" panose="02010600030101010101" pitchFamily="2" charset="-122"/>
                                      <a:cs typeface="Times New Roman" panose="02020603050405020304" pitchFamily="18" charset="0"/>
                                    </a:rPr>
                                    <m:t>10</m:t>
                                  </m:r>
                                </m:e>
                                <m:sup>
                                  <m:r>
                                    <a:rPr lang="en-GB" sz="1600" i="1" kern="100">
                                      <a:effectLst/>
                                      <a:latin typeface="Cambria Math" panose="02040503050406030204" pitchFamily="18" charset="0"/>
                                      <a:ea typeface="等线" panose="02010600030101010101" pitchFamily="2" charset="-122"/>
                                      <a:cs typeface="Times New Roman" panose="02020603050405020304" pitchFamily="18" charset="0"/>
                                    </a:rPr>
                                    <m:t>−4</m:t>
                                  </m:r>
                                </m:sup>
                              </m:sSup>
                            </m:oMath>
                          </a14:m>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89521" marR="89521" marT="0" marB="0">
                        <a:lnL>
                          <a:noFill/>
                        </a:lnL>
                        <a:lnR>
                          <a:noFill/>
                        </a:lnR>
                        <a:lnT>
                          <a:noFill/>
                        </a:lnT>
                        <a:lnB>
                          <a:noFill/>
                        </a:lnB>
                      </a:tcPr>
                    </a:tc>
                    <a:extLst>
                      <a:ext uri="{0D108BD9-81ED-4DB2-BD59-A6C34878D82A}">
                        <a16:rowId xmlns:a16="http://schemas.microsoft.com/office/drawing/2014/main" val="188738889"/>
                      </a:ext>
                    </a:extLst>
                  </a:tr>
                  <a:tr h="409809">
                    <a:tc>
                      <a:txBody>
                        <a:bodyPr/>
                        <a:lstStyle/>
                        <a:p>
                          <a:pPr algn="just">
                            <a:lnSpc>
                              <a:spcPct val="200000"/>
                            </a:lnSpc>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Injection Temperature (℃)</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89521" marR="89521" marT="0" marB="0">
                        <a:lnL>
                          <a:noFill/>
                        </a:lnL>
                        <a:lnR>
                          <a:noFill/>
                        </a:lnR>
                        <a:lnT>
                          <a:noFill/>
                        </a:lnT>
                        <a:lnB>
                          <a:noFill/>
                        </a:lnB>
                      </a:tcPr>
                    </a:tc>
                    <a:tc>
                      <a:txBody>
                        <a:bodyPr/>
                        <a:lstStyle/>
                        <a:p>
                          <a:pPr algn="ctr">
                            <a:lnSpc>
                              <a:spcPct val="200000"/>
                            </a:lnSpc>
                          </a:pPr>
                          <a:r>
                            <a:rPr lang="en-GB" sz="1600" kern="100" dirty="0">
                              <a:effectLst/>
                              <a:latin typeface="Times New Roman" panose="02020603050405020304" pitchFamily="18" charset="0"/>
                              <a:ea typeface="等线" panose="02010600030101010101" pitchFamily="2" charset="-122"/>
                              <a:cs typeface="Times New Roman" panose="02020603050405020304" pitchFamily="18" charset="0"/>
                            </a:rPr>
                            <a:t>20, </a:t>
                          </a:r>
                          <a:r>
                            <a:rPr lang="en-GB" sz="16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30</a:t>
                          </a:r>
                          <a:r>
                            <a:rPr lang="en-GB" sz="1600" kern="100" dirty="0">
                              <a:effectLst/>
                              <a:latin typeface="Times New Roman" panose="02020603050405020304" pitchFamily="18" charset="0"/>
                              <a:ea typeface="等线" panose="02010600030101010101" pitchFamily="2" charset="-122"/>
                              <a:cs typeface="Times New Roman" panose="02020603050405020304" pitchFamily="18" charset="0"/>
                            </a:rPr>
                            <a:t>, 40, 50</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89521" marR="89521" marT="0" marB="0">
                        <a:lnL>
                          <a:noFill/>
                        </a:lnL>
                        <a:lnR>
                          <a:noFill/>
                        </a:lnR>
                        <a:lnT>
                          <a:noFill/>
                        </a:lnT>
                        <a:lnB>
                          <a:noFill/>
                        </a:lnB>
                      </a:tcPr>
                    </a:tc>
                    <a:extLst>
                      <a:ext uri="{0D108BD9-81ED-4DB2-BD59-A6C34878D82A}">
                        <a16:rowId xmlns:a16="http://schemas.microsoft.com/office/drawing/2014/main" val="2093098984"/>
                      </a:ext>
                    </a:extLst>
                  </a:tr>
                  <a:tr h="409809">
                    <a:tc>
                      <a:txBody>
                        <a:bodyPr/>
                        <a:lstStyle/>
                        <a:p>
                          <a:pPr algn="just">
                            <a:lnSpc>
                              <a:spcPct val="200000"/>
                            </a:lnSpc>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Reservoir depth (m)</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89521" marR="89521" marT="0" marB="0">
                        <a:lnL>
                          <a:noFill/>
                        </a:lnL>
                        <a:lnR>
                          <a:noFill/>
                        </a:lnR>
                        <a:lnT>
                          <a:noFill/>
                        </a:lnT>
                        <a:lnB>
                          <a:noFill/>
                        </a:lnB>
                      </a:tcPr>
                    </a:tc>
                    <a:tc>
                      <a:txBody>
                        <a:bodyPr/>
                        <a:lstStyle/>
                        <a:p>
                          <a:pPr algn="ctr">
                            <a:lnSpc>
                              <a:spcPct val="200000"/>
                            </a:lnSpc>
                          </a:pPr>
                          <a:r>
                            <a:rPr lang="en-GB" sz="1600" kern="100" dirty="0">
                              <a:effectLst/>
                              <a:latin typeface="Times New Roman" panose="02020603050405020304" pitchFamily="18" charset="0"/>
                              <a:ea typeface="等线" panose="02010600030101010101" pitchFamily="2" charset="-122"/>
                              <a:cs typeface="Times New Roman" panose="02020603050405020304" pitchFamily="18" charset="0"/>
                            </a:rPr>
                            <a:t>1500, </a:t>
                          </a:r>
                          <a:r>
                            <a:rPr lang="en-GB" sz="16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2500</a:t>
                          </a:r>
                          <a:r>
                            <a:rPr lang="en-GB" sz="1600" kern="100" dirty="0">
                              <a:effectLst/>
                              <a:latin typeface="Times New Roman" panose="02020603050405020304" pitchFamily="18" charset="0"/>
                              <a:ea typeface="等线" panose="02010600030101010101" pitchFamily="2" charset="-122"/>
                              <a:cs typeface="Times New Roman" panose="02020603050405020304" pitchFamily="18" charset="0"/>
                            </a:rPr>
                            <a:t>, 4000</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89521" marR="89521" marT="0" marB="0">
                        <a:lnL>
                          <a:noFill/>
                        </a:lnL>
                        <a:lnR>
                          <a:noFill/>
                        </a:lnR>
                        <a:lnT>
                          <a:noFill/>
                        </a:lnT>
                        <a:lnB>
                          <a:noFill/>
                        </a:lnB>
                      </a:tcPr>
                    </a:tc>
                    <a:extLst>
                      <a:ext uri="{0D108BD9-81ED-4DB2-BD59-A6C34878D82A}">
                        <a16:rowId xmlns:a16="http://schemas.microsoft.com/office/drawing/2014/main" val="1600769613"/>
                      </a:ext>
                    </a:extLst>
                  </a:tr>
                  <a:tr h="409809">
                    <a:tc>
                      <a:txBody>
                        <a:bodyPr/>
                        <a:lstStyle/>
                        <a:p>
                          <a:pPr algn="just">
                            <a:lnSpc>
                              <a:spcPct val="200000"/>
                            </a:lnSpc>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Reservoir length (m)</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89521" marR="89521" marT="0" marB="0">
                        <a:lnL>
                          <a:noFill/>
                        </a:lnL>
                        <a:lnR>
                          <a:noFill/>
                        </a:lnR>
                        <a:lnT>
                          <a:noFill/>
                        </a:lnT>
                        <a:lnB>
                          <a:noFill/>
                        </a:lnB>
                      </a:tcPr>
                    </a:tc>
                    <a:tc>
                      <a:txBody>
                        <a:bodyPr/>
                        <a:lstStyle/>
                        <a:p>
                          <a:pPr algn="ctr">
                            <a:lnSpc>
                              <a:spcPct val="200000"/>
                            </a:lnSpc>
                          </a:pPr>
                          <a:r>
                            <a:rPr lang="en-GB" sz="1600" kern="100" dirty="0">
                              <a:effectLst/>
                              <a:latin typeface="Times New Roman" panose="02020603050405020304" pitchFamily="18" charset="0"/>
                              <a:ea typeface="等线" panose="02010600030101010101" pitchFamily="2" charset="-122"/>
                              <a:cs typeface="Times New Roman" panose="02020603050405020304" pitchFamily="18" charset="0"/>
                            </a:rPr>
                            <a:t>450, </a:t>
                          </a:r>
                          <a:r>
                            <a:rPr lang="en-GB" sz="16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600</a:t>
                          </a:r>
                          <a:r>
                            <a:rPr lang="en-GB" sz="1600" kern="100" dirty="0">
                              <a:effectLst/>
                              <a:latin typeface="Times New Roman" panose="02020603050405020304" pitchFamily="18" charset="0"/>
                              <a:ea typeface="等线" panose="02010600030101010101" pitchFamily="2" charset="-122"/>
                              <a:cs typeface="Times New Roman" panose="02020603050405020304" pitchFamily="18" charset="0"/>
                            </a:rPr>
                            <a:t>, 750, 900</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89521" marR="89521" marT="0" marB="0">
                        <a:lnL>
                          <a:noFill/>
                        </a:lnL>
                        <a:lnR>
                          <a:noFill/>
                        </a:lnR>
                        <a:lnT>
                          <a:noFill/>
                        </a:lnT>
                        <a:lnB>
                          <a:noFill/>
                        </a:lnB>
                      </a:tcPr>
                    </a:tc>
                    <a:extLst>
                      <a:ext uri="{0D108BD9-81ED-4DB2-BD59-A6C34878D82A}">
                        <a16:rowId xmlns:a16="http://schemas.microsoft.com/office/drawing/2014/main" val="891294030"/>
                      </a:ext>
                    </a:extLst>
                  </a:tr>
                  <a:tr h="409809">
                    <a:tc>
                      <a:txBody>
                        <a:bodyPr/>
                        <a:lstStyle/>
                        <a:p>
                          <a:pPr algn="just">
                            <a:lnSpc>
                              <a:spcPct val="200000"/>
                            </a:lnSpc>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Reservoir height (m)</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89521" marR="8952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pPr>
                          <a:r>
                            <a:rPr lang="en-GB" sz="1600" kern="100" dirty="0">
                              <a:effectLst/>
                              <a:latin typeface="Times New Roman" panose="02020603050405020304" pitchFamily="18" charset="0"/>
                              <a:ea typeface="等线" panose="02010600030101010101" pitchFamily="2" charset="-122"/>
                              <a:cs typeface="Times New Roman" panose="02020603050405020304" pitchFamily="18" charset="0"/>
                            </a:rPr>
                            <a:t>80, </a:t>
                          </a:r>
                          <a:r>
                            <a:rPr lang="en-GB" sz="16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100</a:t>
                          </a:r>
                          <a:r>
                            <a:rPr lang="en-GB" sz="1600" kern="100" dirty="0">
                              <a:effectLst/>
                              <a:latin typeface="Times New Roman" panose="02020603050405020304" pitchFamily="18" charset="0"/>
                              <a:ea typeface="等线" panose="02010600030101010101" pitchFamily="2" charset="-122"/>
                              <a:cs typeface="Times New Roman" panose="02020603050405020304" pitchFamily="18" charset="0"/>
                            </a:rPr>
                            <a:t>, 120, 150</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89521" marR="89521"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5890175"/>
                      </a:ext>
                    </a:extLst>
                  </a:tr>
                </a:tbl>
              </a:graphicData>
            </a:graphic>
          </p:graphicFrame>
        </mc:Choice>
        <mc:Fallback xmlns="">
          <p:graphicFrame>
            <p:nvGraphicFramePr>
              <p:cNvPr id="14" name="表格 13">
                <a:extLst>
                  <a:ext uri="{FF2B5EF4-FFF2-40B4-BE49-F238E27FC236}">
                    <a16:creationId xmlns:a16="http://schemas.microsoft.com/office/drawing/2014/main" id="{BB27E299-F1B7-78CF-310C-E77C6103A515}"/>
                  </a:ext>
                </a:extLst>
              </p:cNvPr>
              <p:cNvGraphicFramePr>
                <a:graphicFrameLocks noGrp="1"/>
              </p:cNvGraphicFramePr>
              <p:nvPr>
                <p:extLst>
                  <p:ext uri="{D42A27DB-BD31-4B8C-83A1-F6EECF244321}">
                    <p14:modId xmlns:p14="http://schemas.microsoft.com/office/powerpoint/2010/main" val="4237204945"/>
                  </p:ext>
                </p:extLst>
              </p:nvPr>
            </p:nvGraphicFramePr>
            <p:xfrm>
              <a:off x="2599928" y="3407791"/>
              <a:ext cx="6876566" cy="3048000"/>
            </p:xfrm>
            <a:graphic>
              <a:graphicData uri="http://schemas.openxmlformats.org/drawingml/2006/table">
                <a:tbl>
                  <a:tblPr firstRow="1" firstCol="1" bandRow="1"/>
                  <a:tblGrid>
                    <a:gridCol w="2228916">
                      <a:extLst>
                        <a:ext uri="{9D8B030D-6E8A-4147-A177-3AD203B41FA5}">
                          <a16:colId xmlns:a16="http://schemas.microsoft.com/office/drawing/2014/main" val="2057768050"/>
                        </a:ext>
                      </a:extLst>
                    </a:gridCol>
                    <a:gridCol w="4647650">
                      <a:extLst>
                        <a:ext uri="{9D8B030D-6E8A-4147-A177-3AD203B41FA5}">
                          <a16:colId xmlns:a16="http://schemas.microsoft.com/office/drawing/2014/main" val="3829541795"/>
                        </a:ext>
                      </a:extLst>
                    </a:gridCol>
                  </a:tblGrid>
                  <a:tr h="487680">
                    <a:tc>
                      <a:txBody>
                        <a:bodyPr/>
                        <a:lstStyle/>
                        <a:p>
                          <a:pPr algn="just">
                            <a:lnSpc>
                              <a:spcPct val="200000"/>
                            </a:lnSpc>
                          </a:pPr>
                          <a:r>
                            <a:rPr lang="en-GB" sz="1600" b="1" kern="100">
                              <a:effectLst/>
                              <a:latin typeface="Times New Roman" panose="02020603050405020304" pitchFamily="18" charset="0"/>
                              <a:ea typeface="等线" panose="02010600030101010101" pitchFamily="2" charset="-122"/>
                              <a:cs typeface="Times New Roman" panose="02020603050405020304" pitchFamily="18" charset="0"/>
                            </a:rPr>
                            <a:t>Parameters</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89521" marR="89521" marT="0" marB="0">
                        <a:lnL>
                          <a:noFill/>
                        </a:lnL>
                        <a:lnR>
                          <a:noFill/>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200000"/>
                            </a:lnSpc>
                          </a:pPr>
                          <a:r>
                            <a:rPr lang="en-GB" sz="1600" b="1" kern="100" dirty="0">
                              <a:effectLst/>
                              <a:latin typeface="Times New Roman" panose="02020603050405020304" pitchFamily="18" charset="0"/>
                              <a:ea typeface="等线" panose="02010600030101010101" pitchFamily="2" charset="-122"/>
                              <a:cs typeface="Times New Roman" panose="02020603050405020304" pitchFamily="18" charset="0"/>
                            </a:rPr>
                            <a:t>Values</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89521" marR="89521" marT="0" marB="0">
                        <a:lnL>
                          <a:noFill/>
                        </a:lnL>
                        <a:lnR>
                          <a:noFill/>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515361577"/>
                      </a:ext>
                    </a:extLst>
                  </a:tr>
                  <a:tr h="426720">
                    <a:tc>
                      <a:txBody>
                        <a:bodyPr/>
                        <a:lstStyle/>
                        <a:p>
                          <a:pPr algn="just">
                            <a:lnSpc>
                              <a:spcPct val="200000"/>
                            </a:lnSpc>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scCO</a:t>
                          </a:r>
                          <a:r>
                            <a:rPr lang="en-GB" sz="1400" kern="100" baseline="-25000">
                              <a:effectLst/>
                              <a:latin typeface="Times New Roman" panose="02020603050405020304" pitchFamily="18" charset="0"/>
                              <a:ea typeface="等线" panose="02010600030101010101" pitchFamily="2" charset="-122"/>
                              <a:cs typeface="Times New Roman" panose="02020603050405020304" pitchFamily="18" charset="0"/>
                            </a:rPr>
                            <a:t>2</a:t>
                          </a: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 content (%)</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89521" marR="89521" marT="0" marB="0">
                        <a:lnL>
                          <a:noFill/>
                        </a:lnL>
                        <a:lnR>
                          <a:noFill/>
                        </a:lnR>
                        <a:lnT w="19050" cap="flat" cmpd="dbl" algn="ctr">
                          <a:solidFill>
                            <a:srgbClr val="000000"/>
                          </a:solidFill>
                          <a:prstDash val="solid"/>
                          <a:round/>
                          <a:headEnd type="none" w="med" len="med"/>
                          <a:tailEnd type="none" w="med" len="med"/>
                        </a:lnT>
                        <a:lnB>
                          <a:noFill/>
                        </a:lnB>
                      </a:tcPr>
                    </a:tc>
                    <a:tc>
                      <a:txBody>
                        <a:bodyPr/>
                        <a:lstStyle/>
                        <a:p>
                          <a:pPr algn="ctr">
                            <a:lnSpc>
                              <a:spcPct val="200000"/>
                            </a:lnSpc>
                          </a:pPr>
                          <a:r>
                            <a:rPr lang="en-GB" sz="16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100</a:t>
                          </a:r>
                          <a:r>
                            <a:rPr lang="en-GB" sz="1600" kern="100" dirty="0">
                              <a:effectLst/>
                              <a:latin typeface="Times New Roman" panose="02020603050405020304" pitchFamily="18" charset="0"/>
                              <a:ea typeface="等线" panose="02010600030101010101" pitchFamily="2" charset="-122"/>
                              <a:cs typeface="Times New Roman" panose="02020603050405020304" pitchFamily="18" charset="0"/>
                            </a:rPr>
                            <a:t>, 80, 60, 40</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89521" marR="89521" marT="0" marB="0">
                        <a:lnL>
                          <a:noFill/>
                        </a:lnL>
                        <a:lnR>
                          <a:noFill/>
                        </a:lnR>
                        <a:lnT w="1905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28383228"/>
                      </a:ext>
                    </a:extLst>
                  </a:tr>
                  <a:tr h="426720">
                    <a:tc>
                      <a:txBody>
                        <a:bodyPr/>
                        <a:lstStyle/>
                        <a:p>
                          <a:pPr algn="just">
                            <a:lnSpc>
                              <a:spcPct val="200000"/>
                            </a:lnSpc>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Injection Rate (kg/s)</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89521" marR="89521" marT="0" marB="0">
                        <a:lnL>
                          <a:noFill/>
                        </a:lnL>
                        <a:lnR>
                          <a:noFill/>
                        </a:lnR>
                        <a:lnT>
                          <a:noFill/>
                        </a:lnT>
                        <a:lnB>
                          <a:noFill/>
                        </a:lnB>
                      </a:tcPr>
                    </a:tc>
                    <a:tc>
                      <a:txBody>
                        <a:bodyPr/>
                        <a:lstStyle/>
                        <a:p>
                          <a:endParaRPr lang="zh-CN"/>
                        </a:p>
                      </a:txBody>
                      <a:tcPr marL="89521" marR="89521" marT="0" marB="0">
                        <a:lnL>
                          <a:noFill/>
                        </a:lnL>
                        <a:lnR>
                          <a:noFill/>
                        </a:lnR>
                        <a:lnT>
                          <a:noFill/>
                        </a:lnT>
                        <a:lnB>
                          <a:noFill/>
                        </a:lnB>
                        <a:blipFill>
                          <a:blip r:embed="rId3"/>
                          <a:stretch>
                            <a:fillRect l="-47969" t="-217143" r="-262" b="-427143"/>
                          </a:stretch>
                        </a:blipFill>
                      </a:tcPr>
                    </a:tc>
                    <a:extLst>
                      <a:ext uri="{0D108BD9-81ED-4DB2-BD59-A6C34878D82A}">
                        <a16:rowId xmlns:a16="http://schemas.microsoft.com/office/drawing/2014/main" val="188738889"/>
                      </a:ext>
                    </a:extLst>
                  </a:tr>
                  <a:tr h="426720">
                    <a:tc>
                      <a:txBody>
                        <a:bodyPr/>
                        <a:lstStyle/>
                        <a:p>
                          <a:pPr algn="just">
                            <a:lnSpc>
                              <a:spcPct val="200000"/>
                            </a:lnSpc>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Injection Temperature (℃)</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89521" marR="89521" marT="0" marB="0">
                        <a:lnL>
                          <a:noFill/>
                        </a:lnL>
                        <a:lnR>
                          <a:noFill/>
                        </a:lnR>
                        <a:lnT>
                          <a:noFill/>
                        </a:lnT>
                        <a:lnB>
                          <a:noFill/>
                        </a:lnB>
                      </a:tcPr>
                    </a:tc>
                    <a:tc>
                      <a:txBody>
                        <a:bodyPr/>
                        <a:lstStyle/>
                        <a:p>
                          <a:pPr algn="ctr">
                            <a:lnSpc>
                              <a:spcPct val="200000"/>
                            </a:lnSpc>
                          </a:pPr>
                          <a:r>
                            <a:rPr lang="en-GB" sz="1600" kern="100" dirty="0">
                              <a:effectLst/>
                              <a:latin typeface="Times New Roman" panose="02020603050405020304" pitchFamily="18" charset="0"/>
                              <a:ea typeface="等线" panose="02010600030101010101" pitchFamily="2" charset="-122"/>
                              <a:cs typeface="Times New Roman" panose="02020603050405020304" pitchFamily="18" charset="0"/>
                            </a:rPr>
                            <a:t>20, </a:t>
                          </a:r>
                          <a:r>
                            <a:rPr lang="en-GB" sz="16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30</a:t>
                          </a:r>
                          <a:r>
                            <a:rPr lang="en-GB" sz="1600" kern="100" dirty="0">
                              <a:effectLst/>
                              <a:latin typeface="Times New Roman" panose="02020603050405020304" pitchFamily="18" charset="0"/>
                              <a:ea typeface="等线" panose="02010600030101010101" pitchFamily="2" charset="-122"/>
                              <a:cs typeface="Times New Roman" panose="02020603050405020304" pitchFamily="18" charset="0"/>
                            </a:rPr>
                            <a:t>, 40, 50</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89521" marR="89521" marT="0" marB="0">
                        <a:lnL>
                          <a:noFill/>
                        </a:lnL>
                        <a:lnR>
                          <a:noFill/>
                        </a:lnR>
                        <a:lnT>
                          <a:noFill/>
                        </a:lnT>
                        <a:lnB>
                          <a:noFill/>
                        </a:lnB>
                      </a:tcPr>
                    </a:tc>
                    <a:extLst>
                      <a:ext uri="{0D108BD9-81ED-4DB2-BD59-A6C34878D82A}">
                        <a16:rowId xmlns:a16="http://schemas.microsoft.com/office/drawing/2014/main" val="2093098984"/>
                      </a:ext>
                    </a:extLst>
                  </a:tr>
                  <a:tr h="426720">
                    <a:tc>
                      <a:txBody>
                        <a:bodyPr/>
                        <a:lstStyle/>
                        <a:p>
                          <a:pPr algn="just">
                            <a:lnSpc>
                              <a:spcPct val="200000"/>
                            </a:lnSpc>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Reservoir depth (m)</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89521" marR="89521" marT="0" marB="0">
                        <a:lnL>
                          <a:noFill/>
                        </a:lnL>
                        <a:lnR>
                          <a:noFill/>
                        </a:lnR>
                        <a:lnT>
                          <a:noFill/>
                        </a:lnT>
                        <a:lnB>
                          <a:noFill/>
                        </a:lnB>
                      </a:tcPr>
                    </a:tc>
                    <a:tc>
                      <a:txBody>
                        <a:bodyPr/>
                        <a:lstStyle/>
                        <a:p>
                          <a:pPr algn="ctr">
                            <a:lnSpc>
                              <a:spcPct val="200000"/>
                            </a:lnSpc>
                          </a:pPr>
                          <a:r>
                            <a:rPr lang="en-GB" sz="1600" kern="100" dirty="0">
                              <a:effectLst/>
                              <a:latin typeface="Times New Roman" panose="02020603050405020304" pitchFamily="18" charset="0"/>
                              <a:ea typeface="等线" panose="02010600030101010101" pitchFamily="2" charset="-122"/>
                              <a:cs typeface="Times New Roman" panose="02020603050405020304" pitchFamily="18" charset="0"/>
                            </a:rPr>
                            <a:t>1500, </a:t>
                          </a:r>
                          <a:r>
                            <a:rPr lang="en-GB" sz="16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2500</a:t>
                          </a:r>
                          <a:r>
                            <a:rPr lang="en-GB" sz="1600" kern="100" dirty="0">
                              <a:effectLst/>
                              <a:latin typeface="Times New Roman" panose="02020603050405020304" pitchFamily="18" charset="0"/>
                              <a:ea typeface="等线" panose="02010600030101010101" pitchFamily="2" charset="-122"/>
                              <a:cs typeface="Times New Roman" panose="02020603050405020304" pitchFamily="18" charset="0"/>
                            </a:rPr>
                            <a:t>, 4000</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89521" marR="89521" marT="0" marB="0">
                        <a:lnL>
                          <a:noFill/>
                        </a:lnL>
                        <a:lnR>
                          <a:noFill/>
                        </a:lnR>
                        <a:lnT>
                          <a:noFill/>
                        </a:lnT>
                        <a:lnB>
                          <a:noFill/>
                        </a:lnB>
                      </a:tcPr>
                    </a:tc>
                    <a:extLst>
                      <a:ext uri="{0D108BD9-81ED-4DB2-BD59-A6C34878D82A}">
                        <a16:rowId xmlns:a16="http://schemas.microsoft.com/office/drawing/2014/main" val="1600769613"/>
                      </a:ext>
                    </a:extLst>
                  </a:tr>
                  <a:tr h="426720">
                    <a:tc>
                      <a:txBody>
                        <a:bodyPr/>
                        <a:lstStyle/>
                        <a:p>
                          <a:pPr algn="just">
                            <a:lnSpc>
                              <a:spcPct val="200000"/>
                            </a:lnSpc>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Reservoir length (m)</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89521" marR="89521" marT="0" marB="0">
                        <a:lnL>
                          <a:noFill/>
                        </a:lnL>
                        <a:lnR>
                          <a:noFill/>
                        </a:lnR>
                        <a:lnT>
                          <a:noFill/>
                        </a:lnT>
                        <a:lnB>
                          <a:noFill/>
                        </a:lnB>
                      </a:tcPr>
                    </a:tc>
                    <a:tc>
                      <a:txBody>
                        <a:bodyPr/>
                        <a:lstStyle/>
                        <a:p>
                          <a:pPr algn="ctr">
                            <a:lnSpc>
                              <a:spcPct val="200000"/>
                            </a:lnSpc>
                          </a:pPr>
                          <a:r>
                            <a:rPr lang="en-GB" sz="1600" kern="100" dirty="0">
                              <a:effectLst/>
                              <a:latin typeface="Times New Roman" panose="02020603050405020304" pitchFamily="18" charset="0"/>
                              <a:ea typeface="等线" panose="02010600030101010101" pitchFamily="2" charset="-122"/>
                              <a:cs typeface="Times New Roman" panose="02020603050405020304" pitchFamily="18" charset="0"/>
                            </a:rPr>
                            <a:t>450, </a:t>
                          </a:r>
                          <a:r>
                            <a:rPr lang="en-GB" sz="16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600</a:t>
                          </a:r>
                          <a:r>
                            <a:rPr lang="en-GB" sz="1600" kern="100" dirty="0">
                              <a:effectLst/>
                              <a:latin typeface="Times New Roman" panose="02020603050405020304" pitchFamily="18" charset="0"/>
                              <a:ea typeface="等线" panose="02010600030101010101" pitchFamily="2" charset="-122"/>
                              <a:cs typeface="Times New Roman" panose="02020603050405020304" pitchFamily="18" charset="0"/>
                            </a:rPr>
                            <a:t>, 750, 900</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89521" marR="89521" marT="0" marB="0">
                        <a:lnL>
                          <a:noFill/>
                        </a:lnL>
                        <a:lnR>
                          <a:noFill/>
                        </a:lnR>
                        <a:lnT>
                          <a:noFill/>
                        </a:lnT>
                        <a:lnB>
                          <a:noFill/>
                        </a:lnB>
                      </a:tcPr>
                    </a:tc>
                    <a:extLst>
                      <a:ext uri="{0D108BD9-81ED-4DB2-BD59-A6C34878D82A}">
                        <a16:rowId xmlns:a16="http://schemas.microsoft.com/office/drawing/2014/main" val="891294030"/>
                      </a:ext>
                    </a:extLst>
                  </a:tr>
                  <a:tr h="426720">
                    <a:tc>
                      <a:txBody>
                        <a:bodyPr/>
                        <a:lstStyle/>
                        <a:p>
                          <a:pPr algn="just">
                            <a:lnSpc>
                              <a:spcPct val="200000"/>
                            </a:lnSpc>
                          </a:pPr>
                          <a:r>
                            <a:rPr lang="en-GB" sz="1400" kern="100">
                              <a:effectLst/>
                              <a:latin typeface="Times New Roman" panose="02020603050405020304" pitchFamily="18" charset="0"/>
                              <a:ea typeface="等线" panose="02010600030101010101" pitchFamily="2" charset="-122"/>
                              <a:cs typeface="Times New Roman" panose="02020603050405020304" pitchFamily="18" charset="0"/>
                            </a:rPr>
                            <a:t>Reservoir height (m)</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89521" marR="8952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pPr>
                          <a:r>
                            <a:rPr lang="en-GB" sz="1600" kern="100" dirty="0">
                              <a:effectLst/>
                              <a:latin typeface="Times New Roman" panose="02020603050405020304" pitchFamily="18" charset="0"/>
                              <a:ea typeface="等线" panose="02010600030101010101" pitchFamily="2" charset="-122"/>
                              <a:cs typeface="Times New Roman" panose="02020603050405020304" pitchFamily="18" charset="0"/>
                            </a:rPr>
                            <a:t>80, </a:t>
                          </a:r>
                          <a:r>
                            <a:rPr lang="en-GB" sz="16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100</a:t>
                          </a:r>
                          <a:r>
                            <a:rPr lang="en-GB" sz="1600" kern="100" dirty="0">
                              <a:effectLst/>
                              <a:latin typeface="Times New Roman" panose="02020603050405020304" pitchFamily="18" charset="0"/>
                              <a:ea typeface="等线" panose="02010600030101010101" pitchFamily="2" charset="-122"/>
                              <a:cs typeface="Times New Roman" panose="02020603050405020304" pitchFamily="18" charset="0"/>
                            </a:rPr>
                            <a:t>, 120, 150</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89521" marR="89521"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5890175"/>
                      </a:ext>
                    </a:extLst>
                  </a:tr>
                </a:tbl>
              </a:graphicData>
            </a:graphic>
          </p:graphicFrame>
        </mc:Fallback>
      </mc:AlternateContent>
      <p:sp>
        <p:nvSpPr>
          <p:cNvPr id="16" name="文本框 15">
            <a:extLst>
              <a:ext uri="{FF2B5EF4-FFF2-40B4-BE49-F238E27FC236}">
                <a16:creationId xmlns:a16="http://schemas.microsoft.com/office/drawing/2014/main" id="{C8E4B26F-0BC0-6579-CF43-8BD9C16DAF78}"/>
              </a:ext>
            </a:extLst>
          </p:cNvPr>
          <p:cNvSpPr txBox="1"/>
          <p:nvPr/>
        </p:nvSpPr>
        <p:spPr>
          <a:xfrm>
            <a:off x="2598048" y="2700934"/>
            <a:ext cx="6512560" cy="567848"/>
          </a:xfrm>
          <a:prstGeom prst="rect">
            <a:avLst/>
          </a:prstGeom>
          <a:noFill/>
        </p:spPr>
        <p:txBody>
          <a:bodyPr wrap="square">
            <a:spAutoFit/>
          </a:bodyPr>
          <a:lstStyle/>
          <a:p>
            <a:pPr algn="ctr">
              <a:lnSpc>
                <a:spcPct val="200000"/>
              </a:lnSpc>
            </a:pPr>
            <a:r>
              <a:rPr lang="en-GB"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The base value and studied parameters</a:t>
            </a:r>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C5DD7A89-3318-077F-D5F8-C60B6FB4AE0A}"/>
                  </a:ext>
                </a:extLst>
              </p:cNvPr>
              <p:cNvSpPr txBox="1"/>
              <p:nvPr/>
            </p:nvSpPr>
            <p:spPr>
              <a:xfrm>
                <a:off x="2221787" y="6962591"/>
                <a:ext cx="7632848" cy="579774"/>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Discrepancy of performance = </a:t>
                </a:r>
                <a14:m>
                  <m:oMath xmlns:m="http://schemas.openxmlformats.org/officeDocument/2006/math">
                    <m:f>
                      <m:fPr>
                        <m:ctrlPr>
                          <a:rPr lang="en-US" altLang="zh-CN" sz="2000" i="1" smtClean="0">
                            <a:latin typeface="Cambria Math" panose="02040503050406030204" pitchFamily="18" charset="0"/>
                            <a:cs typeface="Times New Roman" panose="02020603050405020304" pitchFamily="18" charset="0"/>
                          </a:rPr>
                        </m:ctrlPr>
                      </m:fPr>
                      <m:num>
                        <m:r>
                          <m:rPr>
                            <m:sty m:val="p"/>
                          </m:rPr>
                          <a:rPr lang="en-US" altLang="zh-CN" sz="2000" b="0" i="0" smtClean="0">
                            <a:latin typeface="Cambria Math" panose="02040503050406030204" pitchFamily="18" charset="0"/>
                            <a:cs typeface="Times New Roman" panose="02020603050405020304" pitchFamily="18" charset="0"/>
                          </a:rPr>
                          <m:t>Performances</m:t>
                        </m:r>
                        <m:r>
                          <a:rPr lang="en-US" altLang="zh-CN" sz="2000" b="0" i="0" smtClean="0">
                            <a:latin typeface="Cambria Math" panose="02040503050406030204" pitchFamily="18" charset="0"/>
                            <a:cs typeface="Times New Roman" panose="02020603050405020304" pitchFamily="18" charset="0"/>
                          </a:rPr>
                          <m:t> </m:t>
                        </m:r>
                        <m:r>
                          <m:rPr>
                            <m:sty m:val="p"/>
                          </m:rPr>
                          <a:rPr lang="en-US" altLang="zh-CN" sz="2000" b="0" i="0" smtClean="0">
                            <a:latin typeface="Cambria Math" panose="02040503050406030204" pitchFamily="18" charset="0"/>
                            <a:cs typeface="Times New Roman" panose="02020603050405020304" pitchFamily="18" charset="0"/>
                          </a:rPr>
                          <m:t>of</m:t>
                        </m:r>
                        <m:r>
                          <a:rPr lang="en-US" altLang="zh-CN" sz="2000" b="0" i="0" smtClean="0">
                            <a:latin typeface="Cambria Math" panose="02040503050406030204" pitchFamily="18" charset="0"/>
                            <a:cs typeface="Times New Roman" panose="02020603050405020304" pitchFamily="18" charset="0"/>
                          </a:rPr>
                          <m:t> </m:t>
                        </m:r>
                        <m:r>
                          <m:rPr>
                            <m:sty m:val="p"/>
                          </m:rPr>
                          <a:rPr lang="en-US" altLang="zh-CN" sz="2000" b="0" i="0" smtClean="0">
                            <a:latin typeface="Cambria Math" panose="02040503050406030204" pitchFamily="18" charset="0"/>
                            <a:cs typeface="Times New Roman" panose="02020603050405020304" pitchFamily="18" charset="0"/>
                          </a:rPr>
                          <m:t>case</m:t>
                        </m:r>
                        <m:r>
                          <a:rPr lang="en-US" altLang="zh-CN" sz="2000" b="0" i="0" smtClean="0">
                            <a:latin typeface="Cambria Math" panose="02040503050406030204" pitchFamily="18" charset="0"/>
                            <a:cs typeface="Times New Roman" panose="02020603050405020304" pitchFamily="18" charset="0"/>
                          </a:rPr>
                          <m:t> 2 </m:t>
                        </m:r>
                        <m:r>
                          <m:rPr>
                            <m:sty m:val="p"/>
                          </m:rPr>
                          <a:rPr lang="en-US" altLang="zh-CN" sz="2000" b="0" i="0" smtClean="0">
                            <a:latin typeface="Cambria Math" panose="02040503050406030204" pitchFamily="18" charset="0"/>
                            <a:cs typeface="Times New Roman" panose="02020603050405020304" pitchFamily="18" charset="0"/>
                          </a:rPr>
                          <m:t>or</m:t>
                        </m:r>
                        <m:r>
                          <a:rPr lang="en-US" altLang="zh-CN" sz="2000" b="0" i="0" smtClean="0">
                            <a:latin typeface="Cambria Math" panose="02040503050406030204" pitchFamily="18" charset="0"/>
                            <a:cs typeface="Times New Roman" panose="02020603050405020304" pitchFamily="18" charset="0"/>
                          </a:rPr>
                          <m:t> </m:t>
                        </m:r>
                        <m:r>
                          <m:rPr>
                            <m:sty m:val="p"/>
                          </m:rPr>
                          <a:rPr lang="en-US" altLang="zh-CN" sz="2000" b="0" i="0" smtClean="0">
                            <a:latin typeface="Cambria Math" panose="02040503050406030204" pitchFamily="18" charset="0"/>
                            <a:cs typeface="Times New Roman" panose="02020603050405020304" pitchFamily="18" charset="0"/>
                          </a:rPr>
                          <m:t>case</m:t>
                        </m:r>
                        <m:r>
                          <a:rPr lang="en-US" altLang="zh-CN" sz="2000" b="0" i="0" smtClean="0">
                            <a:latin typeface="Cambria Math" panose="02040503050406030204" pitchFamily="18" charset="0"/>
                            <a:cs typeface="Times New Roman" panose="02020603050405020304" pitchFamily="18" charset="0"/>
                          </a:rPr>
                          <m:t> 3</m:t>
                        </m:r>
                      </m:num>
                      <m:den>
                        <m:r>
                          <m:rPr>
                            <m:sty m:val="p"/>
                          </m:rPr>
                          <a:rPr lang="en-US" altLang="zh-CN" sz="2000" b="0" i="0" smtClean="0">
                            <a:latin typeface="Cambria Math" panose="02040503050406030204" pitchFamily="18" charset="0"/>
                            <a:cs typeface="Times New Roman" panose="02020603050405020304" pitchFamily="18" charset="0"/>
                          </a:rPr>
                          <m:t>performance</m:t>
                        </m:r>
                        <m:r>
                          <a:rPr lang="en-US" altLang="zh-CN" sz="2000" b="0" i="0" smtClean="0">
                            <a:latin typeface="Cambria Math" panose="02040503050406030204" pitchFamily="18" charset="0"/>
                            <a:cs typeface="Times New Roman" panose="02020603050405020304" pitchFamily="18" charset="0"/>
                          </a:rPr>
                          <m:t> </m:t>
                        </m:r>
                        <m:r>
                          <m:rPr>
                            <m:sty m:val="p"/>
                          </m:rPr>
                          <a:rPr lang="en-US" altLang="zh-CN" sz="2000" b="0" i="0" smtClean="0">
                            <a:latin typeface="Cambria Math" panose="02040503050406030204" pitchFamily="18" charset="0"/>
                            <a:cs typeface="Times New Roman" panose="02020603050405020304" pitchFamily="18" charset="0"/>
                          </a:rPr>
                          <m:t>of</m:t>
                        </m:r>
                        <m:r>
                          <a:rPr lang="en-US" altLang="zh-CN" sz="2000" b="0" i="0" smtClean="0">
                            <a:latin typeface="Cambria Math" panose="02040503050406030204" pitchFamily="18" charset="0"/>
                            <a:cs typeface="Times New Roman" panose="02020603050405020304" pitchFamily="18" charset="0"/>
                          </a:rPr>
                          <m:t> </m:t>
                        </m:r>
                        <m:r>
                          <m:rPr>
                            <m:sty m:val="p"/>
                          </m:rPr>
                          <a:rPr lang="en-US" altLang="zh-CN" sz="2000" b="0" i="0" smtClean="0">
                            <a:latin typeface="Cambria Math" panose="02040503050406030204" pitchFamily="18" charset="0"/>
                            <a:cs typeface="Times New Roman" panose="02020603050405020304" pitchFamily="18" charset="0"/>
                          </a:rPr>
                          <m:t>case</m:t>
                        </m:r>
                        <m:r>
                          <a:rPr lang="en-US" altLang="zh-CN" sz="2000" b="0" i="0" smtClean="0">
                            <a:latin typeface="Cambria Math" panose="02040503050406030204" pitchFamily="18" charset="0"/>
                            <a:cs typeface="Times New Roman" panose="02020603050405020304" pitchFamily="18" charset="0"/>
                          </a:rPr>
                          <m:t> 1</m:t>
                        </m:r>
                      </m:den>
                    </m:f>
                    <m:r>
                      <a:rPr lang="en-US" altLang="zh-CN" sz="2000" b="0" i="0" smtClean="0">
                        <a:latin typeface="Cambria Math" panose="02040503050406030204" pitchFamily="18" charset="0"/>
                        <a:cs typeface="Times New Roman" panose="02020603050405020304" pitchFamily="18" charset="0"/>
                      </a:rPr>
                      <m:t> ∗100%</m:t>
                    </m:r>
                  </m:oMath>
                </a14:m>
                <a:endParaRPr lang="en-US" altLang="zh-CN" sz="2000" dirty="0">
                  <a:latin typeface="Times New Roman" panose="02020603050405020304" pitchFamily="18" charset="0"/>
                  <a:cs typeface="Times New Roman" panose="02020603050405020304" pitchFamily="18" charset="0"/>
                </a:endParaRPr>
              </a:p>
            </p:txBody>
          </p:sp>
        </mc:Choice>
        <mc:Fallback xmlns="">
          <p:sp>
            <p:nvSpPr>
              <p:cNvPr id="17" name="文本框 16">
                <a:extLst>
                  <a:ext uri="{FF2B5EF4-FFF2-40B4-BE49-F238E27FC236}">
                    <a16:creationId xmlns:a16="http://schemas.microsoft.com/office/drawing/2014/main" id="{C5DD7A89-3318-077F-D5F8-C60B6FB4AE0A}"/>
                  </a:ext>
                </a:extLst>
              </p:cNvPr>
              <p:cNvSpPr txBox="1">
                <a:spLocks noRot="1" noChangeAspect="1" noMove="1" noResize="1" noEditPoints="1" noAdjustHandles="1" noChangeArrowheads="1" noChangeShapeType="1" noTextEdit="1"/>
              </p:cNvSpPr>
              <p:nvPr/>
            </p:nvSpPr>
            <p:spPr>
              <a:xfrm>
                <a:off x="2221787" y="6962591"/>
                <a:ext cx="7632848" cy="579774"/>
              </a:xfrm>
              <a:prstGeom prst="rect">
                <a:avLst/>
              </a:prstGeom>
              <a:blipFill>
                <a:blip r:embed="rId4"/>
                <a:stretch>
                  <a:fillRect l="-79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996825"/>
      </p:ext>
    </p:extLst>
  </p:cSld>
  <p:clrMapOvr>
    <a:masterClrMapping/>
  </p:clrMapOvr>
  <mc:AlternateContent xmlns:mc="http://schemas.openxmlformats.org/markup-compatibility/2006" xmlns:p14="http://schemas.microsoft.com/office/powerpoint/2010/main">
    <mc:Choice Requires="p14">
      <p:transition spd="slow" p14:dur="2000" advTm="119632"/>
    </mc:Choice>
    <mc:Fallback xmlns="">
      <p:transition spd="slow" advTm="11963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3"/>
          </p:nvPr>
        </p:nvSpPr>
        <p:spPr/>
        <p:txBody>
          <a:bodyPr/>
          <a:lstStyle/>
          <a:p>
            <a:r>
              <a:rPr lang="en-US" altLang="zh-CN" sz="1600" dirty="0"/>
              <a:t>Geochemical reactions</a:t>
            </a:r>
          </a:p>
        </p:txBody>
      </p:sp>
      <p:sp>
        <p:nvSpPr>
          <p:cNvPr id="5" name="日期占位符 4"/>
          <p:cNvSpPr>
            <a:spLocks noGrp="1"/>
          </p:cNvSpPr>
          <p:nvPr>
            <p:ph type="dt" sz="half" idx="2"/>
          </p:nvPr>
        </p:nvSpPr>
        <p:spPr/>
        <p:txBody>
          <a:bodyPr/>
          <a:lstStyle/>
          <a:p>
            <a:fld id="{088E676C-4406-3640-8397-3968334A8A8E}" type="datetime1">
              <a:rPr lang="de-DE" smtClean="0"/>
              <a:pPr/>
              <a:t>24.05.2022</a:t>
            </a:fld>
            <a:endParaRPr lang="en-US" dirty="0"/>
          </a:p>
        </p:txBody>
      </p:sp>
      <p:sp>
        <p:nvSpPr>
          <p:cNvPr id="6" name="灯片编号占位符 5"/>
          <p:cNvSpPr>
            <a:spLocks noGrp="1"/>
          </p:cNvSpPr>
          <p:nvPr>
            <p:ph type="sldNum" sz="quarter" idx="4"/>
          </p:nvPr>
        </p:nvSpPr>
        <p:spPr/>
        <p:txBody>
          <a:bodyPr/>
          <a:lstStyle/>
          <a:p>
            <a:fld id="{B6F15528-21DE-4FAA-801E-634DDDAF4B2B}" type="slidenum">
              <a:rPr lang="de-DE" smtClean="0"/>
              <a:pPr/>
              <a:t>8</a:t>
            </a:fld>
            <a:endParaRPr lang="de-DE" dirty="0"/>
          </a:p>
        </p:txBody>
      </p:sp>
      <p:sp>
        <p:nvSpPr>
          <p:cNvPr id="7" name="文本占位符 6"/>
          <p:cNvSpPr>
            <a:spLocks noGrp="1"/>
          </p:cNvSpPr>
          <p:nvPr>
            <p:ph type="body" sz="quarter" idx="12"/>
          </p:nvPr>
        </p:nvSpPr>
        <p:spPr/>
        <p:txBody>
          <a:bodyPr/>
          <a:lstStyle/>
          <a:p>
            <a:endParaRPr lang="zh-CN" altLang="en-US"/>
          </a:p>
        </p:txBody>
      </p:sp>
      <p:pic>
        <p:nvPicPr>
          <p:cNvPr id="11" name="图片 10">
            <a:extLst>
              <a:ext uri="{FF2B5EF4-FFF2-40B4-BE49-F238E27FC236}">
                <a16:creationId xmlns:a16="http://schemas.microsoft.com/office/drawing/2014/main" id="{C2C59091-B4E9-4CD1-BB92-02849BF92D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56" y="3052068"/>
            <a:ext cx="5827430" cy="3260302"/>
          </a:xfrm>
          <a:prstGeom prst="rect">
            <a:avLst/>
          </a:prstGeom>
        </p:spPr>
      </p:pic>
      <p:pic>
        <p:nvPicPr>
          <p:cNvPr id="12" name="图片 11">
            <a:extLst>
              <a:ext uri="{FF2B5EF4-FFF2-40B4-BE49-F238E27FC236}">
                <a16:creationId xmlns:a16="http://schemas.microsoft.com/office/drawing/2014/main" id="{2CC3E51B-01CB-93E6-85DF-375D530408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7840" y="3052068"/>
            <a:ext cx="5850081" cy="3408908"/>
          </a:xfrm>
          <a:prstGeom prst="rect">
            <a:avLst/>
          </a:prstGeom>
        </p:spPr>
      </p:pic>
      <p:cxnSp>
        <p:nvCxnSpPr>
          <p:cNvPr id="18" name="直接连接符 17">
            <a:extLst>
              <a:ext uri="{FF2B5EF4-FFF2-40B4-BE49-F238E27FC236}">
                <a16:creationId xmlns:a16="http://schemas.microsoft.com/office/drawing/2014/main" id="{A21E2B54-54AC-B0C7-476F-05BC97B4EC19}"/>
              </a:ext>
            </a:extLst>
          </p:cNvPr>
          <p:cNvCxnSpPr/>
          <p:nvPr/>
        </p:nvCxnSpPr>
        <p:spPr>
          <a:xfrm>
            <a:off x="6286376" y="2169843"/>
            <a:ext cx="0" cy="5728004"/>
          </a:xfrm>
          <a:prstGeom prst="line">
            <a:avLst/>
          </a:prstGeom>
        </p:spPr>
        <p:style>
          <a:lnRef idx="1">
            <a:schemeClr val="dk1"/>
          </a:lnRef>
          <a:fillRef idx="0">
            <a:schemeClr val="dk1"/>
          </a:fillRef>
          <a:effectRef idx="0">
            <a:schemeClr val="dk1"/>
          </a:effectRef>
          <a:fontRef idx="minor">
            <a:schemeClr val="tx1"/>
          </a:fontRef>
        </p:style>
      </p:cxnSp>
      <p:sp>
        <p:nvSpPr>
          <p:cNvPr id="19" name="文本框 18">
            <a:extLst>
              <a:ext uri="{FF2B5EF4-FFF2-40B4-BE49-F238E27FC236}">
                <a16:creationId xmlns:a16="http://schemas.microsoft.com/office/drawing/2014/main" id="{F99A54A9-0CE1-37AE-5379-4A254016B66C}"/>
              </a:ext>
            </a:extLst>
          </p:cNvPr>
          <p:cNvSpPr txBox="1"/>
          <p:nvPr/>
        </p:nvSpPr>
        <p:spPr>
          <a:xfrm>
            <a:off x="1512038" y="2702678"/>
            <a:ext cx="3478194" cy="369332"/>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Working fluid scCO</a:t>
            </a:r>
            <a:r>
              <a:rPr lang="en-US" altLang="zh-CN" b="1" baseline="-25000" dirty="0">
                <a:latin typeface="Times New Roman" panose="02020603050405020304" pitchFamily="18" charset="0"/>
                <a:cs typeface="Times New Roman" panose="02020603050405020304" pitchFamily="18" charset="0"/>
              </a:rPr>
              <a:t>2</a:t>
            </a:r>
            <a:r>
              <a:rPr lang="en-US" altLang="zh-CN" b="1" dirty="0">
                <a:latin typeface="Times New Roman" panose="02020603050405020304" pitchFamily="18" charset="0"/>
                <a:cs typeface="Times New Roman" panose="02020603050405020304" pitchFamily="18" charset="0"/>
              </a:rPr>
              <a:t> content (%) </a:t>
            </a:r>
            <a:endParaRPr lang="zh-CN" altLang="en-US" dirty="0"/>
          </a:p>
        </p:txBody>
      </p:sp>
      <p:sp>
        <p:nvSpPr>
          <p:cNvPr id="20" name="文本框 19">
            <a:extLst>
              <a:ext uri="{FF2B5EF4-FFF2-40B4-BE49-F238E27FC236}">
                <a16:creationId xmlns:a16="http://schemas.microsoft.com/office/drawing/2014/main" id="{AB5500C6-4485-EC51-6F06-5A4E1F51704A}"/>
              </a:ext>
            </a:extLst>
          </p:cNvPr>
          <p:cNvSpPr txBox="1"/>
          <p:nvPr/>
        </p:nvSpPr>
        <p:spPr>
          <a:xfrm>
            <a:off x="8590632" y="2682736"/>
            <a:ext cx="2232247" cy="369332"/>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Injection rate (kg/s)</a:t>
            </a:r>
            <a:endParaRPr lang="zh-CN" altLang="en-US" dirty="0"/>
          </a:p>
        </p:txBody>
      </p:sp>
      <p:sp>
        <p:nvSpPr>
          <p:cNvPr id="15" name="标题 1">
            <a:extLst>
              <a:ext uri="{FF2B5EF4-FFF2-40B4-BE49-F238E27FC236}">
                <a16:creationId xmlns:a16="http://schemas.microsoft.com/office/drawing/2014/main" id="{EDE3C760-D6D4-1E69-72B9-3276072D7D80}"/>
              </a:ext>
            </a:extLst>
          </p:cNvPr>
          <p:cNvSpPr>
            <a:spLocks noGrp="1"/>
          </p:cNvSpPr>
          <p:nvPr>
            <p:ph type="title"/>
          </p:nvPr>
        </p:nvSpPr>
        <p:spPr>
          <a:xfrm>
            <a:off x="315403" y="1457367"/>
            <a:ext cx="5538925" cy="683129"/>
          </a:xfrm>
        </p:spPr>
        <p:txBody>
          <a:bodyPr/>
          <a:lstStyle/>
          <a:p>
            <a:r>
              <a:rPr lang="en-US" altLang="zh-CN" dirty="0">
                <a:latin typeface="Times New Roman" panose="02020603050405020304" pitchFamily="18" charset="0"/>
                <a:cs typeface="Times New Roman" panose="02020603050405020304" pitchFamily="18" charset="0"/>
              </a:rPr>
              <a:t>Results</a:t>
            </a:r>
            <a:endParaRPr lang="zh-CN" altLang="en-US" dirty="0">
              <a:latin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244E07E3-E046-AE06-C5CB-7ED437ECBEF1}"/>
              </a:ext>
            </a:extLst>
          </p:cNvPr>
          <p:cNvSpPr txBox="1"/>
          <p:nvPr/>
        </p:nvSpPr>
        <p:spPr>
          <a:xfrm>
            <a:off x="237704" y="2100426"/>
            <a:ext cx="4896544" cy="400110"/>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Sensitive analysis on reservoir parameters</a:t>
            </a:r>
          </a:p>
        </p:txBody>
      </p:sp>
      <p:sp>
        <p:nvSpPr>
          <p:cNvPr id="25" name="文本框 24">
            <a:extLst>
              <a:ext uri="{FF2B5EF4-FFF2-40B4-BE49-F238E27FC236}">
                <a16:creationId xmlns:a16="http://schemas.microsoft.com/office/drawing/2014/main" id="{19AC76A7-F427-6D0C-1F49-B24639919FA1}"/>
              </a:ext>
            </a:extLst>
          </p:cNvPr>
          <p:cNvSpPr txBox="1"/>
          <p:nvPr/>
        </p:nvSpPr>
        <p:spPr>
          <a:xfrm>
            <a:off x="748946" y="6661760"/>
            <a:ext cx="5004377" cy="830997"/>
          </a:xfrm>
          <a:prstGeom prst="rect">
            <a:avLst/>
          </a:prstGeom>
          <a:noFill/>
        </p:spPr>
        <p:txBody>
          <a:bodyPr wrap="square">
            <a:spAutoFit/>
          </a:bodyPr>
          <a:lstStyle/>
          <a:p>
            <a:pPr algn="just"/>
            <a:r>
              <a:rPr lang="en-GB"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Effects of </a:t>
            </a:r>
            <a:r>
              <a:rPr lang="en-GB" altLang="zh-CN" sz="1600" b="1" kern="100" dirty="0">
                <a:effectLst/>
                <a:latin typeface="Times New Roman" panose="02020603050405020304" pitchFamily="18" charset="0"/>
                <a:ea typeface="等线" panose="02010600030101010101" pitchFamily="2" charset="-122"/>
                <a:cs typeface="Times New Roman" panose="02020603050405020304" pitchFamily="18" charset="0"/>
              </a:rPr>
              <a:t>working fluid composition </a:t>
            </a:r>
            <a:r>
              <a:rPr lang="en-GB"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on reservoir </a:t>
            </a:r>
            <a:r>
              <a:rPr lang="en-GB" altLang="zh-CN" sz="1600" b="1" kern="100" dirty="0">
                <a:effectLst/>
                <a:latin typeface="Times New Roman" panose="02020603050405020304" pitchFamily="18" charset="0"/>
                <a:ea typeface="等线" panose="02010600030101010101" pitchFamily="2" charset="-122"/>
                <a:cs typeface="Times New Roman" panose="02020603050405020304" pitchFamily="18" charset="0"/>
              </a:rPr>
              <a:t>heat production rate</a:t>
            </a:r>
            <a:r>
              <a:rPr lang="en-GB"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 and discrepancy of case 1 with case 2 and case 3 on </a:t>
            </a:r>
            <a:r>
              <a:rPr lang="en-GB" altLang="zh-CN" sz="1600" b="1" kern="100" dirty="0">
                <a:effectLst/>
                <a:latin typeface="Times New Roman" panose="02020603050405020304" pitchFamily="18" charset="0"/>
                <a:ea typeface="等线" panose="02010600030101010101" pitchFamily="2" charset="-122"/>
                <a:cs typeface="Times New Roman" panose="02020603050405020304" pitchFamily="18" charset="0"/>
              </a:rPr>
              <a:t>cumulatively produced energy</a:t>
            </a:r>
            <a:r>
              <a:rPr lang="en-GB"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26" name="文本框 25">
            <a:extLst>
              <a:ext uri="{FF2B5EF4-FFF2-40B4-BE49-F238E27FC236}">
                <a16:creationId xmlns:a16="http://schemas.microsoft.com/office/drawing/2014/main" id="{F078AE38-923D-3704-D9E6-1B77835A6CA7}"/>
              </a:ext>
            </a:extLst>
          </p:cNvPr>
          <p:cNvSpPr txBox="1"/>
          <p:nvPr/>
        </p:nvSpPr>
        <p:spPr>
          <a:xfrm>
            <a:off x="6947167" y="6661760"/>
            <a:ext cx="5519175" cy="830997"/>
          </a:xfrm>
          <a:prstGeom prst="rect">
            <a:avLst/>
          </a:prstGeom>
          <a:noFill/>
        </p:spPr>
        <p:txBody>
          <a:bodyPr wrap="square">
            <a:spAutoFit/>
          </a:bodyPr>
          <a:lstStyle/>
          <a:p>
            <a:pPr algn="just"/>
            <a:r>
              <a:rPr lang="en-GB"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Effects of </a:t>
            </a:r>
            <a:r>
              <a:rPr lang="en-GB" altLang="zh-CN" sz="1600" b="1" kern="100" dirty="0">
                <a:effectLst/>
                <a:latin typeface="Times New Roman" panose="02020603050405020304" pitchFamily="18" charset="0"/>
                <a:ea typeface="等线" panose="02010600030101010101" pitchFamily="2" charset="-122"/>
                <a:cs typeface="Times New Roman" panose="02020603050405020304" pitchFamily="18" charset="0"/>
              </a:rPr>
              <a:t>injection rate </a:t>
            </a:r>
            <a:r>
              <a:rPr lang="en-GB"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on reservoir </a:t>
            </a:r>
            <a:r>
              <a:rPr lang="en-GB" altLang="zh-CN" sz="1600" b="1" kern="100" dirty="0">
                <a:effectLst/>
                <a:latin typeface="Times New Roman" panose="02020603050405020304" pitchFamily="18" charset="0"/>
                <a:ea typeface="等线" panose="02010600030101010101" pitchFamily="2" charset="-122"/>
                <a:cs typeface="Times New Roman" panose="02020603050405020304" pitchFamily="18" charset="0"/>
              </a:rPr>
              <a:t>heat production rate </a:t>
            </a:r>
            <a:r>
              <a:rPr lang="en-GB"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and discrepancy of case 1 with cases 2 and 3 on </a:t>
            </a:r>
            <a:r>
              <a:rPr lang="en-GB" altLang="zh-CN" sz="1600" b="1" kern="100" dirty="0">
                <a:effectLst/>
                <a:latin typeface="Times New Roman" panose="02020603050405020304" pitchFamily="18" charset="0"/>
                <a:ea typeface="等线" panose="02010600030101010101" pitchFamily="2" charset="-122"/>
                <a:cs typeface="Times New Roman" panose="02020603050405020304" pitchFamily="18" charset="0"/>
              </a:rPr>
              <a:t>cumulatively produced energy</a:t>
            </a:r>
            <a:r>
              <a:rPr lang="en-GB"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609374184"/>
      </p:ext>
    </p:extLst>
  </p:cSld>
  <p:clrMapOvr>
    <a:masterClrMapping/>
  </p:clrMapOvr>
  <mc:AlternateContent xmlns:mc="http://schemas.openxmlformats.org/markup-compatibility/2006" xmlns:p14="http://schemas.microsoft.com/office/powerpoint/2010/main">
    <mc:Choice Requires="p14">
      <p:transition spd="slow" p14:dur="2000" advTm="119632"/>
    </mc:Choice>
    <mc:Fallback xmlns="">
      <p:transition spd="slow" advTm="11963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3"/>
          </p:nvPr>
        </p:nvSpPr>
        <p:spPr/>
        <p:txBody>
          <a:bodyPr/>
          <a:lstStyle/>
          <a:p>
            <a:r>
              <a:rPr lang="en-US" altLang="zh-CN" sz="1600" dirty="0"/>
              <a:t>Geochemical reactions</a:t>
            </a:r>
          </a:p>
        </p:txBody>
      </p:sp>
      <p:sp>
        <p:nvSpPr>
          <p:cNvPr id="5" name="日期占位符 4"/>
          <p:cNvSpPr>
            <a:spLocks noGrp="1"/>
          </p:cNvSpPr>
          <p:nvPr>
            <p:ph type="dt" sz="half" idx="2"/>
          </p:nvPr>
        </p:nvSpPr>
        <p:spPr/>
        <p:txBody>
          <a:bodyPr/>
          <a:lstStyle/>
          <a:p>
            <a:fld id="{088E676C-4406-3640-8397-3968334A8A8E}" type="datetime1">
              <a:rPr lang="de-DE" smtClean="0"/>
              <a:pPr/>
              <a:t>24.05.2022</a:t>
            </a:fld>
            <a:endParaRPr lang="en-US" dirty="0"/>
          </a:p>
        </p:txBody>
      </p:sp>
      <p:sp>
        <p:nvSpPr>
          <p:cNvPr id="6" name="灯片编号占位符 5"/>
          <p:cNvSpPr>
            <a:spLocks noGrp="1"/>
          </p:cNvSpPr>
          <p:nvPr>
            <p:ph type="sldNum" sz="quarter" idx="4"/>
          </p:nvPr>
        </p:nvSpPr>
        <p:spPr/>
        <p:txBody>
          <a:bodyPr/>
          <a:lstStyle/>
          <a:p>
            <a:fld id="{B6F15528-21DE-4FAA-801E-634DDDAF4B2B}" type="slidenum">
              <a:rPr lang="de-DE" smtClean="0"/>
              <a:pPr/>
              <a:t>9</a:t>
            </a:fld>
            <a:endParaRPr lang="de-DE" dirty="0"/>
          </a:p>
        </p:txBody>
      </p:sp>
      <p:sp>
        <p:nvSpPr>
          <p:cNvPr id="7" name="文本占位符 6"/>
          <p:cNvSpPr>
            <a:spLocks noGrp="1"/>
          </p:cNvSpPr>
          <p:nvPr>
            <p:ph type="body" sz="quarter" idx="12"/>
          </p:nvPr>
        </p:nvSpPr>
        <p:spPr/>
        <p:txBody>
          <a:bodyPr/>
          <a:lstStyle/>
          <a:p>
            <a:endParaRPr lang="zh-CN" altLang="en-US"/>
          </a:p>
        </p:txBody>
      </p:sp>
      <p:cxnSp>
        <p:nvCxnSpPr>
          <p:cNvPr id="18" name="直接连接符 17">
            <a:extLst>
              <a:ext uri="{FF2B5EF4-FFF2-40B4-BE49-F238E27FC236}">
                <a16:creationId xmlns:a16="http://schemas.microsoft.com/office/drawing/2014/main" id="{A21E2B54-54AC-B0C7-476F-05BC97B4EC19}"/>
              </a:ext>
            </a:extLst>
          </p:cNvPr>
          <p:cNvCxnSpPr/>
          <p:nvPr/>
        </p:nvCxnSpPr>
        <p:spPr>
          <a:xfrm>
            <a:off x="6286376" y="2716560"/>
            <a:ext cx="0" cy="5728004"/>
          </a:xfrm>
          <a:prstGeom prst="line">
            <a:avLst/>
          </a:prstGeom>
        </p:spPr>
        <p:style>
          <a:lnRef idx="1">
            <a:schemeClr val="dk1"/>
          </a:lnRef>
          <a:fillRef idx="0">
            <a:schemeClr val="dk1"/>
          </a:fillRef>
          <a:effectRef idx="0">
            <a:schemeClr val="dk1"/>
          </a:effectRef>
          <a:fontRef idx="minor">
            <a:schemeClr val="tx1"/>
          </a:fontRef>
        </p:style>
      </p:cxnSp>
      <p:sp>
        <p:nvSpPr>
          <p:cNvPr id="19" name="文本框 18">
            <a:extLst>
              <a:ext uri="{FF2B5EF4-FFF2-40B4-BE49-F238E27FC236}">
                <a16:creationId xmlns:a16="http://schemas.microsoft.com/office/drawing/2014/main" id="{F99A54A9-0CE1-37AE-5379-4A254016B66C}"/>
              </a:ext>
            </a:extLst>
          </p:cNvPr>
          <p:cNvSpPr txBox="1"/>
          <p:nvPr/>
        </p:nvSpPr>
        <p:spPr>
          <a:xfrm>
            <a:off x="2225018" y="1460829"/>
            <a:ext cx="2182050" cy="369332"/>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Reservoir length (m) </a:t>
            </a:r>
            <a:endParaRPr lang="zh-CN" altLang="en-US" dirty="0"/>
          </a:p>
        </p:txBody>
      </p:sp>
      <p:sp>
        <p:nvSpPr>
          <p:cNvPr id="20" name="文本框 19">
            <a:extLst>
              <a:ext uri="{FF2B5EF4-FFF2-40B4-BE49-F238E27FC236}">
                <a16:creationId xmlns:a16="http://schemas.microsoft.com/office/drawing/2014/main" id="{AB5500C6-4485-EC51-6F06-5A4E1F51704A}"/>
              </a:ext>
            </a:extLst>
          </p:cNvPr>
          <p:cNvSpPr txBox="1"/>
          <p:nvPr/>
        </p:nvSpPr>
        <p:spPr>
          <a:xfrm>
            <a:off x="2135011" y="5161415"/>
            <a:ext cx="2495181" cy="369332"/>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Reservoir height (m)</a:t>
            </a:r>
            <a:endParaRPr lang="zh-CN" altLang="en-US" dirty="0"/>
          </a:p>
        </p:txBody>
      </p:sp>
      <p:pic>
        <p:nvPicPr>
          <p:cNvPr id="21" name="图片 20">
            <a:extLst>
              <a:ext uri="{FF2B5EF4-FFF2-40B4-BE49-F238E27FC236}">
                <a16:creationId xmlns:a16="http://schemas.microsoft.com/office/drawing/2014/main" id="{58C179CE-10CC-790A-77C5-CAA244F8CD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9100" y="1852464"/>
            <a:ext cx="5274310" cy="3143885"/>
          </a:xfrm>
          <a:prstGeom prst="rect">
            <a:avLst/>
          </a:prstGeom>
        </p:spPr>
      </p:pic>
      <p:pic>
        <p:nvPicPr>
          <p:cNvPr id="22" name="图片 21">
            <a:extLst>
              <a:ext uri="{FF2B5EF4-FFF2-40B4-BE49-F238E27FC236}">
                <a16:creationId xmlns:a16="http://schemas.microsoft.com/office/drawing/2014/main" id="{EF117A4C-2333-48C3-7436-3EA66CB8CD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0483" y="5572347"/>
            <a:ext cx="5560713" cy="3143885"/>
          </a:xfrm>
          <a:prstGeom prst="rect">
            <a:avLst/>
          </a:prstGeom>
        </p:spPr>
      </p:pic>
      <p:sp>
        <p:nvSpPr>
          <p:cNvPr id="23" name="文本框 22">
            <a:extLst>
              <a:ext uri="{FF2B5EF4-FFF2-40B4-BE49-F238E27FC236}">
                <a16:creationId xmlns:a16="http://schemas.microsoft.com/office/drawing/2014/main" id="{FA5F7905-1DAC-CD59-B038-B035F5759594}"/>
              </a:ext>
            </a:extLst>
          </p:cNvPr>
          <p:cNvSpPr txBox="1"/>
          <p:nvPr/>
        </p:nvSpPr>
        <p:spPr>
          <a:xfrm>
            <a:off x="8498214" y="5154031"/>
            <a:ext cx="2371575" cy="369332"/>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Reservoir depth (m)</a:t>
            </a:r>
            <a:endParaRPr lang="zh-CN" altLang="en-US" dirty="0"/>
          </a:p>
        </p:txBody>
      </p:sp>
      <p:sp>
        <p:nvSpPr>
          <p:cNvPr id="24" name="文本框 23">
            <a:extLst>
              <a:ext uri="{FF2B5EF4-FFF2-40B4-BE49-F238E27FC236}">
                <a16:creationId xmlns:a16="http://schemas.microsoft.com/office/drawing/2014/main" id="{DE1B1863-C6F4-85FA-CB8D-6189077D11F2}"/>
              </a:ext>
            </a:extLst>
          </p:cNvPr>
          <p:cNvSpPr txBox="1"/>
          <p:nvPr/>
        </p:nvSpPr>
        <p:spPr>
          <a:xfrm>
            <a:off x="8144488" y="1472894"/>
            <a:ext cx="2939698" cy="369332"/>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Injection temperature (</a:t>
            </a:r>
            <a:r>
              <a:rPr lang="zh-CN" altLang="zh-CN" sz="18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b="1" dirty="0">
                <a:latin typeface="Times New Roman" panose="02020603050405020304" pitchFamily="18" charset="0"/>
                <a:cs typeface="Times New Roman" panose="02020603050405020304" pitchFamily="18" charset="0"/>
              </a:rPr>
              <a:t> )</a:t>
            </a:r>
            <a:endParaRPr lang="zh-CN" altLang="en-US" dirty="0">
              <a:latin typeface="Times New Roman" panose="02020603050405020304" pitchFamily="18" charset="0"/>
              <a:cs typeface="Times New Roman" panose="02020603050405020304" pitchFamily="18" charset="0"/>
            </a:endParaRPr>
          </a:p>
        </p:txBody>
      </p:sp>
      <p:pic>
        <p:nvPicPr>
          <p:cNvPr id="25" name="图片 24">
            <a:extLst>
              <a:ext uri="{FF2B5EF4-FFF2-40B4-BE49-F238E27FC236}">
                <a16:creationId xmlns:a16="http://schemas.microsoft.com/office/drawing/2014/main" id="{9FB01575-CE60-B343-463A-0BAABC4FCA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2818" y="1842226"/>
            <a:ext cx="5571391" cy="3143885"/>
          </a:xfrm>
          <a:prstGeom prst="rect">
            <a:avLst/>
          </a:prstGeom>
        </p:spPr>
      </p:pic>
      <p:pic>
        <p:nvPicPr>
          <p:cNvPr id="26" name="图片 25">
            <a:extLst>
              <a:ext uri="{FF2B5EF4-FFF2-40B4-BE49-F238E27FC236}">
                <a16:creationId xmlns:a16="http://schemas.microsoft.com/office/drawing/2014/main" id="{249FE600-9D81-C9D2-1F49-6E6FDC33B2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0469" y="5573204"/>
            <a:ext cx="5640887" cy="3130808"/>
          </a:xfrm>
          <a:prstGeom prst="rect">
            <a:avLst/>
          </a:prstGeom>
        </p:spPr>
      </p:pic>
    </p:spTree>
    <p:extLst>
      <p:ext uri="{BB962C8B-B14F-4D97-AF65-F5344CB8AC3E}">
        <p14:creationId xmlns:p14="http://schemas.microsoft.com/office/powerpoint/2010/main" val="3035830352"/>
      </p:ext>
    </p:extLst>
  </p:cSld>
  <p:clrMapOvr>
    <a:masterClrMapping/>
  </p:clrMapOvr>
  <mc:AlternateContent xmlns:mc="http://schemas.openxmlformats.org/markup-compatibility/2006" xmlns:p14="http://schemas.microsoft.com/office/powerpoint/2010/main">
    <mc:Choice Requires="p14">
      <p:transition spd="slow" p14:dur="2000" advTm="119632"/>
    </mc:Choice>
    <mc:Fallback xmlns="">
      <p:transition spd="slow" advTm="119632"/>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14675</TotalTime>
  <Words>885</Words>
  <Application>Microsoft Office PowerPoint</Application>
  <PresentationFormat>自定义</PresentationFormat>
  <Paragraphs>222</Paragraphs>
  <Slides>11</Slides>
  <Notes>8</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11</vt:i4>
      </vt:variant>
    </vt:vector>
  </HeadingPairs>
  <TitlesOfParts>
    <vt:vector size="20" baseType="lpstr">
      <vt:lpstr>DINPro</vt:lpstr>
      <vt:lpstr>Geneva</vt:lpstr>
      <vt:lpstr>宋体</vt:lpstr>
      <vt:lpstr>等线</vt:lpstr>
      <vt:lpstr>Calibri</vt:lpstr>
      <vt:lpstr>Cambria Math</vt:lpstr>
      <vt:lpstr>Times New Roman</vt:lpstr>
      <vt:lpstr>Wingdings</vt:lpstr>
      <vt:lpstr>Office Theme</vt:lpstr>
      <vt:lpstr>Numerical investigation of the effects of water evaporation and mineral reaction on reservoir performances in CO2-plume geothermal systems </vt:lpstr>
      <vt:lpstr>Introduction</vt:lpstr>
      <vt:lpstr>Reaction Kinetics</vt:lpstr>
      <vt:lpstr>Geochemical reactions</vt:lpstr>
      <vt:lpstr>Problem definition</vt:lpstr>
      <vt:lpstr>Results</vt:lpstr>
      <vt:lpstr>Results</vt:lpstr>
      <vt:lpstr>Results</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Lange, Regina (ZVW)</dc:creator>
  <cp:lastModifiedBy>Zhou Dejian</cp:lastModifiedBy>
  <cp:revision>690</cp:revision>
  <dcterms:created xsi:type="dcterms:W3CDTF">2017-01-26T06:58:26Z</dcterms:created>
  <dcterms:modified xsi:type="dcterms:W3CDTF">2022-05-24T19:20:54Z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2016-08-08T00:00:00Z</vt:filetime>
  </property>
  <property fmtid="{D5CDD505-2E9C-101B-9397-08002B2CF9AE}" pid="3" name="Creator">
    <vt:lpwstr>Adobe InDesign CC 2015 (Macintosh)</vt:lpwstr>
  </property>
  <property fmtid="{D5CDD505-2E9C-101B-9397-08002B2CF9AE}" pid="4" name="LastSaved">
    <vt:filetime>2016-08-08T00:00:00Z</vt:filetime>
  </property>
</Properties>
</file>