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71" r:id="rId5"/>
    <p:sldId id="259" r:id="rId6"/>
    <p:sldId id="261" r:id="rId7"/>
    <p:sldId id="260" r:id="rId8"/>
    <p:sldId id="264" r:id="rId9"/>
    <p:sldId id="263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D6ED-D79D-4D0E-A5C0-DD6350C14528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A12BF-E840-457A-96A6-761439DD4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8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5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2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51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44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52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2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3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684F-5187-4441-B9D7-0E9B06A4AB9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684F-44EB-4737-A01F-FC7AC2B08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3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1524000" y="1654629"/>
            <a:ext cx="9144000" cy="1367654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Evaluating the vegetation-atmosphere coupling strength of ORCHIDEE</a:t>
            </a:r>
            <a:endParaRPr lang="zh-CN" altLang="en-US" sz="4000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524000" y="3305947"/>
            <a:ext cx="9144000" cy="186694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Yuan Zhang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Devaraju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Narayanappa</a:t>
            </a:r>
            <a:r>
              <a:rPr lang="en-US" altLang="zh-CN" sz="2000" dirty="0" smtClean="0"/>
              <a:t>, Philippe </a:t>
            </a:r>
            <a:r>
              <a:rPr lang="en-US" altLang="zh-CN" sz="2000" dirty="0" err="1" smtClean="0"/>
              <a:t>Ciais</a:t>
            </a:r>
            <a:r>
              <a:rPr lang="en-US" altLang="zh-CN" sz="2000" dirty="0" smtClean="0"/>
              <a:t>, Wei Li, Daniel </a:t>
            </a:r>
            <a:r>
              <a:rPr lang="en-US" altLang="zh-CN" sz="2000" dirty="0" err="1" smtClean="0"/>
              <a:t>Goll</a:t>
            </a:r>
            <a:r>
              <a:rPr lang="en-US" altLang="zh-CN" sz="2000" dirty="0" smtClean="0"/>
              <a:t>, Nicolas </a:t>
            </a:r>
            <a:r>
              <a:rPr lang="en-US" altLang="zh-CN" sz="2000" dirty="0" err="1" smtClean="0"/>
              <a:t>Vuichard</a:t>
            </a:r>
            <a:r>
              <a:rPr lang="en-US" altLang="zh-CN" sz="2000" dirty="0" smtClean="0"/>
              <a:t>, Martin G. De </a:t>
            </a:r>
            <a:r>
              <a:rPr lang="en-US" altLang="zh-CN" sz="2000" dirty="0" err="1" smtClean="0"/>
              <a:t>Kauwe</a:t>
            </a:r>
            <a:r>
              <a:rPr lang="en-US" altLang="zh-CN" sz="2000" dirty="0" smtClean="0"/>
              <a:t>, Laurent Li, </a:t>
            </a:r>
            <a:r>
              <a:rPr lang="en-US" altLang="zh-CN" sz="2000" dirty="0" err="1" smtClean="0"/>
              <a:t>Fabienne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Maignan</a:t>
            </a:r>
            <a:endParaRPr lang="en-US" altLang="zh-CN" sz="20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EGU 2022 May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6744" cy="16851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0"/>
            <a:ext cx="1428750" cy="1076325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51" y="5842807"/>
            <a:ext cx="1684201" cy="6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44" y="5886540"/>
            <a:ext cx="20097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62518" y="1887434"/>
            <a:ext cx="2779059" cy="1325563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904411" y="4911634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Contact: yuan.zhang@lsce.ipsl.fr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2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2" y="199663"/>
            <a:ext cx="8272562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2050" name="Picture 2" descr="energy bud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2" y="1707654"/>
            <a:ext cx="4449499" cy="33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4040777" y="2918590"/>
            <a:ext cx="666480" cy="17780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516144" y="2053288"/>
            <a:ext cx="5425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Evapotranspiration (ET) is one </a:t>
            </a:r>
            <a:r>
              <a:rPr lang="en-US" altLang="zh-CN" dirty="0"/>
              <a:t>of the most important atmosphere-surface interactions in the climate </a:t>
            </a:r>
            <a:r>
              <a:rPr lang="en-US" altLang="zh-CN" dirty="0" smtClean="0"/>
              <a:t>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But ET is difficult to simulate, especially on land, due to the complexity of processes.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65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2" y="199663"/>
            <a:ext cx="10061074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How do models simulate ET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622131" y="3955780"/>
            <a:ext cx="3631474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30"/>
          <p:cNvSpPr/>
          <p:nvPr/>
        </p:nvSpPr>
        <p:spPr>
          <a:xfrm flipV="1">
            <a:off x="8910308" y="2884625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 flipV="1">
            <a:off x="9088833" y="2884624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 flipV="1">
            <a:off x="9314157" y="2884623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7015241" y="2712211"/>
            <a:ext cx="0" cy="881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62000" y="3808958"/>
            <a:ext cx="723900" cy="276225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>
          <a:xfrm flipV="1">
            <a:off x="9443560" y="2712211"/>
            <a:ext cx="0" cy="383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90319" y="3310515"/>
            <a:ext cx="723900" cy="276225"/>
          </a:xfrm>
          <a:prstGeom prst="rect">
            <a:avLst/>
          </a:prstGeom>
        </p:spPr>
      </p:pic>
      <p:cxnSp>
        <p:nvCxnSpPr>
          <p:cNvPr id="45" name="直接连接符 44"/>
          <p:cNvCxnSpPr/>
          <p:nvPr/>
        </p:nvCxnSpPr>
        <p:spPr>
          <a:xfrm>
            <a:off x="7015241" y="2719132"/>
            <a:ext cx="43733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8308353" y="1697911"/>
            <a:ext cx="0" cy="31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55112" y="2207790"/>
            <a:ext cx="723900" cy="27622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8455175" y="1958087"/>
            <a:ext cx="155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Boundary layer mixing</a:t>
            </a:r>
            <a:endParaRPr lang="zh-CN" altLang="en-US" sz="1400" baseline="-25000" dirty="0"/>
          </a:p>
        </p:txBody>
      </p:sp>
      <p:sp>
        <p:nvSpPr>
          <p:cNvPr id="49" name="文本框 48"/>
          <p:cNvSpPr txBox="1"/>
          <p:nvPr/>
        </p:nvSpPr>
        <p:spPr>
          <a:xfrm>
            <a:off x="9664680" y="2778251"/>
            <a:ext cx="10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Vapor from stomata</a:t>
            </a:r>
            <a:endParaRPr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7089540" y="2915584"/>
            <a:ext cx="11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Vapor from soil surface</a:t>
            </a:r>
            <a:endParaRPr lang="zh-CN" altLang="en-US" sz="1400" dirty="0"/>
          </a:p>
        </p:txBody>
      </p:sp>
      <p:sp>
        <p:nvSpPr>
          <p:cNvPr id="51" name="文本框 50"/>
          <p:cNvSpPr txBox="1"/>
          <p:nvPr/>
        </p:nvSpPr>
        <p:spPr>
          <a:xfrm>
            <a:off x="11089753" y="3039861"/>
            <a:ext cx="782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Other sources …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11388635" y="2719132"/>
            <a:ext cx="0" cy="3831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622131" y="1958087"/>
            <a:ext cx="5249748" cy="2456898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51729" y="326396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Fluxnet</a:t>
            </a:r>
            <a:r>
              <a:rPr lang="en-US" altLang="zh-CN" dirty="0" smtClean="0"/>
              <a:t> </a:t>
            </a:r>
            <a:r>
              <a:rPr lang="en-US" altLang="zh-CN" dirty="0" smtClean="0"/>
              <a:t>GPP,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ET</a:t>
            </a:r>
            <a:r>
              <a:rPr lang="en-US" altLang="zh-CN" dirty="0" smtClean="0"/>
              <a:t>, 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320937" y="3448627"/>
            <a:ext cx="11582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6090" y="4728754"/>
            <a:ext cx="23513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Land surface model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404874" y="3778525"/>
            <a:ext cx="0" cy="1141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795451" y="5185954"/>
            <a:ext cx="3826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534890" y="3810578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Observation Ref </a:t>
            </a:r>
            <a:endParaRPr lang="zh-CN" altLang="en-US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3776336" y="5001288"/>
            <a:ext cx="12570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Calibration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790880" y="4754049"/>
            <a:ext cx="23513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Calibrated model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479552" y="1354385"/>
            <a:ext cx="5362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Multiple </a:t>
            </a:r>
            <a:r>
              <a:rPr lang="en-US" altLang="zh-CN" dirty="0" smtClean="0"/>
              <a:t>processes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Different processes controlled by different factors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602161" y="6084731"/>
            <a:ext cx="64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One variable used to </a:t>
            </a:r>
            <a:r>
              <a:rPr lang="en-US" altLang="zh-CN" sz="2400" dirty="0" smtClean="0"/>
              <a:t>constrain </a:t>
            </a:r>
            <a:r>
              <a:rPr lang="en-US" altLang="zh-CN" sz="2400" dirty="0" smtClean="0"/>
              <a:t>many processes!</a:t>
            </a:r>
            <a:endParaRPr lang="zh-CN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6535142" y="24896"/>
            <a:ext cx="4206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&amp; get calibrated?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2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13" grpId="0" animBg="1"/>
      <p:bldP spid="24" grpId="0"/>
      <p:bldP spid="55" grpId="0" animBg="1"/>
      <p:bldP spid="56" grpId="0" animBg="1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2" y="199663"/>
            <a:ext cx="8272562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Decoupling coefficient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83784" y="4017691"/>
            <a:ext cx="504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ET = </a:t>
            </a:r>
            <a:r>
              <a:rPr lang="el-GR" altLang="zh-CN" sz="2800" dirty="0" smtClean="0"/>
              <a:t>Ω</a:t>
            </a:r>
            <a:r>
              <a:rPr lang="en-US" altLang="zh-CN" sz="2800" dirty="0" smtClean="0"/>
              <a:t> *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ET</a:t>
            </a:r>
            <a:r>
              <a:rPr lang="en-US" altLang="zh-CN" sz="2800" baseline="-25000" dirty="0" err="1" smtClean="0">
                <a:solidFill>
                  <a:srgbClr val="FF0000"/>
                </a:solidFill>
              </a:rPr>
              <a:t>eq</a:t>
            </a:r>
            <a:r>
              <a:rPr lang="en-US" altLang="zh-CN" sz="2800" dirty="0" smtClean="0"/>
              <a:t>+(1-</a:t>
            </a:r>
            <a:r>
              <a:rPr lang="el-GR" altLang="zh-CN" sz="2800" dirty="0" smtClean="0"/>
              <a:t>Ω</a:t>
            </a:r>
            <a:r>
              <a:rPr lang="en-US" altLang="zh-CN" sz="2800" dirty="0" smtClean="0"/>
              <a:t>) * </a:t>
            </a:r>
            <a:r>
              <a:rPr lang="en-US" altLang="zh-CN" sz="2800" dirty="0" err="1" smtClean="0">
                <a:solidFill>
                  <a:srgbClr val="00B050"/>
                </a:solidFill>
              </a:rPr>
              <a:t>ET</a:t>
            </a:r>
            <a:r>
              <a:rPr lang="en-US" altLang="zh-CN" sz="2800" baseline="-25000" dirty="0" err="1" smtClean="0">
                <a:solidFill>
                  <a:srgbClr val="00B050"/>
                </a:solidFill>
              </a:rPr>
              <a:t>imp</a:t>
            </a:r>
            <a:endParaRPr lang="zh-CN" altLang="en-US" sz="2800" baseline="-25000" dirty="0">
              <a:solidFill>
                <a:srgbClr val="00B05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15742" y="3129575"/>
            <a:ext cx="1674224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箭头 6"/>
          <p:cNvSpPr/>
          <p:nvPr/>
        </p:nvSpPr>
        <p:spPr>
          <a:xfrm flipV="1">
            <a:off x="6546669" y="2058420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6725194" y="2058419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flipV="1">
            <a:off x="6950518" y="2058418"/>
            <a:ext cx="578021" cy="1071155"/>
          </a:xfrm>
          <a:prstGeom prst="downArrow">
            <a:avLst>
              <a:gd name="adj1" fmla="val 10828"/>
              <a:gd name="adj2" fmla="val 1268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7079921" y="1886006"/>
            <a:ext cx="0" cy="383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26680" y="2484310"/>
            <a:ext cx="723900" cy="2762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36190" y="2012513"/>
            <a:ext cx="1811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Gs</a:t>
            </a:r>
            <a:r>
              <a:rPr lang="en-US" altLang="zh-CN" dirty="0" smtClean="0"/>
              <a:t> </a:t>
            </a:r>
            <a:r>
              <a:rPr lang="en-US" altLang="zh-CN" sz="1600" dirty="0" smtClean="0"/>
              <a:t>(stomatal/surface conductance)</a:t>
            </a:r>
            <a:endParaRPr lang="zh-CN" altLang="en-US" sz="1600" baseline="-25000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079921" y="965175"/>
            <a:ext cx="0" cy="170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26680" y="1333368"/>
            <a:ext cx="723900" cy="2762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621184" y="789019"/>
            <a:ext cx="1678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 </a:t>
            </a:r>
          </a:p>
          <a:p>
            <a:r>
              <a:rPr lang="en-US" altLang="zh-CN" sz="1600" dirty="0" smtClean="0"/>
              <a:t>(aerodynamic conductance)</a:t>
            </a:r>
            <a:endParaRPr lang="zh-CN" altLang="en-US" sz="1600" baseline="-25000" dirty="0"/>
          </a:p>
        </p:txBody>
      </p:sp>
      <p:sp>
        <p:nvSpPr>
          <p:cNvPr id="5" name="文本框 4"/>
          <p:cNvSpPr txBox="1"/>
          <p:nvPr/>
        </p:nvSpPr>
        <p:spPr>
          <a:xfrm>
            <a:off x="2074839" y="4623657"/>
            <a:ext cx="154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ET with very small Ga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9309" y="4623657"/>
            <a:ext cx="15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ET with very large Ga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755" y="1086756"/>
            <a:ext cx="6159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Jarvis and McNaughton (1986) </a:t>
            </a:r>
            <a:r>
              <a:rPr lang="en-US" altLang="zh-CN" dirty="0" smtClean="0"/>
              <a:t>developed a coefficient to separate contribution of </a:t>
            </a:r>
            <a:r>
              <a:rPr lang="en-US" altLang="zh-CN" dirty="0" smtClean="0"/>
              <a:t>Ga and </a:t>
            </a:r>
            <a:r>
              <a:rPr lang="en-US" altLang="zh-CN" dirty="0" err="1" smtClean="0"/>
              <a:t>Gs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383758" y="3324137"/>
            <a:ext cx="957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Ω=0, perfect coupling: ET controlled by </a:t>
            </a:r>
            <a:r>
              <a:rPr lang="en-US" altLang="zh-CN" dirty="0" err="1"/>
              <a:t>Gs</a:t>
            </a:r>
            <a:r>
              <a:rPr lang="en-US" altLang="zh-CN" dirty="0"/>
              <a:t>, i.e. stomata open/closure fully controls ET</a:t>
            </a:r>
          </a:p>
          <a:p>
            <a:r>
              <a:rPr lang="en-US" altLang="zh-CN" dirty="0"/>
              <a:t>Ω=1, complete decoupling: ET controlled by Ga, i.e. boundary layer turbulence fully controls 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1083560" y="1866335"/>
                <a:ext cx="3166105" cy="1148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60" y="1866335"/>
                <a:ext cx="3166105" cy="1148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/>
          <p:cNvSpPr/>
          <p:nvPr/>
        </p:nvSpPr>
        <p:spPr>
          <a:xfrm>
            <a:off x="157755" y="5269988"/>
            <a:ext cx="3535680" cy="142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dirty="0" smtClean="0"/>
              <a:t>Ω</a:t>
            </a:r>
            <a:r>
              <a:rPr lang="en-US" altLang="zh-CN" dirty="0" smtClean="0"/>
              <a:t> dataset at </a:t>
            </a:r>
            <a:r>
              <a:rPr lang="en-US" altLang="zh-CN" dirty="0" err="1" smtClean="0"/>
              <a:t>fluxnet</a:t>
            </a:r>
            <a:r>
              <a:rPr lang="en-US" altLang="zh-CN" dirty="0" smtClean="0"/>
              <a:t> sites (De </a:t>
            </a:r>
            <a:r>
              <a:rPr lang="en-US" altLang="zh-CN" dirty="0" err="1" smtClean="0"/>
              <a:t>Kauwe</a:t>
            </a:r>
            <a:r>
              <a:rPr lang="en-US" altLang="zh-CN" dirty="0" smtClean="0"/>
              <a:t> et al., 2017)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3857521" y="6012356"/>
            <a:ext cx="827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763984" y="5682828"/>
            <a:ext cx="593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Benchmarking the </a:t>
            </a:r>
            <a:r>
              <a:rPr lang="el-GR" altLang="zh-CN" dirty="0" smtClean="0"/>
              <a:t>Ω</a:t>
            </a:r>
            <a:r>
              <a:rPr lang="en-US" altLang="zh-CN" dirty="0" smtClean="0"/>
              <a:t> of ORCHIDEE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Investigate the whether ORCHIDEE model captures the dependence of </a:t>
            </a:r>
            <a:r>
              <a:rPr lang="el-GR" altLang="zh-CN" dirty="0" smtClean="0"/>
              <a:t>Ω</a:t>
            </a:r>
            <a:r>
              <a:rPr lang="en-US" altLang="zh-CN" dirty="0" smtClean="0"/>
              <a:t> on different factors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38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/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2" y="199663"/>
            <a:ext cx="11259602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Does the model simulate the processes well?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9" y="845505"/>
            <a:ext cx="5401056" cy="2880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49" y="2786743"/>
            <a:ext cx="312974" cy="5911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33465" y="2807701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Flux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533465" y="3088905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Model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98" y="845505"/>
            <a:ext cx="5401056" cy="2880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98" y="3725865"/>
            <a:ext cx="5401056" cy="2880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6308" y="3866747"/>
            <a:ext cx="527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ORCHIDEE has good </a:t>
            </a:r>
            <a:r>
              <a:rPr lang="el-GR" altLang="zh-CN" dirty="0" smtClean="0"/>
              <a:t>Ω</a:t>
            </a:r>
            <a:r>
              <a:rPr lang="en-US" altLang="zh-CN" dirty="0" smtClean="0"/>
              <a:t> in </a:t>
            </a:r>
            <a:r>
              <a:rPr lang="en-US" altLang="zh-CN" dirty="0" smtClean="0">
                <a:solidFill>
                  <a:srgbClr val="00B0F0"/>
                </a:solidFill>
              </a:rPr>
              <a:t>forests</a:t>
            </a:r>
            <a:r>
              <a:rPr lang="en-US" altLang="zh-CN" dirty="0" smtClean="0"/>
              <a:t> and underestimated </a:t>
            </a:r>
            <a:r>
              <a:rPr lang="el-GR" altLang="zh-CN" dirty="0"/>
              <a:t>Ω </a:t>
            </a:r>
            <a:r>
              <a:rPr lang="en-US" altLang="zh-CN" dirty="0" smtClean="0"/>
              <a:t>in </a:t>
            </a:r>
            <a:r>
              <a:rPr lang="en-US" altLang="zh-CN" dirty="0" smtClean="0">
                <a:solidFill>
                  <a:srgbClr val="FFC000"/>
                </a:solidFill>
              </a:rPr>
              <a:t>grasslands and croplands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897" y="3396682"/>
            <a:ext cx="1480457" cy="3291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75909" y="3396682"/>
            <a:ext cx="627017" cy="3291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6307" y="5166045"/>
            <a:ext cx="527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However, the good </a:t>
            </a:r>
            <a:r>
              <a:rPr lang="el-GR" altLang="zh-CN" dirty="0" smtClean="0"/>
              <a:t>Ω</a:t>
            </a:r>
            <a:r>
              <a:rPr lang="en-US" altLang="zh-CN" dirty="0" smtClean="0"/>
              <a:t> is due to compensation of biases in both Ga and </a:t>
            </a:r>
            <a:r>
              <a:rPr lang="en-US" altLang="zh-CN" dirty="0" err="1" smtClean="0"/>
              <a:t>Gs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79552" y="199663"/>
            <a:ext cx="8272562" cy="50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Investigating the controls of </a:t>
            </a:r>
            <a:r>
              <a:rPr lang="el-GR" altLang="zh-CN" dirty="0"/>
              <a:t>Ω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94641" y="1398662"/>
            <a:ext cx="528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SHAP: A game theory-based method (Shapley value) to show the </a:t>
            </a:r>
            <a:r>
              <a:rPr lang="en-US" altLang="zh-CN" dirty="0" smtClean="0">
                <a:solidFill>
                  <a:srgbClr val="FF0000"/>
                </a:solidFill>
              </a:rPr>
              <a:t>expectance of the contribution of each factor to deviate </a:t>
            </a:r>
            <a:r>
              <a:rPr lang="en-US" altLang="zh-CN" dirty="0" smtClean="0">
                <a:solidFill>
                  <a:srgbClr val="FF0000"/>
                </a:solidFill>
              </a:rPr>
              <a:t>sample Y </a:t>
            </a:r>
            <a:r>
              <a:rPr lang="en-US" altLang="zh-CN" dirty="0" smtClean="0">
                <a:solidFill>
                  <a:srgbClr val="FF0000"/>
                </a:solidFill>
              </a:rPr>
              <a:t>from the </a:t>
            </a:r>
            <a:r>
              <a:rPr lang="en-US" altLang="zh-CN" dirty="0" smtClean="0">
                <a:solidFill>
                  <a:srgbClr val="FF0000"/>
                </a:solidFill>
              </a:rPr>
              <a:t>average Y of all sample</a:t>
            </a:r>
            <a:r>
              <a:rPr lang="en-US" altLang="zh-CN" dirty="0" smtClean="0"/>
              <a:t>. </a:t>
            </a:r>
            <a:r>
              <a:rPr lang="el-GR" altLang="zh-CN" dirty="0" smtClean="0"/>
              <a:t>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9552" y="3553778"/>
            <a:ext cx="459132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SHAP (</a:t>
            </a:r>
            <a:r>
              <a:rPr lang="en-US" altLang="zh-CN" dirty="0" err="1"/>
              <a:t>SHapley</a:t>
            </a:r>
            <a:r>
              <a:rPr lang="en-US" altLang="zh-CN" dirty="0"/>
              <a:t> Additive </a:t>
            </a:r>
            <a:r>
              <a:rPr lang="en-US" altLang="zh-CN" dirty="0" err="1"/>
              <a:t>exPlanations</a:t>
            </a:r>
            <a:r>
              <a:rPr lang="en-US" altLang="zh-CN" dirty="0"/>
              <a:t>) values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5782" y="1474224"/>
            <a:ext cx="4137892" cy="422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dirty="0" smtClean="0"/>
              <a:t>Ω</a:t>
            </a:r>
            <a:r>
              <a:rPr lang="en-US" altLang="zh-CN" dirty="0" smtClean="0"/>
              <a:t> (Y) </a:t>
            </a:r>
            <a:r>
              <a:rPr lang="en-US" altLang="zh-CN" dirty="0" smtClean="0"/>
              <a:t>and explanatory </a:t>
            </a:r>
            <a:r>
              <a:rPr lang="en-US" altLang="zh-CN" dirty="0" smtClean="0"/>
              <a:t>variables (X)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724728" y="1896683"/>
            <a:ext cx="0" cy="64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80655" y="2542861"/>
            <a:ext cx="3343563" cy="379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Random forest model</a:t>
            </a:r>
            <a:endParaRPr lang="zh-CN" altLang="en-US" dirty="0"/>
          </a:p>
        </p:txBody>
      </p:sp>
      <p:cxnSp>
        <p:nvCxnSpPr>
          <p:cNvPr id="52" name="直接箭头连接符 51"/>
          <p:cNvCxnSpPr/>
          <p:nvPr/>
        </p:nvCxnSpPr>
        <p:spPr>
          <a:xfrm>
            <a:off x="2724727" y="2907600"/>
            <a:ext cx="0" cy="64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7" y="3301637"/>
            <a:ext cx="5520675" cy="2757417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318687" y="2932305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Example for one sample: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5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1" y="199663"/>
            <a:ext cx="9404677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Factors controlling the coupling strength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9" y="1043069"/>
            <a:ext cx="2880360" cy="4319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7" y="4843924"/>
            <a:ext cx="2194564" cy="5181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3106" y="5615582"/>
            <a:ext cx="768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Vegetation </a:t>
            </a:r>
            <a:r>
              <a:rPr lang="en-US" altLang="zh-CN" dirty="0" smtClean="0"/>
              <a:t>more </a:t>
            </a:r>
            <a:r>
              <a:rPr lang="en-US" altLang="zh-CN" dirty="0"/>
              <a:t>decoupled to atmosphere at low wind speed, high temperature, low VPD and large LAI conditions and in short vegetation. </a:t>
            </a:r>
          </a:p>
        </p:txBody>
      </p:sp>
    </p:spTree>
    <p:extLst>
      <p:ext uri="{BB962C8B-B14F-4D97-AF65-F5344CB8AC3E}">
        <p14:creationId xmlns:p14="http://schemas.microsoft.com/office/powerpoint/2010/main" val="15251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1" y="199663"/>
            <a:ext cx="9404677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Factors controlling the coupling strength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9" y="1043069"/>
            <a:ext cx="2880360" cy="4319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7" y="4843924"/>
            <a:ext cx="2194564" cy="5181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51017" y="1105989"/>
            <a:ext cx="1541417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56709" y="1043069"/>
            <a:ext cx="618308" cy="3163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19" y="1050573"/>
            <a:ext cx="2880360" cy="43190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95006" y="1050573"/>
            <a:ext cx="813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Model</a:t>
            </a:r>
            <a:endParaRPr lang="zh-CN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950553" y="1780527"/>
            <a:ext cx="4877591" cy="445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98" y="922730"/>
            <a:ext cx="2016000" cy="2016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5893326" y="1780527"/>
            <a:ext cx="1681020" cy="222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964672" y="2201432"/>
            <a:ext cx="4877591" cy="445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893326" y="2502678"/>
            <a:ext cx="1615422" cy="100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98" y="2827924"/>
            <a:ext cx="2016000" cy="2016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41310" y="3059893"/>
            <a:ext cx="4877591" cy="4454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828144" y="3329459"/>
            <a:ext cx="1746202" cy="203262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2" y="4733118"/>
            <a:ext cx="2016000" cy="2016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693063" y="1105989"/>
            <a:ext cx="1807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Wrong dependence at high </a:t>
            </a:r>
            <a:r>
              <a:rPr lang="en-US" altLang="zh-CN" dirty="0" err="1" smtClean="0"/>
              <a:t>Tair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727057" y="3231381"/>
            <a:ext cx="180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Too small VPD impact in model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7057" y="5177778"/>
            <a:ext cx="180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Model too sensitive to LAI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075376" y="5788961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Differences mainly from </a:t>
            </a:r>
            <a:r>
              <a:rPr lang="en-US" altLang="zh-CN" dirty="0" err="1" smtClean="0"/>
              <a:t>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51" y="199663"/>
            <a:ext cx="9404677" cy="5049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ADCF-EDAF-4E12-A65F-10D93CDE8E6A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79552" y="766355"/>
            <a:ext cx="82725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79552" y="1111523"/>
            <a:ext cx="10515600" cy="333116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A framework is developed to benchmark vegetation decoupling and its controls in LSM.</a:t>
            </a:r>
          </a:p>
          <a:p>
            <a:r>
              <a:rPr lang="en-US" altLang="zh-CN" sz="2400" dirty="0" smtClean="0"/>
              <a:t>ORCHIDEE generally has a </a:t>
            </a:r>
            <a:r>
              <a:rPr lang="en-US" altLang="zh-CN" sz="2400" dirty="0"/>
              <a:t>good </a:t>
            </a:r>
            <a:r>
              <a:rPr lang="en-US" altLang="zh-CN" sz="2400" dirty="0" smtClean="0"/>
              <a:t>Ω but due to compensation of biases in Ga and </a:t>
            </a:r>
            <a:r>
              <a:rPr lang="en-US" altLang="zh-CN" sz="2400" dirty="0" err="1" smtClean="0"/>
              <a:t>Gs</a:t>
            </a:r>
            <a:endParaRPr lang="en-US" altLang="zh-CN" sz="2400" dirty="0" smtClean="0"/>
          </a:p>
          <a:p>
            <a:r>
              <a:rPr lang="en-US" altLang="zh-CN" sz="2400" dirty="0" smtClean="0"/>
              <a:t>Vegetation </a:t>
            </a:r>
            <a:r>
              <a:rPr lang="en-US" altLang="zh-CN" sz="2400" dirty="0"/>
              <a:t>tends to be more decoupled to atmosphere at low wind speed, high temperature, low VPD and large LAI conditions and in short vegetation. </a:t>
            </a:r>
            <a:endParaRPr lang="en-US" altLang="zh-CN" sz="2400" dirty="0" smtClean="0"/>
          </a:p>
          <a:p>
            <a:r>
              <a:rPr lang="en-US" altLang="zh-CN" sz="2400" dirty="0" smtClean="0"/>
              <a:t>ORCHIDEE underestimated </a:t>
            </a:r>
            <a:r>
              <a:rPr lang="en-US" altLang="zh-CN" sz="2400" dirty="0"/>
              <a:t>the VPD </a:t>
            </a:r>
            <a:r>
              <a:rPr lang="en-US" altLang="zh-CN" sz="2400" dirty="0" smtClean="0"/>
              <a:t>impacts, </a:t>
            </a:r>
            <a:r>
              <a:rPr lang="en-US" altLang="zh-CN" sz="2400" dirty="0"/>
              <a:t>overestimated the contribution of LAI and did not correctly simulate the temperature dependence when temperature is high.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75592" y="5022537"/>
            <a:ext cx="107333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References:</a:t>
            </a:r>
          </a:p>
          <a:p>
            <a:pPr lvl="1" indent="-457200"/>
            <a:r>
              <a:rPr lang="en-US" altLang="zh-CN" sz="1600" dirty="0"/>
              <a:t>Jarvis, P. G., and McNaughton, K. G.: Stomatal control of transpiration: scaling up from leaf to region, in: Advances in ecological research, Elsevier, 1-49, 1986.</a:t>
            </a:r>
          </a:p>
          <a:p>
            <a:pPr lvl="1" indent="-457200"/>
            <a:r>
              <a:rPr lang="en-US" altLang="zh-CN" sz="1600" dirty="0"/>
              <a:t>De </a:t>
            </a:r>
            <a:r>
              <a:rPr lang="en-US" altLang="zh-CN" sz="1600" dirty="0" err="1"/>
              <a:t>Kauwe</a:t>
            </a:r>
            <a:r>
              <a:rPr lang="en-US" altLang="zh-CN" sz="1600" dirty="0"/>
              <a:t>, M. G., </a:t>
            </a:r>
            <a:r>
              <a:rPr lang="en-US" altLang="zh-CN" sz="1600" dirty="0" err="1"/>
              <a:t>Medlyn</a:t>
            </a:r>
            <a:r>
              <a:rPr lang="en-US" altLang="zh-CN" sz="1600" dirty="0"/>
              <a:t>, B. E., </a:t>
            </a:r>
            <a:r>
              <a:rPr lang="en-US" altLang="zh-CN" sz="1600" dirty="0" err="1"/>
              <a:t>Knauer</a:t>
            </a:r>
            <a:r>
              <a:rPr lang="en-US" altLang="zh-CN" sz="1600" dirty="0"/>
              <a:t>, J., and Williams, C. A.: Ideas and perspectives: how coupled is the vegetation to the boundary layer?, </a:t>
            </a:r>
            <a:r>
              <a:rPr lang="en-US" altLang="zh-CN" sz="1600" dirty="0" err="1"/>
              <a:t>Biogeosciences</a:t>
            </a:r>
            <a:r>
              <a:rPr lang="en-US" altLang="zh-CN" sz="1600" dirty="0"/>
              <a:t>, 14, 4435-4453, 2017.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600</Words>
  <Application>Microsoft Office PowerPoint</Application>
  <PresentationFormat>宽屏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Evaluating the vegetation-atmosphere coupling strength of ORCHIDEE</vt:lpstr>
      <vt:lpstr>Motivation</vt:lpstr>
      <vt:lpstr>How do models simulate ET</vt:lpstr>
      <vt:lpstr>Decoupling coefficient</vt:lpstr>
      <vt:lpstr>Does the model simulate the processes well?</vt:lpstr>
      <vt:lpstr>PowerPoint 演示文稿</vt:lpstr>
      <vt:lpstr>Factors controlling the coupling strength</vt:lpstr>
      <vt:lpstr>Factors controlling the coupling strength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vegetation-atmosphere coupling strength of ORCHIDEE</dc:title>
  <dc:creator>Yuan</dc:creator>
  <cp:lastModifiedBy>Yuan</cp:lastModifiedBy>
  <cp:revision>37</cp:revision>
  <dcterms:created xsi:type="dcterms:W3CDTF">2022-05-22T19:44:13Z</dcterms:created>
  <dcterms:modified xsi:type="dcterms:W3CDTF">2022-05-24T20:48:44Z</dcterms:modified>
</cp:coreProperties>
</file>