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54" r:id="rId3"/>
    <p:sldMasterId id="2147483692" r:id="rId4"/>
  </p:sldMasterIdLst>
  <p:notesMasterIdLst>
    <p:notesMasterId r:id="rId18"/>
  </p:notesMasterIdLst>
  <p:sldIdLst>
    <p:sldId id="259" r:id="rId5"/>
    <p:sldId id="256" r:id="rId6"/>
    <p:sldId id="301" r:id="rId7"/>
    <p:sldId id="306" r:id="rId8"/>
    <p:sldId id="272" r:id="rId9"/>
    <p:sldId id="303" r:id="rId10"/>
    <p:sldId id="292" r:id="rId11"/>
    <p:sldId id="278" r:id="rId12"/>
    <p:sldId id="304" r:id="rId13"/>
    <p:sldId id="305" r:id="rId14"/>
    <p:sldId id="300" r:id="rId15"/>
    <p:sldId id="280" r:id="rId16"/>
    <p:sldId id="274" r:id="rId1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2">
          <p15:clr>
            <a:srgbClr val="A4A3A4"/>
          </p15:clr>
        </p15:guide>
        <p15:guide id="2" orient="horz" pos="626">
          <p15:clr>
            <a:srgbClr val="A4A3A4"/>
          </p15:clr>
        </p15:guide>
        <p15:guide id="3" orient="horz" pos="717">
          <p15:clr>
            <a:srgbClr val="A4A3A4"/>
          </p15:clr>
        </p15:guide>
        <p15:guide id="4" orient="horz" pos="3165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812">
          <p15:clr>
            <a:srgbClr val="A4A3A4"/>
          </p15:clr>
        </p15:guide>
        <p15:guide id="8" pos="2948">
          <p15:clr>
            <a:srgbClr val="A4A3A4"/>
          </p15:clr>
        </p15:guide>
        <p15:guide id="9" pos="1435">
          <p15:clr>
            <a:srgbClr val="A4A3A4"/>
          </p15:clr>
        </p15:guide>
        <p15:guide id="10" pos="4325">
          <p15:clr>
            <a:srgbClr val="A4A3A4"/>
          </p15:clr>
        </p15:guide>
        <p15:guide id="11" pos="4173">
          <p15:clr>
            <a:srgbClr val="A4A3A4"/>
          </p15:clr>
        </p15:guide>
        <p15:guide id="12" pos="1587">
          <p15:clr>
            <a:srgbClr val="A4A3A4"/>
          </p15:clr>
        </p15:guide>
        <p15:guide id="13" pos="117">
          <p15:clr>
            <a:srgbClr val="A4A3A4"/>
          </p15:clr>
        </p15:guide>
        <p15:guide id="14" pos="5651">
          <p15:clr>
            <a:srgbClr val="A4A3A4"/>
          </p15:clr>
        </p15:guide>
        <p15:guide id="15" orient="horz" pos="3026">
          <p15:clr>
            <a:srgbClr val="A4A3A4"/>
          </p15:clr>
        </p15:guide>
        <p15:guide id="16" orient="horz" pos="622">
          <p15:clr>
            <a:srgbClr val="A4A3A4"/>
          </p15:clr>
        </p15:guide>
        <p15:guide id="17" orient="horz" pos="713">
          <p15:clr>
            <a:srgbClr val="A4A3A4"/>
          </p15:clr>
        </p15:guide>
        <p15:guide id="18" orient="horz" pos="3162">
          <p15:clr>
            <a:srgbClr val="A4A3A4"/>
          </p15:clr>
        </p15:guide>
        <p15:guide id="19" orient="horz" pos="872">
          <p15:clr>
            <a:srgbClr val="A4A3A4"/>
          </p15:clr>
        </p15:guide>
        <p15:guide id="20" orient="horz" pos="463">
          <p15:clr>
            <a:srgbClr val="A4A3A4"/>
          </p15:clr>
        </p15:guide>
        <p15:guide id="21" pos="1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AC30"/>
    <a:srgbClr val="0070BC"/>
    <a:srgbClr val="41E939"/>
    <a:srgbClr val="FFFFFF"/>
    <a:srgbClr val="004378"/>
    <a:srgbClr val="02FF02"/>
    <a:srgbClr val="E4845E"/>
    <a:srgbClr val="ECA98D"/>
    <a:srgbClr val="44AADD"/>
    <a:srgbClr val="88A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5" autoAdjust="0"/>
    <p:restoredTop sz="82048" autoAdjust="0"/>
  </p:normalViewPr>
  <p:slideViewPr>
    <p:cSldViewPr snapToObjects="1" showGuides="1">
      <p:cViewPr varScale="1">
        <p:scale>
          <a:sx n="73" d="100"/>
          <a:sy n="73" d="100"/>
        </p:scale>
        <p:origin x="1184" y="52"/>
      </p:cViewPr>
      <p:guideLst>
        <p:guide orient="horz" pos="2982"/>
        <p:guide orient="horz" pos="626"/>
        <p:guide orient="horz" pos="717"/>
        <p:guide orient="horz" pos="3165"/>
        <p:guide pos="226"/>
        <p:guide pos="5534"/>
        <p:guide pos="2812"/>
        <p:guide pos="2948"/>
        <p:guide pos="1435"/>
        <p:guide pos="4325"/>
        <p:guide pos="4173"/>
        <p:guide pos="1587"/>
        <p:guide pos="117"/>
        <p:guide pos="5651"/>
        <p:guide orient="horz" pos="3026"/>
        <p:guide orient="horz" pos="622"/>
        <p:guide orient="horz" pos="713"/>
        <p:guide orient="horz" pos="3162"/>
        <p:guide orient="horz" pos="872"/>
        <p:guide orient="horz" pos="463"/>
        <p:guide pos="1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b="0" dirty="0">
              <a:solidFill>
                <a:srgbClr val="0058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90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616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17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865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67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358775" y="1116000"/>
            <a:ext cx="4104000" cy="367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-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79950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79950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01716" y="4716000"/>
            <a:ext cx="1922922" cy="2166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2"/>
          </p:nvPr>
        </p:nvSpPr>
        <p:spPr>
          <a:xfrm>
            <a:off x="4680000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20.05.2022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735013"/>
            <a:ext cx="4105275" cy="39989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30"/>
              </a:lnSpc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indent="0">
              <a:buNone/>
            </a:pPr>
            <a:r>
              <a:rPr lang="de-DE" sz="1400"/>
              <a:t>Fließtext in Arial, 14 Pt, Schwarz. Hervorhebungen erfolgen in der </a:t>
            </a:r>
            <a:r>
              <a:rPr lang="de-DE" sz="1400" b="1"/>
              <a:t>Arial, Fett</a:t>
            </a:r>
            <a:r>
              <a:rPr lang="de-DE" sz="1400"/>
              <a:t>. </a:t>
            </a:r>
          </a:p>
          <a:p>
            <a:pPr marL="0" indent="0">
              <a:buNone/>
            </a:pPr>
            <a:endParaRPr lang="de-DE" sz="1400"/>
          </a:p>
          <a:p>
            <a:pPr marL="0" indent="0">
              <a:buNone/>
            </a:pPr>
            <a:r>
              <a:rPr lang="de-DE" sz="1400"/>
              <a:t>Der Fließtext kann auch in einem zweispaltigen Layout stattfinden. Es können beide Spalten mit Text bespielt werden, oder aber man nutzt eine Spalte für den Einsatz von Bildern oder Infografiken. 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Optional: Folientitel einzeilig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quarter" idx="14"/>
          </p:nvPr>
        </p:nvSpPr>
        <p:spPr>
          <a:xfrm>
            <a:off x="4679950" y="2824163"/>
            <a:ext cx="4248150" cy="1800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687225" y="735546"/>
            <a:ext cx="4283737" cy="1692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06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E250B-902C-42B0-B7C8-1DA19764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F525E49-C054-46D1-A99E-8E0A8A76C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43BC181-BBFD-4E9A-8B86-2079950BA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3028533-1BF7-4057-825A-8D05C2F5A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A1DE1C0-C470-46AD-BB3C-C5FF2E144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6F185D-F58F-4F38-9367-90900186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FFA-9285-4EDC-9F7E-C08D4318A2D2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42910B3-387D-4FC1-9D9E-A4381CC7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776348-0425-4ADC-8348-14998E566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47B0-09FE-4D71-A96A-DB5432D72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614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B8FEF4-8F14-4CE5-ACFB-01028854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C47DE8-81A1-4616-8B9E-A1B220A59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462BA3-9BDB-4132-8A92-E7B44E85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04FFA-9285-4EDC-9F7E-C08D4318A2D2}" type="datetimeFigureOut">
              <a:rPr lang="de-DE" smtClean="0"/>
              <a:t>20.05.2022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7CEC60-A50A-4D61-A7F7-F8745035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B8AA7B-ECD9-4F38-9083-5D0C9720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47B0-09FE-4D71-A96A-DB5432D720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921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Edit title master format by clicking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1130401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Edit text master format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Vierte </a:t>
            </a:r>
            <a:r>
              <a:rPr lang="de-DE" dirty="0"/>
              <a:t>Ebene</a:t>
            </a:r>
          </a:p>
          <a:p>
            <a:pPr lvl="4"/>
            <a:r>
              <a:rPr lang="de-DE"/>
              <a:t>Fourth level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679950" y="1130401"/>
            <a:ext cx="4104050" cy="3521744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51" y="4706144"/>
            <a:ext cx="1944688" cy="169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</a:lstStyle>
          <a:p>
            <a:pPr lvl="0"/>
            <a:r>
              <a:rPr lang="de-DE"/>
              <a:t>Picture caption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77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46496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87296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2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5" name="Titel 1"/>
          <p:cNvSpPr>
            <a:spLocks noGrp="1"/>
          </p:cNvSpPr>
          <p:nvPr>
            <p:ph type="ctrTitle" hasCustomPrompt="1"/>
          </p:nvPr>
        </p:nvSpPr>
        <p:spPr>
          <a:xfrm>
            <a:off x="358713" y="10800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713" y="26208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8" name="Datumsplatzhalter 5"/>
          <p:cNvSpPr>
            <a:spLocks noGrp="1"/>
          </p:cNvSpPr>
          <p:nvPr>
            <p:ph type="dt" sz="half" idx="2"/>
          </p:nvPr>
        </p:nvSpPr>
        <p:spPr>
          <a:xfrm>
            <a:off x="358763" y="3471874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20.05.2022</a:t>
            </a:fld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179388" y="987425"/>
            <a:ext cx="8784000" cy="4032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70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Voll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353600"/>
            <a:ext cx="4105275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2200"/>
              </a:lnSpc>
              <a:defRPr sz="1800" b="1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</a:t>
            </a:r>
            <a:r>
              <a:rPr lang="de-DE" dirty="0" err="1"/>
              <a:t>zweizweilig</a:t>
            </a:r>
            <a:r>
              <a:rPr lang="de-DE" dirty="0"/>
              <a:t> möglich</a:t>
            </a:r>
            <a:br>
              <a:rPr lang="de-DE" dirty="0"/>
            </a:br>
            <a:r>
              <a:rPr lang="de-DE" dirty="0"/>
              <a:t>Eventuelle Subheadline,</a:t>
            </a:r>
            <a:br>
              <a:rPr lang="de-DE" dirty="0"/>
            </a:br>
            <a:r>
              <a:rPr lang="de-DE" dirty="0"/>
              <a:t>ebenfalls zweizeilig möglich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894400"/>
            <a:ext cx="4105275" cy="6925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Sprecher*in Prof. Dr. Dr. Mustermann</a:t>
            </a:r>
          </a:p>
          <a:p>
            <a:r>
              <a:rPr lang="de-DE" dirty="0"/>
              <a:t>Sprecher*in Prof. med. Dr. Musterfrau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360000" y="374400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20.05.2022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854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679950" y="1130400"/>
            <a:ext cx="4104050" cy="3521744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50" y="4706143"/>
            <a:ext cx="1944688" cy="1698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2675182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358774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678725" y="1130400"/>
            <a:ext cx="4105275" cy="3590925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7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 + Bil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678725" y="1130401"/>
            <a:ext cx="4105275" cy="1441349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  <a:lvl2pPr marL="180975" indent="0">
              <a:buNone/>
              <a:defRPr/>
            </a:lvl2pPr>
            <a:lvl3pPr marL="360363" indent="0">
              <a:buNone/>
              <a:defRPr/>
            </a:lvl3pPr>
            <a:lvl4pPr marL="539750" indent="0">
              <a:buNone/>
              <a:defRPr/>
            </a:lvl4pPr>
            <a:lvl5pPr marL="714375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0"/>
            <a:r>
              <a:rPr lang="de-DE"/>
              <a:t>Lorem ipsum dolor sit amet, consectetuer adipiscing elit. Aenean commodo ligula eget dolor. Aenean massa. Cum sociis natoque penatibus et magnis dis parturient montes, nascetur ridiculus mus.</a:t>
            </a:r>
          </a:p>
          <a:p>
            <a:pPr lvl="0"/>
            <a:endParaRPr lang="de-DE"/>
          </a:p>
          <a:p>
            <a:pPr lvl="0"/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360000" y="1130399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0" y="2952000"/>
            <a:ext cx="4104050" cy="1692000"/>
          </a:xfrm>
        </p:spPr>
        <p:txBody>
          <a:bodyPr anchor="ctr" anchorCtr="0"/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/>
              <a:t>Bildunterschrift oben/unten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4679193" y="2751770"/>
            <a:ext cx="4105275" cy="1476474"/>
          </a:xfrm>
        </p:spPr>
        <p:txBody>
          <a:bodyPr/>
          <a:lstStyle>
            <a:lvl1pPr marL="0" marR="0" indent="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180000" algn="l"/>
                <a:tab pos="360000" algn="l"/>
              </a:tabLst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marL="285750" marR="0" lvl="0" indent="-28575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lang="de-DE"/>
              <a:t>Lorem ipsum dolor sit amet, consectetuer adipiscing elit. Aenean commodo ligula eget dolor. Aenean massa. </a:t>
            </a:r>
          </a:p>
          <a:p>
            <a:pPr marL="285750" marR="0" lvl="0" indent="-285750" algn="l" defTabSz="1800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/>
            </a:pPr>
            <a:r>
              <a:rPr lang="de-DE"/>
              <a:t>Lorem ipsum dolor sit amet, consectetuer adipiscing elit. Aenean commodo ligula eget dolor. Aenean massa. </a:t>
            </a:r>
          </a:p>
        </p:txBody>
      </p:sp>
    </p:spTree>
    <p:extLst>
      <p:ext uri="{BB962C8B-B14F-4D97-AF65-F5344CB8AC3E}">
        <p14:creationId xmlns:p14="http://schemas.microsoft.com/office/powerpoint/2010/main" val="183958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ext + Bild/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Bildplatzhalter 9"/>
          <p:cNvSpPr>
            <a:spLocks noGrp="1"/>
          </p:cNvSpPr>
          <p:nvPr>
            <p:ph type="pic" sz="quarter" idx="15"/>
          </p:nvPr>
        </p:nvSpPr>
        <p:spPr>
          <a:xfrm>
            <a:off x="360000" y="2952000"/>
            <a:ext cx="4104050" cy="16920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Bildplatzhalter 9"/>
          <p:cNvSpPr>
            <a:spLocks noGrp="1"/>
          </p:cNvSpPr>
          <p:nvPr>
            <p:ph type="pic" sz="quarter" idx="16"/>
          </p:nvPr>
        </p:nvSpPr>
        <p:spPr>
          <a:xfrm>
            <a:off x="4679950" y="2952592"/>
            <a:ext cx="4104000" cy="1692000"/>
          </a:xfrm>
        </p:spPr>
        <p:txBody>
          <a:bodyPr/>
          <a:lstStyle/>
          <a:p>
            <a:endParaRPr lang="de-DE"/>
          </a:p>
        </p:txBody>
      </p:sp>
      <p:sp>
        <p:nvSpPr>
          <p:cNvPr id="7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4697921"/>
            <a:ext cx="4104000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/>
              <a:t>Bildunterschrift oben/unten</a:t>
            </a:r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690400" y="4698000"/>
            <a:ext cx="1934238" cy="21408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"/>
            </a:lvl1pPr>
            <a:lvl2pPr marL="180975" indent="0">
              <a:buNone/>
              <a:defRPr sz="700"/>
            </a:lvl2pPr>
            <a:lvl3pPr marL="360363" indent="0">
              <a:buNone/>
              <a:defRPr sz="700"/>
            </a:lvl3pPr>
            <a:lvl4pPr marL="539750" indent="0">
              <a:buNone/>
              <a:defRPr sz="700"/>
            </a:lvl4pPr>
            <a:lvl5pPr marL="714375" indent="0">
              <a:buNone/>
              <a:defRPr sz="700"/>
            </a:lvl5pPr>
          </a:lstStyle>
          <a:p>
            <a:pPr lvl="0"/>
            <a:r>
              <a:rPr lang="de-DE" dirty="0"/>
              <a:t>Bildunterschrift oben/unten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9"/>
          </p:nvPr>
        </p:nvSpPr>
        <p:spPr>
          <a:xfrm>
            <a:off x="358774" y="1138238"/>
            <a:ext cx="6265863" cy="1613532"/>
          </a:xfrm>
        </p:spPr>
        <p:txBody>
          <a:bodyPr/>
          <a:lstStyle>
            <a:lvl1pPr>
              <a:lnSpc>
                <a:spcPts val="1700"/>
              </a:lnSpc>
              <a:defRPr/>
            </a:lvl1pPr>
            <a:lvl2pPr>
              <a:lnSpc>
                <a:spcPts val="1700"/>
              </a:lnSpc>
              <a:defRPr/>
            </a:lvl2pPr>
            <a:lvl3pPr>
              <a:lnSpc>
                <a:spcPts val="1700"/>
              </a:lnSpc>
              <a:defRPr/>
            </a:lvl3pPr>
            <a:lvl4pPr>
              <a:lnSpc>
                <a:spcPts val="1700"/>
              </a:lnSpc>
              <a:defRPr/>
            </a:lvl4pPr>
            <a:lvl5pPr>
              <a:lnSpc>
                <a:spcPts val="17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5786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e-DE"/>
              <a:t>Optional: Folientitel einzeilig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0"/>
          </p:nvPr>
        </p:nvSpPr>
        <p:spPr>
          <a:xfrm>
            <a:off x="358775" y="735013"/>
            <a:ext cx="8435058" cy="392496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11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466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05003"/>
            <a:ext cx="9143990" cy="36259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203428" y="4515990"/>
            <a:ext cx="8028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lnSpc>
                <a:spcPts val="1600"/>
              </a:lnSpc>
              <a:defRPr sz="1100">
                <a:solidFill>
                  <a:schemeClr val="tx2"/>
                </a:solidFill>
              </a:defRPr>
            </a:lvl1pPr>
          </a:lstStyle>
          <a:p>
            <a:fld id="{FB1D3B89-47A1-4AA1-BD28-47B3673F5E39}" type="datetimeFigureOut">
              <a:rPr lang="de-DE" smtClean="0"/>
              <a:pPr/>
              <a:t>20.05.2022</a:t>
            </a:fld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179388" y="1138238"/>
            <a:ext cx="45005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94" y="381"/>
            <a:ext cx="972314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51200"/>
            <a:ext cx="2767590" cy="5943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94" y="381"/>
            <a:ext cx="972314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659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</a:t>
            </a:r>
            <a:r>
              <a:rPr lang="de-DE" dirty="0" err="1"/>
              <a:t>zweizweilig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Entweder </a:t>
            </a:r>
            <a:r>
              <a:rPr lang="de-DE" dirty="0" err="1"/>
              <a:t>zweizweiliger</a:t>
            </a:r>
            <a:r>
              <a:rPr lang="de-DE" dirty="0"/>
              <a:t> Titel oder Titel und Subheadline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000" y="4903200"/>
            <a:ext cx="5144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131590"/>
            <a:ext cx="8424000" cy="36023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200" cy="147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/>
              <a:t>www.ufz.de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805003"/>
            <a:ext cx="9143990" cy="36259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194" y="381"/>
            <a:ext cx="972314" cy="9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9" r:id="rId3"/>
    <p:sldLayoutId id="2147483698" r:id="rId4"/>
  </p:sldLayoutIdLst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700"/>
        </a:lnSpc>
        <a:spcBef>
          <a:spcPts val="0"/>
        </a:spcBef>
        <a:spcAft>
          <a:spcPts val="1630"/>
        </a:spcAft>
        <a:buClr>
          <a:schemeClr val="tx2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lnSpc>
          <a:spcPts val="1700"/>
        </a:lnSpc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4731990"/>
            <a:ext cx="9143990" cy="362591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80412" y="4903200"/>
            <a:ext cx="51342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AF9AA50-0486-41C3-8F9C-2E057E6D6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>
          <a:xfrm>
            <a:off x="6958800" y="4903200"/>
            <a:ext cx="655712" cy="146022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www.ufz.de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241200"/>
            <a:ext cx="8424000" cy="2783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Optional: Folientitel einzeilig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053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0" r:id="rId3"/>
    <p:sldLayoutId id="2147483701" r:id="rId4"/>
    <p:sldLayoutId id="2147483715" r:id="rId5"/>
  </p:sldLayoutIdLst>
  <p:hf hdr="0" dt="0"/>
  <p:txStyles>
    <p:titleStyle>
      <a:lvl1pPr algn="l" defTabSz="914400" rtl="0" eaLnBrk="1" latinLnBrk="0" hangingPunct="1">
        <a:lnSpc>
          <a:spcPts val="2160"/>
        </a:lnSpc>
        <a:spcBef>
          <a:spcPct val="0"/>
        </a:spcBef>
        <a:buNone/>
        <a:defRPr sz="1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70.png"/><Relationship Id="rId4" Type="http://schemas.openxmlformats.org/officeDocument/2006/relationships/hyperlink" Target="http://pixabay.com/de/zauberstab-zauberei-magie-148059/" TargetMode="External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Feld, Natur enthält.&#10;&#10;Automatisch generierte Beschreibung">
            <a:extLst>
              <a:ext uri="{FF2B5EF4-FFF2-40B4-BE49-F238E27FC236}">
                <a16:creationId xmlns:a16="http://schemas.microsoft.com/office/drawing/2014/main" id="{2494309A-4682-417B-B0F4-219339F97B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73" y="2580455"/>
            <a:ext cx="9757084" cy="31012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000"/>
            <a:ext cx="9144000" cy="30480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360000" y="1353600"/>
            <a:ext cx="7254512" cy="1188132"/>
          </a:xfrm>
        </p:spPr>
        <p:txBody>
          <a:bodyPr>
            <a:noAutofit/>
          </a:bodyPr>
          <a:lstStyle/>
          <a:p>
            <a:r>
              <a:rPr lang="en-GB" dirty="0"/>
              <a:t>Nitrate and Water Isotopes as Tools to Resolve Nitrate </a:t>
            </a:r>
            <a:br>
              <a:rPr lang="en-GB" dirty="0"/>
            </a:br>
            <a:r>
              <a:rPr lang="en-GB" dirty="0"/>
              <a:t>Travel Times in a Mixed Land Use Catchment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C10B01B-62FB-424B-A022-1595D9155E93}"/>
              </a:ext>
            </a:extLst>
          </p:cNvPr>
          <p:cNvSpPr/>
          <p:nvPr/>
        </p:nvSpPr>
        <p:spPr>
          <a:xfrm>
            <a:off x="287524" y="2967794"/>
            <a:ext cx="7812868" cy="1116124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287524" y="2375908"/>
            <a:ext cx="7812868" cy="1350941"/>
          </a:xfrm>
          <a:prstGeom prst="rect">
            <a:avLst/>
          </a:prstGeom>
        </p:spPr>
        <p:txBody>
          <a:bodyPr/>
          <a:lstStyle/>
          <a:p>
            <a:r>
              <a:rPr lang="de-DE" b="1" dirty="0">
                <a:solidFill>
                  <a:srgbClr val="0058A0"/>
                </a:solidFill>
              </a:rPr>
              <a:t>Christina F. Radtke</a:t>
            </a:r>
            <a:r>
              <a:rPr lang="de-DE" b="1" baseline="30000" dirty="0">
                <a:solidFill>
                  <a:srgbClr val="0058A0"/>
                </a:solidFill>
              </a:rPr>
              <a:t>1</a:t>
            </a:r>
            <a:r>
              <a:rPr lang="de-DE" dirty="0">
                <a:solidFill>
                  <a:srgbClr val="0058A0"/>
                </a:solidFill>
              </a:rPr>
              <a:t>, Stefanie R. Lutz², Christin Müller</a:t>
            </a:r>
            <a:r>
              <a:rPr lang="de-DE" baseline="30000" dirty="0">
                <a:solidFill>
                  <a:srgbClr val="0058A0"/>
                </a:solidFill>
              </a:rPr>
              <a:t>1</a:t>
            </a:r>
            <a:r>
              <a:rPr lang="de-DE" dirty="0">
                <a:solidFill>
                  <a:srgbClr val="0058A0"/>
                </a:solidFill>
              </a:rPr>
              <a:t>, Jarno Rouhiainen</a:t>
            </a:r>
            <a:r>
              <a:rPr lang="de-DE" baseline="30000" dirty="0">
                <a:solidFill>
                  <a:srgbClr val="0058A0"/>
                </a:solidFill>
              </a:rPr>
              <a:t>1</a:t>
            </a:r>
            <a:r>
              <a:rPr lang="de-DE" dirty="0">
                <a:solidFill>
                  <a:srgbClr val="0058A0"/>
                </a:solidFill>
              </a:rPr>
              <a:t>, Ralf Merz</a:t>
            </a:r>
            <a:r>
              <a:rPr lang="de-DE" baseline="30000" dirty="0">
                <a:solidFill>
                  <a:srgbClr val="0058A0"/>
                </a:solidFill>
              </a:rPr>
              <a:t>1</a:t>
            </a:r>
            <a:r>
              <a:rPr lang="de-DE" dirty="0">
                <a:solidFill>
                  <a:srgbClr val="0058A0"/>
                </a:solidFill>
              </a:rPr>
              <a:t>, </a:t>
            </a:r>
            <a:r>
              <a:rPr lang="de-DE" dirty="0" err="1">
                <a:solidFill>
                  <a:srgbClr val="0058A0"/>
                </a:solidFill>
              </a:rPr>
              <a:t>Xiaoqiang</a:t>
            </a:r>
            <a:r>
              <a:rPr lang="de-DE" dirty="0">
                <a:solidFill>
                  <a:srgbClr val="0058A0"/>
                </a:solidFill>
              </a:rPr>
              <a:t> Yang</a:t>
            </a:r>
            <a:r>
              <a:rPr lang="de-DE" baseline="30000" dirty="0">
                <a:solidFill>
                  <a:srgbClr val="0058A0"/>
                </a:solidFill>
              </a:rPr>
              <a:t>3</a:t>
            </a:r>
            <a:r>
              <a:rPr lang="de-DE" dirty="0">
                <a:solidFill>
                  <a:srgbClr val="0058A0"/>
                </a:solidFill>
              </a:rPr>
              <a:t>, </a:t>
            </a:r>
          </a:p>
          <a:p>
            <a:r>
              <a:rPr lang="de-DE" dirty="0" err="1">
                <a:solidFill>
                  <a:srgbClr val="0058A0"/>
                </a:solidFill>
              </a:rPr>
              <a:t>Rohini</a:t>
            </a:r>
            <a:r>
              <a:rPr lang="de-DE" dirty="0">
                <a:solidFill>
                  <a:srgbClr val="0058A0"/>
                </a:solidFill>
              </a:rPr>
              <a:t> Kumar</a:t>
            </a:r>
            <a:r>
              <a:rPr lang="de-DE" baseline="30000" dirty="0">
                <a:solidFill>
                  <a:srgbClr val="0058A0"/>
                </a:solidFill>
              </a:rPr>
              <a:t>4</a:t>
            </a:r>
            <a:r>
              <a:rPr lang="de-DE" dirty="0">
                <a:solidFill>
                  <a:srgbClr val="0058A0"/>
                </a:solidFill>
              </a:rPr>
              <a:t>, Paolo Benettin</a:t>
            </a:r>
            <a:r>
              <a:rPr lang="de-DE" baseline="30000" dirty="0">
                <a:solidFill>
                  <a:srgbClr val="0058A0"/>
                </a:solidFill>
              </a:rPr>
              <a:t>5</a:t>
            </a:r>
            <a:r>
              <a:rPr lang="de-DE" dirty="0">
                <a:solidFill>
                  <a:srgbClr val="0058A0"/>
                </a:solidFill>
              </a:rPr>
              <a:t>, Kay Knöller</a:t>
            </a:r>
            <a:r>
              <a:rPr lang="de-DE" baseline="30000" dirty="0">
                <a:solidFill>
                  <a:srgbClr val="0058A0"/>
                </a:solidFill>
              </a:rPr>
              <a:t>1</a:t>
            </a:r>
            <a:endParaRPr lang="de-DE" dirty="0">
              <a:solidFill>
                <a:srgbClr val="0058A0"/>
              </a:solidFill>
            </a:endParaRPr>
          </a:p>
          <a:p>
            <a:endParaRPr lang="de-DE" dirty="0">
              <a:solidFill>
                <a:srgbClr val="0058A0"/>
              </a:solidFill>
            </a:endParaRPr>
          </a:p>
          <a:p>
            <a:r>
              <a:rPr lang="en-GB" baseline="30000" dirty="0"/>
              <a:t>1</a:t>
            </a:r>
            <a:r>
              <a:rPr lang="en-GB" dirty="0"/>
              <a:t> Helmholtz-Centre for Environmental Research UFZ, Department of Catchment Hydrology, Germany</a:t>
            </a:r>
          </a:p>
          <a:p>
            <a:r>
              <a:rPr lang="en-GB" baseline="30000" dirty="0"/>
              <a:t>2</a:t>
            </a:r>
            <a:r>
              <a:rPr lang="en-GB" dirty="0"/>
              <a:t> Copernicus Institute of Sustainable Development, Utrecht University, the Netherlands</a:t>
            </a:r>
          </a:p>
          <a:p>
            <a:r>
              <a:rPr lang="en-GB" baseline="30000" dirty="0"/>
              <a:t>3</a:t>
            </a:r>
            <a:r>
              <a:rPr lang="en-GB" dirty="0"/>
              <a:t> Helmholtz-Centre for Environmental Research UFZ, Department of Aquatic Ecosystem Analysis and Management, Germany</a:t>
            </a:r>
            <a:br>
              <a:rPr lang="en-GB" dirty="0"/>
            </a:br>
            <a:r>
              <a:rPr lang="en-GB" baseline="30000" dirty="0"/>
              <a:t>4</a:t>
            </a:r>
            <a:r>
              <a:rPr lang="en-GB" dirty="0"/>
              <a:t> Helmholtz-Centre for Environmental Research UFZ, Department of Computational </a:t>
            </a:r>
            <a:r>
              <a:rPr lang="en-GB" dirty="0" err="1"/>
              <a:t>Hydrosystems</a:t>
            </a:r>
            <a:r>
              <a:rPr lang="en-GB" dirty="0"/>
              <a:t>, Germany</a:t>
            </a:r>
          </a:p>
          <a:p>
            <a:r>
              <a:rPr lang="de-DE" sz="1000" baseline="30000" dirty="0">
                <a:solidFill>
                  <a:srgbClr val="0058A0"/>
                </a:solidFill>
              </a:rPr>
              <a:t>5</a:t>
            </a:r>
            <a:r>
              <a:rPr lang="de-DE" sz="1000" dirty="0">
                <a:solidFill>
                  <a:srgbClr val="0058A0"/>
                </a:solidFill>
              </a:rPr>
              <a:t> </a:t>
            </a:r>
            <a:r>
              <a:rPr lang="fr-FR" dirty="0">
                <a:solidFill>
                  <a:srgbClr val="0058A0"/>
                </a:solidFill>
              </a:rPr>
              <a:t>École Polytechnique Fédérale de Lausanne EPFL, Lausanne, </a:t>
            </a:r>
            <a:r>
              <a:rPr lang="fr-FR" dirty="0" err="1">
                <a:solidFill>
                  <a:srgbClr val="0058A0"/>
                </a:solidFill>
              </a:rPr>
              <a:t>Switzerland</a:t>
            </a:r>
            <a:endParaRPr lang="de-DE" sz="1000" dirty="0">
              <a:solidFill>
                <a:srgbClr val="0058A0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374108" y="4261802"/>
            <a:ext cx="802800" cy="216000"/>
          </a:xfrm>
        </p:spPr>
        <p:txBody>
          <a:bodyPr/>
          <a:lstStyle/>
          <a:p>
            <a:fld id="{3A60F3B7-CA12-4E4F-904C-36452CB551EB}" type="datetime1">
              <a:rPr lang="de-DE" smtClean="0">
                <a:solidFill>
                  <a:srgbClr val="0058A0"/>
                </a:solidFill>
              </a:rPr>
              <a:t>20.05.2022</a:t>
            </a:fld>
            <a:endParaRPr lang="de-DE" dirty="0">
              <a:solidFill>
                <a:srgbClr val="0058A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9C4718-71D7-452A-883E-B416B6A15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36" y="0"/>
            <a:ext cx="2211312" cy="29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8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067C74-75EA-46A5-985A-71C656CC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Nitrate isotopes in stream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7F4F19-32AC-4118-BC30-64850C166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01C693-1932-49ED-8F77-7DC2D2667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AA9033-F0FD-4384-9361-FD1C21B45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Range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denitrification</a:t>
            </a:r>
            <a:r>
              <a:rPr lang="de-DE" dirty="0"/>
              <a:t> rate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fractionation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gained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(</a:t>
            </a:r>
            <a:r>
              <a:rPr lang="en-GB" dirty="0"/>
              <a:t>Granger &amp; Wankel, 2016) </a:t>
            </a:r>
            <a:endParaRPr lang="de-DE" dirty="0"/>
          </a:p>
          <a:p>
            <a:r>
              <a:rPr lang="de-DE" dirty="0"/>
              <a:t>A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denitrification</a:t>
            </a:r>
            <a:r>
              <a:rPr lang="de-DE" dirty="0"/>
              <a:t> rate 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l-GR" dirty="0"/>
              <a:t>δ</a:t>
            </a:r>
            <a:r>
              <a:rPr lang="de-DE" baseline="30000" dirty="0"/>
              <a:t>16</a:t>
            </a:r>
            <a:r>
              <a:rPr lang="de-DE" dirty="0"/>
              <a:t>O, </a:t>
            </a:r>
            <a:r>
              <a:rPr lang="de-DE" dirty="0" err="1"/>
              <a:t>with</a:t>
            </a:r>
            <a:r>
              <a:rPr lang="de-DE" dirty="0"/>
              <a:t> a fix </a:t>
            </a:r>
            <a:r>
              <a:rPr lang="de-DE" dirty="0" err="1"/>
              <a:t>fractionation</a:t>
            </a:r>
            <a:r>
              <a:rPr lang="de-DE" dirty="0"/>
              <a:t> </a:t>
            </a:r>
            <a:r>
              <a:rPr lang="de-DE" dirty="0" err="1"/>
              <a:t>factor</a:t>
            </a:r>
            <a:r>
              <a:rPr lang="de-DE" dirty="0"/>
              <a:t> </a:t>
            </a:r>
            <a:r>
              <a:rPr lang="el-GR" dirty="0"/>
              <a:t>α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time </a:t>
            </a:r>
            <a:r>
              <a:rPr lang="de-DE" dirty="0" err="1"/>
              <a:t>the</a:t>
            </a:r>
            <a:r>
              <a:rPr lang="de-DE" dirty="0"/>
              <a:t> k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el-GR" dirty="0"/>
              <a:t>δ</a:t>
            </a:r>
            <a:r>
              <a:rPr lang="de-DE" baseline="30000" dirty="0"/>
              <a:t>18</a:t>
            </a:r>
            <a:r>
              <a:rPr lang="de-DE" dirty="0"/>
              <a:t>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achieved</a:t>
            </a:r>
            <a:r>
              <a:rPr lang="de-DE" dirty="0"/>
              <a:t>; </a:t>
            </a:r>
            <a:r>
              <a:rPr lang="de-DE" dirty="0" err="1"/>
              <a:t>both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visually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el-GR" dirty="0"/>
              <a:t> δ</a:t>
            </a:r>
            <a:r>
              <a:rPr lang="de-DE" baseline="30000" dirty="0"/>
              <a:t>18</a:t>
            </a:r>
            <a:r>
              <a:rPr lang="de-DE" dirty="0"/>
              <a:t>O-NO</a:t>
            </a:r>
            <a:r>
              <a:rPr lang="de-DE" baseline="-25000" dirty="0"/>
              <a:t>3</a:t>
            </a:r>
            <a:r>
              <a:rPr lang="de-DE" dirty="0"/>
              <a:t> in stream</a:t>
            </a:r>
          </a:p>
          <a:p>
            <a:r>
              <a:rPr lang="de-DE" dirty="0"/>
              <a:t>The </a:t>
            </a:r>
            <a:r>
              <a:rPr lang="de-DE" dirty="0" err="1"/>
              <a:t>grey</a:t>
            </a:r>
            <a:r>
              <a:rPr lang="de-DE" dirty="0"/>
              <a:t> </a:t>
            </a:r>
            <a:r>
              <a:rPr lang="de-DE" dirty="0" err="1"/>
              <a:t>interval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all possible </a:t>
            </a:r>
            <a:r>
              <a:rPr lang="de-DE" dirty="0" err="1"/>
              <a:t>combinations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denitrification</a:t>
            </a:r>
            <a:r>
              <a:rPr lang="de-DE" dirty="0"/>
              <a:t> </a:t>
            </a:r>
            <a:r>
              <a:rPr lang="de-DE" dirty="0" err="1"/>
              <a:t>rates</a:t>
            </a:r>
            <a:r>
              <a:rPr lang="de-DE" dirty="0"/>
              <a:t> and </a:t>
            </a:r>
            <a:r>
              <a:rPr lang="de-DE" dirty="0" err="1"/>
              <a:t>fractionation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,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black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signatures</a:t>
            </a:r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BE9CEC4-68F4-4FFE-B2CC-96B79D09CD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denitrification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nitrate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stream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A41E3E-2C51-413E-90DE-E77F00EBB3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5184"/>
            <a:ext cx="4300872" cy="286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7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0033132-4F71-44DE-9048-7FDF8A72C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789396"/>
            <a:ext cx="9144000" cy="43386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0D602F-F3A7-42B7-9A15-2E221210C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nitrate</a:t>
            </a:r>
            <a:r>
              <a:rPr lang="de-DE" dirty="0"/>
              <a:t> isotopes</a:t>
            </a:r>
            <a:br>
              <a:rPr lang="de-DE" dirty="0"/>
            </a:br>
            <a:r>
              <a:rPr lang="de-DE" dirty="0"/>
              <a:t>Transit </a:t>
            </a:r>
            <a:r>
              <a:rPr lang="de-DE" dirty="0" err="1"/>
              <a:t>times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99A348C-708E-4838-A96B-8F972F0F0DDF}"/>
              </a:ext>
            </a:extLst>
          </p:cNvPr>
          <p:cNvSpPr txBox="1"/>
          <p:nvPr/>
        </p:nvSpPr>
        <p:spPr>
          <a:xfrm>
            <a:off x="4103948" y="1023578"/>
            <a:ext cx="1152128" cy="369332"/>
          </a:xfrm>
          <a:prstGeom prst="rect">
            <a:avLst/>
          </a:prstGeom>
          <a:ln>
            <a:solidFill>
              <a:srgbClr val="0070B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/>
              <a:t>Water</a:t>
            </a:r>
            <a:r>
              <a:rPr lang="de-DE" dirty="0"/>
              <a:t> TT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7309916-1C90-4047-BA76-8734BAA25708}"/>
              </a:ext>
            </a:extLst>
          </p:cNvPr>
          <p:cNvSpPr txBox="1"/>
          <p:nvPr/>
        </p:nvSpPr>
        <p:spPr>
          <a:xfrm>
            <a:off x="2888196" y="4119922"/>
            <a:ext cx="1215752" cy="369332"/>
          </a:xfrm>
          <a:prstGeom prst="rect">
            <a:avLst/>
          </a:prstGeom>
          <a:ln>
            <a:solidFill>
              <a:srgbClr val="77AC3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Nitrate TT</a:t>
            </a:r>
            <a:endParaRPr lang="en-GB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D72CACA-423F-4EC2-9CAD-1D2FA641DB5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3419872" y="1023578"/>
            <a:ext cx="684076" cy="184666"/>
          </a:xfrm>
          <a:prstGeom prst="straightConnector1">
            <a:avLst/>
          </a:prstGeom>
          <a:ln w="28575">
            <a:solidFill>
              <a:srgbClr val="0070B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9495B69-8712-4C7B-8A14-6BD52C5F0B5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496072" y="3488837"/>
            <a:ext cx="265838" cy="631085"/>
          </a:xfrm>
          <a:prstGeom prst="straightConnector1">
            <a:avLst/>
          </a:prstGeom>
          <a:ln w="28575">
            <a:solidFill>
              <a:srgbClr val="77AC3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D1F453F7-1F68-49FE-9029-94876B41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2320" y="4903200"/>
            <a:ext cx="655200" cy="147600"/>
          </a:xfrm>
        </p:spPr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8E74E42B-716A-47AD-8546-D67B521F2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C37128-A7EB-4E74-B4FF-AF439C87550E}"/>
              </a:ext>
            </a:extLst>
          </p:cNvPr>
          <p:cNvSpPr txBox="1"/>
          <p:nvPr/>
        </p:nvSpPr>
        <p:spPr>
          <a:xfrm>
            <a:off x="647564" y="1692553"/>
            <a:ext cx="8244916" cy="2585323"/>
          </a:xfrm>
          <a:prstGeom prst="rect">
            <a:avLst/>
          </a:prstGeom>
          <a:solidFill>
            <a:srgbClr val="B2B2B2">
              <a:alpha val="72941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Nitrate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en-GB" dirty="0"/>
              <a:t>∅ </a:t>
            </a:r>
            <a:r>
              <a:rPr lang="de-DE" dirty="0"/>
              <a:t>41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younger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Meisdorfer</a:t>
            </a:r>
            <a:r>
              <a:rPr lang="de-DE" dirty="0"/>
              <a:t> Sauerbach </a:t>
            </a:r>
            <a:r>
              <a:rPr lang="de-DE" dirty="0" err="1"/>
              <a:t>catchment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Difference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spring an </a:t>
            </a:r>
            <a:r>
              <a:rPr lang="de-DE" dirty="0" err="1"/>
              <a:t>summer</a:t>
            </a:r>
            <a:r>
              <a:rPr lang="de-DE" dirty="0"/>
              <a:t>: </a:t>
            </a:r>
            <a:r>
              <a:rPr lang="de-DE" dirty="0" err="1"/>
              <a:t>younger</a:t>
            </a:r>
            <a:r>
              <a:rPr lang="de-DE" dirty="0"/>
              <a:t> </a:t>
            </a:r>
            <a:r>
              <a:rPr lang="de-DE" dirty="0" err="1"/>
              <a:t>nitrate</a:t>
            </a:r>
            <a:r>
              <a:rPr lang="de-DE" dirty="0"/>
              <a:t> in spring and </a:t>
            </a:r>
            <a:r>
              <a:rPr lang="de-DE" dirty="0" err="1"/>
              <a:t>summer</a:t>
            </a:r>
            <a:r>
              <a:rPr lang="de-DE" dirty="0"/>
              <a:t>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microbial</a:t>
            </a:r>
            <a:r>
              <a:rPr lang="de-DE" dirty="0"/>
              <a:t> </a:t>
            </a:r>
            <a:r>
              <a:rPr lang="de-DE" dirty="0" err="1"/>
              <a:t>activity</a:t>
            </a:r>
            <a:r>
              <a:rPr lang="de-DE" dirty="0"/>
              <a:t> and </a:t>
            </a:r>
            <a:r>
              <a:rPr lang="de-DE" dirty="0" err="1"/>
              <a:t>nitrification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temperatures</a:t>
            </a:r>
            <a:r>
              <a:rPr lang="de-DE" dirty="0"/>
              <a:t>, </a:t>
            </a:r>
            <a:r>
              <a:rPr lang="de-DE" dirty="0" err="1"/>
              <a:t>older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drier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Autumn </a:t>
            </a:r>
            <a:r>
              <a:rPr lang="de-DE" dirty="0" err="1"/>
              <a:t>lowest</a:t>
            </a:r>
            <a:r>
              <a:rPr lang="de-DE" dirty="0"/>
              <a:t>: </a:t>
            </a:r>
            <a:r>
              <a:rPr lang="de-DE" dirty="0" err="1"/>
              <a:t>caused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autumn</a:t>
            </a:r>
            <a:r>
              <a:rPr lang="de-DE" dirty="0"/>
              <a:t> and </a:t>
            </a:r>
            <a:r>
              <a:rPr lang="de-DE" dirty="0" err="1"/>
              <a:t>newly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fertilizer</a:t>
            </a:r>
            <a:r>
              <a:rPr lang="de-DE" dirty="0"/>
              <a:t> (in Germany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periods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summer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not </a:t>
            </a:r>
            <a:r>
              <a:rPr lang="de-DE" dirty="0" err="1"/>
              <a:t>allowed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fertilizer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97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6C13B-D460-4213-A11C-F52314F5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Discussion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F48C718-5F71-4CAE-A03C-E7D39BACF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D54AD9-1A2B-442C-9A57-AB0C71BD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736FE5-D320-462F-9707-72F81521FE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00" y="1015776"/>
            <a:ext cx="8533706" cy="38777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Transit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nirate</a:t>
            </a:r>
            <a:endParaRPr lang="de-DE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b="1" dirty="0" err="1"/>
              <a:t>Decoupling</a:t>
            </a:r>
            <a:r>
              <a:rPr lang="de-DE" b="1" dirty="0"/>
              <a:t>: </a:t>
            </a:r>
            <a:r>
              <a:rPr lang="de-DE" dirty="0"/>
              <a:t>Flow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,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does</a:t>
            </a:r>
            <a:r>
              <a:rPr lang="de-DE" dirty="0"/>
              <a:t> not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nitrate</a:t>
            </a:r>
            <a:r>
              <a:rPr lang="de-DE" dirty="0"/>
              <a:t> (e.g. </a:t>
            </a:r>
            <a:r>
              <a:rPr lang="de-DE" dirty="0" err="1"/>
              <a:t>forested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b="1" dirty="0"/>
              <a:t>More </a:t>
            </a:r>
            <a:r>
              <a:rPr lang="de-DE" b="1" dirty="0" err="1"/>
              <a:t>young</a:t>
            </a:r>
            <a:r>
              <a:rPr lang="de-DE" b="1" dirty="0"/>
              <a:t> </a:t>
            </a:r>
            <a:r>
              <a:rPr lang="de-DE" b="1" dirty="0" err="1"/>
              <a:t>water</a:t>
            </a:r>
            <a:r>
              <a:rPr lang="de-DE" b="1" dirty="0"/>
              <a:t> </a:t>
            </a:r>
            <a:r>
              <a:rPr lang="de-DE" b="1" dirty="0" err="1"/>
              <a:t>fractions</a:t>
            </a:r>
            <a:r>
              <a:rPr lang="de-DE" b="1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b="1" dirty="0"/>
              <a:t>dry </a:t>
            </a:r>
            <a:r>
              <a:rPr lang="de-DE" b="1" dirty="0" err="1"/>
              <a:t>years</a:t>
            </a:r>
            <a:r>
              <a:rPr lang="de-DE" b="1" dirty="0"/>
              <a:t> </a:t>
            </a:r>
            <a:r>
              <a:rPr lang="de-DE" dirty="0"/>
              <a:t>– </a:t>
            </a:r>
            <a:r>
              <a:rPr lang="de-DE" dirty="0" err="1"/>
              <a:t>Why</a:t>
            </a:r>
            <a:r>
              <a:rPr lang="de-DE" dirty="0"/>
              <a:t>?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Precipitation</a:t>
            </a:r>
            <a:r>
              <a:rPr lang="de-DE" dirty="0"/>
              <a:t> falls on fast </a:t>
            </a:r>
            <a:r>
              <a:rPr lang="de-DE" dirty="0" err="1"/>
              <a:t>responding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(e.g. </a:t>
            </a:r>
            <a:r>
              <a:rPr lang="de-DE" dirty="0" err="1"/>
              <a:t>drainage</a:t>
            </a:r>
            <a:r>
              <a:rPr lang="de-DE" dirty="0"/>
              <a:t> </a:t>
            </a:r>
            <a:r>
              <a:rPr lang="de-DE" dirty="0" err="1"/>
              <a:t>dominated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) in </a:t>
            </a:r>
            <a:r>
              <a:rPr lang="de-DE" dirty="0" err="1"/>
              <a:t>catchment</a:t>
            </a:r>
            <a:r>
              <a:rPr lang="de-DE" dirty="0"/>
              <a:t> </a:t>
            </a:r>
            <a:br>
              <a:rPr lang="de-DE" dirty="0"/>
            </a:br>
            <a:r>
              <a:rPr lang="de-DE" sz="2000" dirty="0"/>
              <a:t>→</a:t>
            </a:r>
            <a:r>
              <a:rPr lang="de-DE" dirty="0"/>
              <a:t> Bypass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water</a:t>
            </a:r>
            <a:endParaRPr lang="de-DE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Domininant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runoff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soil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was </a:t>
            </a:r>
            <a:r>
              <a:rPr lang="de-DE" dirty="0" err="1"/>
              <a:t>drying</a:t>
            </a:r>
            <a:r>
              <a:rPr lang="de-DE" dirty="0"/>
              <a:t> out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b="1" dirty="0" err="1"/>
              <a:t>Highfrequency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monthly</a:t>
            </a:r>
            <a:r>
              <a:rPr lang="de-DE" dirty="0"/>
              <a:t>/</a:t>
            </a:r>
            <a:r>
              <a:rPr lang="de-DE" dirty="0" err="1"/>
              <a:t>biweekly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 err="1"/>
              <a:t>Complex</a:t>
            </a:r>
            <a:r>
              <a:rPr lang="de-DE" dirty="0"/>
              <a:t> regional and </a:t>
            </a:r>
            <a:r>
              <a:rPr lang="de-DE" dirty="0" err="1"/>
              <a:t>geological</a:t>
            </a:r>
            <a:r>
              <a:rPr lang="de-DE" dirty="0"/>
              <a:t> </a:t>
            </a:r>
            <a:r>
              <a:rPr lang="de-DE" dirty="0" err="1"/>
              <a:t>characteristics</a:t>
            </a:r>
            <a:r>
              <a:rPr lang="de-DE" dirty="0"/>
              <a:t> in </a:t>
            </a:r>
            <a:r>
              <a:rPr lang="de-DE" dirty="0" err="1"/>
              <a:t>Meisdorfer</a:t>
            </a:r>
            <a:r>
              <a:rPr lang="de-DE" dirty="0"/>
              <a:t> Sauerbach </a:t>
            </a:r>
            <a:r>
              <a:rPr lang="de-DE" dirty="0" err="1"/>
              <a:t>catchment</a:t>
            </a:r>
            <a:endParaRPr lang="de-DE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/>
              <a:t>Plan: </a:t>
            </a:r>
            <a:r>
              <a:rPr lang="de-DE" dirty="0" err="1"/>
              <a:t>Apply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catchments</a:t>
            </a:r>
            <a:endParaRPr lang="en-GB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954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DBC3698-810C-477F-8A1E-5669FC4B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C2739E-ED6F-4198-AA78-E2A9941A46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5358486-24A7-4330-B22A-3F65526A96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de-D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de-D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de-D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de-D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de-DE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4334222-325F-49FE-8750-B0B5B221E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0EDD9CCF-AA82-41DD-84AB-B522C8DD0A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r="12133"/>
          <a:stretch>
            <a:fillRect/>
          </a:stretch>
        </p:blipFill>
        <p:spPr/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15325818-12CD-4554-91CC-F17BCB6B2DB8}"/>
              </a:ext>
            </a:extLst>
          </p:cNvPr>
          <p:cNvSpPr txBox="1">
            <a:spLocks/>
          </p:cNvSpPr>
          <p:nvPr/>
        </p:nvSpPr>
        <p:spPr>
          <a:xfrm>
            <a:off x="287524" y="1163115"/>
            <a:ext cx="8435119" cy="118813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ts val="22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  <a:endParaRPr lang="de-DE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A149AF4-1C6B-4C27-BE2C-2E41DA9BA207}"/>
              </a:ext>
            </a:extLst>
          </p:cNvPr>
          <p:cNvSpPr txBox="1"/>
          <p:nvPr/>
        </p:nvSpPr>
        <p:spPr>
          <a:xfrm>
            <a:off x="503548" y="4227934"/>
            <a:ext cx="342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Contact: christina.radtke@ufz.de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77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A83AD61E-A4FE-4483-98A0-E00C12DB98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b="15701"/>
          <a:stretch/>
        </p:blipFill>
        <p:spPr>
          <a:xfrm>
            <a:off x="4801815" y="159482"/>
            <a:ext cx="4313969" cy="46959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EB08E8-7E9B-4EF1-8A13-A81C0E9BE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38A700"/>
              </a:clrFrom>
              <a:clrTo>
                <a:srgbClr val="38A7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334" r="1252" b="15701"/>
          <a:stretch/>
        </p:blipFill>
        <p:spPr>
          <a:xfrm>
            <a:off x="5148064" y="159482"/>
            <a:ext cx="3910233" cy="469598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48EB386-D450-4DC8-81C4-1B4CA5FEB6BD}"/>
              </a:ext>
            </a:extLst>
          </p:cNvPr>
          <p:cNvSpPr txBox="1"/>
          <p:nvPr/>
        </p:nvSpPr>
        <p:spPr>
          <a:xfrm>
            <a:off x="8280000" y="4080908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Good</a:t>
            </a:r>
            <a:endParaRPr lang="de-DE" dirty="0"/>
          </a:p>
          <a:p>
            <a:r>
              <a:rPr lang="de-DE" dirty="0"/>
              <a:t>Bad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65000"/>
            <a:ext cx="8424000" cy="659962"/>
          </a:xfrm>
        </p:spPr>
        <p:txBody>
          <a:bodyPr>
            <a:noAutofit/>
          </a:bodyPr>
          <a:lstStyle/>
          <a:p>
            <a:br>
              <a:rPr lang="de-DE" dirty="0"/>
            </a:br>
            <a:r>
              <a:rPr lang="de-DE" dirty="0"/>
              <a:t>Background Information</a:t>
            </a:r>
            <a:endParaRPr lang="de-DE" b="0" dirty="0"/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3" name="Fußzeilenplatzhalt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786CC9C-CFCB-44E1-8B16-87728FA54F93}"/>
              </a:ext>
            </a:extLst>
          </p:cNvPr>
          <p:cNvSpPr txBox="1">
            <a:spLocks/>
          </p:cNvSpPr>
          <p:nvPr/>
        </p:nvSpPr>
        <p:spPr>
          <a:xfrm>
            <a:off x="107504" y="1023578"/>
            <a:ext cx="5040560" cy="3602335"/>
          </a:xfrm>
          <a:prstGeom prst="rect">
            <a:avLst/>
          </a:prstGeom>
        </p:spPr>
        <p:txBody>
          <a:bodyPr/>
          <a:lstStyle>
            <a:lvl1pPr marL="180975" indent="-180975" algn="l" defTabSz="1800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630"/>
              </a:spcAft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dirty="0"/>
              <a:t>Problem: </a:t>
            </a:r>
          </a:p>
          <a:p>
            <a:pPr lvl="1"/>
            <a:r>
              <a:rPr lang="de-DE" dirty="0"/>
              <a:t>High </a:t>
            </a:r>
            <a:r>
              <a:rPr lang="de-DE" b="1" dirty="0" err="1"/>
              <a:t>nitrate</a:t>
            </a:r>
            <a:r>
              <a:rPr lang="de-DE" b="1" dirty="0"/>
              <a:t> </a:t>
            </a:r>
            <a:r>
              <a:rPr lang="de-DE" b="1" dirty="0" err="1"/>
              <a:t>concentrations</a:t>
            </a:r>
            <a:r>
              <a:rPr lang="de-DE" dirty="0"/>
              <a:t> </a:t>
            </a:r>
          </a:p>
          <a:p>
            <a:pPr lvl="1"/>
            <a:r>
              <a:rPr lang="de-DE" b="1" dirty="0" err="1"/>
              <a:t>Legacys</a:t>
            </a:r>
            <a:r>
              <a:rPr lang="de-DE" dirty="0"/>
              <a:t> and time lag</a:t>
            </a:r>
          </a:p>
          <a:p>
            <a:pPr lvl="1"/>
            <a:endParaRPr lang="de-DE" dirty="0"/>
          </a:p>
          <a:p>
            <a:r>
              <a:rPr lang="de-DE" dirty="0"/>
              <a:t>Gain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nitrate</a:t>
            </a:r>
            <a:r>
              <a:rPr lang="de-DE" dirty="0"/>
              <a:t> and </a:t>
            </a: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paths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Usage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stable</a:t>
            </a:r>
            <a:r>
              <a:rPr lang="de-DE" b="1" dirty="0"/>
              <a:t> </a:t>
            </a:r>
            <a:r>
              <a:rPr lang="de-DE" b="1" dirty="0" err="1"/>
              <a:t>isotopic</a:t>
            </a:r>
            <a:r>
              <a:rPr lang="de-DE" b="1" dirty="0"/>
              <a:t> </a:t>
            </a:r>
            <a:r>
              <a:rPr lang="de-DE" b="1" dirty="0" err="1"/>
              <a:t>signatures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δ</a:t>
            </a:r>
            <a:r>
              <a:rPr lang="de-DE" baseline="30000" dirty="0"/>
              <a:t>18</a:t>
            </a:r>
            <a:r>
              <a:rPr lang="de-DE" dirty="0"/>
              <a:t>O-H</a:t>
            </a:r>
            <a:r>
              <a:rPr lang="de-DE" baseline="-25000" dirty="0"/>
              <a:t>2</a:t>
            </a:r>
            <a:r>
              <a:rPr lang="de-DE" dirty="0"/>
              <a:t>O,   δ</a:t>
            </a:r>
            <a:r>
              <a:rPr lang="de-DE" baseline="30000" dirty="0"/>
              <a:t>2</a:t>
            </a:r>
            <a:r>
              <a:rPr lang="de-DE" dirty="0"/>
              <a:t>H-H</a:t>
            </a:r>
            <a:r>
              <a:rPr lang="de-DE" baseline="-25000" dirty="0"/>
              <a:t>2</a:t>
            </a:r>
            <a:r>
              <a:rPr lang="de-DE" dirty="0"/>
              <a:t>O   &amp;   δ</a:t>
            </a:r>
            <a:r>
              <a:rPr lang="de-DE" baseline="30000" dirty="0"/>
              <a:t>18</a:t>
            </a:r>
            <a:r>
              <a:rPr lang="de-DE" dirty="0"/>
              <a:t>O-NO</a:t>
            </a:r>
            <a:r>
              <a:rPr lang="de-DE" baseline="-25000" dirty="0"/>
              <a:t>3</a:t>
            </a:r>
            <a:r>
              <a:rPr lang="de-DE" dirty="0"/>
              <a:t>,   δ</a:t>
            </a:r>
            <a:r>
              <a:rPr lang="de-DE" baseline="30000" dirty="0"/>
              <a:t>15</a:t>
            </a:r>
            <a:r>
              <a:rPr lang="de-DE" dirty="0"/>
              <a:t>N-NO</a:t>
            </a:r>
            <a:r>
              <a:rPr lang="de-DE" baseline="-25000" dirty="0"/>
              <a:t>3</a:t>
            </a: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Hypotheses</a:t>
            </a:r>
            <a:r>
              <a:rPr lang="de-DE" dirty="0"/>
              <a:t>:</a:t>
            </a:r>
          </a:p>
          <a:p>
            <a:pPr lvl="1"/>
            <a:r>
              <a:rPr lang="de-DE" b="1" dirty="0"/>
              <a:t>Transit </a:t>
            </a:r>
            <a:r>
              <a:rPr lang="de-DE" b="1" dirty="0" err="1"/>
              <a:t>times</a:t>
            </a:r>
            <a:r>
              <a:rPr lang="de-DE" b="1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nitrate</a:t>
            </a:r>
            <a:r>
              <a:rPr lang="de-DE" dirty="0"/>
              <a:t> </a:t>
            </a:r>
            <a:r>
              <a:rPr lang="de-DE" b="1" dirty="0" err="1"/>
              <a:t>vary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hydrological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</a:p>
          <a:p>
            <a:pPr lvl="1"/>
            <a:r>
              <a:rPr lang="de-DE" b="1" dirty="0" err="1"/>
              <a:t>Decoupling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nitrate</a:t>
            </a:r>
            <a:r>
              <a:rPr lang="de-DE" dirty="0"/>
              <a:t>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and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times</a:t>
            </a:r>
            <a:endParaRPr lang="de-DE" dirty="0"/>
          </a:p>
          <a:p>
            <a:pPr lvl="2"/>
            <a:r>
              <a:rPr lang="de-DE" dirty="0"/>
              <a:t>Nitrate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younger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water</a:t>
            </a:r>
            <a:endParaRPr lang="de-DE" dirty="0"/>
          </a:p>
          <a:p>
            <a:pPr marL="180975" lvl="1" indent="0">
              <a:buNone/>
            </a:pP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3C91CAF-ACE1-407D-A596-CDBC73ADC7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85000" r="94965" b="10100"/>
          <a:stretch/>
        </p:blipFill>
        <p:spPr>
          <a:xfrm>
            <a:off x="8064388" y="4046385"/>
            <a:ext cx="324544" cy="7216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6B1686-0DED-4722-9693-29721F5E9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87689" r="94965" b="10100"/>
          <a:stretch/>
        </p:blipFill>
        <p:spPr>
          <a:xfrm>
            <a:off x="8045477" y="4443958"/>
            <a:ext cx="343455" cy="32556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09702C1-6777-43E5-9AAC-50F64CD7C120}"/>
              </a:ext>
            </a:extLst>
          </p:cNvPr>
          <p:cNvSpPr/>
          <p:nvPr/>
        </p:nvSpPr>
        <p:spPr>
          <a:xfrm>
            <a:off x="8280000" y="128229"/>
            <a:ext cx="864000" cy="3912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8F00B1-532A-4966-B5B6-D7B16339921C}"/>
              </a:ext>
            </a:extLst>
          </p:cNvPr>
          <p:cNvSpPr txBox="1"/>
          <p:nvPr/>
        </p:nvSpPr>
        <p:spPr>
          <a:xfrm>
            <a:off x="5017686" y="-56542"/>
            <a:ext cx="363640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Chemical </a:t>
            </a:r>
            <a:r>
              <a:rPr lang="de-DE" sz="1200" dirty="0" err="1"/>
              <a:t>state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groundwater</a:t>
            </a:r>
            <a:r>
              <a:rPr lang="de-DE" sz="1200" dirty="0"/>
              <a:t> </a:t>
            </a:r>
            <a:r>
              <a:rPr lang="de-DE" sz="1200" dirty="0" err="1"/>
              <a:t>bodies</a:t>
            </a:r>
            <a:r>
              <a:rPr lang="de-DE" sz="1200" dirty="0"/>
              <a:t> in Germany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5577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B6BD1D-F84A-4348-92EC-2B5201CE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Methods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745A3B-B3D5-4757-9397-975CAD0C91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50A125-C304-483B-BDCE-46E0467C5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0CFD1C2-66E5-44EC-9C43-0C7AFBE2EA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0371" y="1130400"/>
            <a:ext cx="4681028" cy="359092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de-DE" dirty="0" err="1"/>
              <a:t>Mesoscale</a:t>
            </a:r>
            <a:r>
              <a:rPr lang="de-DE" dirty="0"/>
              <a:t> Hydrological Model Nitrate</a:t>
            </a:r>
            <a:r>
              <a:rPr lang="de-DE" baseline="30000" dirty="0"/>
              <a:t>1</a:t>
            </a:r>
          </a:p>
          <a:p>
            <a:pPr lvl="1"/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fluxes</a:t>
            </a:r>
            <a:r>
              <a:rPr lang="de-DE" dirty="0"/>
              <a:t> (</a:t>
            </a:r>
            <a:r>
              <a:rPr lang="de-DE" dirty="0" err="1"/>
              <a:t>ET,P,Q,Leaching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Nitrate </a:t>
            </a:r>
            <a:r>
              <a:rPr lang="de-DE" dirty="0" err="1"/>
              <a:t>concentrations</a:t>
            </a:r>
            <a:r>
              <a:rPr lang="de-DE" dirty="0"/>
              <a:t> (in </a:t>
            </a:r>
            <a:r>
              <a:rPr lang="de-DE" dirty="0" err="1"/>
              <a:t>Leaching</a:t>
            </a:r>
            <a:r>
              <a:rPr lang="de-DE" dirty="0"/>
              <a:t>, Q)</a:t>
            </a:r>
          </a:p>
          <a:p>
            <a:pPr lvl="1"/>
            <a:endParaRPr lang="de-DE" dirty="0"/>
          </a:p>
          <a:p>
            <a:pPr>
              <a:spcAft>
                <a:spcPts val="0"/>
              </a:spcAft>
            </a:pPr>
            <a:r>
              <a:rPr lang="de-DE" dirty="0"/>
              <a:t>M</a:t>
            </a:r>
            <a:r>
              <a:rPr lang="en-GB" dirty="0" err="1"/>
              <a:t>odified</a:t>
            </a:r>
            <a:r>
              <a:rPr lang="en-GB" dirty="0"/>
              <a:t> tran-SAS</a:t>
            </a:r>
            <a:r>
              <a:rPr lang="en-GB" baseline="30000" dirty="0"/>
              <a:t>2</a:t>
            </a:r>
          </a:p>
          <a:p>
            <a:pPr lvl="1"/>
            <a:r>
              <a:rPr lang="de-DE" dirty="0" err="1"/>
              <a:t>Based</a:t>
            </a:r>
            <a:r>
              <a:rPr lang="de-DE" dirty="0"/>
              <a:t> on </a:t>
            </a:r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: δ</a:t>
            </a:r>
            <a:r>
              <a:rPr lang="de-DE" baseline="30000" dirty="0"/>
              <a:t>18</a:t>
            </a:r>
            <a:r>
              <a:rPr lang="de-DE" dirty="0"/>
              <a:t>O</a:t>
            </a:r>
          </a:p>
          <a:p>
            <a:pPr lvl="1"/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simulate</a:t>
            </a:r>
            <a:r>
              <a:rPr lang="de-DE" dirty="0"/>
              <a:t> </a:t>
            </a:r>
            <a:r>
              <a:rPr lang="de-DE" dirty="0" err="1"/>
              <a:t>transit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and </a:t>
            </a:r>
            <a:r>
              <a:rPr lang="de-DE" dirty="0" err="1"/>
              <a:t>age</a:t>
            </a:r>
            <a:endParaRPr lang="de-DE" dirty="0"/>
          </a:p>
          <a:p>
            <a:pPr lvl="1"/>
            <a:r>
              <a:rPr lang="de-DE" dirty="0" err="1"/>
              <a:t>Modifications</a:t>
            </a:r>
            <a:r>
              <a:rPr lang="de-DE" dirty="0"/>
              <a:t>:</a:t>
            </a:r>
          </a:p>
          <a:p>
            <a:pPr lvl="2"/>
            <a:r>
              <a:rPr lang="de-DE" dirty="0"/>
              <a:t>Second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biogeochemical</a:t>
            </a:r>
            <a:r>
              <a:rPr lang="de-DE" dirty="0"/>
              <a:t> </a:t>
            </a:r>
            <a:r>
              <a:rPr lang="de-DE" dirty="0" err="1"/>
              <a:t>processes</a:t>
            </a:r>
            <a:endParaRPr lang="de-DE" dirty="0"/>
          </a:p>
          <a:p>
            <a:pPr lvl="2"/>
            <a:r>
              <a:rPr lang="de-DE" dirty="0" err="1"/>
              <a:t>Processes</a:t>
            </a:r>
            <a:r>
              <a:rPr lang="de-DE" dirty="0"/>
              <a:t>: </a:t>
            </a:r>
            <a:r>
              <a:rPr lang="de-DE" dirty="0" err="1"/>
              <a:t>nitrification</a:t>
            </a:r>
            <a:r>
              <a:rPr lang="de-DE" dirty="0"/>
              <a:t>, </a:t>
            </a:r>
            <a:r>
              <a:rPr lang="de-DE" dirty="0" err="1"/>
              <a:t>denitrification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7E3F6F-2AC5-4BF0-A7C3-7449E0B91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>
          <a:xfrm>
            <a:off x="179512" y="2453338"/>
            <a:ext cx="4031940" cy="2674696"/>
          </a:xfrm>
          <a:prstGeom prst="rect">
            <a:avLst/>
          </a:prstGeom>
        </p:spPr>
      </p:pic>
      <p:sp>
        <p:nvSpPr>
          <p:cNvPr id="8" name="Textplatzhalter 8">
            <a:extLst>
              <a:ext uri="{FF2B5EF4-FFF2-40B4-BE49-F238E27FC236}">
                <a16:creationId xmlns:a16="http://schemas.microsoft.com/office/drawing/2014/main" id="{E82D17CF-99A2-4CD9-820B-F535DDC745A2}"/>
              </a:ext>
            </a:extLst>
          </p:cNvPr>
          <p:cNvSpPr txBox="1">
            <a:spLocks/>
          </p:cNvSpPr>
          <p:nvPr/>
        </p:nvSpPr>
        <p:spPr>
          <a:xfrm>
            <a:off x="52601" y="1059582"/>
            <a:ext cx="4357770" cy="3590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700"/>
              </a:lnSpc>
              <a:spcBef>
                <a:spcPts val="0"/>
              </a:spcBef>
              <a:spcAft>
                <a:spcPts val="1630"/>
              </a:spcAft>
              <a:buClr>
                <a:schemeClr val="tx2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lnSpc>
                <a:spcPts val="17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de-DE" dirty="0" err="1"/>
              <a:t>Meisdorfer</a:t>
            </a:r>
            <a:r>
              <a:rPr lang="de-DE" dirty="0"/>
              <a:t> Sauerbach (11.5 km²)</a:t>
            </a:r>
          </a:p>
          <a:p>
            <a:pPr lvl="1">
              <a:spcBef>
                <a:spcPts val="600"/>
              </a:spcBef>
            </a:pPr>
            <a:r>
              <a:rPr lang="de-DE" dirty="0"/>
              <a:t>Isotope </a:t>
            </a:r>
            <a:r>
              <a:rPr lang="de-DE" dirty="0" err="1"/>
              <a:t>data</a:t>
            </a:r>
            <a:endParaRPr lang="de-DE" dirty="0"/>
          </a:p>
          <a:p>
            <a:pPr lvl="2"/>
            <a:r>
              <a:rPr lang="de-DE" dirty="0" err="1"/>
              <a:t>Precipitation</a:t>
            </a:r>
            <a:r>
              <a:rPr lang="de-DE" dirty="0"/>
              <a:t>: 		Stream: </a:t>
            </a:r>
            <a:br>
              <a:rPr lang="de-DE" dirty="0"/>
            </a:br>
            <a:r>
              <a:rPr lang="de-DE" dirty="0"/>
              <a:t>2013-2017 </a:t>
            </a:r>
            <a:r>
              <a:rPr lang="de-DE" dirty="0" err="1"/>
              <a:t>monthly</a:t>
            </a:r>
            <a:r>
              <a:rPr lang="de-DE" dirty="0"/>
              <a:t>, 	2017-2019 </a:t>
            </a:r>
            <a:r>
              <a:rPr lang="de-DE" dirty="0" err="1"/>
              <a:t>biweekly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2017-2020 </a:t>
            </a:r>
            <a:r>
              <a:rPr lang="de-DE" dirty="0" err="1"/>
              <a:t>daily</a:t>
            </a:r>
            <a:r>
              <a:rPr lang="de-DE" dirty="0"/>
              <a:t> 	2019-2020 </a:t>
            </a:r>
            <a:r>
              <a:rPr lang="de-DE" dirty="0" err="1"/>
              <a:t>daily</a:t>
            </a:r>
            <a:endParaRPr lang="de-DE" dirty="0"/>
          </a:p>
          <a:p>
            <a:pPr lvl="2"/>
            <a:endParaRPr lang="de-DE" dirty="0"/>
          </a:p>
          <a:p>
            <a:pPr marL="360363" lvl="2" indent="0">
              <a:buFont typeface="Wingdings" panose="05000000000000000000" pitchFamily="2" charset="2"/>
              <a:buNone/>
            </a:pPr>
            <a:br>
              <a:rPr lang="de-DE" dirty="0"/>
            </a:br>
            <a:br>
              <a:rPr lang="de-DE" dirty="0"/>
            </a:br>
            <a:endParaRPr lang="de-DE" dirty="0"/>
          </a:p>
          <a:p>
            <a:pPr lvl="1"/>
            <a:endParaRPr lang="en-GB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6B13EC1-A8F7-4EEF-9B64-2EA2FE2A4F4C}"/>
              </a:ext>
            </a:extLst>
          </p:cNvPr>
          <p:cNvSpPr txBox="1"/>
          <p:nvPr/>
        </p:nvSpPr>
        <p:spPr>
          <a:xfrm>
            <a:off x="4680012" y="4335946"/>
            <a:ext cx="47479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baseline="30000" dirty="0"/>
              <a:t>1 </a:t>
            </a:r>
            <a:r>
              <a:rPr lang="en-GB" sz="700" dirty="0"/>
              <a:t>Yang, X., &amp; Rode, M. (2020). A Fully Distributed Catchment Nitrate Model - </a:t>
            </a:r>
            <a:r>
              <a:rPr lang="en-GB" sz="700" dirty="0" err="1"/>
              <a:t>mHM</a:t>
            </a:r>
            <a:r>
              <a:rPr lang="en-GB" sz="700" dirty="0"/>
              <a:t>-Nitrate v2.0. </a:t>
            </a:r>
            <a:r>
              <a:rPr lang="en-GB" sz="700" i="1" dirty="0" err="1"/>
              <a:t>Zenodo</a:t>
            </a:r>
            <a:r>
              <a:rPr lang="en-GB" sz="700" dirty="0"/>
              <a:t>. doi:10.5281/zenodo.3891629</a:t>
            </a:r>
          </a:p>
          <a:p>
            <a:r>
              <a:rPr lang="de-DE" sz="700" baseline="30000" dirty="0"/>
              <a:t>2</a:t>
            </a:r>
            <a:r>
              <a:rPr lang="en-GB" sz="800" baseline="30000" dirty="0"/>
              <a:t> </a:t>
            </a:r>
            <a:r>
              <a:rPr lang="en-GB" sz="700" dirty="0" err="1"/>
              <a:t>Benettin</a:t>
            </a:r>
            <a:r>
              <a:rPr lang="en-GB" sz="700" dirty="0"/>
              <a:t>, P., &amp; </a:t>
            </a:r>
            <a:r>
              <a:rPr lang="en-GB" sz="700" dirty="0" err="1"/>
              <a:t>Bertuzzo</a:t>
            </a:r>
            <a:r>
              <a:rPr lang="en-GB" sz="700" dirty="0"/>
              <a:t>, E. (2018). </a:t>
            </a:r>
            <a:r>
              <a:rPr lang="en-GB" sz="700" dirty="0" err="1"/>
              <a:t>tran</a:t>
            </a:r>
            <a:r>
              <a:rPr lang="en-GB" sz="700" dirty="0"/>
              <a:t>-SAS v1.0: a numerical model to compute catchment-scale hydrologic transport using </a:t>
            </a:r>
            <a:r>
              <a:rPr lang="en-GB" sz="700" dirty="0" err="1"/>
              <a:t>StorAge</a:t>
            </a:r>
            <a:r>
              <a:rPr lang="en-GB" sz="700" dirty="0"/>
              <a:t> Selection functions. </a:t>
            </a:r>
            <a:r>
              <a:rPr lang="en-GB" sz="700" i="1" dirty="0"/>
              <a:t>Geoscientific Model Development</a:t>
            </a:r>
            <a:r>
              <a:rPr lang="en-GB" sz="700" dirty="0"/>
              <a:t>, pp. 1627-1639.</a:t>
            </a:r>
          </a:p>
          <a:p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373565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AB55C-4270-4335-8F2A-2F3CFFEA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Methods: </a:t>
            </a:r>
            <a:r>
              <a:rPr lang="de-DE" dirty="0" err="1"/>
              <a:t>laboratory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0C6CBF-8343-47B9-801B-EB947C492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DEB368-B422-4AA8-8D48-EE7867A5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179BE1B-DA36-4543-BC6C-533D93BC9F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987574"/>
            <a:ext cx="3277121" cy="3733751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err="1"/>
              <a:t>Water</a:t>
            </a:r>
            <a:r>
              <a:rPr lang="de-DE" u="sng" dirty="0"/>
              <a:t> isotopes</a:t>
            </a:r>
          </a:p>
          <a:p>
            <a:r>
              <a:rPr lang="de-DE" dirty="0" err="1"/>
              <a:t>Water</a:t>
            </a:r>
            <a:r>
              <a:rPr lang="de-DE" dirty="0"/>
              <a:t> sample </a:t>
            </a:r>
            <a:r>
              <a:rPr lang="de-DE" dirty="0" err="1"/>
              <a:t>filtration</a:t>
            </a:r>
            <a:r>
              <a:rPr lang="de-DE" dirty="0"/>
              <a:t> (0.45 µm)</a:t>
            </a:r>
          </a:p>
          <a:p>
            <a:r>
              <a:rPr lang="en-GB" dirty="0" err="1"/>
              <a:t>Picarro</a:t>
            </a:r>
            <a:r>
              <a:rPr lang="en-GB" dirty="0"/>
              <a:t> L1120-I analyser based on laser spectroscopy </a:t>
            </a:r>
          </a:p>
          <a:p>
            <a:r>
              <a:rPr lang="en-GB" dirty="0"/>
              <a:t>standard deviation of ± 0,6 ‰</a:t>
            </a:r>
            <a:r>
              <a:rPr lang="en-GB" baseline="-25000" dirty="0"/>
              <a:t>VSMOW</a:t>
            </a:r>
            <a:r>
              <a:rPr lang="en-GB" dirty="0"/>
              <a:t> for </a:t>
            </a:r>
            <a:r>
              <a:rPr lang="de-DE" dirty="0"/>
              <a:t>δ</a:t>
            </a:r>
            <a:r>
              <a:rPr lang="en-GB" baseline="30000" dirty="0"/>
              <a:t>2</a:t>
            </a:r>
            <a:r>
              <a:rPr lang="en-GB" dirty="0"/>
              <a:t>H and ± 0,2 ‰</a:t>
            </a:r>
            <a:r>
              <a:rPr lang="en-GB" baseline="-25000" dirty="0"/>
              <a:t>VSMOW</a:t>
            </a:r>
            <a:r>
              <a:rPr lang="en-GB" dirty="0"/>
              <a:t> for </a:t>
            </a:r>
            <a:r>
              <a:rPr lang="de-DE" dirty="0"/>
              <a:t>δ</a:t>
            </a:r>
            <a:r>
              <a:rPr lang="en-GB" baseline="30000" dirty="0"/>
              <a:t>18</a:t>
            </a:r>
            <a:r>
              <a:rPr lang="en-GB" dirty="0"/>
              <a:t>O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5D6002C-A97F-413A-A623-35CA2DCB6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897" y="987574"/>
            <a:ext cx="5508104" cy="3820163"/>
          </a:xfrm>
        </p:spPr>
        <p:txBody>
          <a:bodyPr/>
          <a:lstStyle/>
          <a:p>
            <a:pPr marL="0" indent="0">
              <a:spcAft>
                <a:spcPts val="1600"/>
              </a:spcAft>
              <a:buNone/>
            </a:pPr>
            <a:r>
              <a:rPr lang="de-DE" u="sng" dirty="0"/>
              <a:t>Nitrate isotopes and </a:t>
            </a:r>
            <a:r>
              <a:rPr lang="de-DE" u="sng" dirty="0" err="1"/>
              <a:t>nitrate</a:t>
            </a:r>
            <a:r>
              <a:rPr lang="de-DE" u="sng" dirty="0"/>
              <a:t> </a:t>
            </a:r>
            <a:r>
              <a:rPr lang="de-DE" u="sng" dirty="0" err="1"/>
              <a:t>concentration</a:t>
            </a:r>
            <a:endParaRPr lang="de-DE" u="sng" dirty="0"/>
          </a:p>
          <a:p>
            <a:pPr>
              <a:spcAft>
                <a:spcPts val="1600"/>
              </a:spcAft>
            </a:pPr>
            <a:r>
              <a:rPr lang="de-DE" dirty="0" err="1"/>
              <a:t>Water</a:t>
            </a:r>
            <a:r>
              <a:rPr lang="de-DE" dirty="0"/>
              <a:t> sample </a:t>
            </a:r>
            <a:r>
              <a:rPr lang="de-DE" dirty="0" err="1"/>
              <a:t>filtration</a:t>
            </a:r>
            <a:r>
              <a:rPr lang="de-DE" dirty="0"/>
              <a:t> (0.45 µm)</a:t>
            </a:r>
          </a:p>
          <a:p>
            <a:pPr>
              <a:spcAft>
                <a:spcPts val="1600"/>
              </a:spcAft>
            </a:pPr>
            <a:r>
              <a:rPr lang="en-GB" dirty="0" err="1"/>
              <a:t>denitrifier</a:t>
            </a:r>
            <a:r>
              <a:rPr lang="en-GB" dirty="0"/>
              <a:t> method with bacteria strains of </a:t>
            </a:r>
            <a:r>
              <a:rPr lang="en-GB" i="1" dirty="0"/>
              <a:t>Pseudomonas </a:t>
            </a:r>
            <a:r>
              <a:rPr lang="en-GB" i="1" dirty="0" err="1"/>
              <a:t>chlororaphis</a:t>
            </a:r>
            <a:r>
              <a:rPr lang="en-GB" dirty="0"/>
              <a:t> was used for the measurement of isotopic composition of dissolved nitrate</a:t>
            </a:r>
            <a:endParaRPr lang="de-DE" dirty="0"/>
          </a:p>
          <a:p>
            <a:pPr>
              <a:spcAft>
                <a:spcPts val="1600"/>
              </a:spcAft>
            </a:pPr>
            <a:r>
              <a:rPr lang="en-GB" dirty="0"/>
              <a:t>Nitrate isotope analysis with mass spectrometer DELTA V Plus in combination with a </a:t>
            </a:r>
            <a:r>
              <a:rPr lang="en-GB" dirty="0" err="1"/>
              <a:t>GasBench</a:t>
            </a:r>
            <a:r>
              <a:rPr lang="en-GB" dirty="0"/>
              <a:t> II from Thermo Scientific</a:t>
            </a:r>
          </a:p>
          <a:p>
            <a:pPr>
              <a:spcAft>
                <a:spcPts val="1600"/>
              </a:spcAft>
            </a:pPr>
            <a:r>
              <a:rPr lang="en-GB" dirty="0"/>
              <a:t>the analytical precision for nitrogen and oxygen isotope measurements of nitrate are 0.4 and 1.6 ‰, respectively, international standards (USGS32, USGS34, USGS35 and IAEA NO3) were applied for calibration</a:t>
            </a:r>
            <a:endParaRPr lang="de-DE" dirty="0"/>
          </a:p>
          <a:p>
            <a:pPr>
              <a:spcAft>
                <a:spcPts val="1600"/>
              </a:spcAft>
            </a:pPr>
            <a:r>
              <a:rPr lang="en-GB" dirty="0"/>
              <a:t>nitrate concentration was measured by ion chromatography with a </a:t>
            </a:r>
            <a:r>
              <a:rPr lang="en-GB" dirty="0" err="1"/>
              <a:t>Dionex</a:t>
            </a:r>
            <a:r>
              <a:rPr lang="en-GB" dirty="0"/>
              <a:t> ICS-2000 combined with AS50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639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B0F8B9C-03AC-4D94-BEF7-F052A9615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46132" y="4903200"/>
            <a:ext cx="514400" cy="144000"/>
          </a:xfrm>
        </p:spPr>
        <p:txBody>
          <a:bodyPr/>
          <a:lstStyle/>
          <a:p>
            <a:fld id="{EA7858BA-97FF-467B-88B5-B4FF2FCC31FE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7B439642-8963-40DD-BE0E-D0FB2170AE24}"/>
              </a:ext>
            </a:extLst>
          </p:cNvPr>
          <p:cNvGrpSpPr/>
          <p:nvPr/>
        </p:nvGrpSpPr>
        <p:grpSpPr>
          <a:xfrm>
            <a:off x="-51601" y="31202"/>
            <a:ext cx="9412133" cy="5024824"/>
            <a:chOff x="-51601" y="31202"/>
            <a:chExt cx="9412133" cy="5024824"/>
          </a:xfrm>
        </p:grpSpPr>
        <p:sp>
          <p:nvSpPr>
            <p:cNvPr id="39" name="Foliennummernplatzhalter 2">
              <a:extLst>
                <a:ext uri="{FF2B5EF4-FFF2-40B4-BE49-F238E27FC236}">
                  <a16:creationId xmlns:a16="http://schemas.microsoft.com/office/drawing/2014/main" id="{6844B990-1A96-40F2-8390-BC907225EB61}"/>
                </a:ext>
              </a:extLst>
            </p:cNvPr>
            <p:cNvSpPr txBox="1">
              <a:spLocks/>
            </p:cNvSpPr>
            <p:nvPr/>
          </p:nvSpPr>
          <p:spPr>
            <a:xfrm>
              <a:off x="8846132" y="4903200"/>
              <a:ext cx="514400" cy="144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EA7858BA-97FF-467B-88B5-B4FF2FCC31FE}" type="slidenum">
                <a:rPr lang="de-DE" smtClean="0"/>
                <a:pPr/>
                <a:t>5</a:t>
              </a:fld>
              <a:endParaRPr lang="de-DE" dirty="0"/>
            </a:p>
          </p:txBody>
        </p:sp>
        <p:sp>
          <p:nvSpPr>
            <p:cNvPr id="41" name="Pfeil: nach oben 40">
              <a:extLst>
                <a:ext uri="{FF2B5EF4-FFF2-40B4-BE49-F238E27FC236}">
                  <a16:creationId xmlns:a16="http://schemas.microsoft.com/office/drawing/2014/main" id="{BCF22859-280F-41C9-BB54-30FB714F2A69}"/>
                </a:ext>
              </a:extLst>
            </p:cNvPr>
            <p:cNvSpPr/>
            <p:nvPr/>
          </p:nvSpPr>
          <p:spPr>
            <a:xfrm>
              <a:off x="6810901" y="31202"/>
              <a:ext cx="749431" cy="1053445"/>
            </a:xfrm>
            <a:prstGeom prst="upArrow">
              <a:avLst/>
            </a:prstGeom>
            <a:solidFill>
              <a:srgbClr val="377EB4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</a:t>
              </a: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24908EB-5063-4A59-8199-A8C2E9D3968A}"/>
                </a:ext>
              </a:extLst>
            </p:cNvPr>
            <p:cNvSpPr/>
            <p:nvPr/>
          </p:nvSpPr>
          <p:spPr>
            <a:xfrm>
              <a:off x="2771798" y="1023578"/>
              <a:ext cx="5796645" cy="971832"/>
            </a:xfrm>
            <a:prstGeom prst="rect">
              <a:avLst/>
            </a:prstGeom>
            <a:gradFill flip="none" rotWithShape="1">
              <a:gsLst>
                <a:gs pos="0">
                  <a:srgbClr val="ED7D31">
                    <a:shade val="30000"/>
                    <a:satMod val="115000"/>
                    <a:lumMod val="100000"/>
                  </a:srgbClr>
                </a:gs>
                <a:gs pos="50000">
                  <a:srgbClr val="ED7D31">
                    <a:lumMod val="75000"/>
                    <a:shade val="67500"/>
                    <a:satMod val="115000"/>
                  </a:srgbClr>
                </a:gs>
                <a:gs pos="100000">
                  <a:srgbClr val="ED7D31">
                    <a:lumMod val="75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Infiltration </a:t>
              </a:r>
              <a:r>
                <a:rPr kumimoji="0" lang="de-DE" sz="2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layer</a:t>
              </a: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A62F517F-3481-4D70-96DB-A17E179E8AD6}"/>
                </a:ext>
              </a:extLst>
            </p:cNvPr>
            <p:cNvSpPr/>
            <p:nvPr/>
          </p:nvSpPr>
          <p:spPr>
            <a:xfrm>
              <a:off x="2771799" y="2088195"/>
              <a:ext cx="5796645" cy="1867529"/>
            </a:xfrm>
            <a:prstGeom prst="rect">
              <a:avLst/>
            </a:prstGeom>
            <a:gradFill flip="none" rotWithShape="1">
              <a:gsLst>
                <a:gs pos="0">
                  <a:srgbClr val="ED7D31">
                    <a:lumMod val="75000"/>
                    <a:shade val="30000"/>
                    <a:satMod val="115000"/>
                  </a:srgbClr>
                </a:gs>
                <a:gs pos="50000">
                  <a:srgbClr val="ED7D31">
                    <a:lumMod val="75000"/>
                    <a:shade val="67500"/>
                    <a:satMod val="115000"/>
                  </a:srgbClr>
                </a:gs>
                <a:gs pos="100000">
                  <a:srgbClr val="ED7D31">
                    <a:lumMod val="75000"/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Routing </a:t>
              </a:r>
              <a:r>
                <a:rPr kumimoji="0" lang="de-DE" sz="2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storage</a:t>
              </a: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Pfeil: nach unten 51">
              <a:extLst>
                <a:ext uri="{FF2B5EF4-FFF2-40B4-BE49-F238E27FC236}">
                  <a16:creationId xmlns:a16="http://schemas.microsoft.com/office/drawing/2014/main" id="{952523A6-1CD2-41FA-9BEE-848EF99F07F4}"/>
                </a:ext>
              </a:extLst>
            </p:cNvPr>
            <p:cNvSpPr/>
            <p:nvPr/>
          </p:nvSpPr>
          <p:spPr>
            <a:xfrm>
              <a:off x="3415383" y="49490"/>
              <a:ext cx="650450" cy="1081726"/>
            </a:xfrm>
            <a:prstGeom prst="downArrow">
              <a:avLst/>
            </a:prstGeom>
            <a:solidFill>
              <a:srgbClr val="377EB4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0AB4D5B8-9D24-4397-897B-A040D75A6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722622" y="2184582"/>
              <a:ext cx="543586" cy="463723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97BC3D5B-8EC1-45AD-9533-969EF42CABF0}"/>
                    </a:ext>
                  </a:extLst>
                </p:cNvPr>
                <p:cNvSpPr txBox="1"/>
                <p:nvPr/>
              </p:nvSpPr>
              <p:spPr>
                <a:xfrm>
                  <a:off x="4266208" y="2139702"/>
                  <a:ext cx="3258120" cy="5203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de-DE" b="1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𝑵𝑶</m:t>
                        </m:r>
                        <m:r>
                          <a:rPr lang="de-DE" b="1" i="1" baseline="-4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de-DE" b="1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b="1" i="1" baseline="-4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de-DE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de-DE" b="1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de-DE" b="1" i="1" baseline="-4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de-DE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de-DE" sz="1500" b="1" baseline="-25000" dirty="0">
                    <a:solidFill>
                      <a:schemeClr val="tx1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5C76B028-22DA-410B-8D1A-5EDF819DD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6208" y="2139702"/>
                  <a:ext cx="3258120" cy="520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hteck 56">
                  <a:extLst>
                    <a:ext uri="{FF2B5EF4-FFF2-40B4-BE49-F238E27FC236}">
                      <a16:creationId xmlns:a16="http://schemas.microsoft.com/office/drawing/2014/main" id="{CC5449E5-DD56-42AF-995B-43D391979086}"/>
                    </a:ext>
                  </a:extLst>
                </p:cNvPr>
                <p:cNvSpPr/>
                <p:nvPr/>
              </p:nvSpPr>
              <p:spPr>
                <a:xfrm>
                  <a:off x="4572000" y="3399842"/>
                  <a:ext cx="3241400" cy="3808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</m:t>
                            </m:r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𝑵𝑶</m:t>
                            </m:r>
                            <m:r>
                              <a:rPr lang="de-DE" b="1" i="1" baseline="-40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𝑵𝑶</m:t>
                            </m:r>
                            <m:r>
                              <a:rPr lang="de-DE" b="1" i="1" baseline="-40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𝒑𝑵𝑶</m:t>
                        </m:r>
                        <m:r>
                          <a:rPr lang="de-DE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de-DE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∗</m:t>
                        </m:r>
                        <m:sSup>
                          <m:sSupPr>
                            <m:ctrlP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(−</m:t>
                            </m:r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  <m:r>
                              <a:rPr lang="de-DE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3" name="Rechteck 12">
                  <a:extLst>
                    <a:ext uri="{FF2B5EF4-FFF2-40B4-BE49-F238E27FC236}">
                      <a16:creationId xmlns:a16="http://schemas.microsoft.com/office/drawing/2014/main" id="{A5372C90-8888-4BEA-881A-C2A4ADD8A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3399842"/>
                  <a:ext cx="3241400" cy="380810"/>
                </a:xfrm>
                <a:prstGeom prst="rect">
                  <a:avLst/>
                </a:prstGeom>
                <a:blipFill>
                  <a:blip r:embed="rId6"/>
                  <a:stretch>
                    <a:fillRect b="-1774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feld 57">
                  <a:extLst>
                    <a:ext uri="{FF2B5EF4-FFF2-40B4-BE49-F238E27FC236}">
                      <a16:creationId xmlns:a16="http://schemas.microsoft.com/office/drawing/2014/main" id="{A705B7E0-E0C4-403D-8CDC-E0E754CC63D4}"/>
                    </a:ext>
                  </a:extLst>
                </p:cNvPr>
                <p:cNvSpPr txBox="1"/>
                <p:nvPr/>
              </p:nvSpPr>
              <p:spPr>
                <a:xfrm>
                  <a:off x="-51601" y="3445562"/>
                  <a:ext cx="498080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SAS     :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StorAge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Selection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Functions</a:t>
                  </a:r>
                  <a:endParaRPr lang="de-DE" sz="12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defTabSz="685800"/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P         :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Precipitation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[mm] &amp; </a:t>
                  </a:r>
                  <a14:m>
                    <m:oMath xmlns:m="http://schemas.openxmlformats.org/officeDocument/2006/math"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de-DE" sz="1200" b="1" i="1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de-DE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de-DE" sz="1200" b="1" i="1" baseline="-4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</m:oMath>
                  </a14:m>
                  <a:endParaRPr lang="de-DE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defTabSz="685800"/>
                  <a:r>
                    <a:rPr lang="de-DE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ET       : </a:t>
                  </a:r>
                  <a:r>
                    <a:rPr lang="de-DE" sz="12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actual</a:t>
                  </a:r>
                  <a:r>
                    <a:rPr lang="de-DE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de-DE" sz="12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Evapotranspiration</a:t>
                  </a:r>
                  <a:endParaRPr lang="de-DE" sz="12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defTabSz="685800"/>
                  <a:r>
                    <a:rPr lang="de-DE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L         : </a:t>
                  </a:r>
                  <a:r>
                    <a:rPr lang="de-DE" sz="12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Leaching</a:t>
                  </a:r>
                  <a:r>
                    <a:rPr lang="de-DE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[mm], Nitrate </a:t>
                  </a:r>
                  <a:r>
                    <a:rPr lang="de-DE" sz="1200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concentration</a:t>
                  </a:r>
                  <a:r>
                    <a:rPr lang="de-DE" sz="12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[mg/l] &amp; </a:t>
                  </a:r>
                  <a14:m>
                    <m:oMath xmlns:m="http://schemas.openxmlformats.org/officeDocument/2006/math"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de-DE" sz="1200" b="1" i="1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de-DE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de-DE" sz="1200" b="1" i="1" baseline="-4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</m:oMath>
                  </a14:m>
                  <a:endParaRPr lang="de-DE" sz="1200" dirty="0">
                    <a:latin typeface="Calibri" panose="020F0502020204030204"/>
                  </a:endParaRPr>
                </a:p>
                <a:p>
                  <a:pPr defTabSz="685800"/>
                  <a:r>
                    <a:rPr lang="de-DE" sz="12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Q        : </a:t>
                  </a:r>
                  <a:r>
                    <a:rPr lang="de-DE" sz="1200" dirty="0" err="1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Discharge</a:t>
                  </a:r>
                  <a:r>
                    <a:rPr lang="de-DE" sz="12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[mm] &amp; </a:t>
                  </a:r>
                  <a14:m>
                    <m:oMath xmlns:m="http://schemas.openxmlformats.org/officeDocument/2006/math"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de-DE" sz="1200" b="1" i="1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de-DE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𝑯</m:t>
                      </m:r>
                      <m:r>
                        <a:rPr lang="de-DE" sz="1200" b="1" i="1" baseline="-4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</m:oMath>
                  </a14:m>
                  <a:r>
                    <a:rPr lang="de-DE" sz="12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1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&amp; </m:t>
                      </m:r>
                      <m:r>
                        <a:rPr lang="de-DE" sz="1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r>
                        <a:rPr lang="de-DE" sz="1200" b="1" i="1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𝟏𝟖</m:t>
                      </m:r>
                      <m:r>
                        <a:rPr lang="de-DE" sz="1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𝑶</m:t>
                      </m:r>
                      <m:r>
                        <a:rPr lang="de-DE" sz="1200" b="1" i="1" baseline="-25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𝑵𝑶</m:t>
                      </m:r>
                      <m:r>
                        <a:rPr lang="de-DE" sz="1200" b="1" i="1" baseline="-4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de-DE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defTabSz="685800"/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O</a:t>
                  </a:r>
                  <a:r>
                    <a:rPr lang="de-DE" sz="1200" baseline="-25000" dirty="0">
                      <a:solidFill>
                        <a:prstClr val="black"/>
                      </a:solidFill>
                      <a:latin typeface="Calibri" panose="020F0502020204030204"/>
                    </a:rPr>
                    <a:t>NO</a:t>
                  </a:r>
                  <a:r>
                    <a:rPr lang="de-DE" sz="1200" baseline="-40000" dirty="0">
                      <a:solidFill>
                        <a:prstClr val="black"/>
                      </a:solidFill>
                      <a:latin typeface="Calibri" panose="020F0502020204030204"/>
                    </a:rPr>
                    <a:t>3     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: Oxygen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fractions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(</a:t>
                  </a:r>
                  <a:r>
                    <a:rPr lang="de-DE" sz="1200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16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O and </a:t>
                  </a:r>
                  <a:r>
                    <a:rPr lang="de-DE" sz="1200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18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O)</a:t>
                  </a:r>
                </a:p>
                <a:p>
                  <a:pPr defTabSz="685800"/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pNO</a:t>
                  </a:r>
                  <a:r>
                    <a:rPr lang="de-DE" sz="1200" baseline="-25000" dirty="0">
                      <a:solidFill>
                        <a:prstClr val="black"/>
                      </a:solidFill>
                      <a:latin typeface="Calibri" panose="020F0502020204030204"/>
                    </a:rPr>
                    <a:t>3   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: Age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distribution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of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nitrate</a:t>
                  </a:r>
                  <a:endParaRPr lang="de-DE" sz="12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defTabSz="685800"/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e</a:t>
                  </a:r>
                  <a:r>
                    <a:rPr lang="de-DE" sz="1200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(-k)        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: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Denitrification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with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</a:t>
                  </a:r>
                  <a:r>
                    <a:rPr lang="de-DE" sz="1200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denitrification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 rate k; k</a:t>
                  </a:r>
                  <a:r>
                    <a:rPr lang="de-DE" sz="1200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16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O &gt; k</a:t>
                  </a:r>
                  <a:r>
                    <a:rPr lang="de-DE" sz="1200" baseline="30000" dirty="0">
                      <a:solidFill>
                        <a:prstClr val="black"/>
                      </a:solidFill>
                      <a:latin typeface="Calibri" panose="020F0502020204030204"/>
                    </a:rPr>
                    <a:t>18</a:t>
                  </a:r>
                  <a:r>
                    <a:rPr lang="de-DE" sz="1200" dirty="0">
                      <a:solidFill>
                        <a:prstClr val="black"/>
                      </a:solidFill>
                      <a:latin typeface="Calibri" panose="020F0502020204030204"/>
                    </a:rPr>
                    <a:t>O</a:t>
                  </a:r>
                </a:p>
              </p:txBody>
            </p:sp>
          </mc:Choice>
          <mc:Fallback xmlns="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9754E8D0-4C68-4565-81F2-E865F3AF7C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1601" y="3445562"/>
                  <a:ext cx="4980801" cy="1569660"/>
                </a:xfrm>
                <a:prstGeom prst="rect">
                  <a:avLst/>
                </a:prstGeom>
                <a:blipFill>
                  <a:blip r:embed="rId7"/>
                  <a:stretch>
                    <a:fillRect l="-122" b="-19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Pfeil: nach oben gebogen 34">
              <a:extLst>
                <a:ext uri="{FF2B5EF4-FFF2-40B4-BE49-F238E27FC236}">
                  <a16:creationId xmlns:a16="http://schemas.microsoft.com/office/drawing/2014/main" id="{99816D8B-2A62-44CA-87ED-F8AA87BB2D73}"/>
                </a:ext>
              </a:extLst>
            </p:cNvPr>
            <p:cNvSpPr/>
            <p:nvPr/>
          </p:nvSpPr>
          <p:spPr>
            <a:xfrm rot="5400000">
              <a:off x="7503507" y="3424435"/>
              <a:ext cx="788315" cy="2474867"/>
            </a:xfrm>
            <a:custGeom>
              <a:avLst/>
              <a:gdLst>
                <a:gd name="connsiteX0" fmla="*/ 0 w 788315"/>
                <a:gd name="connsiteY0" fmla="*/ 1836304 h 2230461"/>
                <a:gd name="connsiteX1" fmla="*/ 231544 w 788315"/>
                <a:gd name="connsiteY1" fmla="*/ 1836304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0 w 788315"/>
                <a:gd name="connsiteY9" fmla="*/ 1836304 h 2230461"/>
                <a:gd name="connsiteX0" fmla="*/ 0 w 788315"/>
                <a:gd name="connsiteY0" fmla="*/ 1836304 h 2230461"/>
                <a:gd name="connsiteX1" fmla="*/ 279670 w 788315"/>
                <a:gd name="connsiteY1" fmla="*/ 950780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0 w 788315"/>
                <a:gd name="connsiteY9" fmla="*/ 1836304 h 2230461"/>
                <a:gd name="connsiteX0" fmla="*/ 48126 w 788315"/>
                <a:gd name="connsiteY0" fmla="*/ 912279 h 2230461"/>
                <a:gd name="connsiteX1" fmla="*/ 279670 w 788315"/>
                <a:gd name="connsiteY1" fmla="*/ 950780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48126 w 788315"/>
                <a:gd name="connsiteY9" fmla="*/ 912279 h 2230461"/>
                <a:gd name="connsiteX0" fmla="*/ 6851 w 788315"/>
                <a:gd name="connsiteY0" fmla="*/ 910691 h 2230461"/>
                <a:gd name="connsiteX1" fmla="*/ 279670 w 788315"/>
                <a:gd name="connsiteY1" fmla="*/ 950780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6851 w 788315"/>
                <a:gd name="connsiteY9" fmla="*/ 910691 h 2230461"/>
                <a:gd name="connsiteX0" fmla="*/ 6851 w 788315"/>
                <a:gd name="connsiteY0" fmla="*/ 910691 h 2230461"/>
                <a:gd name="connsiteX1" fmla="*/ 235220 w 788315"/>
                <a:gd name="connsiteY1" fmla="*/ 930142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6851 w 788315"/>
                <a:gd name="connsiteY9" fmla="*/ 910691 h 2230461"/>
                <a:gd name="connsiteX0" fmla="*/ 6851 w 788315"/>
                <a:gd name="connsiteY0" fmla="*/ 910691 h 2230461"/>
                <a:gd name="connsiteX1" fmla="*/ 235220 w 788315"/>
                <a:gd name="connsiteY1" fmla="*/ 895217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6851 w 788315"/>
                <a:gd name="connsiteY9" fmla="*/ 910691 h 2230461"/>
                <a:gd name="connsiteX0" fmla="*/ 6851 w 788315"/>
                <a:gd name="connsiteY0" fmla="*/ 910691 h 2230461"/>
                <a:gd name="connsiteX1" fmla="*/ 235220 w 788315"/>
                <a:gd name="connsiteY1" fmla="*/ 909505 h 2230461"/>
                <a:gd name="connsiteX2" fmla="*/ 231544 w 788315"/>
                <a:gd name="connsiteY2" fmla="*/ 394158 h 2230461"/>
                <a:gd name="connsiteX3" fmla="*/ 68930 w 788315"/>
                <a:gd name="connsiteY3" fmla="*/ 394158 h 2230461"/>
                <a:gd name="connsiteX4" fmla="*/ 428623 w 788315"/>
                <a:gd name="connsiteY4" fmla="*/ 0 h 2230461"/>
                <a:gd name="connsiteX5" fmla="*/ 788315 w 788315"/>
                <a:gd name="connsiteY5" fmla="*/ 394158 h 2230461"/>
                <a:gd name="connsiteX6" fmla="*/ 625701 w 788315"/>
                <a:gd name="connsiteY6" fmla="*/ 394158 h 2230461"/>
                <a:gd name="connsiteX7" fmla="*/ 625701 w 788315"/>
                <a:gd name="connsiteY7" fmla="*/ 2230461 h 2230461"/>
                <a:gd name="connsiteX8" fmla="*/ 0 w 788315"/>
                <a:gd name="connsiteY8" fmla="*/ 2230461 h 2230461"/>
                <a:gd name="connsiteX9" fmla="*/ 6851 w 788315"/>
                <a:gd name="connsiteY9" fmla="*/ 910691 h 223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8315" h="2230461">
                  <a:moveTo>
                    <a:pt x="6851" y="910691"/>
                  </a:moveTo>
                  <a:lnTo>
                    <a:pt x="235220" y="909505"/>
                  </a:lnTo>
                  <a:cubicBezTo>
                    <a:pt x="233995" y="730844"/>
                    <a:pt x="232769" y="572819"/>
                    <a:pt x="231544" y="394158"/>
                  </a:cubicBezTo>
                  <a:lnTo>
                    <a:pt x="68930" y="394158"/>
                  </a:lnTo>
                  <a:lnTo>
                    <a:pt x="428623" y="0"/>
                  </a:lnTo>
                  <a:lnTo>
                    <a:pt x="788315" y="394158"/>
                  </a:lnTo>
                  <a:lnTo>
                    <a:pt x="625701" y="394158"/>
                  </a:lnTo>
                  <a:lnTo>
                    <a:pt x="625701" y="2230461"/>
                  </a:lnTo>
                  <a:lnTo>
                    <a:pt x="0" y="2230461"/>
                  </a:lnTo>
                  <a:cubicBezTo>
                    <a:pt x="2284" y="1790538"/>
                    <a:pt x="4567" y="1350614"/>
                    <a:pt x="6851" y="910691"/>
                  </a:cubicBezTo>
                  <a:close/>
                </a:path>
              </a:pathLst>
            </a:custGeom>
            <a:gradFill>
              <a:gsLst>
                <a:gs pos="43000">
                  <a:srgbClr val="377EB4"/>
                </a:gs>
                <a:gs pos="100000">
                  <a:srgbClr val="88AE33"/>
                </a:gs>
              </a:gsLst>
              <a:lin ang="10800000" scaled="0"/>
            </a:gra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fik 59" descr="Filter">
              <a:extLst>
                <a:ext uri="{FF2B5EF4-FFF2-40B4-BE49-F238E27FC236}">
                  <a16:creationId xmlns:a16="http://schemas.microsoft.com/office/drawing/2014/main" id="{6D09BB29-5E61-4365-A4D5-58F40C82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00292" y="3595540"/>
              <a:ext cx="1296144" cy="11151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Pfeil: nach unten 60">
              <a:extLst>
                <a:ext uri="{FF2B5EF4-FFF2-40B4-BE49-F238E27FC236}">
                  <a16:creationId xmlns:a16="http://schemas.microsoft.com/office/drawing/2014/main" id="{4F3A7791-F797-43EE-ADBD-DC2B0698CA27}"/>
                </a:ext>
              </a:extLst>
            </p:cNvPr>
            <p:cNvSpPr/>
            <p:nvPr/>
          </p:nvSpPr>
          <p:spPr>
            <a:xfrm>
              <a:off x="2758455" y="1792063"/>
              <a:ext cx="1201477" cy="1901514"/>
            </a:xfrm>
            <a:prstGeom prst="downArrow">
              <a:avLst/>
            </a:prstGeom>
            <a:gradFill>
              <a:gsLst>
                <a:gs pos="16000">
                  <a:srgbClr val="377EB4"/>
                </a:gs>
                <a:gs pos="100000">
                  <a:srgbClr val="88AE33"/>
                </a:gs>
              </a:gsLst>
              <a:lin ang="5400000" scaled="1"/>
            </a:gra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b="1" kern="0" dirty="0">
                <a:solidFill>
                  <a:prstClr val="white"/>
                </a:solidFill>
                <a:latin typeface="Calibri" panose="020F0502020204030204"/>
              </a:endParaRPr>
            </a:p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 H</a:t>
              </a:r>
              <a:r>
                <a:rPr kumimoji="0" lang="de-DE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 &amp; NO</a:t>
              </a:r>
              <a:r>
                <a:rPr kumimoji="0" lang="de-DE" sz="180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de-DE" sz="135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hteck 61">
                  <a:extLst>
                    <a:ext uri="{FF2B5EF4-FFF2-40B4-BE49-F238E27FC236}">
                      <a16:creationId xmlns:a16="http://schemas.microsoft.com/office/drawing/2014/main" id="{7F2C41EA-2EE1-4CDC-A2DC-53EF6DEBA68F}"/>
                    </a:ext>
                  </a:extLst>
                </p:cNvPr>
                <p:cNvSpPr/>
                <p:nvPr/>
              </p:nvSpPr>
              <p:spPr>
                <a:xfrm>
                  <a:off x="7308304" y="4604233"/>
                  <a:ext cx="1595309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35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de-DE" sz="1350" b="1" i="1" baseline="30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de-DE" sz="135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sz="1350" b="1" i="1" baseline="-25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𝑵𝑶</m:t>
                        </m:r>
                        <m:r>
                          <a:rPr lang="de-DE" sz="1350" b="1" i="1" baseline="-40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de-DE" sz="1350" b="1" i="1" baseline="-400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𝜹</m:t>
                        </m:r>
                        <m:r>
                          <a:rPr lang="de-DE" sz="1400" b="1" i="1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𝟏𝟖</m:t>
                        </m:r>
                        <m:r>
                          <a:rPr lang="de-DE" sz="1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  <m:r>
                          <a:rPr lang="de-DE" sz="1400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  <m:r>
                          <a:rPr lang="de-DE" sz="1400" b="1" i="1" baseline="-4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de-DE" sz="1400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𝑶</m:t>
                        </m:r>
                      </m:oMath>
                    </m:oMathPara>
                  </a14:m>
                  <a:endParaRPr lang="de-DE" sz="135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0D77145A-FDBE-47B6-AB6B-443E7BB2F0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8304" y="4604233"/>
                  <a:ext cx="1595309" cy="307777"/>
                </a:xfrm>
                <a:prstGeom prst="rect">
                  <a:avLst/>
                </a:prstGeom>
                <a:blipFill>
                  <a:blip r:embed="rId10"/>
                  <a:stretch>
                    <a:fillRect b="-1176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50E28DED-9D31-4C53-B26E-F12B04876B27}"/>
                </a:ext>
              </a:extLst>
            </p:cNvPr>
            <p:cNvSpPr/>
            <p:nvPr/>
          </p:nvSpPr>
          <p:spPr>
            <a:xfrm>
              <a:off x="7596336" y="3691503"/>
              <a:ext cx="552011" cy="39241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de-DE" sz="2100" b="1" dirty="0">
                  <a:ln w="0"/>
                  <a:latin typeface="Calibri" panose="020F0502020204030204"/>
                </a:rPr>
                <a:t>SAS</a:t>
              </a:r>
            </a:p>
          </p:txBody>
        </p:sp>
        <p:sp>
          <p:nvSpPr>
            <p:cNvPr id="64" name="Pfeil: nach oben 63">
              <a:extLst>
                <a:ext uri="{FF2B5EF4-FFF2-40B4-BE49-F238E27FC236}">
                  <a16:creationId xmlns:a16="http://schemas.microsoft.com/office/drawing/2014/main" id="{81466702-4130-4AA1-9D15-61DC8BBB800A}"/>
                </a:ext>
              </a:extLst>
            </p:cNvPr>
            <p:cNvSpPr/>
            <p:nvPr/>
          </p:nvSpPr>
          <p:spPr>
            <a:xfrm>
              <a:off x="7704348" y="948432"/>
              <a:ext cx="806286" cy="1530915"/>
            </a:xfrm>
            <a:prstGeom prst="upArrow">
              <a:avLst>
                <a:gd name="adj1" fmla="val 50000"/>
                <a:gd name="adj2" fmla="val 73102"/>
              </a:avLst>
            </a:prstGeom>
            <a:solidFill>
              <a:srgbClr val="377EB4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</a:t>
              </a: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Gerade Verbindung mit Pfeil 64">
              <a:extLst>
                <a:ext uri="{FF2B5EF4-FFF2-40B4-BE49-F238E27FC236}">
                  <a16:creationId xmlns:a16="http://schemas.microsoft.com/office/drawing/2014/main" id="{EF6319F6-7E2C-42F1-9FD3-5BA346A351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10924" y="2900413"/>
              <a:ext cx="1361095" cy="682182"/>
            </a:xfrm>
            <a:prstGeom prst="straightConnector1">
              <a:avLst/>
            </a:prstGeom>
            <a:ln w="76200">
              <a:solidFill>
                <a:schemeClr val="bg1">
                  <a:lumMod val="5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BA5BF725-A451-4C7B-A797-96969DF26A82}"/>
                </a:ext>
              </a:extLst>
            </p:cNvPr>
            <p:cNvSpPr txBox="1"/>
            <p:nvPr/>
          </p:nvSpPr>
          <p:spPr>
            <a:xfrm>
              <a:off x="6660232" y="4299942"/>
              <a:ext cx="1112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Q </a:t>
              </a:r>
              <a:r>
                <a:rPr lang="de-DE" b="1" kern="0" dirty="0">
                  <a:solidFill>
                    <a:prstClr val="white"/>
                  </a:solidFill>
                  <a:latin typeface="Calibri" panose="020F0502020204030204"/>
                </a:rPr>
                <a:t>H</a:t>
              </a:r>
              <a:r>
                <a:rPr lang="de-DE" b="1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r>
                <a:rPr lang="de-DE" b="1" kern="0" dirty="0">
                  <a:solidFill>
                    <a:prstClr val="white"/>
                  </a:solidFill>
                  <a:latin typeface="Calibri" panose="020F0502020204030204"/>
                </a:rPr>
                <a:t>O </a:t>
              </a:r>
              <a:r>
                <a:rPr lang="de-DE" b="1" dirty="0">
                  <a:solidFill>
                    <a:schemeClr val="bg1"/>
                  </a:solidFill>
                </a:rPr>
                <a:t>&amp; NO</a:t>
              </a:r>
              <a:r>
                <a:rPr lang="de-DE" b="1" baseline="-25000" dirty="0">
                  <a:solidFill>
                    <a:schemeClr val="bg1"/>
                  </a:solidFill>
                </a:rPr>
                <a:t>3</a:t>
              </a:r>
              <a:endParaRPr lang="en-GB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3755267D-4456-4271-92EC-3194E06FA911}"/>
                </a:ext>
              </a:extLst>
            </p:cNvPr>
            <p:cNvSpPr/>
            <p:nvPr/>
          </p:nvSpPr>
          <p:spPr>
            <a:xfrm>
              <a:off x="71500" y="2096696"/>
              <a:ext cx="349816" cy="475054"/>
            </a:xfrm>
            <a:prstGeom prst="rect">
              <a:avLst/>
            </a:prstGeom>
            <a:gradFill>
              <a:gsLst>
                <a:gs pos="16000">
                  <a:srgbClr val="377EB4"/>
                </a:gs>
                <a:gs pos="100000">
                  <a:srgbClr val="88AE33"/>
                </a:gs>
              </a:gsLst>
              <a:lin ang="5400000" scaled="1"/>
            </a:gra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E738870E-2F43-4A6D-B439-1E45CD73AC0D}"/>
                </a:ext>
              </a:extLst>
            </p:cNvPr>
            <p:cNvSpPr/>
            <p:nvPr/>
          </p:nvSpPr>
          <p:spPr>
            <a:xfrm>
              <a:off x="71501" y="1540202"/>
              <a:ext cx="349816" cy="473428"/>
            </a:xfrm>
            <a:prstGeom prst="rect">
              <a:avLst/>
            </a:prstGeom>
            <a:solidFill>
              <a:srgbClr val="377EB4"/>
            </a:solidFill>
            <a:ln w="12700" cap="flat" cmpd="sng" algn="ctr">
              <a:solidFill>
                <a:sysClr val="windowText" lastClr="000000">
                  <a:lumMod val="95000"/>
                  <a:lumOff val="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65F9669A-4800-4E56-B60E-E955B753CF77}"/>
                </a:ext>
              </a:extLst>
            </p:cNvPr>
            <p:cNvSpPr txBox="1"/>
            <p:nvPr/>
          </p:nvSpPr>
          <p:spPr>
            <a:xfrm>
              <a:off x="434660" y="1562754"/>
              <a:ext cx="1116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Water</a:t>
              </a:r>
              <a:endParaRPr lang="en-GB" dirty="0"/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2EFBC920-CB91-4B11-BD15-5E75076CDFD4}"/>
                </a:ext>
              </a:extLst>
            </p:cNvPr>
            <p:cNvSpPr txBox="1"/>
            <p:nvPr/>
          </p:nvSpPr>
          <p:spPr>
            <a:xfrm>
              <a:off x="431714" y="1995686"/>
              <a:ext cx="11161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Water</a:t>
              </a:r>
              <a:r>
                <a:rPr lang="de-DE" dirty="0"/>
                <a:t> &amp;</a:t>
              </a:r>
              <a:r>
                <a:rPr lang="en-GB" dirty="0"/>
                <a:t> Nitrate</a:t>
              </a:r>
              <a:endParaRPr lang="de-DE" dirty="0"/>
            </a:p>
          </p:txBody>
        </p:sp>
        <p:pic>
          <p:nvPicPr>
            <p:cNvPr id="71" name="Grafik 70" descr="Filter">
              <a:extLst>
                <a:ext uri="{FF2B5EF4-FFF2-40B4-BE49-F238E27FC236}">
                  <a16:creationId xmlns:a16="http://schemas.microsoft.com/office/drawing/2014/main" id="{3E2354F1-4850-4C28-91F7-D7A263B8A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52220" y="807345"/>
              <a:ext cx="1296144" cy="12205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Rechteck 71">
              <a:extLst>
                <a:ext uri="{FF2B5EF4-FFF2-40B4-BE49-F238E27FC236}">
                  <a16:creationId xmlns:a16="http://schemas.microsoft.com/office/drawing/2014/main" id="{F74793CB-B439-433F-B918-DF95F331DFA8}"/>
                </a:ext>
              </a:extLst>
            </p:cNvPr>
            <p:cNvSpPr/>
            <p:nvPr/>
          </p:nvSpPr>
          <p:spPr>
            <a:xfrm>
              <a:off x="6948264" y="904476"/>
              <a:ext cx="552011" cy="39241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de-DE" sz="2100" b="1" dirty="0">
                  <a:ln w="0"/>
                  <a:latin typeface="Calibri" panose="020F0502020204030204"/>
                </a:rPr>
                <a:t>SAS</a:t>
              </a:r>
            </a:p>
          </p:txBody>
        </p:sp>
        <p:pic>
          <p:nvPicPr>
            <p:cNvPr id="73" name="Grafik 72" descr="Filter">
              <a:extLst>
                <a:ext uri="{FF2B5EF4-FFF2-40B4-BE49-F238E27FC236}">
                  <a16:creationId xmlns:a16="http://schemas.microsoft.com/office/drawing/2014/main" id="{6BF57F36-6A60-4A36-871A-581053A75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52320" y="2283718"/>
              <a:ext cx="1296144" cy="11678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1D690CC1-77DD-4B30-8C13-83452EB33913}"/>
                </a:ext>
              </a:extLst>
            </p:cNvPr>
            <p:cNvSpPr/>
            <p:nvPr/>
          </p:nvSpPr>
          <p:spPr>
            <a:xfrm>
              <a:off x="7848364" y="2380848"/>
              <a:ext cx="552011" cy="39241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de-DE" sz="2100" b="1" dirty="0">
                  <a:ln w="0"/>
                  <a:latin typeface="Calibri" panose="020F0502020204030204"/>
                </a:rPr>
                <a:t>SAS</a:t>
              </a:r>
            </a:p>
          </p:txBody>
        </p:sp>
        <p:pic>
          <p:nvPicPr>
            <p:cNvPr id="75" name="Grafik 74" descr="Filter">
              <a:extLst>
                <a:ext uri="{FF2B5EF4-FFF2-40B4-BE49-F238E27FC236}">
                  <a16:creationId xmlns:a16="http://schemas.microsoft.com/office/drawing/2014/main" id="{5EBC59F2-8790-4AF1-81FB-8674A2098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35796" y="1273041"/>
              <a:ext cx="1296144" cy="119069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4CC12EDF-150E-439F-A757-01A48786B8B6}"/>
                </a:ext>
              </a:extLst>
            </p:cNvPr>
            <p:cNvSpPr/>
            <p:nvPr/>
          </p:nvSpPr>
          <p:spPr>
            <a:xfrm>
              <a:off x="3131840" y="1383618"/>
              <a:ext cx="552011" cy="39241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>
              <a:spAutoFit/>
            </a:bodyPr>
            <a:lstStyle/>
            <a:p>
              <a:pPr algn="ctr" defTabSz="685800"/>
              <a:r>
                <a:rPr lang="de-DE" sz="2100" b="1" dirty="0">
                  <a:ln w="0"/>
                  <a:latin typeface="Calibri" panose="020F0502020204030204"/>
                </a:rPr>
                <a:t>SAS</a:t>
              </a:r>
            </a:p>
          </p:txBody>
        </p:sp>
      </p:grpSp>
      <p:sp>
        <p:nvSpPr>
          <p:cNvPr id="105" name="Titel 1">
            <a:extLst>
              <a:ext uri="{FF2B5EF4-FFF2-40B4-BE49-F238E27FC236}">
                <a16:creationId xmlns:a16="http://schemas.microsoft.com/office/drawing/2014/main" id="{B388C146-18C2-4E1F-AAA0-79AFB5BD2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3" y="220349"/>
            <a:ext cx="3131880" cy="659962"/>
          </a:xfrm>
        </p:spPr>
        <p:txBody>
          <a:bodyPr>
            <a:noAutofit/>
          </a:bodyPr>
          <a:lstStyle/>
          <a:p>
            <a:r>
              <a:rPr lang="en-GB" dirty="0"/>
              <a:t>Conceptual model</a:t>
            </a:r>
            <a:br>
              <a:rPr lang="en-GB" dirty="0"/>
            </a:br>
            <a:r>
              <a:rPr lang="en-GB" dirty="0" err="1"/>
              <a:t>tran</a:t>
            </a:r>
            <a:r>
              <a:rPr lang="en-GB" dirty="0"/>
              <a:t>-SAS-nitrate</a:t>
            </a:r>
            <a:br>
              <a:rPr lang="de-DE" dirty="0"/>
            </a:b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460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819F7E-1BAA-4E36-B170-EEF05EF6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</a:t>
            </a:r>
            <a:r>
              <a:rPr lang="de-DE" dirty="0" err="1"/>
              <a:t>description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9887F3D-9239-48F4-8F90-09926FB9C9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B629DBD-A1B6-4558-9590-B1191BA9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B56D1800-AA20-4B7E-9AC3-B24583250F2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358774" y="1130400"/>
                <a:ext cx="4537262" cy="3590925"/>
              </a:xfrm>
            </p:spPr>
            <p:txBody>
              <a:bodyPr/>
              <a:lstStyle/>
              <a:p>
                <a:r>
                  <a:rPr lang="de-DE" dirty="0" err="1"/>
                  <a:t>Assumptions</a:t>
                </a:r>
                <a:r>
                  <a:rPr lang="de-DE" dirty="0"/>
                  <a:t>:</a:t>
                </a:r>
              </a:p>
              <a:p>
                <a:pPr lvl="1"/>
                <a:r>
                  <a:rPr lang="de-DE" dirty="0" err="1"/>
                  <a:t>no</a:t>
                </a:r>
                <a:r>
                  <a:rPr lang="de-DE" dirty="0"/>
                  <a:t> </a:t>
                </a:r>
                <a:r>
                  <a:rPr lang="de-DE" dirty="0" err="1"/>
                  <a:t>interflow</a:t>
                </a:r>
                <a:r>
                  <a:rPr lang="de-DE" dirty="0"/>
                  <a:t>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infiltration</a:t>
                </a:r>
                <a:r>
                  <a:rPr lang="de-DE" dirty="0"/>
                  <a:t> </a:t>
                </a:r>
                <a:r>
                  <a:rPr lang="de-DE" dirty="0" err="1"/>
                  <a:t>layer</a:t>
                </a:r>
                <a:endParaRPr lang="de-DE" dirty="0"/>
              </a:p>
              <a:p>
                <a:pPr lvl="1"/>
                <a:r>
                  <a:rPr lang="de-DE" dirty="0"/>
                  <a:t>Nitrate </a:t>
                </a:r>
                <a:r>
                  <a:rPr lang="de-DE" dirty="0" err="1"/>
                  <a:t>from</a:t>
                </a:r>
                <a:r>
                  <a:rPr lang="de-DE" dirty="0"/>
                  <a:t> </a:t>
                </a:r>
                <a:r>
                  <a:rPr lang="de-DE" dirty="0" err="1"/>
                  <a:t>microbial</a:t>
                </a:r>
                <a:r>
                  <a:rPr lang="de-DE" dirty="0"/>
                  <a:t> </a:t>
                </a:r>
                <a:r>
                  <a:rPr lang="de-DE" dirty="0" err="1"/>
                  <a:t>activity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formed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entering</a:t>
                </a:r>
                <a:r>
                  <a:rPr lang="de-DE" dirty="0"/>
                  <a:t>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routing</a:t>
                </a:r>
                <a:r>
                  <a:rPr lang="de-DE" dirty="0"/>
                  <a:t> </a:t>
                </a:r>
                <a:r>
                  <a:rPr lang="de-DE" dirty="0" err="1"/>
                  <a:t>storage</a:t>
                </a:r>
                <a:r>
                  <a:rPr lang="de-DE" dirty="0"/>
                  <a:t> (Age 1)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isotopic</a:t>
                </a:r>
                <a:r>
                  <a:rPr lang="de-DE" dirty="0"/>
                  <a:t> </a:t>
                </a:r>
                <a:r>
                  <a:rPr lang="de-DE" dirty="0" err="1"/>
                  <a:t>signature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de-DE" b="1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de-DE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𝑵𝑶</m:t>
                    </m:r>
                    <m:r>
                      <a:rPr lang="de-DE" b="1" i="1" baseline="-4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de-DE" b="1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de-DE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de-DE" b="1" i="1" baseline="-4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de-D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de-DE" b="1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𝟏𝟖</m:t>
                    </m:r>
                    <m:r>
                      <a:rPr lang="de-DE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  <m:r>
                      <a:rPr lang="de-DE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</m:t>
                    </m:r>
                    <m:r>
                      <a:rPr lang="de-DE" b="1" i="1" baseline="-4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de-DE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𝑶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δ</a:t>
                </a:r>
                <a:r>
                  <a:rPr lang="de-DE" baseline="30000" dirty="0"/>
                  <a:t>18</a:t>
                </a:r>
                <a:r>
                  <a:rPr lang="de-DE" dirty="0"/>
                  <a:t>O-O</a:t>
                </a:r>
                <a:r>
                  <a:rPr lang="de-DE" baseline="-25000" dirty="0"/>
                  <a:t>2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defined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23.5 ‰ (Kendall et al. 1998)</a:t>
                </a:r>
              </a:p>
              <a:p>
                <a:pPr lvl="1"/>
                <a:r>
                  <a:rPr lang="de-DE" dirty="0" err="1"/>
                  <a:t>Denitrification</a:t>
                </a:r>
                <a:r>
                  <a:rPr lang="de-DE" dirty="0"/>
                  <a:t> </a:t>
                </a:r>
                <a:r>
                  <a:rPr lang="de-DE" dirty="0" err="1"/>
                  <a:t>happens</a:t>
                </a:r>
                <a:r>
                  <a:rPr lang="de-DE" dirty="0"/>
                  <a:t> </a:t>
                </a:r>
                <a:r>
                  <a:rPr lang="de-DE" dirty="0" err="1"/>
                  <a:t>only</a:t>
                </a:r>
                <a:r>
                  <a:rPr lang="de-DE" dirty="0"/>
                  <a:t> in </a:t>
                </a:r>
                <a:r>
                  <a:rPr lang="de-DE" dirty="0" err="1"/>
                  <a:t>routing</a:t>
                </a:r>
                <a:r>
                  <a:rPr lang="de-DE" dirty="0"/>
                  <a:t> </a:t>
                </a:r>
                <a:r>
                  <a:rPr lang="de-DE" dirty="0" err="1"/>
                  <a:t>storage</a:t>
                </a:r>
                <a:endParaRPr lang="de-DE" dirty="0"/>
              </a:p>
              <a:p>
                <a:pPr lvl="1"/>
                <a:r>
                  <a:rPr lang="de-DE" dirty="0" err="1"/>
                  <a:t>No</a:t>
                </a:r>
                <a:r>
                  <a:rPr lang="de-DE" dirty="0"/>
                  <a:t> intermediates </a:t>
                </a:r>
                <a:r>
                  <a:rPr lang="de-DE" dirty="0" err="1"/>
                  <a:t>during</a:t>
                </a:r>
                <a:r>
                  <a:rPr lang="de-DE" dirty="0"/>
                  <a:t> </a:t>
                </a:r>
                <a:r>
                  <a:rPr lang="de-DE" dirty="0" err="1"/>
                  <a:t>biogeochemical</a:t>
                </a:r>
                <a:r>
                  <a:rPr lang="de-DE" dirty="0"/>
                  <a:t> </a:t>
                </a:r>
                <a:r>
                  <a:rPr lang="de-DE" dirty="0" err="1"/>
                  <a:t>processes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considered</a:t>
                </a:r>
                <a:endParaRPr lang="de-DE" dirty="0"/>
              </a:p>
              <a:p>
                <a:pPr lvl="1"/>
                <a:r>
                  <a:rPr lang="de-DE" dirty="0" err="1"/>
                  <a:t>No</a:t>
                </a:r>
                <a:r>
                  <a:rPr lang="de-DE" dirty="0"/>
                  <a:t> </a:t>
                </a:r>
                <a:r>
                  <a:rPr lang="de-DE" dirty="0" err="1"/>
                  <a:t>more</a:t>
                </a:r>
                <a:r>
                  <a:rPr lang="de-DE" dirty="0"/>
                  <a:t> </a:t>
                </a:r>
                <a:r>
                  <a:rPr lang="de-DE" dirty="0" err="1"/>
                  <a:t>interaction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:r>
                  <a:rPr lang="de-DE" dirty="0" err="1"/>
                  <a:t>surrounding</a:t>
                </a:r>
                <a:r>
                  <a:rPr lang="de-DE" dirty="0"/>
                  <a:t> </a:t>
                </a:r>
                <a:r>
                  <a:rPr lang="de-DE" dirty="0" err="1"/>
                  <a:t>oxygen</a:t>
                </a:r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Isotope </a:t>
                </a:r>
                <a:r>
                  <a:rPr lang="de-DE" dirty="0" err="1"/>
                  <a:t>fractionation</a:t>
                </a:r>
                <a:r>
                  <a:rPr lang="de-DE" dirty="0"/>
                  <a:t> </a:t>
                </a:r>
                <a:r>
                  <a:rPr lang="de-DE" dirty="0" err="1"/>
                  <a:t>during</a:t>
                </a:r>
                <a:r>
                  <a:rPr lang="de-DE" dirty="0"/>
                  <a:t> </a:t>
                </a:r>
                <a:r>
                  <a:rPr lang="de-DE" dirty="0" err="1"/>
                  <a:t>denitrification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considered</a:t>
                </a:r>
                <a:endParaRPr lang="en-GB" dirty="0"/>
              </a:p>
            </p:txBody>
          </p:sp>
        </mc:Choice>
        <mc:Fallback xmlns="">
          <p:sp>
            <p:nvSpPr>
              <p:cNvPr id="5" name="Textplatzhalter 4">
                <a:extLst>
                  <a:ext uri="{FF2B5EF4-FFF2-40B4-BE49-F238E27FC236}">
                    <a16:creationId xmlns:a16="http://schemas.microsoft.com/office/drawing/2014/main" id="{B56D1800-AA20-4B7E-9AC3-B24583250F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358774" y="1130400"/>
                <a:ext cx="4537262" cy="3590925"/>
              </a:xfrm>
              <a:blipFill>
                <a:blip r:embed="rId2"/>
                <a:stretch>
                  <a:fillRect l="-2285" t="-1698" r="-1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8DD0C48-9A80-4291-BFD1-01F8554EE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Description:</a:t>
            </a:r>
          </a:p>
          <a:p>
            <a:pPr lvl="1"/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fluxes</a:t>
            </a:r>
            <a:r>
              <a:rPr lang="de-DE" dirty="0"/>
              <a:t> (in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modelled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mHM</a:t>
            </a:r>
            <a:r>
              <a:rPr lang="de-DE" dirty="0"/>
              <a:t>-nitrate)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it‘s</a:t>
            </a:r>
            <a:r>
              <a:rPr lang="de-DE" dirty="0"/>
              <a:t> </a:t>
            </a:r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nitrate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(</a:t>
            </a:r>
            <a:r>
              <a:rPr lang="de-DE" dirty="0" err="1"/>
              <a:t>modelled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mHM</a:t>
            </a:r>
            <a:r>
              <a:rPr lang="de-DE" dirty="0"/>
              <a:t>-nitrate)</a:t>
            </a:r>
          </a:p>
          <a:p>
            <a:pPr lvl="1"/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</a:t>
            </a:r>
            <a:r>
              <a:rPr lang="de-DE" dirty="0"/>
              <a:t> δ</a:t>
            </a:r>
            <a:r>
              <a:rPr lang="de-DE" baseline="30000" dirty="0"/>
              <a:t>18</a:t>
            </a:r>
            <a:r>
              <a:rPr lang="de-DE" dirty="0"/>
              <a:t>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fingerprint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dating</a:t>
            </a:r>
            <a:endParaRPr lang="de-DE" dirty="0"/>
          </a:p>
          <a:p>
            <a:pPr lvl="1"/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storage</a:t>
            </a:r>
            <a:r>
              <a:rPr lang="de-DE" dirty="0"/>
              <a:t>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(SAS)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release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isotopes and </a:t>
            </a:r>
            <a:r>
              <a:rPr lang="de-DE" dirty="0" err="1"/>
              <a:t>nitrate</a:t>
            </a:r>
            <a:r>
              <a:rPr lang="de-DE" dirty="0"/>
              <a:t> isotopes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controlled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calibrated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isotopic</a:t>
            </a:r>
            <a:r>
              <a:rPr lang="de-DE" dirty="0"/>
              <a:t> </a:t>
            </a:r>
            <a:r>
              <a:rPr lang="de-DE" dirty="0" err="1"/>
              <a:t>signatures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in stream</a:t>
            </a:r>
          </a:p>
          <a:p>
            <a:pPr lvl="1"/>
            <a:r>
              <a:rPr lang="de-DE" dirty="0"/>
              <a:t>The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, but in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didn‘t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dirty="0"/>
              <a:t> all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endParaRPr lang="en-GB" dirty="0"/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468A0C8A-99BD-43F9-A52A-413BDC49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622" y="58164"/>
            <a:ext cx="2221587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B8FF2-FB2F-4A0F-9F63-FFFB0F6E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9DBEDB-836E-4D13-BECE-ADD2E1A45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491473-AC21-4938-9008-77E6CA50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E431EA-15F4-4114-B85D-CDF6CDA62D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95B9BD-6CFE-405C-92AB-1E0EB2FAFE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FBEE42-2D76-40EC-94F2-FD846D556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>
          <a:xfrm>
            <a:off x="1084832" y="0"/>
            <a:ext cx="79598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1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2F10D4-5EBE-4071-929C-217EF195F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"/>
          <a:stretch/>
        </p:blipFill>
        <p:spPr>
          <a:xfrm>
            <a:off x="1677510" y="774"/>
            <a:ext cx="7466998" cy="51435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071A14-E9A0-49F9-8FF5-79CB3BCF3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C1DDC8-FB6E-46F7-83CF-0764A25FE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www.ufz.de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470F6E-5E83-4BDC-95DC-D4843EAF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482"/>
            <a:ext cx="1799692" cy="4891318"/>
          </a:xfrm>
        </p:spPr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isotopes: </a:t>
            </a:r>
            <a:br>
              <a:rPr lang="de-DE" dirty="0"/>
            </a:br>
            <a:r>
              <a:rPr lang="de-DE" dirty="0"/>
              <a:t>Age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in stream</a:t>
            </a:r>
            <a:br>
              <a:rPr lang="de-DE" dirty="0"/>
            </a:br>
            <a:r>
              <a:rPr lang="de-DE" dirty="0" err="1"/>
              <a:t>Meisdorfer</a:t>
            </a:r>
            <a:r>
              <a:rPr lang="de-DE" dirty="0"/>
              <a:t> Sauerbach	</a:t>
            </a:r>
            <a:br>
              <a:rPr lang="de-DE" dirty="0"/>
            </a:br>
            <a:r>
              <a:rPr lang="de-DE" dirty="0"/>
              <a:t>KGE</a:t>
            </a:r>
            <a:r>
              <a:rPr lang="el-GR" baseline="-25000" dirty="0"/>
              <a:t>δ</a:t>
            </a:r>
            <a:r>
              <a:rPr lang="de-DE" baseline="-15000" dirty="0"/>
              <a:t>18</a:t>
            </a:r>
            <a:r>
              <a:rPr lang="de-DE" baseline="-25000" dirty="0"/>
              <a:t>O</a:t>
            </a:r>
            <a:r>
              <a:rPr lang="de-DE" dirty="0"/>
              <a:t> =0.33</a:t>
            </a:r>
            <a:br>
              <a:rPr lang="de-DE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288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E282D-5A1A-4C7B-978B-0288FA07C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Water</a:t>
            </a:r>
            <a:r>
              <a:rPr lang="de-DE" dirty="0"/>
              <a:t> isotopes: Age </a:t>
            </a:r>
            <a:r>
              <a:rPr lang="de-DE" dirty="0" err="1"/>
              <a:t>distribution</a:t>
            </a:r>
            <a:r>
              <a:rPr lang="de-DE" dirty="0"/>
              <a:t> in stream </a:t>
            </a:r>
            <a:r>
              <a:rPr lang="de-DE" dirty="0" err="1"/>
              <a:t>Meisdorfer</a:t>
            </a:r>
            <a:r>
              <a:rPr lang="de-DE" dirty="0"/>
              <a:t> Sauerbach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E9FF687-7AB6-4FED-AE39-E2FC6AB6B7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B414C1-1DB1-426D-8A90-F8D4D365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9AFAFE1-2F8C-4882-AE33-0C41ED7F7B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012" y="1059582"/>
            <a:ext cx="8928484" cy="2355057"/>
          </a:xfrm>
        </p:spPr>
        <p:txBody>
          <a:bodyPr/>
          <a:lstStyle/>
          <a:p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2013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in 2018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following</a:t>
            </a:r>
            <a:r>
              <a:rPr lang="de-DE" dirty="0"/>
              <a:t>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peaks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lowered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50 %, </a:t>
            </a:r>
            <a:r>
              <a:rPr lang="de-DE" dirty="0" err="1"/>
              <a:t>therfore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talking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dry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2018</a:t>
            </a:r>
          </a:p>
          <a:p>
            <a:r>
              <a:rPr lang="de-DE" dirty="0"/>
              <a:t>In 2018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proportion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groundwater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proportion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peaks</a:t>
            </a:r>
            <a:r>
              <a:rPr lang="de-DE" dirty="0"/>
              <a:t> in 2019 and 2020</a:t>
            </a:r>
          </a:p>
          <a:p>
            <a:r>
              <a:rPr lang="de-DE" dirty="0"/>
              <a:t>The </a:t>
            </a:r>
            <a:r>
              <a:rPr lang="de-DE" dirty="0" err="1"/>
              <a:t>fraction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young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, </a:t>
            </a:r>
            <a:r>
              <a:rPr lang="de-DE" dirty="0" err="1"/>
              <a:t>either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(&lt;7days)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 </a:t>
            </a:r>
            <a:r>
              <a:rPr lang="de-DE" dirty="0" err="1"/>
              <a:t>months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dry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wetter</a:t>
            </a:r>
            <a:r>
              <a:rPr lang="de-DE" dirty="0"/>
              <a:t> </a:t>
            </a:r>
            <a:r>
              <a:rPr lang="de-DE" dirty="0" err="1"/>
              <a:t>periods</a:t>
            </a:r>
            <a:r>
              <a:rPr lang="de-DE" dirty="0"/>
              <a:t> </a:t>
            </a:r>
            <a:r>
              <a:rPr lang="de-DE" dirty="0" err="1"/>
              <a:t>until</a:t>
            </a:r>
            <a:r>
              <a:rPr lang="de-DE" dirty="0"/>
              <a:t> 2018</a:t>
            </a:r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assume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lowered</a:t>
            </a:r>
            <a:r>
              <a:rPr lang="de-DE" dirty="0"/>
              <a:t> </a:t>
            </a:r>
            <a:r>
              <a:rPr lang="de-DE" dirty="0" err="1"/>
              <a:t>connectivity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and </a:t>
            </a:r>
            <a:r>
              <a:rPr lang="de-DE" dirty="0" err="1"/>
              <a:t>groundwater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prolonged</a:t>
            </a:r>
            <a:r>
              <a:rPr lang="de-DE" dirty="0"/>
              <a:t> dry </a:t>
            </a:r>
            <a:r>
              <a:rPr lang="de-DE" dirty="0" err="1"/>
              <a:t>conditions</a:t>
            </a:r>
            <a:endParaRPr lang="en-GB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FAB3950-69EF-45AE-9967-9AD9B47F1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66325"/>
              </p:ext>
            </p:extLst>
          </p:nvPr>
        </p:nvGraphicFramePr>
        <p:xfrm>
          <a:off x="3275856" y="3339982"/>
          <a:ext cx="5509593" cy="1302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008">
                  <a:extLst>
                    <a:ext uri="{9D8B030D-6E8A-4147-A177-3AD203B41FA5}">
                      <a16:colId xmlns:a16="http://schemas.microsoft.com/office/drawing/2014/main" val="2693768525"/>
                    </a:ext>
                  </a:extLst>
                </a:gridCol>
                <a:gridCol w="881086">
                  <a:extLst>
                    <a:ext uri="{9D8B030D-6E8A-4147-A177-3AD203B41FA5}">
                      <a16:colId xmlns:a16="http://schemas.microsoft.com/office/drawing/2014/main" val="3159282291"/>
                    </a:ext>
                  </a:extLst>
                </a:gridCol>
                <a:gridCol w="979119">
                  <a:extLst>
                    <a:ext uri="{9D8B030D-6E8A-4147-A177-3AD203B41FA5}">
                      <a16:colId xmlns:a16="http://schemas.microsoft.com/office/drawing/2014/main" val="495704094"/>
                    </a:ext>
                  </a:extLst>
                </a:gridCol>
                <a:gridCol w="979119">
                  <a:extLst>
                    <a:ext uri="{9D8B030D-6E8A-4147-A177-3AD203B41FA5}">
                      <a16:colId xmlns:a16="http://schemas.microsoft.com/office/drawing/2014/main" val="722298565"/>
                    </a:ext>
                  </a:extLst>
                </a:gridCol>
                <a:gridCol w="979119">
                  <a:extLst>
                    <a:ext uri="{9D8B030D-6E8A-4147-A177-3AD203B41FA5}">
                      <a16:colId xmlns:a16="http://schemas.microsoft.com/office/drawing/2014/main" val="2434364814"/>
                    </a:ext>
                  </a:extLst>
                </a:gridCol>
                <a:gridCol w="1050142">
                  <a:extLst>
                    <a:ext uri="{9D8B030D-6E8A-4147-A177-3AD203B41FA5}">
                      <a16:colId xmlns:a16="http://schemas.microsoft.com/office/drawing/2014/main" val="225568752"/>
                    </a:ext>
                  </a:extLst>
                </a:gridCol>
              </a:tblGrid>
              <a:tr h="2160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14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water age contribution [%]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951835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Year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&gt; 7 days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 14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 28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 60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&gt; 180 days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82252751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2017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0.187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0.253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0.309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0.375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0.486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43984197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2018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0.061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0.088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0.129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0.208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0.388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29885390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2019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0.143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0.201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0.260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0.329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0.447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93011342"/>
                  </a:ext>
                </a:extLst>
              </a:tr>
              <a:tr h="214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2020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0.144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0.208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0.266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0.337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0.450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0317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0366228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folie Vollbild">
  <a:themeElements>
    <a:clrScheme name="UFZ-PPT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88AE33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ster: Inhaltsfolien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 Vollbild">
  <a:themeElements>
    <a:clrScheme name="Benutzerdefiniert 1">
      <a:dk1>
        <a:srgbClr val="38382F"/>
      </a:dk1>
      <a:lt1>
        <a:sysClr val="window" lastClr="FFFFFF"/>
      </a:lt1>
      <a:dk2>
        <a:srgbClr val="005AA0"/>
      </a:dk2>
      <a:lt2>
        <a:srgbClr val="FFFFFF"/>
      </a:lt2>
      <a:accent1>
        <a:srgbClr val="005AA0"/>
      </a:accent1>
      <a:accent2>
        <a:srgbClr val="44AADD"/>
      </a:accent2>
      <a:accent3>
        <a:srgbClr val="A40228"/>
      </a:accent3>
      <a:accent4>
        <a:srgbClr val="008877"/>
      </a:accent4>
      <a:accent5>
        <a:srgbClr val="E6AE13"/>
      </a:accent5>
      <a:accent6>
        <a:srgbClr val="69217C"/>
      </a:accent6>
      <a:hlink>
        <a:srgbClr val="70705E"/>
      </a:hlink>
      <a:folHlink>
        <a:srgbClr val="70705E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1355</Words>
  <Application>Microsoft Office PowerPoint</Application>
  <PresentationFormat>Bildschirmpräsentation (16:9)</PresentationFormat>
  <Paragraphs>192</Paragraphs>
  <Slides>13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 Math</vt:lpstr>
      <vt:lpstr>Wingdings</vt:lpstr>
      <vt:lpstr>Titelfolie</vt:lpstr>
      <vt:lpstr>Titelfolie Vollbild</vt:lpstr>
      <vt:lpstr>Master: Inhaltsfolien</vt:lpstr>
      <vt:lpstr>Inhalt Vollbild</vt:lpstr>
      <vt:lpstr>Nitrate and Water Isotopes as Tools to Resolve Nitrate  Travel Times in a Mixed Land Use Catchment</vt:lpstr>
      <vt:lpstr> Background Information</vt:lpstr>
      <vt:lpstr>Methods</vt:lpstr>
      <vt:lpstr>Methods: laboratory</vt:lpstr>
      <vt:lpstr>Conceptual model tran-SAS-nitrate </vt:lpstr>
      <vt:lpstr>Model description</vt:lpstr>
      <vt:lpstr>Data</vt:lpstr>
      <vt:lpstr>Water isotopes:  Age distribution  in stream Meisdorfer Sauerbach  KGEδ18O =0.33 </vt:lpstr>
      <vt:lpstr>Water isotopes: Age distribution in stream Meisdorfer Sauerbach</vt:lpstr>
      <vt:lpstr>Nitrate isotopes in stream</vt:lpstr>
      <vt:lpstr>Water and nitrate isotopes Transit times</vt:lpstr>
      <vt:lpstr>Discussion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Christina Franziska Radtke</cp:lastModifiedBy>
  <cp:revision>205</cp:revision>
  <cp:lastPrinted>2019-09-18T10:47:10Z</cp:lastPrinted>
  <dcterms:created xsi:type="dcterms:W3CDTF">2017-08-27T12:31:56Z</dcterms:created>
  <dcterms:modified xsi:type="dcterms:W3CDTF">2022-05-20T12:04:02Z</dcterms:modified>
</cp:coreProperties>
</file>