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82" r:id="rId4"/>
    <p:sldId id="271" r:id="rId5"/>
    <p:sldId id="272" r:id="rId6"/>
    <p:sldId id="273" r:id="rId7"/>
    <p:sldId id="274" r:id="rId8"/>
    <p:sldId id="283" r:id="rId9"/>
    <p:sldId id="284" r:id="rId10"/>
    <p:sldId id="288" r:id="rId11"/>
    <p:sldId id="266" r:id="rId12"/>
    <p:sldId id="267" r:id="rId13"/>
    <p:sldId id="285" r:id="rId14"/>
    <p:sldId id="281" r:id="rId15"/>
    <p:sldId id="268" r:id="rId16"/>
    <p:sldId id="269" r:id="rId17"/>
    <p:sldId id="286" r:id="rId18"/>
    <p:sldId id="25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A3D2"/>
    <a:srgbClr val="5E93D6"/>
    <a:srgbClr val="FAC497"/>
    <a:srgbClr val="1D477B"/>
    <a:srgbClr val="BB4C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C36B9-ADC2-7259-CD2E-5D38F62DE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9FF658-C21E-F17D-92DB-EB104F56F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9149D-4D13-C21C-595A-B8DD42200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32D9-637D-4855-A2D5-4EC91BFAA13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EE64C-0676-7FBE-89FC-D844BAD39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5F129-DF7C-2480-1DB3-4A0FA3BA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1715-8940-49B1-A518-01A23CBF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6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68FAB-58DD-8FB4-4C43-DC133D4D7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66F9A-B961-2B74-213F-DD4773DD8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42F30-AD95-842B-280C-FD349E5E3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32D9-637D-4855-A2D5-4EC91BFAA13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BA6A3-4B46-7E8E-5D9C-749612E51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5EE9D-A8AC-B888-8F2C-4A276D012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1715-8940-49B1-A518-01A23CBF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5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C73F4-2893-D4F7-BE88-D83820732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DCECBB-2AD6-F714-B900-0E1C4D224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3DC81-D2E6-DE63-058B-EAEBD983E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32D9-637D-4855-A2D5-4EC91BFAA13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F22CE-F2DC-8161-3B38-FC3AF8975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B9BC0-97A6-86BE-A97D-EF209620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1715-8940-49B1-A518-01A23CBF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7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791A-2797-9FCF-6CD4-F4D7B9A9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C7F1C-B20B-9779-EC9D-5103844F8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CA99A-595C-D430-DBF8-9A7A5DCBE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32D9-637D-4855-A2D5-4EC91BFAA13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1380C-1C7A-C8F0-C406-2B17511F9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DA7FA-803C-6D5D-E487-9E252843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1715-8940-49B1-A518-01A23CBF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1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3869-A9A3-12FA-87B0-022E8EA8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9D65F-AE63-B85C-2EF7-DF155C01E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F7FE1-3B01-88AE-93B0-7EF4F936C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32D9-637D-4855-A2D5-4EC91BFAA13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18A74-6E86-88F2-A480-446830607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D269-9CAF-2B90-13C6-A9460882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1715-8940-49B1-A518-01A23CBF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27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A1167-67BF-70DB-B297-71EEC094B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F9A91-13B5-3BD6-9529-9FA934BDB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3E9BCA-60B6-BE3C-722C-8509244E7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ECF22-2B3B-DA22-223B-48DF8B622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32D9-637D-4855-A2D5-4EC91BFAA13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F397B-4C38-CA3D-13D6-0BE5330C1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86F1B-8F2C-1BF4-E8FC-CB986EEB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1715-8940-49B1-A518-01A23CBF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44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952C7-3ABF-5F60-8DB9-20B419F9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336E7-FC88-5F12-F500-0ED61313D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9A894-3F98-76F1-8BF3-7424F6840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6C1FD7-0D14-561C-8F44-B4487FBFEB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793B1C-57B6-E606-34D0-933E08483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105AFB-7EDA-D68D-3DF2-D5480B5DE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32D9-637D-4855-A2D5-4EC91BFAA13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03597A-AC90-5F58-ED01-682A7E214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82E6BC-B64F-5B82-3FE1-D9A95146B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1715-8940-49B1-A518-01A23CBF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8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29722-E4E5-4554-10B3-5550CB56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F0FD9-4EBC-7CB0-97C5-928AC4AF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32D9-637D-4855-A2D5-4EC91BFAA13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670DD8-4BF1-06B5-7677-90EFBB0B3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2DC135-541B-AD90-C67C-C5630A326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1715-8940-49B1-A518-01A23CBF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0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03A645-A0E1-EAC6-0719-4A2CE1973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32D9-637D-4855-A2D5-4EC91BFAA13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27972A-E4BE-03F6-A6BF-A6284E3FC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FBE4F-463B-310B-6BAE-14EA671A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1715-8940-49B1-A518-01A23CBF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51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6EA97-6AD8-9523-0066-C2651C5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1EDFF-249D-4EF0-B66A-5C0536A0E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D33DE-CBB9-5DAB-22C2-BB33B961C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63840-AA97-1A31-E069-32511B635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32D9-637D-4855-A2D5-4EC91BFAA13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3B760-AF96-8FC9-81A2-B34B54313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B16ED-E36D-D61E-7F16-875FD3B9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1715-8940-49B1-A518-01A23CBF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06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E449A-0E83-AFFB-0DFC-43C6A9B93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11DE9F-BA41-6B9F-4E0A-20C971BAD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E166C-BDE0-7132-21CB-5F4CB9FA5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A142F-7BEC-4F69-D946-67E1FAF25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32D9-637D-4855-A2D5-4EC91BFAA13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A3B71-C65D-E174-AFEF-517F0B2B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8999C-7FE3-F208-9478-4B198F266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1715-8940-49B1-A518-01A23CBF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5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04A4B8-E6C4-A2D8-59D9-5A40714D4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25557-8C10-A617-8647-43B666EF2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F51AC-CD4B-9223-C807-59ADBE9292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E32D9-637D-4855-A2D5-4EC91BFAA13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DA4BB-E123-6F9E-1BBE-D1A5EEF3A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C0591-7D60-A3A3-FB3A-25CC4628A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D1715-8940-49B1-A518-01A23CBF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2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7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6.svg"/><Relationship Id="rId18" Type="http://schemas.openxmlformats.org/officeDocument/2006/relationships/image" Target="../media/image4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26.png"/><Relationship Id="rId17" Type="http://schemas.openxmlformats.org/officeDocument/2006/relationships/image" Target="../media/image4.svg"/><Relationship Id="rId2" Type="http://schemas.openxmlformats.org/officeDocument/2006/relationships/image" Target="../media/image20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38.sv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19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42.sv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0.gif"/><Relationship Id="rId7" Type="http://schemas.openxmlformats.org/officeDocument/2006/relationships/image" Target="../media/image3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10" Type="http://schemas.openxmlformats.org/officeDocument/2006/relationships/image" Target="../media/image4.png"/><Relationship Id="rId4" Type="http://schemas.openxmlformats.org/officeDocument/2006/relationships/image" Target="../media/image31.gif"/><Relationship Id="rId9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53.svg"/><Relationship Id="rId12" Type="http://schemas.openxmlformats.org/officeDocument/2006/relationships/image" Target="../media/image4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5" Type="http://schemas.openxmlformats.org/officeDocument/2006/relationships/image" Target="../media/image55.sv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44.png"/><Relationship Id="rId3" Type="http://schemas.openxmlformats.org/officeDocument/2006/relationships/image" Target="../media/image53.svg"/><Relationship Id="rId7" Type="http://schemas.openxmlformats.org/officeDocument/2006/relationships/image" Target="../media/image2.png"/><Relationship Id="rId12" Type="http://schemas.openxmlformats.org/officeDocument/2006/relationships/image" Target="../media/image430.png"/><Relationship Id="rId2" Type="http://schemas.openxmlformats.org/officeDocument/2006/relationships/image" Target="../media/image35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57.svg"/><Relationship Id="rId5" Type="http://schemas.openxmlformats.org/officeDocument/2006/relationships/image" Target="../media/image55.svg"/><Relationship Id="rId15" Type="http://schemas.openxmlformats.org/officeDocument/2006/relationships/image" Target="../media/image45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4.png"/><Relationship Id="rId14" Type="http://schemas.openxmlformats.org/officeDocument/2006/relationships/image" Target="../media/image4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9.svg"/><Relationship Id="rId7" Type="http://schemas.openxmlformats.org/officeDocument/2006/relationships/image" Target="../media/image1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7.svg"/><Relationship Id="rId7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1.sv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doi.org/10.1038/s41467-018-04068-0" TargetMode="External"/><Relationship Id="rId7" Type="http://schemas.openxmlformats.org/officeDocument/2006/relationships/image" Target="../media/image4.svg"/><Relationship Id="rId2" Type="http://schemas.openxmlformats.org/officeDocument/2006/relationships/hyperlink" Target="https://doi.org/10.1016/j.atmosenv.2020.11783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doi.org/10.3389/fnins.2012.00175" TargetMode="External"/><Relationship Id="rId4" Type="http://schemas.openxmlformats.org/officeDocument/2006/relationships/hyperlink" Target="https://www.europarl.europa.eu/news/en/headlines/society/20191129STO67756/emissions-from-planes-and-ships-facts-and-figures-infographic" TargetMode="Externa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.png"/><Relationship Id="rId3" Type="http://schemas.openxmlformats.org/officeDocument/2006/relationships/image" Target="../media/image42.png"/><Relationship Id="rId7" Type="http://schemas.openxmlformats.org/officeDocument/2006/relationships/image" Target="../media/image19.png"/><Relationship Id="rId12" Type="http://schemas.openxmlformats.org/officeDocument/2006/relationships/image" Target="../media/image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5" Type="http://schemas.openxmlformats.org/officeDocument/2006/relationships/image" Target="../media/image47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7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3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4.sv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3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4.svg"/><Relationship Id="rId9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32.svg"/><Relationship Id="rId12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svg"/><Relationship Id="rId5" Type="http://schemas.openxmlformats.org/officeDocument/2006/relationships/image" Target="../media/image4.png"/><Relationship Id="rId1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4.svg"/><Relationship Id="rId9" Type="http://schemas.openxmlformats.org/officeDocument/2006/relationships/image" Target="../media/image30.sv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3CCE766-95AC-949C-EFDC-04B13FA2C6A6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0000">
                <a:schemeClr val="accent1">
                  <a:lumMod val="5000"/>
                  <a:lumOff val="95000"/>
                </a:schemeClr>
              </a:gs>
              <a:gs pos="20000">
                <a:srgbClr val="00B0F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7E2E14-2A8A-6134-44FC-F338C6490C1D}"/>
              </a:ext>
            </a:extLst>
          </p:cNvPr>
          <p:cNvGrpSpPr/>
          <p:nvPr/>
        </p:nvGrpSpPr>
        <p:grpSpPr>
          <a:xfrm>
            <a:off x="35636" y="226569"/>
            <a:ext cx="7331534" cy="2932614"/>
            <a:chOff x="35636" y="226569"/>
            <a:chExt cx="7331534" cy="293261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B44A1B7-9024-8A9A-F2B5-B254D19D0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21206909">
              <a:off x="35636" y="226569"/>
              <a:ext cx="7331534" cy="2932614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F023464-6C18-8BD7-D61E-3124E9B5F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20938190">
              <a:off x="4992855" y="976764"/>
              <a:ext cx="1016561" cy="62463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328E3DB-7D27-6E8D-538C-321BA798B827}"/>
              </a:ext>
            </a:extLst>
          </p:cNvPr>
          <p:cNvSpPr txBox="1"/>
          <p:nvPr/>
        </p:nvSpPr>
        <p:spPr>
          <a:xfrm>
            <a:off x="4101453" y="4024356"/>
            <a:ext cx="8020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Lagrangian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study of globally emitted aviation NO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and associated short-term O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radiative forcing effects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4441A7-D75F-B954-A6E5-99EAB0A71759}"/>
              </a:ext>
            </a:extLst>
          </p:cNvPr>
          <p:cNvSpPr txBox="1"/>
          <p:nvPr/>
        </p:nvSpPr>
        <p:spPr>
          <a:xfrm>
            <a:off x="4650081" y="5549091"/>
            <a:ext cx="7471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Jin Maruhashi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Volker Grewe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Christine Frömming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Patrick Jöckel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Irene Dedoussi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8B1E7727-4AE3-0B26-FA89-C26D85CABFE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57" y="5195113"/>
            <a:ext cx="1110096" cy="15541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34CA23A-2A46-79C5-7BB0-59F8397B1F21}"/>
              </a:ext>
            </a:extLst>
          </p:cNvPr>
          <p:cNvSpPr txBox="1"/>
          <p:nvPr/>
        </p:nvSpPr>
        <p:spPr>
          <a:xfrm>
            <a:off x="3048000" y="5972713"/>
            <a:ext cx="9073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Faculty of Aerospace Engineering, Section Aircraft Noise and Climate Effects, Delft University of Technology, Delft, the Netherlands</a:t>
            </a:r>
          </a:p>
          <a:p>
            <a:pPr algn="r"/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Institut für Physik der Atmosphäre, Deutsches Zentrum für Luft- und Raumfahrt, Oberpfaffenhofen, Germany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90E5DBD-52A8-315D-33B1-A1E1D4E27FCB}"/>
              </a:ext>
            </a:extLst>
          </p:cNvPr>
          <p:cNvGrpSpPr/>
          <p:nvPr/>
        </p:nvGrpSpPr>
        <p:grpSpPr>
          <a:xfrm>
            <a:off x="1797559" y="1767900"/>
            <a:ext cx="10307430" cy="3560299"/>
            <a:chOff x="1684545" y="1891188"/>
            <a:chExt cx="10307430" cy="356029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CCB912C-1CA6-7354-9483-3405147D7AE1}"/>
                </a:ext>
              </a:extLst>
            </p:cNvPr>
            <p:cNvSpPr/>
            <p:nvPr/>
          </p:nvSpPr>
          <p:spPr>
            <a:xfrm>
              <a:off x="1712122" y="1891188"/>
              <a:ext cx="10279853" cy="3499733"/>
            </a:xfrm>
            <a:custGeom>
              <a:avLst/>
              <a:gdLst>
                <a:gd name="connsiteX0" fmla="*/ 1793078 w 10279853"/>
                <a:gd name="connsiteY0" fmla="*/ 804387 h 3499733"/>
                <a:gd name="connsiteX1" fmla="*/ 1221578 w 10279853"/>
                <a:gd name="connsiteY1" fmla="*/ 1137762 h 3499733"/>
                <a:gd name="connsiteX2" fmla="*/ 592928 w 10279853"/>
                <a:gd name="connsiteY2" fmla="*/ 1547337 h 3499733"/>
                <a:gd name="connsiteX3" fmla="*/ 40478 w 10279853"/>
                <a:gd name="connsiteY3" fmla="*/ 2242662 h 3499733"/>
                <a:gd name="connsiteX4" fmla="*/ 173828 w 10279853"/>
                <a:gd name="connsiteY4" fmla="*/ 3128487 h 3499733"/>
                <a:gd name="connsiteX5" fmla="*/ 1221578 w 10279853"/>
                <a:gd name="connsiteY5" fmla="*/ 3480912 h 3499733"/>
                <a:gd name="connsiteX6" fmla="*/ 1993103 w 10279853"/>
                <a:gd name="connsiteY6" fmla="*/ 2604612 h 3499733"/>
                <a:gd name="connsiteX7" fmla="*/ 2526503 w 10279853"/>
                <a:gd name="connsiteY7" fmla="*/ 1833087 h 3499733"/>
                <a:gd name="connsiteX8" fmla="*/ 3355178 w 10279853"/>
                <a:gd name="connsiteY8" fmla="*/ 1537812 h 3499733"/>
                <a:gd name="connsiteX9" fmla="*/ 3688553 w 10279853"/>
                <a:gd name="connsiteY9" fmla="*/ 1880712 h 3499733"/>
                <a:gd name="connsiteX10" fmla="*/ 3517103 w 10279853"/>
                <a:gd name="connsiteY10" fmla="*/ 2099787 h 3499733"/>
                <a:gd name="connsiteX11" fmla="*/ 3202778 w 10279853"/>
                <a:gd name="connsiteY11" fmla="*/ 2014062 h 3499733"/>
                <a:gd name="connsiteX12" fmla="*/ 3164678 w 10279853"/>
                <a:gd name="connsiteY12" fmla="*/ 1861662 h 3499733"/>
                <a:gd name="connsiteX13" fmla="*/ 3221828 w 10279853"/>
                <a:gd name="connsiteY13" fmla="*/ 1661637 h 3499733"/>
                <a:gd name="connsiteX14" fmla="*/ 3955253 w 10279853"/>
                <a:gd name="connsiteY14" fmla="*/ 1128237 h 3499733"/>
                <a:gd name="connsiteX15" fmla="*/ 4631528 w 10279853"/>
                <a:gd name="connsiteY15" fmla="*/ 1128237 h 3499733"/>
                <a:gd name="connsiteX16" fmla="*/ 5698328 w 10279853"/>
                <a:gd name="connsiteY16" fmla="*/ 1575912 h 3499733"/>
                <a:gd name="connsiteX17" fmla="*/ 7203278 w 10279853"/>
                <a:gd name="connsiteY17" fmla="*/ 1356837 h 3499733"/>
                <a:gd name="connsiteX18" fmla="*/ 8593928 w 10279853"/>
                <a:gd name="connsiteY18" fmla="*/ 70962 h 3499733"/>
                <a:gd name="connsiteX19" fmla="*/ 10279853 w 10279853"/>
                <a:gd name="connsiteY19" fmla="*/ 280512 h 349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79853" h="3499733">
                  <a:moveTo>
                    <a:pt x="1793078" y="804387"/>
                  </a:moveTo>
                  <a:cubicBezTo>
                    <a:pt x="1607340" y="909162"/>
                    <a:pt x="1421603" y="1013937"/>
                    <a:pt x="1221578" y="1137762"/>
                  </a:cubicBezTo>
                  <a:cubicBezTo>
                    <a:pt x="1021553" y="1261587"/>
                    <a:pt x="789778" y="1363187"/>
                    <a:pt x="592928" y="1547337"/>
                  </a:cubicBezTo>
                  <a:cubicBezTo>
                    <a:pt x="396078" y="1731487"/>
                    <a:pt x="110328" y="1979137"/>
                    <a:pt x="40478" y="2242662"/>
                  </a:cubicBezTo>
                  <a:cubicBezTo>
                    <a:pt x="-29372" y="2506187"/>
                    <a:pt x="-23022" y="2922112"/>
                    <a:pt x="173828" y="3128487"/>
                  </a:cubicBezTo>
                  <a:cubicBezTo>
                    <a:pt x="370678" y="3334862"/>
                    <a:pt x="918365" y="3568225"/>
                    <a:pt x="1221578" y="3480912"/>
                  </a:cubicBezTo>
                  <a:cubicBezTo>
                    <a:pt x="1524790" y="3393600"/>
                    <a:pt x="1775615" y="2879250"/>
                    <a:pt x="1993103" y="2604612"/>
                  </a:cubicBezTo>
                  <a:cubicBezTo>
                    <a:pt x="2210591" y="2329975"/>
                    <a:pt x="2299490" y="2010887"/>
                    <a:pt x="2526503" y="1833087"/>
                  </a:cubicBezTo>
                  <a:cubicBezTo>
                    <a:pt x="2753516" y="1655287"/>
                    <a:pt x="3161503" y="1529875"/>
                    <a:pt x="3355178" y="1537812"/>
                  </a:cubicBezTo>
                  <a:cubicBezTo>
                    <a:pt x="3548853" y="1545749"/>
                    <a:pt x="3661566" y="1787050"/>
                    <a:pt x="3688553" y="1880712"/>
                  </a:cubicBezTo>
                  <a:cubicBezTo>
                    <a:pt x="3715540" y="1974374"/>
                    <a:pt x="3598066" y="2077562"/>
                    <a:pt x="3517103" y="2099787"/>
                  </a:cubicBezTo>
                  <a:cubicBezTo>
                    <a:pt x="3436141" y="2122012"/>
                    <a:pt x="3261515" y="2053749"/>
                    <a:pt x="3202778" y="2014062"/>
                  </a:cubicBezTo>
                  <a:cubicBezTo>
                    <a:pt x="3144041" y="1974375"/>
                    <a:pt x="3161503" y="1920400"/>
                    <a:pt x="3164678" y="1861662"/>
                  </a:cubicBezTo>
                  <a:cubicBezTo>
                    <a:pt x="3167853" y="1802925"/>
                    <a:pt x="3090066" y="1783874"/>
                    <a:pt x="3221828" y="1661637"/>
                  </a:cubicBezTo>
                  <a:cubicBezTo>
                    <a:pt x="3353590" y="1539400"/>
                    <a:pt x="3720303" y="1217137"/>
                    <a:pt x="3955253" y="1128237"/>
                  </a:cubicBezTo>
                  <a:cubicBezTo>
                    <a:pt x="4190203" y="1039337"/>
                    <a:pt x="4341016" y="1053625"/>
                    <a:pt x="4631528" y="1128237"/>
                  </a:cubicBezTo>
                  <a:cubicBezTo>
                    <a:pt x="4922041" y="1202850"/>
                    <a:pt x="5269703" y="1537812"/>
                    <a:pt x="5698328" y="1575912"/>
                  </a:cubicBezTo>
                  <a:cubicBezTo>
                    <a:pt x="6126953" y="1614012"/>
                    <a:pt x="6720678" y="1607662"/>
                    <a:pt x="7203278" y="1356837"/>
                  </a:cubicBezTo>
                  <a:cubicBezTo>
                    <a:pt x="7685878" y="1106012"/>
                    <a:pt x="8081166" y="250349"/>
                    <a:pt x="8593928" y="70962"/>
                  </a:cubicBezTo>
                  <a:cubicBezTo>
                    <a:pt x="9106690" y="-108425"/>
                    <a:pt x="9693271" y="86043"/>
                    <a:pt x="10279853" y="2805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lgDash"/>
              <a:headEnd type="none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2480EC9-6F39-F7A2-D835-F2561D1E733B}"/>
                </a:ext>
              </a:extLst>
            </p:cNvPr>
            <p:cNvSpPr/>
            <p:nvPr/>
          </p:nvSpPr>
          <p:spPr>
            <a:xfrm>
              <a:off x="3419475" y="260985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F226FF3-2163-A16D-686C-8BE68EBA4AB3}"/>
                </a:ext>
              </a:extLst>
            </p:cNvPr>
            <p:cNvSpPr/>
            <p:nvPr/>
          </p:nvSpPr>
          <p:spPr>
            <a:xfrm>
              <a:off x="2257425" y="3352800"/>
              <a:ext cx="152400" cy="1524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BE68575-61B6-5900-E8F1-6FEDD15C8265}"/>
                </a:ext>
              </a:extLst>
            </p:cNvPr>
            <p:cNvSpPr/>
            <p:nvPr/>
          </p:nvSpPr>
          <p:spPr>
            <a:xfrm>
              <a:off x="2867277" y="2943225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2CA4E3F-97C0-D9BC-F9B8-D7B8E578EF78}"/>
                </a:ext>
              </a:extLst>
            </p:cNvPr>
            <p:cNvSpPr/>
            <p:nvPr/>
          </p:nvSpPr>
          <p:spPr>
            <a:xfrm>
              <a:off x="1684545" y="4059572"/>
              <a:ext cx="152400" cy="1524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C57D33E-724F-E05C-F37E-759D83818A49}"/>
                </a:ext>
              </a:extLst>
            </p:cNvPr>
            <p:cNvSpPr/>
            <p:nvPr/>
          </p:nvSpPr>
          <p:spPr>
            <a:xfrm>
              <a:off x="1809186" y="4920124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AB66C26-6B00-3C58-F578-D037021C3C33}"/>
                </a:ext>
              </a:extLst>
            </p:cNvPr>
            <p:cNvSpPr/>
            <p:nvPr/>
          </p:nvSpPr>
          <p:spPr>
            <a:xfrm>
              <a:off x="2867277" y="5299087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C772293-6463-4951-51C7-CD201F18B76A}"/>
                </a:ext>
              </a:extLst>
            </p:cNvPr>
            <p:cNvSpPr/>
            <p:nvPr/>
          </p:nvSpPr>
          <p:spPr>
            <a:xfrm>
              <a:off x="3625203" y="4411245"/>
              <a:ext cx="152400" cy="152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14C0A1E-D4A3-EC19-97C4-46692BDF65C4}"/>
                </a:ext>
              </a:extLst>
            </p:cNvPr>
            <p:cNvSpPr/>
            <p:nvPr/>
          </p:nvSpPr>
          <p:spPr>
            <a:xfrm>
              <a:off x="4784386" y="3673645"/>
              <a:ext cx="152400" cy="1524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F06D981-E8AB-E9A6-51EF-441EC4CC869F}"/>
                </a:ext>
              </a:extLst>
            </p:cNvPr>
            <p:cNvSpPr/>
            <p:nvPr/>
          </p:nvSpPr>
          <p:spPr>
            <a:xfrm>
              <a:off x="6019799" y="2868195"/>
              <a:ext cx="152400" cy="1524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B861E3B-6CCE-6E73-6DF0-BF823689A107}"/>
                </a:ext>
              </a:extLst>
            </p:cNvPr>
            <p:cNvSpPr/>
            <p:nvPr/>
          </p:nvSpPr>
          <p:spPr>
            <a:xfrm>
              <a:off x="5263503" y="3563349"/>
              <a:ext cx="152400" cy="152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C048CAE-9BEA-74F0-F304-A9B8F1093776}"/>
                </a:ext>
              </a:extLst>
            </p:cNvPr>
            <p:cNvSpPr/>
            <p:nvPr/>
          </p:nvSpPr>
          <p:spPr>
            <a:xfrm>
              <a:off x="8035278" y="3366364"/>
              <a:ext cx="152400" cy="1524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D605B4E-B72B-D4ED-27FF-EC426172B571}"/>
                </a:ext>
              </a:extLst>
            </p:cNvPr>
            <p:cNvSpPr/>
            <p:nvPr/>
          </p:nvSpPr>
          <p:spPr>
            <a:xfrm>
              <a:off x="10140303" y="1935978"/>
              <a:ext cx="152400" cy="1524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BB786B1-05C9-423D-6663-982AA8581FBC}"/>
              </a:ext>
            </a:extLst>
          </p:cNvPr>
          <p:cNvSpPr txBox="1"/>
          <p:nvPr/>
        </p:nvSpPr>
        <p:spPr>
          <a:xfrm>
            <a:off x="9996753" y="6611779"/>
            <a:ext cx="2920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Aircraft illustration from openclipart.org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A1355CB-C2B6-A252-3196-C1819941BF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999"/>
          <a:stretch/>
        </p:blipFill>
        <p:spPr>
          <a:xfrm rot="20899364">
            <a:off x="4116873" y="1349188"/>
            <a:ext cx="935110" cy="241133"/>
          </a:xfrm>
          <a:prstGeom prst="rect">
            <a:avLst/>
          </a:prstGeom>
        </p:spPr>
      </p:pic>
      <p:pic>
        <p:nvPicPr>
          <p:cNvPr id="1026" name="Picture 2" descr="https://cdn.egu.eu/static/78d73b37/awards/egu_ospp_label_yellow.png"/>
          <p:cNvPicPr>
            <a:picLocks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60" y="5195113"/>
            <a:ext cx="1108800" cy="15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900E118-0650-7910-AD4A-C10F114761BD}"/>
              </a:ext>
            </a:extLst>
          </p:cNvPr>
          <p:cNvGrpSpPr/>
          <p:nvPr/>
        </p:nvGrpSpPr>
        <p:grpSpPr>
          <a:xfrm>
            <a:off x="10477635" y="2053278"/>
            <a:ext cx="1485900" cy="1793677"/>
            <a:chOff x="10706100" y="5064323"/>
            <a:chExt cx="1485900" cy="1793677"/>
          </a:xfrm>
        </p:grpSpPr>
        <p:pic>
          <p:nvPicPr>
            <p:cNvPr id="40" name="Graphic 4">
              <a:extLst>
                <a:ext uri="{FF2B5EF4-FFF2-40B4-BE49-F238E27FC236}">
                  <a16:creationId xmlns:a16="http://schemas.microsoft.com/office/drawing/2014/main" id="{210DC8F1-1DE7-D114-435A-AF954E671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0706100" y="5372100"/>
              <a:ext cx="1485900" cy="14859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469620E-654E-4C11-05C4-1CD33C825093}"/>
                </a:ext>
              </a:extLst>
            </p:cNvPr>
            <p:cNvSpPr txBox="1"/>
            <p:nvPr/>
          </p:nvSpPr>
          <p:spPr>
            <a:xfrm>
              <a:off x="10784477" y="5064323"/>
              <a:ext cx="13291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SCAN NOW!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488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D58ED-9D09-D911-106A-6243E571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65100"/>
            <a:ext cx="10515600" cy="6064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How do we study the O</a:t>
            </a:r>
            <a:r>
              <a:rPr lang="en-US" b="1" baseline="-25000" dirty="0">
                <a:solidFill>
                  <a:srgbClr val="00B0F0"/>
                </a:solidFill>
              </a:rPr>
              <a:t>3</a:t>
            </a:r>
            <a:r>
              <a:rPr lang="en-US" b="1" dirty="0">
                <a:solidFill>
                  <a:srgbClr val="00B0F0"/>
                </a:solidFill>
              </a:rPr>
              <a:t> production?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745558B-7700-9582-1FF9-2B01489958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9984" y="3286749"/>
            <a:ext cx="5819775" cy="2955622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8035F-8F2F-098C-7E27-B87A10733E3E}"/>
              </a:ext>
            </a:extLst>
          </p:cNvPr>
          <p:cNvSpPr txBox="1"/>
          <p:nvPr/>
        </p:nvSpPr>
        <p:spPr>
          <a:xfrm>
            <a:off x="711844" y="936623"/>
            <a:ext cx="417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EMAC Model Simulation Setup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2C70CA-57EE-2857-CA9D-1F71EB0AEA1A}"/>
              </a:ext>
            </a:extLst>
          </p:cNvPr>
          <p:cNvSpPr txBox="1"/>
          <p:nvPr/>
        </p:nvSpPr>
        <p:spPr>
          <a:xfrm>
            <a:off x="8298656" y="936625"/>
            <a:ext cx="2852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Clustering Algorithm</a:t>
            </a:r>
          </a:p>
        </p:txBody>
      </p:sp>
      <p:pic>
        <p:nvPicPr>
          <p:cNvPr id="9" name="Graphic 8" descr="Calculator with solid fill">
            <a:extLst>
              <a:ext uri="{FF2B5EF4-FFF2-40B4-BE49-F238E27FC236}">
                <a16:creationId xmlns:a16="http://schemas.microsoft.com/office/drawing/2014/main" id="{A5E7462C-3BCB-B64E-0143-947E7322307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3825" y="869715"/>
            <a:ext cx="588019" cy="588019"/>
          </a:xfrm>
          <a:prstGeom prst="rect">
            <a:avLst/>
          </a:prstGeom>
        </p:spPr>
      </p:pic>
      <p:pic>
        <p:nvPicPr>
          <p:cNvPr id="11" name="Graphic 10" descr="Lost with solid fill">
            <a:extLst>
              <a:ext uri="{FF2B5EF4-FFF2-40B4-BE49-F238E27FC236}">
                <a16:creationId xmlns:a16="http://schemas.microsoft.com/office/drawing/2014/main" id="{C7D0C01B-1DDA-4566-D1AE-3BFEAC757BD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840713" y="929163"/>
            <a:ext cx="469125" cy="4691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5F3BE6-29E6-F49A-6DC3-638764794A11}"/>
              </a:ext>
            </a:extLst>
          </p:cNvPr>
          <p:cNvSpPr txBox="1"/>
          <p:nvPr/>
        </p:nvSpPr>
        <p:spPr>
          <a:xfrm>
            <a:off x="11852918" y="6436890"/>
            <a:ext cx="3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1C48EF-93DD-C319-24BE-682826043563}"/>
              </a:ext>
            </a:extLst>
          </p:cNvPr>
          <p:cNvSpPr txBox="1"/>
          <p:nvPr/>
        </p:nvSpPr>
        <p:spPr>
          <a:xfrm>
            <a:off x="582935" y="1605051"/>
            <a:ext cx="63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US" dirty="0"/>
              <a:t>Emit 5×10</a:t>
            </a:r>
            <a:r>
              <a:rPr lang="en-US" baseline="30000" dirty="0"/>
              <a:t>5</a:t>
            </a:r>
            <a:r>
              <a:rPr lang="en-US" dirty="0"/>
              <a:t> kg NO at 250 </a:t>
            </a:r>
            <a:r>
              <a:rPr lang="en-US" dirty="0" err="1"/>
              <a:t>hPa</a:t>
            </a:r>
            <a:r>
              <a:rPr lang="en-US" dirty="0"/>
              <a:t> in 28 points per region</a:t>
            </a:r>
          </a:p>
        </p:txBody>
      </p:sp>
      <p:pic>
        <p:nvPicPr>
          <p:cNvPr id="15" name="Graphic 14" descr="Airplane with solid fill">
            <a:extLst>
              <a:ext uri="{FF2B5EF4-FFF2-40B4-BE49-F238E27FC236}">
                <a16:creationId xmlns:a16="http://schemas.microsoft.com/office/drawing/2014/main" id="{A9F4704F-7767-62EB-6F17-82ED03551C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52733" y="1595669"/>
            <a:ext cx="330202" cy="3302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5075E3-0FD2-C6D6-BBE9-80A38104CAF9}"/>
              </a:ext>
            </a:extLst>
          </p:cNvPr>
          <p:cNvSpPr txBox="1"/>
          <p:nvPr/>
        </p:nvSpPr>
        <p:spPr>
          <a:xfrm>
            <a:off x="582935" y="1962170"/>
            <a:ext cx="73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US" dirty="0"/>
              <a:t>Emissions occur during first day of January and July in 2014</a:t>
            </a:r>
          </a:p>
        </p:txBody>
      </p:sp>
      <p:pic>
        <p:nvPicPr>
          <p:cNvPr id="17" name="Graphic 16" descr="Airplane with solid fill">
            <a:extLst>
              <a:ext uri="{FF2B5EF4-FFF2-40B4-BE49-F238E27FC236}">
                <a16:creationId xmlns:a16="http://schemas.microsoft.com/office/drawing/2014/main" id="{6C4E45C7-A7BC-6225-FE07-87ED8484DBE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52733" y="1960421"/>
            <a:ext cx="330202" cy="330202"/>
          </a:xfrm>
          <a:prstGeom prst="rect">
            <a:avLst/>
          </a:prstGeom>
        </p:spPr>
      </p:pic>
      <p:pic>
        <p:nvPicPr>
          <p:cNvPr id="19" name="Graphic 18" descr="Airplane with solid fill">
            <a:extLst>
              <a:ext uri="{FF2B5EF4-FFF2-40B4-BE49-F238E27FC236}">
                <a16:creationId xmlns:a16="http://schemas.microsoft.com/office/drawing/2014/main" id="{DF6146D9-9115-F8D3-D6DE-AE5BB5E60CF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52733" y="2322903"/>
            <a:ext cx="330202" cy="3302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A45B54B-8305-258A-21BA-E151C62BB8DD}"/>
              </a:ext>
            </a:extLst>
          </p:cNvPr>
          <p:cNvSpPr txBox="1"/>
          <p:nvPr/>
        </p:nvSpPr>
        <p:spPr>
          <a:xfrm>
            <a:off x="597543" y="2319974"/>
            <a:ext cx="73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US" dirty="0"/>
              <a:t>50 air parcel trajectories per point transport emitted NO (</a:t>
            </a:r>
            <a:r>
              <a:rPr lang="en-US" dirty="0" err="1"/>
              <a:t>Lagrangian</a:t>
            </a:r>
            <a:r>
              <a:rPr lang="en-US" dirty="0"/>
              <a:t>) </a:t>
            </a:r>
          </a:p>
        </p:txBody>
      </p:sp>
      <p:pic>
        <p:nvPicPr>
          <p:cNvPr id="24" name="Picture 23" descr="Chart, map&#10;&#10;Description automatically generated">
            <a:extLst>
              <a:ext uri="{FF2B5EF4-FFF2-40B4-BE49-F238E27FC236}">
                <a16:creationId xmlns:a16="http://schemas.microsoft.com/office/drawing/2014/main" id="{C29D21BE-6FCF-9FF3-C53A-83E0B1BB1594}"/>
              </a:ext>
            </a:extLst>
          </p:cNvPr>
          <p:cNvPicPr>
            <a:picLocks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10937" r="10235" b="9114"/>
          <a:stretch/>
        </p:blipFill>
        <p:spPr>
          <a:xfrm>
            <a:off x="250256" y="3288859"/>
            <a:ext cx="5824728" cy="29535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E133359-9510-35AA-6B9B-F692EA1912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21129" r="14334" b="19500"/>
          <a:stretch/>
        </p:blipFill>
        <p:spPr>
          <a:xfrm>
            <a:off x="8809520" y="3712693"/>
            <a:ext cx="3196630" cy="2711237"/>
          </a:xfrm>
          <a:prstGeom prst="rect">
            <a:avLst/>
          </a:prstGeom>
        </p:spPr>
      </p:pic>
      <p:pic>
        <p:nvPicPr>
          <p:cNvPr id="33" name="Graphic 32" descr="Brain with solid fill">
            <a:extLst>
              <a:ext uri="{FF2B5EF4-FFF2-40B4-BE49-F238E27FC236}">
                <a16:creationId xmlns:a16="http://schemas.microsoft.com/office/drawing/2014/main" id="{418915D6-4892-1786-A67C-3DC6141561E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860106" y="1554197"/>
            <a:ext cx="430338" cy="43033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0A46BC2-E056-E398-2035-F6A55642AD6A}"/>
              </a:ext>
            </a:extLst>
          </p:cNvPr>
          <p:cNvSpPr txBox="1"/>
          <p:nvPr/>
        </p:nvSpPr>
        <p:spPr>
          <a:xfrm>
            <a:off x="8290443" y="1584700"/>
            <a:ext cx="272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US" dirty="0"/>
              <a:t>Used in </a:t>
            </a:r>
            <a:r>
              <a:rPr lang="en-US" dirty="0" smtClean="0"/>
              <a:t>neuroscience [5]</a:t>
            </a:r>
            <a:endParaRPr lang="en-US" dirty="0"/>
          </a:p>
        </p:txBody>
      </p:sp>
      <p:pic>
        <p:nvPicPr>
          <p:cNvPr id="35" name="Graphic 34" descr="Brain with solid fill">
            <a:extLst>
              <a:ext uri="{FF2B5EF4-FFF2-40B4-BE49-F238E27FC236}">
                <a16:creationId xmlns:a16="http://schemas.microsoft.com/office/drawing/2014/main" id="{EB506B85-B372-C1C0-9040-B7F6DC34E71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879500" y="2081112"/>
            <a:ext cx="430338" cy="430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5AFCF5E-6E42-F3C9-70B8-62295F32C784}"/>
                  </a:ext>
                </a:extLst>
              </p:cNvPr>
              <p:cNvSpPr txBox="1"/>
              <p:nvPr/>
            </p:nvSpPr>
            <p:spPr>
              <a:xfrm>
                <a:off x="8306230" y="1954032"/>
                <a:ext cx="38699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SzPct val="120000"/>
                </a:pPr>
                <a:r>
                  <a:rPr lang="en-US" dirty="0" smtClean="0"/>
                  <a:t>Distance function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dirty="0" smtClean="0"/>
                  <a:t> uses latitude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 smtClean="0"/>
                  <a:t>, altitude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and radiative </a:t>
                </a:r>
                <a:r>
                  <a:rPr lang="en-US" dirty="0" smtClean="0"/>
                  <a:t>forcing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𝑅𝐹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5AFCF5E-6E42-F3C9-70B8-62295F32C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6230" y="1954032"/>
                <a:ext cx="3869983" cy="646331"/>
              </a:xfrm>
              <a:prstGeom prst="rect">
                <a:avLst/>
              </a:prstGeom>
              <a:blipFill>
                <a:blip r:embed="rId14"/>
                <a:stretch>
                  <a:fillRect l="-1420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9D68B612-D221-4E93-861B-A2EAA28BDACA}"/>
              </a:ext>
            </a:extLst>
          </p:cNvPr>
          <p:cNvSpPr txBox="1"/>
          <p:nvPr/>
        </p:nvSpPr>
        <p:spPr>
          <a:xfrm>
            <a:off x="6502576" y="6629660"/>
            <a:ext cx="56578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https://dipy.org/documentation/1.5.0/examples_built/segment_quickbundles/#example-segment-quickbundles</a:t>
            </a:r>
          </a:p>
        </p:txBody>
      </p:sp>
      <p:pic>
        <p:nvPicPr>
          <p:cNvPr id="28" name="Picture 27" descr="A picture containing chart&#10;&#10;Description automatically generated">
            <a:extLst>
              <a:ext uri="{FF2B5EF4-FFF2-40B4-BE49-F238E27FC236}">
                <a16:creationId xmlns:a16="http://schemas.microsoft.com/office/drawing/2014/main" id="{119D5A98-3D8E-67E0-02AA-606AA3F9D1B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684" t="10046" r="10128" b="9102"/>
          <a:stretch/>
        </p:blipFill>
        <p:spPr>
          <a:xfrm>
            <a:off x="258984" y="3260303"/>
            <a:ext cx="5841332" cy="2982068"/>
          </a:xfrm>
          <a:prstGeom prst="rect">
            <a:avLst/>
          </a:prstGeom>
        </p:spPr>
      </p:pic>
      <p:pic>
        <p:nvPicPr>
          <p:cNvPr id="30" name="Graphic 29" descr="Airplane with solid fill">
            <a:extLst>
              <a:ext uri="{FF2B5EF4-FFF2-40B4-BE49-F238E27FC236}">
                <a16:creationId xmlns:a16="http://schemas.microsoft.com/office/drawing/2014/main" id="{054A89AE-5957-EF90-24B2-BE9F91C4C84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50682" y="2658342"/>
            <a:ext cx="330202" cy="33020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6485BD8-6551-AD7B-BEEA-AF1887F0AF89}"/>
              </a:ext>
            </a:extLst>
          </p:cNvPr>
          <p:cNvSpPr txBox="1"/>
          <p:nvPr/>
        </p:nvSpPr>
        <p:spPr>
          <a:xfrm>
            <a:off x="595492" y="2655413"/>
            <a:ext cx="738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US" dirty="0"/>
              <a:t>14 000 NO</a:t>
            </a:r>
            <a:r>
              <a:rPr lang="en-US" baseline="-25000" dirty="0"/>
              <a:t>x</a:t>
            </a:r>
            <a:r>
              <a:rPr lang="en-US" dirty="0"/>
              <a:t> – carrying trajectories were simulated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91C90AA0-D9C1-8164-6314-EDBD0951239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b="33580"/>
          <a:stretch/>
        </p:blipFill>
        <p:spPr>
          <a:xfrm>
            <a:off x="10407835" y="6075636"/>
            <a:ext cx="1485900" cy="60642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31464C8-29C6-B69C-CDDC-3A4E4B734DA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61999"/>
          <a:stretch/>
        </p:blipFill>
        <p:spPr>
          <a:xfrm>
            <a:off x="9111990" y="6365101"/>
            <a:ext cx="1229170" cy="316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12857" y="2670470"/>
            <a:ext cx="5153025" cy="8763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7062894" y="3286749"/>
            <a:ext cx="252306" cy="567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7510263" y="3328844"/>
            <a:ext cx="195355" cy="5255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08479" y="3893296"/>
            <a:ext cx="1232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/>
              <a:t>i</a:t>
            </a:r>
            <a:r>
              <a:rPr lang="en-GB" sz="1400" b="1" baseline="30000" dirty="0" err="1" smtClean="0"/>
              <a:t>th</a:t>
            </a:r>
            <a:r>
              <a:rPr lang="en-GB" sz="1400" b="1" dirty="0" smtClean="0"/>
              <a:t> streamline</a:t>
            </a:r>
            <a:endParaRPr lang="en-US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7458899" y="3899006"/>
            <a:ext cx="1232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/>
              <a:t>j</a:t>
            </a:r>
            <a:r>
              <a:rPr lang="en-GB" sz="1400" b="1" baseline="30000" dirty="0" err="1" smtClean="0"/>
              <a:t>th</a:t>
            </a:r>
            <a:r>
              <a:rPr lang="en-GB" sz="1400" b="1" dirty="0" smtClean="0"/>
              <a:t> streamline</a:t>
            </a:r>
            <a:endParaRPr lang="en-US" sz="1400" b="1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8241112" y="3549728"/>
            <a:ext cx="359167" cy="1560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00279" y="3561827"/>
            <a:ext cx="1232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Time steps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0376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16" grpId="0"/>
      <p:bldP spid="22" grpId="0"/>
      <p:bldP spid="34" grpId="0"/>
      <p:bldP spid="36" grpId="0"/>
      <p:bldP spid="40" grpId="0"/>
      <p:bldP spid="32" grpId="0"/>
      <p:bldP spid="20" grpId="0"/>
      <p:bldP spid="38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62" y="3105686"/>
            <a:ext cx="3866400" cy="386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326" y="3107207"/>
            <a:ext cx="3867389" cy="3867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D58ED-9D09-D911-106A-6243E571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335" y="5187856"/>
            <a:ext cx="2454802" cy="60642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00B0F0"/>
                </a:solidFill>
              </a:rPr>
              <a:t>Tracking NO</a:t>
            </a:r>
            <a:r>
              <a:rPr lang="en-US" sz="4000" b="1" baseline="-25000" dirty="0" smtClean="0">
                <a:solidFill>
                  <a:srgbClr val="00B0F0"/>
                </a:solidFill>
              </a:rPr>
              <a:t>x</a:t>
            </a:r>
            <a:r>
              <a:rPr lang="en-US" sz="4000" b="1" dirty="0" smtClean="0">
                <a:solidFill>
                  <a:srgbClr val="00B0F0"/>
                </a:solidFill>
              </a:rPr>
              <a:t> </a:t>
            </a:r>
            <a:r>
              <a:rPr lang="en-US" sz="4000" b="1" dirty="0">
                <a:solidFill>
                  <a:srgbClr val="00B0F0"/>
                </a:solidFill>
              </a:rPr>
              <a:t>and </a:t>
            </a:r>
            <a:r>
              <a:rPr lang="en-US" sz="4000" b="1" dirty="0" smtClean="0">
                <a:solidFill>
                  <a:srgbClr val="00B0F0"/>
                </a:solidFill>
              </a:rPr>
              <a:t>O</a:t>
            </a:r>
            <a:r>
              <a:rPr lang="en-US" sz="4000" b="1" baseline="-25000" dirty="0" smtClean="0">
                <a:solidFill>
                  <a:srgbClr val="00B0F0"/>
                </a:solidFill>
              </a:rPr>
              <a:t>3</a:t>
            </a:r>
            <a:endParaRPr lang="en-US" sz="4000" b="1" dirty="0">
              <a:solidFill>
                <a:srgbClr val="00B0F0"/>
              </a:solidFill>
            </a:endParaRPr>
          </a:p>
        </p:txBody>
      </p:sp>
      <p:pic>
        <p:nvPicPr>
          <p:cNvPr id="4" name="Picture 3" descr="Graphical user interface, timeline, map&#10;&#10;Description automatically generated">
            <a:extLst>
              <a:ext uri="{FF2B5EF4-FFF2-40B4-BE49-F238E27FC236}">
                <a16:creationId xmlns:a16="http://schemas.microsoft.com/office/drawing/2014/main" id="{FBAA3FE3-22A2-B2A4-ED97-7BF008C540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10312" r="23890" b="19496"/>
          <a:stretch/>
        </p:blipFill>
        <p:spPr>
          <a:xfrm>
            <a:off x="27617" y="173276"/>
            <a:ext cx="5272107" cy="2792185"/>
          </a:xfrm>
          <a:prstGeom prst="rect">
            <a:avLst/>
          </a:prstGeom>
        </p:spPr>
      </p:pic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3A10E16-7990-DC39-B7AA-4163926AE5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t="10626" r="23987" b="19535"/>
          <a:stretch/>
        </p:blipFill>
        <p:spPr>
          <a:xfrm>
            <a:off x="6083868" y="178497"/>
            <a:ext cx="5272107" cy="27921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43F517-4823-4637-E117-E0CB66004622}"/>
              </a:ext>
            </a:extLst>
          </p:cNvPr>
          <p:cNvSpPr txBox="1"/>
          <p:nvPr/>
        </p:nvSpPr>
        <p:spPr>
          <a:xfrm>
            <a:off x="11852918" y="6436890"/>
            <a:ext cx="3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39997E-4B82-E236-6ED0-3B5D90A2E519}"/>
              </a:ext>
            </a:extLst>
          </p:cNvPr>
          <p:cNvSpPr txBox="1"/>
          <p:nvPr/>
        </p:nvSpPr>
        <p:spPr>
          <a:xfrm>
            <a:off x="4092535" y="2196864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NO</a:t>
            </a:r>
            <a:r>
              <a:rPr lang="en-US" sz="3200" b="1" baseline="-25000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DAFBAA-AFF2-3F81-F700-C0E62FB1D41D}"/>
              </a:ext>
            </a:extLst>
          </p:cNvPr>
          <p:cNvSpPr txBox="1"/>
          <p:nvPr/>
        </p:nvSpPr>
        <p:spPr>
          <a:xfrm>
            <a:off x="9741746" y="3525255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  <a:r>
              <a:rPr lang="en-US" sz="3200" b="1" baseline="-25000" dirty="0"/>
              <a:t>3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9978645-DBE3-DDE4-B04F-FDE0A4975722}"/>
              </a:ext>
            </a:extLst>
          </p:cNvPr>
          <p:cNvGrpSpPr/>
          <p:nvPr/>
        </p:nvGrpSpPr>
        <p:grpSpPr>
          <a:xfrm>
            <a:off x="5326817" y="1602192"/>
            <a:ext cx="629394" cy="3257603"/>
            <a:chOff x="5326817" y="1602192"/>
            <a:chExt cx="629394" cy="325760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88B32C8-F616-2ED0-6A54-0021673058D3}"/>
                </a:ext>
              </a:extLst>
            </p:cNvPr>
            <p:cNvGrpSpPr/>
            <p:nvPr/>
          </p:nvGrpSpPr>
          <p:grpSpPr>
            <a:xfrm>
              <a:off x="5326817" y="1602192"/>
              <a:ext cx="537544" cy="3257603"/>
              <a:chOff x="5326817" y="1602192"/>
              <a:chExt cx="537544" cy="3257603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549BD1D-CE99-68BF-B57B-1ABE8C3146B5}"/>
                  </a:ext>
                </a:extLst>
              </p:cNvPr>
              <p:cNvGrpSpPr/>
              <p:nvPr/>
            </p:nvGrpSpPr>
            <p:grpSpPr>
              <a:xfrm>
                <a:off x="5326817" y="1681163"/>
                <a:ext cx="537544" cy="3178632"/>
                <a:chOff x="5326817" y="1681163"/>
                <a:chExt cx="537544" cy="3178632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8E28D3D-CE9C-7DAD-E77A-B609AF09ED9A}"/>
                    </a:ext>
                  </a:extLst>
                </p:cNvPr>
                <p:cNvGrpSpPr/>
                <p:nvPr/>
              </p:nvGrpSpPr>
              <p:grpSpPr>
                <a:xfrm>
                  <a:off x="5326817" y="1681163"/>
                  <a:ext cx="537544" cy="3178632"/>
                  <a:chOff x="5326817" y="1681163"/>
                  <a:chExt cx="537544" cy="3178632"/>
                </a:xfrm>
              </p:grpSpPr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FAEB72F7-DA9E-3B51-B48A-E59BDD784B8F}"/>
                      </a:ext>
                    </a:extLst>
                  </p:cNvPr>
                  <p:cNvGrpSpPr/>
                  <p:nvPr/>
                </p:nvGrpSpPr>
                <p:grpSpPr>
                  <a:xfrm>
                    <a:off x="5326817" y="1681163"/>
                    <a:ext cx="537544" cy="3178632"/>
                    <a:chOff x="5326817" y="1681163"/>
                    <a:chExt cx="537544" cy="3178632"/>
                  </a:xfrm>
                </p:grpSpPr>
                <p:grpSp>
                  <p:nvGrpSpPr>
                    <p:cNvPr id="29" name="Group 28">
                      <a:extLst>
                        <a:ext uri="{FF2B5EF4-FFF2-40B4-BE49-F238E27FC236}">
                          <a16:creationId xmlns:a16="http://schemas.microsoft.com/office/drawing/2014/main" id="{5B7565DD-E67E-A2C1-CDF0-8B90EC011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26817" y="1681163"/>
                      <a:ext cx="537544" cy="3178632"/>
                      <a:chOff x="5326817" y="1681163"/>
                      <a:chExt cx="537544" cy="3178632"/>
                    </a:xfrm>
                  </p:grpSpPr>
                  <p:grpSp>
                    <p:nvGrpSpPr>
                      <p:cNvPr id="27" name="Group 26">
                        <a:extLst>
                          <a:ext uri="{FF2B5EF4-FFF2-40B4-BE49-F238E27FC236}">
                            <a16:creationId xmlns:a16="http://schemas.microsoft.com/office/drawing/2014/main" id="{1CA504A7-6816-F6C7-48F7-DCEE4BE0542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326817" y="1681163"/>
                        <a:ext cx="537544" cy="3178632"/>
                        <a:chOff x="5326817" y="1681163"/>
                        <a:chExt cx="537544" cy="3178632"/>
                      </a:xfrm>
                    </p:grpSpPr>
                    <p:grpSp>
                      <p:nvGrpSpPr>
                        <p:cNvPr id="25" name="Group 24">
                          <a:extLst>
                            <a:ext uri="{FF2B5EF4-FFF2-40B4-BE49-F238E27FC236}">
                              <a16:creationId xmlns:a16="http://schemas.microsoft.com/office/drawing/2014/main" id="{CB397C5B-3329-FC89-336A-53AA5DB95D2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326817" y="1681163"/>
                          <a:ext cx="537544" cy="3178632"/>
                          <a:chOff x="5326817" y="1681163"/>
                          <a:chExt cx="537544" cy="3178632"/>
                        </a:xfrm>
                      </p:grpSpPr>
                      <p:grpSp>
                        <p:nvGrpSpPr>
                          <p:cNvPr id="23" name="Group 22">
                            <a:extLst>
                              <a:ext uri="{FF2B5EF4-FFF2-40B4-BE49-F238E27FC236}">
                                <a16:creationId xmlns:a16="http://schemas.microsoft.com/office/drawing/2014/main" id="{E76530B0-CE0C-80E5-6339-3F075922782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326817" y="1681163"/>
                            <a:ext cx="537544" cy="3178632"/>
                            <a:chOff x="5326817" y="1681163"/>
                            <a:chExt cx="537544" cy="3178632"/>
                          </a:xfrm>
                        </p:grpSpPr>
                        <p:grpSp>
                          <p:nvGrpSpPr>
                            <p:cNvPr id="21" name="Group 20">
                              <a:extLst>
                                <a:ext uri="{FF2B5EF4-FFF2-40B4-BE49-F238E27FC236}">
                                  <a16:creationId xmlns:a16="http://schemas.microsoft.com/office/drawing/2014/main" id="{46157DE3-2B9D-5762-3B3F-CFB91C54D14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5326817" y="1681163"/>
                              <a:ext cx="537544" cy="3178632"/>
                              <a:chOff x="5326817" y="1681163"/>
                              <a:chExt cx="537544" cy="3178632"/>
                            </a:xfrm>
                          </p:grpSpPr>
                          <p:grpSp>
                            <p:nvGrpSpPr>
                              <p:cNvPr id="19" name="Group 18">
                                <a:extLst>
                                  <a:ext uri="{FF2B5EF4-FFF2-40B4-BE49-F238E27FC236}">
                                    <a16:creationId xmlns:a16="http://schemas.microsoft.com/office/drawing/2014/main" id="{EC001356-0E78-2902-D028-4ACDB13E6747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5326817" y="1681163"/>
                                <a:ext cx="537544" cy="3178632"/>
                                <a:chOff x="5326817" y="1681163"/>
                                <a:chExt cx="537544" cy="3178632"/>
                              </a:xfrm>
                            </p:grpSpPr>
                            <p:grpSp>
                              <p:nvGrpSpPr>
                                <p:cNvPr id="17" name="Group 16">
                                  <a:extLst>
                                    <a:ext uri="{FF2B5EF4-FFF2-40B4-BE49-F238E27FC236}">
                                      <a16:creationId xmlns:a16="http://schemas.microsoft.com/office/drawing/2014/main" id="{FB277E2A-B267-B78A-56B7-061CF4857996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5326817" y="1681163"/>
                                  <a:ext cx="537544" cy="3178632"/>
                                  <a:chOff x="5326817" y="1681163"/>
                                  <a:chExt cx="537544" cy="3178632"/>
                                </a:xfrm>
                              </p:grpSpPr>
                              <p:pic>
                                <p:nvPicPr>
                                  <p:cNvPr id="14" name="Picture 13" descr="Chart&#10;&#10;Description automatically generated">
                                    <a:extLst>
                                      <a:ext uri="{FF2B5EF4-FFF2-40B4-BE49-F238E27FC236}">
                                        <a16:creationId xmlns:a16="http://schemas.microsoft.com/office/drawing/2014/main" id="{2F42B1A9-A52E-D061-18C4-5A49EE45C397}"/>
                                      </a:ext>
                                    </a:extLst>
                                  </p:cNvPr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 rotWithShape="1">
                                  <a:blip r:embed="rId6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 l="73923" t="1397" r="7463" b="10095"/>
                                  <a:stretch/>
                                </p:blipFill>
                                <p:spPr>
                                  <a:xfrm>
                                    <a:off x="5326817" y="1681163"/>
                                    <a:ext cx="191588" cy="3108960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  <p:sp>
                                <p:nvSpPr>
                                  <p:cNvPr id="15" name="TextBox 14">
                                    <a:extLst>
                                      <a:ext uri="{FF2B5EF4-FFF2-40B4-BE49-F238E27FC236}">
                                        <a16:creationId xmlns:a16="http://schemas.microsoft.com/office/drawing/2014/main" id="{290DD3A1-EE4F-AB5E-1998-748EFECD86F7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5474860" y="4613574"/>
                                    <a:ext cx="389501" cy="246221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r>
                                      <a:rPr lang="en-US" sz="1000" b="1" dirty="0"/>
                                      <a:t>0</a:t>
                                    </a:r>
                                  </a:p>
                                </p:txBody>
                              </p:sp>
                              <p:sp>
                                <p:nvSpPr>
                                  <p:cNvPr id="16" name="TextBox 15">
                                    <a:extLst>
                                      <a:ext uri="{FF2B5EF4-FFF2-40B4-BE49-F238E27FC236}">
                                        <a16:creationId xmlns:a16="http://schemas.microsoft.com/office/drawing/2014/main" id="{3CCCA41D-2671-63D1-A7DC-E12E10DC08BA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5461692" y="4350237"/>
                                    <a:ext cx="389501" cy="246221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r>
                                      <a:rPr lang="en-US" sz="1000" b="1" dirty="0"/>
                                      <a:t>30</a:t>
                                    </a: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18" name="TextBox 17">
                                  <a:extLst>
                                    <a:ext uri="{FF2B5EF4-FFF2-40B4-BE49-F238E27FC236}">
                                      <a16:creationId xmlns:a16="http://schemas.microsoft.com/office/drawing/2014/main" id="{D3A5CA47-73E0-743A-0F5A-13057ECCDFF2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5465115" y="4086900"/>
                                  <a:ext cx="389501" cy="246221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n-US" sz="1000" b="1" dirty="0"/>
                                    <a:t>60</a:t>
                                  </a:r>
                                </a:p>
                              </p:txBody>
                            </p:sp>
                          </p:grpSp>
                          <p:sp>
                            <p:nvSpPr>
                              <p:cNvPr id="20" name="TextBox 19">
                                <a:extLst>
                                  <a:ext uri="{FF2B5EF4-FFF2-40B4-BE49-F238E27FC236}">
                                    <a16:creationId xmlns:a16="http://schemas.microsoft.com/office/drawing/2014/main" id="{53BA8C93-3B43-0AC5-A905-DA28AB21C215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5461692" y="3811545"/>
                                <a:ext cx="389501" cy="246221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1000" b="1" dirty="0"/>
                                  <a:t>90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22" name="TextBox 21">
                              <a:extLst>
                                <a:ext uri="{FF2B5EF4-FFF2-40B4-BE49-F238E27FC236}">
                                  <a16:creationId xmlns:a16="http://schemas.microsoft.com/office/drawing/2014/main" id="{659090D9-AC29-8060-A282-0EE96895867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5458992" y="3527942"/>
                              <a:ext cx="389501" cy="246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en-US" sz="1000" b="1" dirty="0"/>
                                <a:t>120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24" name="TextBox 23">
                            <a:extLst>
                              <a:ext uri="{FF2B5EF4-FFF2-40B4-BE49-F238E27FC236}">
                                <a16:creationId xmlns:a16="http://schemas.microsoft.com/office/drawing/2014/main" id="{543A17F3-A6C1-B0BF-1293-B2FB01D5C11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460425" y="3258596"/>
                            <a:ext cx="389501" cy="24622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sz="1000" b="1" dirty="0"/>
                              <a:t>150</a:t>
                            </a:r>
                          </a:p>
                        </p:txBody>
                      </p:sp>
                    </p:grpSp>
                    <p:sp>
                      <p:nvSpPr>
                        <p:cNvPr id="26" name="TextBox 25">
                          <a:extLst>
                            <a:ext uri="{FF2B5EF4-FFF2-40B4-BE49-F238E27FC236}">
                              <a16:creationId xmlns:a16="http://schemas.microsoft.com/office/drawing/2014/main" id="{6AC89649-8D93-5DDA-3129-44F693EAE6D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469209" y="2965461"/>
                          <a:ext cx="389501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1000" b="1" dirty="0"/>
                            <a:t>180</a:t>
                          </a:r>
                        </a:p>
                      </p:txBody>
                    </p:sp>
                  </p:grpSp>
                  <p:sp>
                    <p:nvSpPr>
                      <p:cNvPr id="28" name="TextBox 27">
                        <a:extLst>
                          <a:ext uri="{FF2B5EF4-FFF2-40B4-BE49-F238E27FC236}">
                            <a16:creationId xmlns:a16="http://schemas.microsoft.com/office/drawing/2014/main" id="{59228BD4-5109-0B3B-9E78-A237153DCE3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71595" y="2690106"/>
                        <a:ext cx="389501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00" b="1" dirty="0"/>
                          <a:t>210</a:t>
                        </a:r>
                      </a:p>
                    </p:txBody>
                  </p:sp>
                </p:grpSp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6AB3063A-E32F-0BA2-4515-12515A2D7A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69209" y="2423877"/>
                      <a:ext cx="389501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b="1" dirty="0"/>
                        <a:t>240</a:t>
                      </a:r>
                    </a:p>
                  </p:txBody>
                </p:sp>
              </p:grp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B5F9B570-4C6B-521C-B562-2DF2ED231B0F}"/>
                      </a:ext>
                    </a:extLst>
                  </p:cNvPr>
                  <p:cNvSpPr txBox="1"/>
                  <p:nvPr/>
                </p:nvSpPr>
                <p:spPr>
                  <a:xfrm>
                    <a:off x="5465065" y="2133093"/>
                    <a:ext cx="389501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b="1" dirty="0"/>
                      <a:t>270</a:t>
                    </a:r>
                  </a:p>
                </p:txBody>
              </p:sp>
            </p:grp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319BC95-446A-29A0-64A5-FA9C5D305FB4}"/>
                    </a:ext>
                  </a:extLst>
                </p:cNvPr>
                <p:cNvSpPr txBox="1"/>
                <p:nvPr/>
              </p:nvSpPr>
              <p:spPr>
                <a:xfrm>
                  <a:off x="5468172" y="1861126"/>
                  <a:ext cx="38950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dirty="0"/>
                    <a:t>300</a:t>
                  </a: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5ACE501-7954-2A3E-3531-DB5E202EF558}"/>
                  </a:ext>
                </a:extLst>
              </p:cNvPr>
              <p:cNvSpPr txBox="1"/>
              <p:nvPr/>
            </p:nvSpPr>
            <p:spPr>
              <a:xfrm>
                <a:off x="5469209" y="1602192"/>
                <a:ext cx="38950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330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8E86695-4D0D-8B39-C802-75DC84ECE5A5}"/>
                </a:ext>
              </a:extLst>
            </p:cNvPr>
            <p:cNvSpPr txBox="1"/>
            <p:nvPr/>
          </p:nvSpPr>
          <p:spPr>
            <a:xfrm rot="16200000">
              <a:off x="4278621" y="3088571"/>
              <a:ext cx="3108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NO</a:t>
              </a:r>
              <a:r>
                <a:rPr lang="en-US" sz="1000" b="1" baseline="-25000" dirty="0"/>
                <a:t>x</a:t>
              </a:r>
              <a:r>
                <a:rPr lang="en-US" sz="1000" b="1" dirty="0"/>
                <a:t> Volume Mixing Ratio along Trajectory [pmol/mol]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587984B-C7FD-A8D8-F4CC-26E5110AB30B}"/>
              </a:ext>
            </a:extLst>
          </p:cNvPr>
          <p:cNvGrpSpPr/>
          <p:nvPr/>
        </p:nvGrpSpPr>
        <p:grpSpPr>
          <a:xfrm>
            <a:off x="11389719" y="1602192"/>
            <a:ext cx="623938" cy="3262252"/>
            <a:chOff x="5326817" y="1597543"/>
            <a:chExt cx="623938" cy="326225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4252C0B-4815-F6D4-5B26-FD1DA1DABC7E}"/>
                </a:ext>
              </a:extLst>
            </p:cNvPr>
            <p:cNvGrpSpPr/>
            <p:nvPr/>
          </p:nvGrpSpPr>
          <p:grpSpPr>
            <a:xfrm>
              <a:off x="5326817" y="1602192"/>
              <a:ext cx="542832" cy="3257603"/>
              <a:chOff x="5326817" y="1602192"/>
              <a:chExt cx="542832" cy="3257603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86CC3EAE-41E3-0527-8BE2-5676039CFFDD}"/>
                  </a:ext>
                </a:extLst>
              </p:cNvPr>
              <p:cNvGrpSpPr/>
              <p:nvPr/>
            </p:nvGrpSpPr>
            <p:grpSpPr>
              <a:xfrm>
                <a:off x="5326817" y="1681163"/>
                <a:ext cx="542832" cy="3178632"/>
                <a:chOff x="5326817" y="1681163"/>
                <a:chExt cx="542832" cy="3178632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D594A468-53BF-CBE2-7939-F3FF303C4947}"/>
                    </a:ext>
                  </a:extLst>
                </p:cNvPr>
                <p:cNvGrpSpPr/>
                <p:nvPr/>
              </p:nvGrpSpPr>
              <p:grpSpPr>
                <a:xfrm>
                  <a:off x="5326817" y="1681163"/>
                  <a:ext cx="542832" cy="3178632"/>
                  <a:chOff x="5326817" y="1681163"/>
                  <a:chExt cx="542832" cy="3178632"/>
                </a:xfrm>
              </p:grpSpPr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DE875AFA-7EB8-C56C-4525-BFA215AD2506}"/>
                      </a:ext>
                    </a:extLst>
                  </p:cNvPr>
                  <p:cNvGrpSpPr/>
                  <p:nvPr/>
                </p:nvGrpSpPr>
                <p:grpSpPr>
                  <a:xfrm>
                    <a:off x="5326817" y="1681163"/>
                    <a:ext cx="542832" cy="3178632"/>
                    <a:chOff x="5326817" y="1681163"/>
                    <a:chExt cx="542832" cy="3178632"/>
                  </a:xfrm>
                </p:grpSpPr>
                <p:grpSp>
                  <p:nvGrpSpPr>
                    <p:cNvPr id="49" name="Group 48">
                      <a:extLst>
                        <a:ext uri="{FF2B5EF4-FFF2-40B4-BE49-F238E27FC236}">
                          <a16:creationId xmlns:a16="http://schemas.microsoft.com/office/drawing/2014/main" id="{BD47966F-96BB-2BC9-5F5C-1DCED92F45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26817" y="1681163"/>
                      <a:ext cx="537544" cy="3178632"/>
                      <a:chOff x="5326817" y="1681163"/>
                      <a:chExt cx="537544" cy="3178632"/>
                    </a:xfrm>
                  </p:grpSpPr>
                  <p:grpSp>
                    <p:nvGrpSpPr>
                      <p:cNvPr id="51" name="Group 50">
                        <a:extLst>
                          <a:ext uri="{FF2B5EF4-FFF2-40B4-BE49-F238E27FC236}">
                            <a16:creationId xmlns:a16="http://schemas.microsoft.com/office/drawing/2014/main" id="{8782A109-98AC-4D3D-855F-20A86F9176F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326817" y="1681163"/>
                        <a:ext cx="537544" cy="3178632"/>
                        <a:chOff x="5326817" y="1681163"/>
                        <a:chExt cx="537544" cy="3178632"/>
                      </a:xfrm>
                    </p:grpSpPr>
                    <p:grpSp>
                      <p:nvGrpSpPr>
                        <p:cNvPr id="53" name="Group 52">
                          <a:extLst>
                            <a:ext uri="{FF2B5EF4-FFF2-40B4-BE49-F238E27FC236}">
                              <a16:creationId xmlns:a16="http://schemas.microsoft.com/office/drawing/2014/main" id="{22CDEB83-3425-F245-C1BB-E5759B5E70C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326817" y="1681163"/>
                          <a:ext cx="537544" cy="3178632"/>
                          <a:chOff x="5326817" y="1681163"/>
                          <a:chExt cx="537544" cy="3178632"/>
                        </a:xfrm>
                      </p:grpSpPr>
                      <p:grpSp>
                        <p:nvGrpSpPr>
                          <p:cNvPr id="55" name="Group 54">
                            <a:extLst>
                              <a:ext uri="{FF2B5EF4-FFF2-40B4-BE49-F238E27FC236}">
                                <a16:creationId xmlns:a16="http://schemas.microsoft.com/office/drawing/2014/main" id="{D5080513-ACC0-BE0C-16D6-7F603F45C48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326817" y="1681163"/>
                            <a:ext cx="537544" cy="3178632"/>
                            <a:chOff x="5326817" y="1681163"/>
                            <a:chExt cx="537544" cy="3178632"/>
                          </a:xfrm>
                        </p:grpSpPr>
                        <p:grpSp>
                          <p:nvGrpSpPr>
                            <p:cNvPr id="57" name="Group 56">
                              <a:extLst>
                                <a:ext uri="{FF2B5EF4-FFF2-40B4-BE49-F238E27FC236}">
                                  <a16:creationId xmlns:a16="http://schemas.microsoft.com/office/drawing/2014/main" id="{5776997A-D7C4-F590-B804-4A342284AFB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5326817" y="1681163"/>
                              <a:ext cx="537544" cy="3178632"/>
                              <a:chOff x="5326817" y="1681163"/>
                              <a:chExt cx="537544" cy="3178632"/>
                            </a:xfrm>
                          </p:grpSpPr>
                          <p:grpSp>
                            <p:nvGrpSpPr>
                              <p:cNvPr id="59" name="Group 58">
                                <a:extLst>
                                  <a:ext uri="{FF2B5EF4-FFF2-40B4-BE49-F238E27FC236}">
                                    <a16:creationId xmlns:a16="http://schemas.microsoft.com/office/drawing/2014/main" id="{14163BE5-BA7C-331C-3588-E7776FD85678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5326817" y="1681163"/>
                                <a:ext cx="537544" cy="3178632"/>
                                <a:chOff x="5326817" y="1681163"/>
                                <a:chExt cx="537544" cy="3178632"/>
                              </a:xfrm>
                            </p:grpSpPr>
                            <p:grpSp>
                              <p:nvGrpSpPr>
                                <p:cNvPr id="61" name="Group 60">
                                  <a:extLst>
                                    <a:ext uri="{FF2B5EF4-FFF2-40B4-BE49-F238E27FC236}">
                                      <a16:creationId xmlns:a16="http://schemas.microsoft.com/office/drawing/2014/main" id="{EDAD2B41-F7BB-C233-5572-D45BA0CA09E0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5326817" y="1681163"/>
                                  <a:ext cx="537544" cy="3178632"/>
                                  <a:chOff x="5326817" y="1681163"/>
                                  <a:chExt cx="537544" cy="3178632"/>
                                </a:xfrm>
                              </p:grpSpPr>
                              <p:pic>
                                <p:nvPicPr>
                                  <p:cNvPr id="63" name="Picture 62" descr="Chart&#10;&#10;Description automatically generated">
                                    <a:extLst>
                                      <a:ext uri="{FF2B5EF4-FFF2-40B4-BE49-F238E27FC236}">
                                        <a16:creationId xmlns:a16="http://schemas.microsoft.com/office/drawing/2014/main" id="{EE3DDAD4-E088-EDD5-ABC3-1E2C5754056E}"/>
                                      </a:ext>
                                    </a:extLst>
                                  </p:cNvPr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 rotWithShape="1">
                                  <a:blip r:embed="rId6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 l="73923" t="1397" r="7463" b="10095"/>
                                  <a:stretch/>
                                </p:blipFill>
                                <p:spPr>
                                  <a:xfrm>
                                    <a:off x="5326817" y="1681163"/>
                                    <a:ext cx="191588" cy="3108960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  <p:sp>
                                <p:nvSpPr>
                                  <p:cNvPr id="64" name="TextBox 63">
                                    <a:extLst>
                                      <a:ext uri="{FF2B5EF4-FFF2-40B4-BE49-F238E27FC236}">
                                        <a16:creationId xmlns:a16="http://schemas.microsoft.com/office/drawing/2014/main" id="{A6943AF0-B36B-1546-71B4-A35A0AF19D04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5474860" y="4613574"/>
                                    <a:ext cx="389501" cy="246221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r>
                                      <a:rPr lang="en-US" sz="1000" b="1" dirty="0"/>
                                      <a:t>0</a:t>
                                    </a:r>
                                  </a:p>
                                </p:txBody>
                              </p:sp>
                              <p:sp>
                                <p:nvSpPr>
                                  <p:cNvPr id="65" name="TextBox 64">
                                    <a:extLst>
                                      <a:ext uri="{FF2B5EF4-FFF2-40B4-BE49-F238E27FC236}">
                                        <a16:creationId xmlns:a16="http://schemas.microsoft.com/office/drawing/2014/main" id="{EB15FF09-BA56-1376-1CCE-A6825FA4CC16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5471437" y="4350237"/>
                                    <a:ext cx="389501" cy="246221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r>
                                      <a:rPr lang="en-US" sz="1000" b="1" dirty="0"/>
                                      <a:t>4</a:t>
                                    </a: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62" name="TextBox 61">
                                  <a:extLst>
                                    <a:ext uri="{FF2B5EF4-FFF2-40B4-BE49-F238E27FC236}">
                                      <a16:creationId xmlns:a16="http://schemas.microsoft.com/office/drawing/2014/main" id="{B0D188E5-223A-FC7D-796E-672548407DD2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5465115" y="4086900"/>
                                  <a:ext cx="389501" cy="246221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n-US" sz="1000" b="1" dirty="0"/>
                                    <a:t>7</a:t>
                                  </a:r>
                                </a:p>
                              </p:txBody>
                            </p:sp>
                          </p:grpSp>
                          <p:sp>
                            <p:nvSpPr>
                              <p:cNvPr id="60" name="TextBox 59">
                                <a:extLst>
                                  <a:ext uri="{FF2B5EF4-FFF2-40B4-BE49-F238E27FC236}">
                                    <a16:creationId xmlns:a16="http://schemas.microsoft.com/office/drawing/2014/main" id="{5032FA18-642B-B9E9-459C-3605B107AD4F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5461692" y="3811545"/>
                                <a:ext cx="389501" cy="246221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1000" b="1" dirty="0"/>
                                  <a:t>11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58" name="TextBox 57">
                              <a:extLst>
                                <a:ext uri="{FF2B5EF4-FFF2-40B4-BE49-F238E27FC236}">
                                  <a16:creationId xmlns:a16="http://schemas.microsoft.com/office/drawing/2014/main" id="{98748225-D6DA-C9C0-6D69-08BEFB4E100D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5468014" y="3536190"/>
                              <a:ext cx="389501" cy="246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en-US" sz="1000" b="1" dirty="0"/>
                                <a:t>14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6" name="TextBox 55">
                            <a:extLst>
                              <a:ext uri="{FF2B5EF4-FFF2-40B4-BE49-F238E27FC236}">
                                <a16:creationId xmlns:a16="http://schemas.microsoft.com/office/drawing/2014/main" id="{030315F4-51A0-E37A-2FBD-01BFAC761A5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469209" y="3247489"/>
                            <a:ext cx="389501" cy="24622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sz="1000" b="1" dirty="0"/>
                              <a:t>18</a:t>
                            </a:r>
                          </a:p>
                        </p:txBody>
                      </p:sp>
                    </p:grpSp>
                    <p:sp>
                      <p:nvSpPr>
                        <p:cNvPr id="54" name="TextBox 53">
                          <a:extLst>
                            <a:ext uri="{FF2B5EF4-FFF2-40B4-BE49-F238E27FC236}">
                              <a16:creationId xmlns:a16="http://schemas.microsoft.com/office/drawing/2014/main" id="{52F02A0C-33D4-593D-5FC3-314BFBEED08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469209" y="2965461"/>
                          <a:ext cx="389501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1000" b="1" dirty="0"/>
                            <a:t>22</a:t>
                          </a:r>
                        </a:p>
                      </p:txBody>
                    </p:sp>
                  </p:grpSp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3116C002-9A81-525D-2DE6-256C98E7479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71595" y="2690106"/>
                        <a:ext cx="389501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00" b="1" dirty="0"/>
                          <a:t>25</a:t>
                        </a:r>
                      </a:p>
                    </p:txBody>
                  </p:sp>
                </p:grp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5C6F5698-414B-85A8-AFD1-2FA57DFD4C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80148" y="2416239"/>
                      <a:ext cx="389501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b="1" dirty="0"/>
                        <a:t>29</a:t>
                      </a:r>
                    </a:p>
                  </p:txBody>
                </p:sp>
              </p:grp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6D8E9F82-D229-A271-2D59-D07DB08A8D74}"/>
                      </a:ext>
                    </a:extLst>
                  </p:cNvPr>
                  <p:cNvSpPr txBox="1"/>
                  <p:nvPr/>
                </p:nvSpPr>
                <p:spPr>
                  <a:xfrm>
                    <a:off x="5480148" y="2142769"/>
                    <a:ext cx="389501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b="1" dirty="0"/>
                      <a:t>33</a:t>
                    </a:r>
                  </a:p>
                </p:txBody>
              </p:sp>
            </p:grp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C1B2940-39B7-F24E-F564-645341386E11}"/>
                    </a:ext>
                  </a:extLst>
                </p:cNvPr>
                <p:cNvSpPr txBox="1"/>
                <p:nvPr/>
              </p:nvSpPr>
              <p:spPr>
                <a:xfrm>
                  <a:off x="5473230" y="1869101"/>
                  <a:ext cx="38950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dirty="0"/>
                    <a:t>36</a:t>
                  </a:r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483C664-7B9B-317C-C3C2-8C3410BA437D}"/>
                  </a:ext>
                </a:extLst>
              </p:cNvPr>
              <p:cNvSpPr txBox="1"/>
              <p:nvPr/>
            </p:nvSpPr>
            <p:spPr>
              <a:xfrm>
                <a:off x="5469209" y="1602192"/>
                <a:ext cx="38950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40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CFC5A4-C825-6249-63D3-8A447EACB01F}"/>
                </a:ext>
              </a:extLst>
            </p:cNvPr>
            <p:cNvSpPr txBox="1"/>
            <p:nvPr/>
          </p:nvSpPr>
          <p:spPr>
            <a:xfrm rot="16200000">
              <a:off x="4273165" y="3028912"/>
              <a:ext cx="3108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O</a:t>
              </a:r>
              <a:r>
                <a:rPr lang="en-US" sz="1000" b="1" baseline="-25000" dirty="0"/>
                <a:t>3</a:t>
              </a:r>
              <a:r>
                <a:rPr lang="en-US" sz="1000" b="1" dirty="0"/>
                <a:t> Volume Mixing Ratio along Trajectory [nmol/mol]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52C95A2-58A5-344A-FD04-7E80FB4FF95B}"/>
              </a:ext>
            </a:extLst>
          </p:cNvPr>
          <p:cNvGrpSpPr/>
          <p:nvPr/>
        </p:nvGrpSpPr>
        <p:grpSpPr>
          <a:xfrm>
            <a:off x="42892" y="3023161"/>
            <a:ext cx="5346733" cy="576564"/>
            <a:chOff x="69986" y="4531048"/>
            <a:chExt cx="5346733" cy="57656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015F08A-80CA-4DA2-AECD-75911BA0D153}"/>
                </a:ext>
              </a:extLst>
            </p:cNvPr>
            <p:cNvGrpSpPr/>
            <p:nvPr/>
          </p:nvGrpSpPr>
          <p:grpSpPr>
            <a:xfrm>
              <a:off x="69986" y="4531048"/>
              <a:ext cx="5346733" cy="382185"/>
              <a:chOff x="69986" y="4531048"/>
              <a:chExt cx="5346733" cy="382185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5DBF6AEC-F734-F5AD-5FE4-AD5DD2649277}"/>
                  </a:ext>
                </a:extLst>
              </p:cNvPr>
              <p:cNvGrpSpPr/>
              <p:nvPr/>
            </p:nvGrpSpPr>
            <p:grpSpPr>
              <a:xfrm>
                <a:off x="69986" y="4531048"/>
                <a:ext cx="5205577" cy="382185"/>
                <a:chOff x="69986" y="4531048"/>
                <a:chExt cx="5205577" cy="382185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A914E4C0-F69E-46AB-71A5-53AB102EFFB8}"/>
                    </a:ext>
                  </a:extLst>
                </p:cNvPr>
                <p:cNvGrpSpPr/>
                <p:nvPr/>
              </p:nvGrpSpPr>
              <p:grpSpPr>
                <a:xfrm>
                  <a:off x="69986" y="4531048"/>
                  <a:ext cx="5205577" cy="382185"/>
                  <a:chOff x="69986" y="4531048"/>
                  <a:chExt cx="5205577" cy="382185"/>
                </a:xfrm>
              </p:grpSpPr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4C0BB746-B228-8442-77BB-F3A44DD0A53D}"/>
                      </a:ext>
                    </a:extLst>
                  </p:cNvPr>
                  <p:cNvGrpSpPr/>
                  <p:nvPr/>
                </p:nvGrpSpPr>
                <p:grpSpPr>
                  <a:xfrm>
                    <a:off x="69986" y="4531048"/>
                    <a:ext cx="5205577" cy="382185"/>
                    <a:chOff x="69986" y="4531048"/>
                    <a:chExt cx="5205577" cy="382185"/>
                  </a:xfrm>
                </p:grpSpPr>
                <p:grpSp>
                  <p:nvGrpSpPr>
                    <p:cNvPr id="73" name="Group 72">
                      <a:extLst>
                        <a:ext uri="{FF2B5EF4-FFF2-40B4-BE49-F238E27FC236}">
                          <a16:creationId xmlns:a16="http://schemas.microsoft.com/office/drawing/2014/main" id="{FAFA54C6-8E56-D463-9108-DC51AC731C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986" y="4531048"/>
                      <a:ext cx="5205577" cy="382185"/>
                      <a:chOff x="69986" y="4531048"/>
                      <a:chExt cx="5205577" cy="382185"/>
                    </a:xfrm>
                  </p:grpSpPr>
                  <p:grpSp>
                    <p:nvGrpSpPr>
                      <p:cNvPr id="71" name="Group 70">
                        <a:extLst>
                          <a:ext uri="{FF2B5EF4-FFF2-40B4-BE49-F238E27FC236}">
                            <a16:creationId xmlns:a16="http://schemas.microsoft.com/office/drawing/2014/main" id="{8CB85A32-6366-B08B-E1B9-CD86A56FA50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9986" y="4531048"/>
                        <a:ext cx="5205577" cy="382185"/>
                        <a:chOff x="69986" y="4531048"/>
                        <a:chExt cx="5205577" cy="382185"/>
                      </a:xfrm>
                    </p:grpSpPr>
                    <p:grpSp>
                      <p:nvGrpSpPr>
                        <p:cNvPr id="69" name="Group 68">
                          <a:extLst>
                            <a:ext uri="{FF2B5EF4-FFF2-40B4-BE49-F238E27FC236}">
                              <a16:creationId xmlns:a16="http://schemas.microsoft.com/office/drawing/2014/main" id="{31CF63DD-7CCC-222E-B2B5-4166908A6B7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9986" y="4531048"/>
                          <a:ext cx="5205577" cy="382185"/>
                          <a:chOff x="69986" y="4531048"/>
                          <a:chExt cx="5205577" cy="382185"/>
                        </a:xfrm>
                      </p:grpSpPr>
                      <p:pic>
                        <p:nvPicPr>
                          <p:cNvPr id="67" name="Picture 66">
                            <a:extLst>
                              <a:ext uri="{FF2B5EF4-FFF2-40B4-BE49-F238E27FC236}">
                                <a16:creationId xmlns:a16="http://schemas.microsoft.com/office/drawing/2014/main" id="{B627C583-5863-C744-A26B-749D2CAD14D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" r="2119" b="83245"/>
                          <a:stretch/>
                        </p:blipFill>
                        <p:spPr>
                          <a:xfrm>
                            <a:off x="174245" y="4531048"/>
                            <a:ext cx="5101318" cy="165051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68" name="TextBox 67">
                            <a:extLst>
                              <a:ext uri="{FF2B5EF4-FFF2-40B4-BE49-F238E27FC236}">
                                <a16:creationId xmlns:a16="http://schemas.microsoft.com/office/drawing/2014/main" id="{448CB0F9-2540-4E05-CA11-3BE5C78D316E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9986" y="4667012"/>
                            <a:ext cx="389502" cy="24622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sz="1000" b="1" dirty="0"/>
                              <a:t>0.1</a:t>
                            </a:r>
                          </a:p>
                        </p:txBody>
                      </p:sp>
                    </p:grpSp>
                    <p:sp>
                      <p:nvSpPr>
                        <p:cNvPr id="70" name="TextBox 69">
                          <a:extLst>
                            <a:ext uri="{FF2B5EF4-FFF2-40B4-BE49-F238E27FC236}">
                              <a16:creationId xmlns:a16="http://schemas.microsoft.com/office/drawing/2014/main" id="{5177988E-4D26-AA1C-8149-C5FAF55CA9D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92946" y="4667012"/>
                          <a:ext cx="389502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1000" b="1" dirty="0"/>
                            <a:t>0.5</a:t>
                          </a:r>
                        </a:p>
                      </p:txBody>
                    </p:sp>
                  </p:grpSp>
                  <p:sp>
                    <p:nvSpPr>
                      <p:cNvPr id="72" name="TextBox 71">
                        <a:extLst>
                          <a:ext uri="{FF2B5EF4-FFF2-40B4-BE49-F238E27FC236}">
                            <a16:creationId xmlns:a16="http://schemas.microsoft.com/office/drawing/2014/main" id="{A8732F40-28BA-43FA-CD4D-07979A44D32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15906" y="4667011"/>
                        <a:ext cx="389502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00" b="1" dirty="0"/>
                          <a:t>1.0</a:t>
                        </a:r>
                      </a:p>
                    </p:txBody>
                  </p:sp>
                </p:grpSp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48C53F5B-B965-934F-B9EB-81CF9853592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77672" y="4667011"/>
                      <a:ext cx="38950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b="1" dirty="0"/>
                        <a:t>1.4</a:t>
                      </a:r>
                    </a:p>
                  </p:txBody>
                </p:sp>
              </p:grp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D6F7A822-BC9D-2DB0-C59C-A4B64532DAD0}"/>
                      </a:ext>
                    </a:extLst>
                  </p:cNvPr>
                  <p:cNvSpPr txBox="1"/>
                  <p:nvPr/>
                </p:nvSpPr>
                <p:spPr>
                  <a:xfrm>
                    <a:off x="3414948" y="4667010"/>
                    <a:ext cx="38950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b="1" dirty="0"/>
                      <a:t>1.8</a:t>
                    </a:r>
                  </a:p>
                </p:txBody>
              </p:sp>
            </p:grp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1F55AB1C-1052-E30B-2A07-CD12773923EF}"/>
                    </a:ext>
                  </a:extLst>
                </p:cNvPr>
                <p:cNvSpPr txBox="1"/>
                <p:nvPr/>
              </p:nvSpPr>
              <p:spPr>
                <a:xfrm>
                  <a:off x="4237908" y="4667010"/>
                  <a:ext cx="38950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dirty="0"/>
                    <a:t>2.2</a:t>
                  </a:r>
                </a:p>
              </p:txBody>
            </p:sp>
          </p:grp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BE32C7E-6F29-D0C7-6F99-50E333286D5B}"/>
                  </a:ext>
                </a:extLst>
              </p:cNvPr>
              <p:cNvSpPr txBox="1"/>
              <p:nvPr/>
            </p:nvSpPr>
            <p:spPr>
              <a:xfrm>
                <a:off x="5027217" y="4667009"/>
                <a:ext cx="38950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2.6</a:t>
                </a: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AE4FF06-CCED-99AB-18E7-A59293F39BF8}"/>
                </a:ext>
              </a:extLst>
            </p:cNvPr>
            <p:cNvSpPr txBox="1"/>
            <p:nvPr/>
          </p:nvSpPr>
          <p:spPr>
            <a:xfrm>
              <a:off x="1412694" y="4861391"/>
              <a:ext cx="3108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Background NO</a:t>
              </a:r>
              <a:r>
                <a:rPr lang="en-US" sz="1000" b="1" baseline="-25000" dirty="0"/>
                <a:t>x</a:t>
              </a:r>
              <a:r>
                <a:rPr lang="en-US" sz="1000" b="1" dirty="0"/>
                <a:t> Volume Mixing Ratio [nmol/mol]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F2B3AAF-0A48-DEF4-ED33-CE286F6D1F3A}"/>
              </a:ext>
            </a:extLst>
          </p:cNvPr>
          <p:cNvGrpSpPr/>
          <p:nvPr/>
        </p:nvGrpSpPr>
        <p:grpSpPr>
          <a:xfrm>
            <a:off x="6113584" y="3024392"/>
            <a:ext cx="5346733" cy="576564"/>
            <a:chOff x="69986" y="4531048"/>
            <a:chExt cx="5346733" cy="576564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EAA56830-2BE3-0D87-FC59-341E9BBBF6E9}"/>
                </a:ext>
              </a:extLst>
            </p:cNvPr>
            <p:cNvGrpSpPr/>
            <p:nvPr/>
          </p:nvGrpSpPr>
          <p:grpSpPr>
            <a:xfrm>
              <a:off x="69986" y="4531048"/>
              <a:ext cx="5346733" cy="382185"/>
              <a:chOff x="69986" y="4531048"/>
              <a:chExt cx="5346733" cy="382185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BD3982BF-9616-D088-1C09-380B92F0FAA6}"/>
                  </a:ext>
                </a:extLst>
              </p:cNvPr>
              <p:cNvGrpSpPr/>
              <p:nvPr/>
            </p:nvGrpSpPr>
            <p:grpSpPr>
              <a:xfrm>
                <a:off x="69986" y="4531048"/>
                <a:ext cx="5205577" cy="382185"/>
                <a:chOff x="69986" y="4531048"/>
                <a:chExt cx="5205577" cy="382185"/>
              </a:xfrm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B8E1CBB7-2A8C-F477-1AA4-8E145C53526D}"/>
                    </a:ext>
                  </a:extLst>
                </p:cNvPr>
                <p:cNvGrpSpPr/>
                <p:nvPr/>
              </p:nvGrpSpPr>
              <p:grpSpPr>
                <a:xfrm>
                  <a:off x="69986" y="4531048"/>
                  <a:ext cx="5205577" cy="382185"/>
                  <a:chOff x="69986" y="4531048"/>
                  <a:chExt cx="5205577" cy="382185"/>
                </a:xfrm>
              </p:grpSpPr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08FBE3FA-D629-67C4-7DB7-945E9E8A9AE9}"/>
                      </a:ext>
                    </a:extLst>
                  </p:cNvPr>
                  <p:cNvGrpSpPr/>
                  <p:nvPr/>
                </p:nvGrpSpPr>
                <p:grpSpPr>
                  <a:xfrm>
                    <a:off x="69986" y="4531048"/>
                    <a:ext cx="5205577" cy="382185"/>
                    <a:chOff x="69986" y="4531048"/>
                    <a:chExt cx="5205577" cy="382185"/>
                  </a:xfrm>
                </p:grpSpPr>
                <p:grpSp>
                  <p:nvGrpSpPr>
                    <p:cNvPr id="93" name="Group 92">
                      <a:extLst>
                        <a:ext uri="{FF2B5EF4-FFF2-40B4-BE49-F238E27FC236}">
                          <a16:creationId xmlns:a16="http://schemas.microsoft.com/office/drawing/2014/main" id="{453FD2AF-CE34-61A4-FF49-DB7EC56386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986" y="4531048"/>
                      <a:ext cx="5205577" cy="382185"/>
                      <a:chOff x="69986" y="4531048"/>
                      <a:chExt cx="5205577" cy="382185"/>
                    </a:xfrm>
                  </p:grpSpPr>
                  <p:grpSp>
                    <p:nvGrpSpPr>
                      <p:cNvPr id="95" name="Group 94">
                        <a:extLst>
                          <a:ext uri="{FF2B5EF4-FFF2-40B4-BE49-F238E27FC236}">
                            <a16:creationId xmlns:a16="http://schemas.microsoft.com/office/drawing/2014/main" id="{BD2B5E20-3F31-E047-7BCE-75831926F1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9986" y="4531048"/>
                        <a:ext cx="5205577" cy="382185"/>
                        <a:chOff x="69986" y="4531048"/>
                        <a:chExt cx="5205577" cy="382185"/>
                      </a:xfrm>
                    </p:grpSpPr>
                    <p:grpSp>
                      <p:nvGrpSpPr>
                        <p:cNvPr id="97" name="Group 96">
                          <a:extLst>
                            <a:ext uri="{FF2B5EF4-FFF2-40B4-BE49-F238E27FC236}">
                              <a16:creationId xmlns:a16="http://schemas.microsoft.com/office/drawing/2014/main" id="{130C96ED-DD3C-E015-7C33-59C95A6BA2E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9986" y="4531048"/>
                          <a:ext cx="5205577" cy="382185"/>
                          <a:chOff x="69986" y="4531048"/>
                          <a:chExt cx="5205577" cy="382185"/>
                        </a:xfrm>
                      </p:grpSpPr>
                      <p:pic>
                        <p:nvPicPr>
                          <p:cNvPr id="99" name="Picture 98">
                            <a:extLst>
                              <a:ext uri="{FF2B5EF4-FFF2-40B4-BE49-F238E27FC236}">
                                <a16:creationId xmlns:a16="http://schemas.microsoft.com/office/drawing/2014/main" id="{E4A76CB6-5A8A-3A17-22AB-9DEA237A526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" r="2119" b="83245"/>
                          <a:stretch/>
                        </p:blipFill>
                        <p:spPr>
                          <a:xfrm>
                            <a:off x="174245" y="4531048"/>
                            <a:ext cx="5101318" cy="165051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100" name="TextBox 99">
                            <a:extLst>
                              <a:ext uri="{FF2B5EF4-FFF2-40B4-BE49-F238E27FC236}">
                                <a16:creationId xmlns:a16="http://schemas.microsoft.com/office/drawing/2014/main" id="{59EB3200-8EAE-9C73-353D-93B053197A8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9986" y="4667012"/>
                            <a:ext cx="389502" cy="24622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sz="1000" b="1" dirty="0"/>
                              <a:t>0.7</a:t>
                            </a:r>
                          </a:p>
                        </p:txBody>
                      </p:sp>
                    </p:grpSp>
                    <p:sp>
                      <p:nvSpPr>
                        <p:cNvPr id="98" name="TextBox 97">
                          <a:extLst>
                            <a:ext uri="{FF2B5EF4-FFF2-40B4-BE49-F238E27FC236}">
                              <a16:creationId xmlns:a16="http://schemas.microsoft.com/office/drawing/2014/main" id="{C3EB7B70-8BF3-3FAB-19B0-825F11A274D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92946" y="4667012"/>
                          <a:ext cx="389502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1000" b="1" dirty="0"/>
                            <a:t>0.9</a:t>
                          </a:r>
                        </a:p>
                      </p:txBody>
                    </p:sp>
                  </p:grpSp>
                  <p:sp>
                    <p:nvSpPr>
                      <p:cNvPr id="96" name="TextBox 95">
                        <a:extLst>
                          <a:ext uri="{FF2B5EF4-FFF2-40B4-BE49-F238E27FC236}">
                            <a16:creationId xmlns:a16="http://schemas.microsoft.com/office/drawing/2014/main" id="{8421D408-1FAA-0A57-7DF3-469584172B1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15906" y="4667011"/>
                        <a:ext cx="389502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00" b="1" dirty="0"/>
                          <a:t>1.0</a:t>
                        </a:r>
                      </a:p>
                    </p:txBody>
                  </p:sp>
                </p:grpSp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1881CC67-C74C-5064-96F1-381065D6F2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77672" y="4667011"/>
                      <a:ext cx="38950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b="1" dirty="0"/>
                        <a:t>1.2</a:t>
                      </a:r>
                    </a:p>
                  </p:txBody>
                </p:sp>
              </p:grpSp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58B03257-8E51-40F0-E00E-8CAE7CA29C26}"/>
                      </a:ext>
                    </a:extLst>
                  </p:cNvPr>
                  <p:cNvSpPr txBox="1"/>
                  <p:nvPr/>
                </p:nvSpPr>
                <p:spPr>
                  <a:xfrm>
                    <a:off x="3414948" y="4667010"/>
                    <a:ext cx="38950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b="1" dirty="0"/>
                      <a:t>1.4</a:t>
                    </a:r>
                  </a:p>
                </p:txBody>
              </p:sp>
            </p:grp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7EB952DD-4CAF-F278-0C42-037924F6FBC3}"/>
                    </a:ext>
                  </a:extLst>
                </p:cNvPr>
                <p:cNvSpPr txBox="1"/>
                <p:nvPr/>
              </p:nvSpPr>
              <p:spPr>
                <a:xfrm>
                  <a:off x="4237908" y="4667010"/>
                  <a:ext cx="38950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dirty="0"/>
                    <a:t>1.6</a:t>
                  </a:r>
                </a:p>
              </p:txBody>
            </p:sp>
          </p:grp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981322E2-9DCB-DBB8-53F1-683A6DBD7884}"/>
                  </a:ext>
                </a:extLst>
              </p:cNvPr>
              <p:cNvSpPr txBox="1"/>
              <p:nvPr/>
            </p:nvSpPr>
            <p:spPr>
              <a:xfrm>
                <a:off x="5027217" y="4667009"/>
                <a:ext cx="38950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1.8</a:t>
                </a:r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73F054B-0F2E-9C17-ADD7-A93E30A24906}"/>
                </a:ext>
              </a:extLst>
            </p:cNvPr>
            <p:cNvSpPr txBox="1"/>
            <p:nvPr/>
          </p:nvSpPr>
          <p:spPr>
            <a:xfrm>
              <a:off x="1412694" y="4861391"/>
              <a:ext cx="3108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Background O</a:t>
              </a:r>
              <a:r>
                <a:rPr lang="en-US" sz="1000" b="1" baseline="-25000" dirty="0"/>
                <a:t>3</a:t>
              </a:r>
              <a:r>
                <a:rPr lang="en-US" sz="1000" b="1" dirty="0"/>
                <a:t> Volume Mixing Ratio [</a:t>
              </a:r>
              <a:r>
                <a:rPr lang="el-GR" sz="1000" b="1" dirty="0"/>
                <a:t>μ</a:t>
              </a:r>
              <a:r>
                <a:rPr lang="en-US" sz="1000" b="1" dirty="0"/>
                <a:t>mol/mol]</a:t>
              </a:r>
            </a:p>
          </p:txBody>
        </p:sp>
      </p:grpSp>
      <p:pic>
        <p:nvPicPr>
          <p:cNvPr id="101" name="Graphic 100">
            <a:extLst>
              <a:ext uri="{FF2B5EF4-FFF2-40B4-BE49-F238E27FC236}">
                <a16:creationId xmlns:a16="http://schemas.microsoft.com/office/drawing/2014/main" id="{4CAE1740-F99D-C2A8-E5B5-B151D42EE5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33580"/>
          <a:stretch/>
        </p:blipFill>
        <p:spPr>
          <a:xfrm>
            <a:off x="10537139" y="6075636"/>
            <a:ext cx="1485900" cy="60642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4DCB6B7-36F0-6092-135C-FA22729D765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1999"/>
          <a:stretch/>
        </p:blipFill>
        <p:spPr>
          <a:xfrm>
            <a:off x="10667570" y="5738174"/>
            <a:ext cx="1229170" cy="316961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6A39997E-4B82-E236-6ED0-3B5D90A2E519}"/>
              </a:ext>
            </a:extLst>
          </p:cNvPr>
          <p:cNvSpPr txBox="1"/>
          <p:nvPr/>
        </p:nvSpPr>
        <p:spPr>
          <a:xfrm>
            <a:off x="3447255" y="3504817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NO</a:t>
            </a:r>
            <a:r>
              <a:rPr lang="en-US" sz="3200" b="1" baseline="-25000" dirty="0"/>
              <a:t>x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1DAFBAA-AFF2-3F81-F700-C0E62FB1D41D}"/>
              </a:ext>
            </a:extLst>
          </p:cNvPr>
          <p:cNvSpPr txBox="1"/>
          <p:nvPr/>
        </p:nvSpPr>
        <p:spPr>
          <a:xfrm>
            <a:off x="10422839" y="2193067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  <a:r>
              <a:rPr lang="en-US" sz="3200" b="1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2953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D58ED-9D09-D911-106A-6243E571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65100"/>
            <a:ext cx="11444876" cy="60642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Clustering output: most </a:t>
            </a:r>
            <a:r>
              <a:rPr lang="en-US" b="1" dirty="0">
                <a:solidFill>
                  <a:srgbClr val="00B0F0"/>
                </a:solidFill>
              </a:rPr>
              <a:t>probable transport paths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C412D-2B2A-19E1-8A43-EB69F3B1248D}"/>
              </a:ext>
            </a:extLst>
          </p:cNvPr>
          <p:cNvSpPr txBox="1"/>
          <p:nvPr/>
        </p:nvSpPr>
        <p:spPr>
          <a:xfrm>
            <a:off x="11852918" y="6436890"/>
            <a:ext cx="3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</a:t>
            </a: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C61FC1-25DC-763A-4724-715D581ED247}"/>
              </a:ext>
            </a:extLst>
          </p:cNvPr>
          <p:cNvGrpSpPr/>
          <p:nvPr/>
        </p:nvGrpSpPr>
        <p:grpSpPr>
          <a:xfrm>
            <a:off x="892882" y="6188523"/>
            <a:ext cx="5055072" cy="400110"/>
            <a:chOff x="307976" y="5162368"/>
            <a:chExt cx="4270028" cy="400110"/>
          </a:xfrm>
        </p:grpSpPr>
        <p:pic>
          <p:nvPicPr>
            <p:cNvPr id="22" name="Graphic 21" descr="Badge New with solid fill">
              <a:extLst>
                <a:ext uri="{FF2B5EF4-FFF2-40B4-BE49-F238E27FC236}">
                  <a16:creationId xmlns:a16="http://schemas.microsoft.com/office/drawing/2014/main" id="{43A88EF2-80DE-4F5C-F6F0-33530476B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07976" y="5186384"/>
              <a:ext cx="352078" cy="35207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A5A5FE-92C6-7012-269F-F183356CBAB4}"/>
                </a:ext>
              </a:extLst>
            </p:cNvPr>
            <p:cNvSpPr txBox="1"/>
            <p:nvPr/>
          </p:nvSpPr>
          <p:spPr>
            <a:xfrm>
              <a:off x="660054" y="5162368"/>
              <a:ext cx="39179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Largest cluster in a region</a:t>
              </a:r>
              <a:endParaRPr lang="en-US" sz="2000" baseline="-25000" dirty="0"/>
            </a:p>
          </p:txBody>
        </p:sp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B12D1A77-8D81-2BBE-AEFE-983F08977F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33580"/>
          <a:stretch/>
        </p:blipFill>
        <p:spPr>
          <a:xfrm>
            <a:off x="10407835" y="6075636"/>
            <a:ext cx="1485900" cy="6064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68014A3-5927-CE2C-59AD-EFD44B2E3D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999"/>
          <a:stretch/>
        </p:blipFill>
        <p:spPr>
          <a:xfrm>
            <a:off x="9111990" y="6365101"/>
            <a:ext cx="1229170" cy="31696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92882" y="741109"/>
            <a:ext cx="10406236" cy="5375781"/>
            <a:chOff x="892882" y="741109"/>
            <a:chExt cx="10406236" cy="537578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8ADA764-6456-B934-7FD8-A8EBB6E6FA82}"/>
                </a:ext>
              </a:extLst>
            </p:cNvPr>
            <p:cNvGrpSpPr/>
            <p:nvPr/>
          </p:nvGrpSpPr>
          <p:grpSpPr>
            <a:xfrm>
              <a:off x="892882" y="741109"/>
              <a:ext cx="10406236" cy="5375781"/>
              <a:chOff x="49861" y="1319539"/>
              <a:chExt cx="7287396" cy="3612207"/>
            </a:xfrm>
            <a:effectLst/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28461E96-DD75-5AAC-103E-55F28CA3D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49861" y="1319539"/>
                <a:ext cx="7287396" cy="3612207"/>
              </a:xfrm>
              <a:prstGeom prst="rect">
                <a:avLst/>
              </a:prstGeom>
              <a:effectLst/>
            </p:spPr>
          </p:pic>
          <p:pic>
            <p:nvPicPr>
              <p:cNvPr id="25" name="Graphic 24" descr="Badge New with solid fill">
                <a:extLst>
                  <a:ext uri="{FF2B5EF4-FFF2-40B4-BE49-F238E27FC236}">
                    <a16:creationId xmlns:a16="http://schemas.microsoft.com/office/drawing/2014/main" id="{19790501-E6A0-3EE7-C437-5D73378FF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2063750" y="1594964"/>
                <a:ext cx="352078" cy="352078"/>
              </a:xfrm>
              <a:prstGeom prst="rect">
                <a:avLst/>
              </a:prstGeom>
            </p:spPr>
          </p:pic>
          <p:pic>
            <p:nvPicPr>
              <p:cNvPr id="26" name="Graphic 25" descr="Badge New with solid fill">
                <a:extLst>
                  <a:ext uri="{FF2B5EF4-FFF2-40B4-BE49-F238E27FC236}">
                    <a16:creationId xmlns:a16="http://schemas.microsoft.com/office/drawing/2014/main" id="{D96D361A-E5E0-9410-5513-6BD693BF3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277315" y="2725939"/>
                <a:ext cx="352078" cy="352078"/>
              </a:xfrm>
              <a:prstGeom prst="rect">
                <a:avLst/>
              </a:prstGeom>
            </p:spPr>
          </p:pic>
          <p:pic>
            <p:nvPicPr>
              <p:cNvPr id="27" name="Graphic 26" descr="Badge New with solid fill">
                <a:extLst>
                  <a:ext uri="{FF2B5EF4-FFF2-40B4-BE49-F238E27FC236}">
                    <a16:creationId xmlns:a16="http://schemas.microsoft.com/office/drawing/2014/main" id="{29922949-8EDD-2248-6C7D-08D7539E2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2440557" y="2553117"/>
                <a:ext cx="352078" cy="352078"/>
              </a:xfrm>
              <a:prstGeom prst="rect">
                <a:avLst/>
              </a:prstGeom>
            </p:spPr>
          </p:pic>
          <p:pic>
            <p:nvPicPr>
              <p:cNvPr id="28" name="Graphic 27" descr="Badge New with solid fill">
                <a:extLst>
                  <a:ext uri="{FF2B5EF4-FFF2-40B4-BE49-F238E27FC236}">
                    <a16:creationId xmlns:a16="http://schemas.microsoft.com/office/drawing/2014/main" id="{7E781EDD-B246-722A-37EE-3F12D1922A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514850" y="3426276"/>
                <a:ext cx="352078" cy="352078"/>
              </a:xfrm>
              <a:prstGeom prst="rect">
                <a:avLst/>
              </a:prstGeom>
            </p:spPr>
          </p:pic>
          <p:pic>
            <p:nvPicPr>
              <p:cNvPr id="29" name="Graphic 28" descr="Badge New with solid fill">
                <a:extLst>
                  <a:ext uri="{FF2B5EF4-FFF2-40B4-BE49-F238E27FC236}">
                    <a16:creationId xmlns:a16="http://schemas.microsoft.com/office/drawing/2014/main" id="{8C75C4D2-D78B-E834-FBF3-C4C2FAEAA9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3341481" y="1620732"/>
                <a:ext cx="352078" cy="352078"/>
              </a:xfrm>
              <a:prstGeom prst="rect">
                <a:avLst/>
              </a:prstGeom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9863191" y="1207776"/>
              <a:ext cx="4177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A5A5FE-92C6-7012-269F-F183356CBAB4}"/>
                  </a:ext>
                </a:extLst>
              </p:cNvPr>
              <p:cNvSpPr txBox="1"/>
              <p:nvPr/>
            </p:nvSpPr>
            <p:spPr>
              <a:xfrm>
                <a:off x="1308758" y="6496369"/>
                <a:ext cx="4638265" cy="370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</m:acc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 smtClean="0"/>
                  <a:t>nmol∙mol</a:t>
                </a:r>
                <a:r>
                  <a:rPr lang="en-US" sz="1600" baseline="30000" dirty="0" smtClean="0"/>
                  <a:t>-1</a:t>
                </a:r>
                <a:r>
                  <a:rPr lang="en-US" sz="1600" dirty="0" smtClean="0"/>
                  <a:t>;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600" b="0" i="1" dirty="0" smtClean="0">
                                <a:latin typeface="Cambria Math" panose="02040503050406030204" pitchFamily="18" charset="0"/>
                              </a:rPr>
                              <m:t>𝑅𝐹</m:t>
                            </m:r>
                          </m:e>
                        </m:acc>
                      </m:e>
                    </m:d>
                    <m:r>
                      <a:rPr lang="en-GB" sz="16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 smtClean="0"/>
                  <a:t>mWm</a:t>
                </a:r>
                <a:r>
                  <a:rPr lang="en-US" sz="1600" baseline="30000" dirty="0" smtClean="0"/>
                  <a:t>-2</a:t>
                </a:r>
                <a:r>
                  <a:rPr lang="en-US" sz="1600" dirty="0" smtClean="0"/>
                  <a:t>;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600" b="0" i="1" dirty="0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acc>
                          </m:e>
                          <m:sub>
                            <m:r>
                              <a:rPr lang="en-GB" sz="1600" b="0" i="1" dirty="0" smtClean="0">
                                <a:latin typeface="Cambria Math" panose="02040503050406030204" pitchFamily="18" charset="0"/>
                              </a:rPr>
                              <m:t>𝑎𝑣𝑒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 smtClean="0"/>
                  <a:t>=hPa∙day</a:t>
                </a:r>
                <a:r>
                  <a:rPr lang="en-US" sz="1600" baseline="30000" dirty="0" smtClean="0"/>
                  <a:t>-1</a:t>
                </a:r>
                <a:endParaRPr lang="en-US" sz="1600" baseline="30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A5A5FE-92C6-7012-269F-F183356CB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758" y="6496369"/>
                <a:ext cx="4638265" cy="370294"/>
              </a:xfrm>
              <a:prstGeom prst="rect">
                <a:avLst/>
              </a:prstGeom>
              <a:blipFill>
                <a:blip r:embed="rId1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327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D58ED-9D09-D911-106A-6243E571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65100"/>
            <a:ext cx="11444876" cy="60642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Clustering output: most </a:t>
            </a:r>
            <a:r>
              <a:rPr lang="en-US" b="1" dirty="0">
                <a:solidFill>
                  <a:srgbClr val="00B0F0"/>
                </a:solidFill>
              </a:rPr>
              <a:t>probable transport paths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C412D-2B2A-19E1-8A43-EB69F3B1248D}"/>
              </a:ext>
            </a:extLst>
          </p:cNvPr>
          <p:cNvSpPr txBox="1"/>
          <p:nvPr/>
        </p:nvSpPr>
        <p:spPr>
          <a:xfrm>
            <a:off x="11852918" y="6436890"/>
            <a:ext cx="3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</a:t>
            </a: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C61FC1-25DC-763A-4724-715D581ED247}"/>
              </a:ext>
            </a:extLst>
          </p:cNvPr>
          <p:cNvGrpSpPr/>
          <p:nvPr/>
        </p:nvGrpSpPr>
        <p:grpSpPr>
          <a:xfrm>
            <a:off x="892882" y="6188523"/>
            <a:ext cx="5055072" cy="400110"/>
            <a:chOff x="307976" y="5162368"/>
            <a:chExt cx="4270028" cy="400110"/>
          </a:xfrm>
        </p:grpSpPr>
        <p:pic>
          <p:nvPicPr>
            <p:cNvPr id="22" name="Graphic 21" descr="Badge New with solid fill">
              <a:extLst>
                <a:ext uri="{FF2B5EF4-FFF2-40B4-BE49-F238E27FC236}">
                  <a16:creationId xmlns:a16="http://schemas.microsoft.com/office/drawing/2014/main" id="{43A88EF2-80DE-4F5C-F6F0-33530476B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07976" y="5186384"/>
              <a:ext cx="352078" cy="35207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A5A5FE-92C6-7012-269F-F183356CBAB4}"/>
                </a:ext>
              </a:extLst>
            </p:cNvPr>
            <p:cNvSpPr txBox="1"/>
            <p:nvPr/>
          </p:nvSpPr>
          <p:spPr>
            <a:xfrm>
              <a:off x="660054" y="5162368"/>
              <a:ext cx="39179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Largest cluster in a region</a:t>
              </a:r>
              <a:endParaRPr lang="en-US" sz="2000" baseline="-250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ADA764-6456-B934-7FD8-A8EBB6E6FA82}"/>
              </a:ext>
            </a:extLst>
          </p:cNvPr>
          <p:cNvGrpSpPr/>
          <p:nvPr/>
        </p:nvGrpSpPr>
        <p:grpSpPr>
          <a:xfrm>
            <a:off x="892882" y="741109"/>
            <a:ext cx="10406236" cy="5375781"/>
            <a:chOff x="49861" y="1319539"/>
            <a:chExt cx="7287396" cy="3612207"/>
          </a:xfrm>
          <a:effectLst/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8461E96-DD75-5AAC-103E-55F28CA3D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9861" y="1319539"/>
              <a:ext cx="7287396" cy="3612207"/>
            </a:xfrm>
            <a:prstGeom prst="rect">
              <a:avLst/>
            </a:prstGeom>
            <a:effectLst/>
          </p:spPr>
        </p:pic>
        <p:pic>
          <p:nvPicPr>
            <p:cNvPr id="26" name="Graphic 25" descr="Badge New with solid fill">
              <a:extLst>
                <a:ext uri="{FF2B5EF4-FFF2-40B4-BE49-F238E27FC236}">
                  <a16:creationId xmlns:a16="http://schemas.microsoft.com/office/drawing/2014/main" id="{D96D361A-E5E0-9410-5513-6BD693BF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77315" y="2725939"/>
              <a:ext cx="352078" cy="352078"/>
            </a:xfrm>
            <a:prstGeom prst="rect">
              <a:avLst/>
            </a:prstGeom>
          </p:spPr>
        </p:pic>
        <p:pic>
          <p:nvPicPr>
            <p:cNvPr id="27" name="Graphic 26" descr="Badge New with solid fill">
              <a:extLst>
                <a:ext uri="{FF2B5EF4-FFF2-40B4-BE49-F238E27FC236}">
                  <a16:creationId xmlns:a16="http://schemas.microsoft.com/office/drawing/2014/main" id="{29922949-8EDD-2248-6C7D-08D7539E2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440557" y="2553117"/>
              <a:ext cx="352078" cy="352078"/>
            </a:xfrm>
            <a:prstGeom prst="rect">
              <a:avLst/>
            </a:prstGeom>
          </p:spPr>
        </p:pic>
        <p:pic>
          <p:nvPicPr>
            <p:cNvPr id="28" name="Graphic 27" descr="Badge New with solid fill">
              <a:extLst>
                <a:ext uri="{FF2B5EF4-FFF2-40B4-BE49-F238E27FC236}">
                  <a16:creationId xmlns:a16="http://schemas.microsoft.com/office/drawing/2014/main" id="{7E781EDD-B246-722A-37EE-3F12D1922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514850" y="3426276"/>
              <a:ext cx="352078" cy="352078"/>
            </a:xfrm>
            <a:prstGeom prst="rect">
              <a:avLst/>
            </a:prstGeom>
          </p:spPr>
        </p:pic>
        <p:pic>
          <p:nvPicPr>
            <p:cNvPr id="29" name="Graphic 28" descr="Badge New with solid fill">
              <a:extLst>
                <a:ext uri="{FF2B5EF4-FFF2-40B4-BE49-F238E27FC236}">
                  <a16:creationId xmlns:a16="http://schemas.microsoft.com/office/drawing/2014/main" id="{8C75C4D2-D78B-E834-FBF3-C4C2FAEAA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341481" y="1620732"/>
              <a:ext cx="352078" cy="352078"/>
            </a:xfrm>
            <a:prstGeom prst="rect">
              <a:avLst/>
            </a:prstGeom>
          </p:spPr>
        </p:pic>
        <p:pic>
          <p:nvPicPr>
            <p:cNvPr id="25" name="Graphic 24" descr="Badge New with solid fill">
              <a:extLst>
                <a:ext uri="{FF2B5EF4-FFF2-40B4-BE49-F238E27FC236}">
                  <a16:creationId xmlns:a16="http://schemas.microsoft.com/office/drawing/2014/main" id="{19790501-E6A0-3EE7-C437-5D73378FF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063750" y="1594964"/>
              <a:ext cx="352078" cy="352078"/>
            </a:xfrm>
            <a:prstGeom prst="rect">
              <a:avLst/>
            </a:prstGeom>
          </p:spPr>
        </p:pic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B12D1A77-8D81-2BBE-AEFE-983F08977F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33580"/>
          <a:stretch/>
        </p:blipFill>
        <p:spPr>
          <a:xfrm>
            <a:off x="10407835" y="6075636"/>
            <a:ext cx="1485900" cy="6064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68014A3-5927-CE2C-59AD-EFD44B2E3D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999"/>
          <a:stretch/>
        </p:blipFill>
        <p:spPr>
          <a:xfrm>
            <a:off x="9111990" y="6365101"/>
            <a:ext cx="1229170" cy="3169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1429" y="1027416"/>
            <a:ext cx="7027688" cy="508947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490ECB-8204-9E12-1791-C96EE9DF2DDC}"/>
              </a:ext>
            </a:extLst>
          </p:cNvPr>
          <p:cNvCxnSpPr>
            <a:cxnSpLocks/>
          </p:cNvCxnSpPr>
          <p:nvPr/>
        </p:nvCxnSpPr>
        <p:spPr>
          <a:xfrm>
            <a:off x="4012976" y="1585614"/>
            <a:ext cx="571203" cy="59723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0013" y="2887141"/>
            <a:ext cx="3521415" cy="3240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154898" y="2289333"/>
            <a:ext cx="6558639" cy="3519897"/>
            <a:chOff x="4154898" y="2289333"/>
            <a:chExt cx="6558639" cy="351989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0061CED-17D4-C410-8B21-1346E0E77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l="14190" r="10666" b="41189"/>
            <a:stretch/>
          </p:blipFill>
          <p:spPr>
            <a:xfrm>
              <a:off x="4154898" y="2289333"/>
              <a:ext cx="6558639" cy="35198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4965249" y="2474212"/>
                  <a:ext cx="2082823" cy="64690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 smtClean="0"/>
                    <a:t>Faster </a:t>
                  </a:r>
                  <a:r>
                    <a:rPr lang="en-GB" dirty="0" smtClean="0"/>
                    <a:t>descent</a:t>
                  </a:r>
                </a:p>
                <a:p>
                  <a:r>
                    <a:rPr lang="en-GB" b="1" dirty="0" smtClean="0"/>
                    <a:t>Faster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acc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r>
                    <a:rPr lang="en-US" dirty="0" smtClean="0"/>
                    <a:t> removal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5249" y="2474212"/>
                  <a:ext cx="2082823" cy="646908"/>
                </a:xfrm>
                <a:prstGeom prst="rect">
                  <a:avLst/>
                </a:prstGeom>
                <a:blipFill>
                  <a:blip r:embed="rId12"/>
                  <a:stretch>
                    <a:fillRect l="-2639" t="-5660" b="-150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8793761" y="2474212"/>
                  <a:ext cx="1232898" cy="120032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 smtClean="0"/>
                    <a:t>Slower </a:t>
                  </a:r>
                  <a:r>
                    <a:rPr lang="en-GB" dirty="0" smtClean="0"/>
                    <a:t>descent</a:t>
                  </a:r>
                </a:p>
                <a:p>
                  <a:r>
                    <a:rPr lang="en-GB" b="1" dirty="0" smtClean="0"/>
                    <a:t>Slower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r>
                    <a:rPr lang="en-GB" b="1" dirty="0" smtClean="0"/>
                    <a:t> </a:t>
                  </a:r>
                  <a:r>
                    <a:rPr lang="en-GB" dirty="0" smtClean="0"/>
                    <a:t>removal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3761" y="2474212"/>
                  <a:ext cx="1232898" cy="1200329"/>
                </a:xfrm>
                <a:prstGeom prst="rect">
                  <a:avLst/>
                </a:prstGeom>
                <a:blipFill>
                  <a:blip r:embed="rId13"/>
                  <a:stretch>
                    <a:fillRect l="-4455" t="-3046" r="-3960" b="-71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/>
            <p:cNvSpPr txBox="1"/>
            <p:nvPr/>
          </p:nvSpPr>
          <p:spPr>
            <a:xfrm>
              <a:off x="7978942" y="2474212"/>
              <a:ext cx="8148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AA5A5FE-92C6-7012-269F-F183356CBAB4}"/>
                  </a:ext>
                </a:extLst>
              </p:cNvPr>
              <p:cNvSpPr txBox="1"/>
              <p:nvPr/>
            </p:nvSpPr>
            <p:spPr>
              <a:xfrm>
                <a:off x="1308758" y="6496369"/>
                <a:ext cx="4638265" cy="370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</m:acc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 smtClean="0"/>
                  <a:t>nmol∙mol</a:t>
                </a:r>
                <a:r>
                  <a:rPr lang="en-US" sz="1600" baseline="30000" dirty="0" smtClean="0"/>
                  <a:t>-1</a:t>
                </a:r>
                <a:r>
                  <a:rPr lang="en-US" sz="1600" dirty="0" smtClean="0"/>
                  <a:t>;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600" b="0" i="1" dirty="0" smtClean="0">
                                <a:latin typeface="Cambria Math" panose="02040503050406030204" pitchFamily="18" charset="0"/>
                              </a:rPr>
                              <m:t>𝑅𝐹</m:t>
                            </m:r>
                          </m:e>
                        </m:acc>
                      </m:e>
                    </m:d>
                    <m:r>
                      <a:rPr lang="en-GB" sz="16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 smtClean="0"/>
                  <a:t>mWm</a:t>
                </a:r>
                <a:r>
                  <a:rPr lang="en-US" sz="1600" baseline="30000" dirty="0" smtClean="0"/>
                  <a:t>-2</a:t>
                </a:r>
                <a:r>
                  <a:rPr lang="en-US" sz="1600" dirty="0" smtClean="0"/>
                  <a:t>;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600" b="0" i="1" dirty="0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acc>
                          </m:e>
                          <m:sub>
                            <m:r>
                              <a:rPr lang="en-GB" sz="1600" b="0" i="1" dirty="0" smtClean="0">
                                <a:latin typeface="Cambria Math" panose="02040503050406030204" pitchFamily="18" charset="0"/>
                              </a:rPr>
                              <m:t>𝑎𝑣𝑒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 smtClean="0"/>
                  <a:t>=hPa∙day</a:t>
                </a:r>
                <a:r>
                  <a:rPr lang="en-US" sz="1600" baseline="30000" dirty="0" smtClean="0"/>
                  <a:t>-1</a:t>
                </a:r>
                <a:endParaRPr lang="en-US" sz="1600" baseline="30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AA5A5FE-92C6-7012-269F-F183356CB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758" y="6496369"/>
                <a:ext cx="4638265" cy="370294"/>
              </a:xfrm>
              <a:prstGeom prst="rect">
                <a:avLst/>
              </a:prstGeom>
              <a:blipFill>
                <a:blip r:embed="rId1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743546" y="4857344"/>
                <a:ext cx="1355895" cy="5853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 smtClean="0"/>
                  <a:t>Smaller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</m:acc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600" dirty="0" smtClean="0"/>
                  <a:t> disturbance</a:t>
                </a:r>
                <a:endParaRPr lang="en-US" sz="16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546" y="4857344"/>
                <a:ext cx="1355895" cy="585353"/>
              </a:xfrm>
              <a:prstGeom prst="rect">
                <a:avLst/>
              </a:prstGeom>
              <a:blipFill>
                <a:blip r:embed="rId15"/>
                <a:stretch>
                  <a:fillRect l="-2242" t="-208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8773504" y="4867618"/>
                <a:ext cx="1192427" cy="5853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 smtClean="0"/>
                  <a:t>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</m:acc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600" dirty="0" smtClean="0"/>
                  <a:t> disturbance</a:t>
                </a:r>
                <a:endParaRPr lang="en-US" sz="16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504" y="4867618"/>
                <a:ext cx="1192427" cy="585353"/>
              </a:xfrm>
              <a:prstGeom prst="rect">
                <a:avLst/>
              </a:prstGeom>
              <a:blipFill>
                <a:blip r:embed="rId16"/>
                <a:stretch>
                  <a:fillRect l="-2551" t="-2062" b="-11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952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D58ED-9D09-D911-106A-6243E571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65100"/>
            <a:ext cx="11855842" cy="606425"/>
          </a:xfrm>
        </p:spPr>
        <p:txBody>
          <a:bodyPr>
            <a:noAutofit/>
          </a:bodyPr>
          <a:lstStyle/>
          <a:p>
            <a:r>
              <a:rPr lang="en-US" b="1" dirty="0" err="1">
                <a:solidFill>
                  <a:srgbClr val="00B0F0"/>
                </a:solidFill>
              </a:rPr>
              <a:t>Spatio</a:t>
            </a:r>
            <a:r>
              <a:rPr lang="en-US" b="1" dirty="0">
                <a:solidFill>
                  <a:srgbClr val="00B0F0"/>
                </a:solidFill>
              </a:rPr>
              <a:t>-temporal h</a:t>
            </a:r>
            <a:r>
              <a:rPr lang="en-US" b="1" dirty="0" smtClean="0">
                <a:solidFill>
                  <a:srgbClr val="00B0F0"/>
                </a:solidFill>
              </a:rPr>
              <a:t>eterogeneity of NO</a:t>
            </a:r>
            <a:r>
              <a:rPr lang="en-US" b="1" baseline="-25000" dirty="0" smtClean="0">
                <a:solidFill>
                  <a:srgbClr val="00B0F0"/>
                </a:solidFill>
              </a:rPr>
              <a:t>x</a:t>
            </a:r>
            <a:r>
              <a:rPr lang="en-US" b="1" dirty="0" smtClean="0">
                <a:solidFill>
                  <a:srgbClr val="00B0F0"/>
                </a:solidFill>
              </a:rPr>
              <a:t> – O</a:t>
            </a:r>
            <a:r>
              <a:rPr lang="en-US" b="1" baseline="-25000" dirty="0" smtClean="0">
                <a:solidFill>
                  <a:srgbClr val="00B0F0"/>
                </a:solidFill>
              </a:rPr>
              <a:t>3</a:t>
            </a:r>
            <a:r>
              <a:rPr lang="en-US" b="1" dirty="0" smtClean="0">
                <a:solidFill>
                  <a:srgbClr val="00B0F0"/>
                </a:solidFill>
              </a:rPr>
              <a:t> effects 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C412D-2B2A-19E1-8A43-EB69F3B1248D}"/>
              </a:ext>
            </a:extLst>
          </p:cNvPr>
          <p:cNvSpPr txBox="1"/>
          <p:nvPr/>
        </p:nvSpPr>
        <p:spPr>
          <a:xfrm>
            <a:off x="11852918" y="6436890"/>
            <a:ext cx="3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</a:t>
            </a:r>
            <a:endParaRPr lang="en-US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31E681A-BAFC-4E2D-7811-DA0B92BF6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718" t="7917" r="1892" b="2407"/>
          <a:stretch/>
        </p:blipFill>
        <p:spPr>
          <a:xfrm>
            <a:off x="2025447" y="2249930"/>
            <a:ext cx="8052597" cy="4505454"/>
          </a:xfrm>
          <a:prstGeom prst="rect">
            <a:avLst/>
          </a:prstGeom>
          <a:effectLst/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27A1CB61-2E58-C311-6654-B18DE06D5F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33580"/>
          <a:stretch/>
        </p:blipFill>
        <p:spPr>
          <a:xfrm>
            <a:off x="10407835" y="6075636"/>
            <a:ext cx="1485900" cy="6064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C63CE7F-CA0F-0679-ACFF-073C4D3C56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999"/>
          <a:stretch/>
        </p:blipFill>
        <p:spPr>
          <a:xfrm>
            <a:off x="9111990" y="6365101"/>
            <a:ext cx="1229170" cy="3169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825" y="932723"/>
            <a:ext cx="11729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Spatial dependence:</a:t>
            </a:r>
            <a:r>
              <a:rPr lang="en-GB" dirty="0" smtClean="0"/>
              <a:t> emitting in cleaner backgrounds leads to higher O</a:t>
            </a:r>
            <a:r>
              <a:rPr lang="en-GB" baseline="-25000" dirty="0" smtClean="0"/>
              <a:t>3</a:t>
            </a:r>
            <a:r>
              <a:rPr lang="en-GB" dirty="0" smtClean="0"/>
              <a:t> production efficiencies (Australasia).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3825" y="1350699"/>
            <a:ext cx="11938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 smtClean="0"/>
              <a:t>Temporal dependence:</a:t>
            </a:r>
            <a:r>
              <a:rPr lang="en-GB" dirty="0" smtClean="0"/>
              <a:t> larger warming when flying in a region’s summer (or dry) season due to increased photochemistry.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400800" y="2774018"/>
            <a:ext cx="1119883" cy="161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075489" y="2373325"/>
            <a:ext cx="1150704" cy="1027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59036" y="2373326"/>
            <a:ext cx="729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X2.7</a:t>
            </a:r>
            <a:endParaRPr lang="en-US" sz="2000" b="1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005754" y="3161954"/>
            <a:ext cx="1514929" cy="2352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311793" y="2997864"/>
            <a:ext cx="368344" cy="375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33696" y="2903585"/>
            <a:ext cx="729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X1.2</a:t>
            </a:r>
            <a:endParaRPr lang="en-US" sz="2000" b="1" dirty="0"/>
          </a:p>
        </p:txBody>
      </p:sp>
      <p:pic>
        <p:nvPicPr>
          <p:cNvPr id="23" name="Graphic 33" descr="Take Off with solid fill">
            <a:extLst>
              <a:ext uri="{FF2B5EF4-FFF2-40B4-BE49-F238E27FC236}">
                <a16:creationId xmlns:a16="http://schemas.microsoft.com/office/drawing/2014/main" id="{F3529599-2319-2167-13A2-E05729E1EC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-2735" b="31019"/>
          <a:stretch/>
        </p:blipFill>
        <p:spPr>
          <a:xfrm>
            <a:off x="2600798" y="2614779"/>
            <a:ext cx="570543" cy="383085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5" name="TextBox 24"/>
          <p:cNvSpPr txBox="1"/>
          <p:nvPr/>
        </p:nvSpPr>
        <p:spPr>
          <a:xfrm>
            <a:off x="3334576" y="1972005"/>
            <a:ext cx="5434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 smtClean="0"/>
              <a:t>Mean RF per Region for a 5×10</a:t>
            </a:r>
            <a:r>
              <a:rPr lang="en-GB" sz="2000" b="1" baseline="30000" dirty="0" smtClean="0"/>
              <a:t>5</a:t>
            </a:r>
            <a:r>
              <a:rPr lang="en-GB" sz="2000" b="1" dirty="0" smtClean="0"/>
              <a:t> kg (NO) Emission</a:t>
            </a:r>
            <a:endParaRPr lang="en-US" b="1" dirty="0"/>
          </a:p>
        </p:txBody>
      </p:sp>
      <p:pic>
        <p:nvPicPr>
          <p:cNvPr id="27" name="Graphic 33" descr="Take Off with solid fill">
            <a:extLst>
              <a:ext uri="{FF2B5EF4-FFF2-40B4-BE49-F238E27FC236}">
                <a16:creationId xmlns:a16="http://schemas.microsoft.com/office/drawing/2014/main" id="{F3529599-2319-2167-13A2-E05729E1EC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-2735" b="31019"/>
          <a:stretch/>
        </p:blipFill>
        <p:spPr>
          <a:xfrm>
            <a:off x="4500799" y="2912097"/>
            <a:ext cx="570543" cy="3830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8" name="Graphic 33" descr="Take Off with solid fill">
            <a:extLst>
              <a:ext uri="{FF2B5EF4-FFF2-40B4-BE49-F238E27FC236}">
                <a16:creationId xmlns:a16="http://schemas.microsoft.com/office/drawing/2014/main" id="{F3529599-2319-2167-13A2-E05729E1EC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-2735" b="31019"/>
          <a:stretch/>
        </p:blipFill>
        <p:spPr>
          <a:xfrm>
            <a:off x="5652048" y="2912096"/>
            <a:ext cx="570543" cy="3830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9" name="Graphic 33" descr="Take Off with solid fill">
            <a:extLst>
              <a:ext uri="{FF2B5EF4-FFF2-40B4-BE49-F238E27FC236}">
                <a16:creationId xmlns:a16="http://schemas.microsoft.com/office/drawing/2014/main" id="{F3529599-2319-2167-13A2-E05729E1EC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-2735" b="31019"/>
          <a:stretch/>
        </p:blipFill>
        <p:spPr>
          <a:xfrm>
            <a:off x="7633696" y="3272557"/>
            <a:ext cx="570543" cy="3830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0" name="Graphic 33" descr="Take Off with solid fill">
            <a:extLst>
              <a:ext uri="{FF2B5EF4-FFF2-40B4-BE49-F238E27FC236}">
                <a16:creationId xmlns:a16="http://schemas.microsoft.com/office/drawing/2014/main" id="{F3529599-2319-2167-13A2-E05729E1EC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-2735" b="31019"/>
          <a:stretch/>
        </p:blipFill>
        <p:spPr>
          <a:xfrm>
            <a:off x="9226193" y="1874204"/>
            <a:ext cx="570543" cy="3830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1" name="Graphic 33" descr="Take Off with solid fill">
            <a:extLst>
              <a:ext uri="{FF2B5EF4-FFF2-40B4-BE49-F238E27FC236}">
                <a16:creationId xmlns:a16="http://schemas.microsoft.com/office/drawing/2014/main" id="{F3529599-2319-2167-13A2-E05729E1EC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-2735" b="31019"/>
          <a:stretch/>
        </p:blipFill>
        <p:spPr>
          <a:xfrm>
            <a:off x="10580242" y="3876576"/>
            <a:ext cx="570543" cy="383085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8" name="TextBox 17"/>
          <p:cNvSpPr txBox="1"/>
          <p:nvPr/>
        </p:nvSpPr>
        <p:spPr>
          <a:xfrm>
            <a:off x="9732950" y="4259661"/>
            <a:ext cx="226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Larger warming, increased photochemistry from seasonality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506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3" grpId="0"/>
      <p:bldP spid="22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D58ED-9D09-D911-106A-6243E571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65100"/>
            <a:ext cx="10515600" cy="60642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Summary and concluding remarks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82DDC1-648E-8194-645F-CEBF9FC8A2B0}"/>
              </a:ext>
            </a:extLst>
          </p:cNvPr>
          <p:cNvSpPr txBox="1"/>
          <p:nvPr/>
        </p:nvSpPr>
        <p:spPr>
          <a:xfrm>
            <a:off x="11852918" y="6436890"/>
            <a:ext cx="3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</a:t>
            </a:r>
            <a:endParaRPr lang="en-US" dirty="0"/>
          </a:p>
        </p:txBody>
      </p:sp>
      <p:pic>
        <p:nvPicPr>
          <p:cNvPr id="9" name="Graphic 8" descr="Airplane with solid fill">
            <a:extLst>
              <a:ext uri="{FF2B5EF4-FFF2-40B4-BE49-F238E27FC236}">
                <a16:creationId xmlns:a16="http://schemas.microsoft.com/office/drawing/2014/main" id="{5A4E905E-24A7-A325-8679-61CB3D9CC1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8933" y="1679573"/>
            <a:ext cx="330202" cy="330202"/>
          </a:xfrm>
          <a:prstGeom prst="rect">
            <a:avLst/>
          </a:prstGeom>
        </p:spPr>
      </p:pic>
      <p:pic>
        <p:nvPicPr>
          <p:cNvPr id="11" name="Graphic 10" descr="Airplane with solid fill">
            <a:extLst>
              <a:ext uri="{FF2B5EF4-FFF2-40B4-BE49-F238E27FC236}">
                <a16:creationId xmlns:a16="http://schemas.microsoft.com/office/drawing/2014/main" id="{AB0EBD1F-E1A7-DE64-F200-999FFC983E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8933" y="2044729"/>
            <a:ext cx="330202" cy="3302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F0B324-707A-FBB3-B2AB-5895A10F1F16}"/>
              </a:ext>
            </a:extLst>
          </p:cNvPr>
          <p:cNvSpPr txBox="1"/>
          <p:nvPr/>
        </p:nvSpPr>
        <p:spPr>
          <a:xfrm>
            <a:off x="1" y="914203"/>
            <a:ext cx="121853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Wingdings" panose="05000000000000000000" pitchFamily="2" charset="2"/>
              <a:buChar char="Ø"/>
            </a:pPr>
            <a:r>
              <a:rPr lang="en-US" sz="2000" b="1" dirty="0"/>
              <a:t>NO</a:t>
            </a:r>
            <a:r>
              <a:rPr lang="en-US" sz="2000" b="1" baseline="-25000" dirty="0"/>
              <a:t>x</a:t>
            </a:r>
            <a:r>
              <a:rPr lang="en-US" sz="2000" dirty="0"/>
              <a:t> was emitted in </a:t>
            </a:r>
            <a:r>
              <a:rPr lang="en-US" sz="2000" b="1" dirty="0"/>
              <a:t>5 regions </a:t>
            </a:r>
            <a:r>
              <a:rPr lang="en-US" sz="2000" dirty="0" smtClean="0"/>
              <a:t>during </a:t>
            </a:r>
            <a:r>
              <a:rPr lang="en-US" sz="2000" b="1" dirty="0" smtClean="0"/>
              <a:t>January and July of </a:t>
            </a:r>
            <a:r>
              <a:rPr lang="en-US" sz="2000" b="1" dirty="0"/>
              <a:t>2014</a:t>
            </a:r>
            <a:r>
              <a:rPr lang="en-US" sz="2000" dirty="0"/>
              <a:t>, its impact on </a:t>
            </a:r>
            <a:r>
              <a:rPr lang="en-US" sz="2000" b="1" dirty="0"/>
              <a:t>O</a:t>
            </a:r>
            <a:r>
              <a:rPr lang="en-US" sz="2000" b="1" baseline="-25000" dirty="0"/>
              <a:t>3</a:t>
            </a:r>
            <a:r>
              <a:rPr lang="en-US" sz="2000" dirty="0"/>
              <a:t> was studied.</a:t>
            </a:r>
          </a:p>
          <a:p>
            <a:pPr>
              <a:buSzPct val="120000"/>
            </a:pPr>
            <a:endParaRPr lang="en-US" sz="2000" dirty="0"/>
          </a:p>
          <a:p>
            <a:pPr marL="342900" indent="-342900">
              <a:buSzPct val="120000"/>
              <a:buFont typeface="Wingdings" panose="05000000000000000000" pitchFamily="2" charset="2"/>
              <a:buChar char="Ø"/>
            </a:pPr>
            <a:r>
              <a:rPr lang="en-US" sz="2000" dirty="0"/>
              <a:t>EMAC model produces </a:t>
            </a:r>
            <a:r>
              <a:rPr lang="en-US" sz="2000" b="1" dirty="0" err="1"/>
              <a:t>Lagrangian</a:t>
            </a:r>
            <a:r>
              <a:rPr lang="en-US" sz="2000" b="1" dirty="0"/>
              <a:t> trajectories</a:t>
            </a:r>
            <a:r>
              <a:rPr lang="en-US" sz="2000" dirty="0"/>
              <a:t>, which are then </a:t>
            </a:r>
            <a:r>
              <a:rPr lang="en-US" sz="2000" b="1" dirty="0"/>
              <a:t>clustered</a:t>
            </a:r>
            <a:r>
              <a:rPr lang="en-US" sz="2000" dirty="0"/>
              <a:t> with a neuroscience algorithm.</a:t>
            </a:r>
          </a:p>
          <a:p>
            <a:pPr>
              <a:buSzPct val="120000"/>
            </a:pPr>
            <a:endParaRPr lang="en-US" sz="2000" dirty="0"/>
          </a:p>
          <a:p>
            <a:pPr marL="342900" indent="-342900">
              <a:buSzPct val="120000"/>
              <a:buFont typeface="Wingdings" panose="05000000000000000000" pitchFamily="2" charset="2"/>
              <a:buChar char="Ø"/>
            </a:pPr>
            <a:r>
              <a:rPr lang="en-US" sz="2000" dirty="0"/>
              <a:t>Most </a:t>
            </a:r>
            <a:r>
              <a:rPr lang="en-US" sz="2000" b="1" dirty="0"/>
              <a:t>commonly occurring transport paths </a:t>
            </a:r>
            <a:r>
              <a:rPr lang="en-US" sz="2000" dirty="0"/>
              <a:t>were highlighted for January 2014.</a:t>
            </a:r>
          </a:p>
          <a:p>
            <a:pPr marL="800100" lvl="1" indent="-342900">
              <a:buSzPct val="120000"/>
              <a:buFont typeface="Wingdings" panose="05000000000000000000" pitchFamily="2" charset="2"/>
              <a:buChar char="ü"/>
            </a:pPr>
            <a:r>
              <a:rPr lang="en-US" sz="2000" b="1" dirty="0"/>
              <a:t>Most probable paths in the Northern regions </a:t>
            </a:r>
            <a:r>
              <a:rPr lang="en-US" sz="2000" dirty="0"/>
              <a:t>tend to have smaller rates of descent, excluding Australasia.</a:t>
            </a:r>
          </a:p>
          <a:p>
            <a:pPr lvl="1">
              <a:buSzPct val="120000"/>
            </a:pPr>
            <a:endParaRPr lang="en-US" sz="2000" dirty="0"/>
          </a:p>
          <a:p>
            <a:pPr marL="342900" indent="-342900">
              <a:buSzPct val="120000"/>
              <a:buFont typeface="Wingdings" panose="05000000000000000000" pitchFamily="2" charset="2"/>
              <a:buChar char="Ø"/>
            </a:pPr>
            <a:r>
              <a:rPr lang="en-US" sz="2000" b="1" dirty="0"/>
              <a:t>Spatial dependence of NO</a:t>
            </a:r>
            <a:r>
              <a:rPr lang="en-US" sz="2000" b="1" baseline="-25000" dirty="0"/>
              <a:t>x</a:t>
            </a:r>
            <a:r>
              <a:rPr lang="en-US" sz="2000" b="1" dirty="0"/>
              <a:t>: </a:t>
            </a:r>
            <a:r>
              <a:rPr lang="en-US" sz="2000" dirty="0"/>
              <a:t>emitting in Australasia will lead to the greatest radiative forcing out of the 5 regions.</a:t>
            </a:r>
          </a:p>
          <a:p>
            <a:pPr>
              <a:buSzPct val="120000"/>
            </a:pPr>
            <a:endParaRPr lang="en-US" sz="2000" dirty="0"/>
          </a:p>
          <a:p>
            <a:pPr marL="342900" indent="-342900">
              <a:buSzPct val="120000"/>
              <a:buFont typeface="Wingdings" panose="05000000000000000000" pitchFamily="2" charset="2"/>
              <a:buChar char="Ø"/>
            </a:pPr>
            <a:r>
              <a:rPr lang="en-US" sz="2000" b="1" dirty="0"/>
              <a:t>Temporal dependence of NO</a:t>
            </a:r>
            <a:r>
              <a:rPr lang="en-US" sz="2000" b="1" baseline="-25000" dirty="0"/>
              <a:t>x</a:t>
            </a:r>
            <a:r>
              <a:rPr lang="en-US" sz="2000" b="1" dirty="0"/>
              <a:t>: 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 production is larger in a region when emitting NO</a:t>
            </a:r>
            <a:r>
              <a:rPr lang="en-US" sz="2000" baseline="-25000" dirty="0"/>
              <a:t>x</a:t>
            </a:r>
            <a:r>
              <a:rPr lang="en-US" sz="2000" dirty="0"/>
              <a:t> during their corresponding summer season.</a:t>
            </a:r>
          </a:p>
          <a:p>
            <a:pPr lvl="1">
              <a:buSzPct val="120000"/>
            </a:pPr>
            <a:endParaRPr lang="en-US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482359-8558-D7EB-15EA-AF26A2046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939" y="6229572"/>
            <a:ext cx="6014181" cy="58934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4F8A9E17-4731-58F7-7262-A085B509C2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12477" b="33580"/>
          <a:stretch/>
        </p:blipFill>
        <p:spPr>
          <a:xfrm>
            <a:off x="10055026" y="6080549"/>
            <a:ext cx="1964087" cy="6510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0856" y="4675028"/>
            <a:ext cx="2424541" cy="2138182"/>
            <a:chOff x="5439586" y="3994970"/>
            <a:chExt cx="2424541" cy="21381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00E118-0650-7910-AD4A-C10F114761BD}"/>
                </a:ext>
              </a:extLst>
            </p:cNvPr>
            <p:cNvGrpSpPr/>
            <p:nvPr/>
          </p:nvGrpSpPr>
          <p:grpSpPr>
            <a:xfrm>
              <a:off x="5908907" y="4339475"/>
              <a:ext cx="1485900" cy="1793677"/>
              <a:chOff x="10706100" y="5064323"/>
              <a:chExt cx="1485900" cy="1793677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210DC8F1-1DE7-D114-435A-AF954E671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0706100" y="5372100"/>
                <a:ext cx="1485900" cy="148590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69620E-654E-4C11-05C4-1CD33C825093}"/>
                  </a:ext>
                </a:extLst>
              </p:cNvPr>
              <p:cNvSpPr txBox="1"/>
              <p:nvPr/>
            </p:nvSpPr>
            <p:spPr>
              <a:xfrm>
                <a:off x="10784477" y="5064323"/>
                <a:ext cx="13291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B0F0"/>
                    </a:solidFill>
                    <a:latin typeface="Arial Black" panose="020B0A04020102020204" pitchFamily="34" charset="0"/>
                  </a:rPr>
                  <a:t>SCAN NOW!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8B1435-DCD6-A986-6C46-D96AEE8080F4}"/>
                </a:ext>
              </a:extLst>
            </p:cNvPr>
            <p:cNvSpPr txBox="1"/>
            <p:nvPr/>
          </p:nvSpPr>
          <p:spPr>
            <a:xfrm>
              <a:off x="5439586" y="3994970"/>
              <a:ext cx="2424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/>
                <a:t>j.maruhashi@tudelft.nl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714699" y="4879938"/>
            <a:ext cx="474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Thank you for your time!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3859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D58ED-9D09-D911-106A-6243E571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65100"/>
            <a:ext cx="10515600" cy="6064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References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82DDC1-648E-8194-645F-CEBF9FC8A2B0}"/>
              </a:ext>
            </a:extLst>
          </p:cNvPr>
          <p:cNvSpPr txBox="1"/>
          <p:nvPr/>
        </p:nvSpPr>
        <p:spPr>
          <a:xfrm>
            <a:off x="11852918" y="6436890"/>
            <a:ext cx="3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2F8E08-B40E-5E03-4754-648A94BF9A8C}"/>
              </a:ext>
            </a:extLst>
          </p:cNvPr>
          <p:cNvSpPr txBox="1"/>
          <p:nvPr/>
        </p:nvSpPr>
        <p:spPr>
          <a:xfrm>
            <a:off x="285750" y="1219200"/>
            <a:ext cx="115671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1D1C1D"/>
                </a:solidFill>
                <a:latin typeface="Slack-Lato"/>
              </a:rPr>
              <a:t>[1] Lee, D.S., Fahey, D.W., </a:t>
            </a:r>
            <a:r>
              <a:rPr lang="en-US" dirty="0" err="1">
                <a:solidFill>
                  <a:srgbClr val="1D1C1D"/>
                </a:solidFill>
                <a:latin typeface="Slack-Lato"/>
              </a:rPr>
              <a:t>Skowron</a:t>
            </a:r>
            <a:r>
              <a:rPr lang="en-US" dirty="0">
                <a:solidFill>
                  <a:srgbClr val="1D1C1D"/>
                </a:solidFill>
                <a:latin typeface="Slack-Lato"/>
              </a:rPr>
              <a:t>, A., Allen, M.R., Burkhardt, U., Chen, Q., Doherty, S.J., Freeman, S., Forster, P.M., </a:t>
            </a:r>
            <a:r>
              <a:rPr lang="en-US" dirty="0" err="1">
                <a:solidFill>
                  <a:srgbClr val="1D1C1D"/>
                </a:solidFill>
                <a:latin typeface="Slack-Lato"/>
              </a:rPr>
              <a:t>Fuglestvedt</a:t>
            </a:r>
            <a:r>
              <a:rPr lang="en-US" dirty="0">
                <a:solidFill>
                  <a:srgbClr val="1D1C1D"/>
                </a:solidFill>
                <a:latin typeface="Slack-Lato"/>
              </a:rPr>
              <a:t>, J., </a:t>
            </a:r>
            <a:r>
              <a:rPr lang="en-US" dirty="0" err="1">
                <a:solidFill>
                  <a:srgbClr val="1D1C1D"/>
                </a:solidFill>
                <a:latin typeface="Slack-Lato"/>
              </a:rPr>
              <a:t>Gettelman</a:t>
            </a:r>
            <a:r>
              <a:rPr lang="en-US" dirty="0">
                <a:solidFill>
                  <a:srgbClr val="1D1C1D"/>
                </a:solidFill>
                <a:latin typeface="Slack-Lato"/>
              </a:rPr>
              <a:t>, A., De León, R.R., Lim, L.L., Lund, M.T., Millar, R.J., Owen, B., </a:t>
            </a:r>
            <a:r>
              <a:rPr lang="en-US" dirty="0" err="1">
                <a:solidFill>
                  <a:srgbClr val="1D1C1D"/>
                </a:solidFill>
                <a:latin typeface="Slack-Lato"/>
              </a:rPr>
              <a:t>Penner</a:t>
            </a:r>
            <a:r>
              <a:rPr lang="en-US" dirty="0">
                <a:solidFill>
                  <a:srgbClr val="1D1C1D"/>
                </a:solidFill>
                <a:latin typeface="Slack-Lato"/>
              </a:rPr>
              <a:t>, J.E., </a:t>
            </a:r>
            <a:r>
              <a:rPr lang="en-US" dirty="0" err="1">
                <a:solidFill>
                  <a:srgbClr val="1D1C1D"/>
                </a:solidFill>
                <a:latin typeface="Slack-Lato"/>
              </a:rPr>
              <a:t>Pitari</a:t>
            </a:r>
            <a:r>
              <a:rPr lang="en-US" dirty="0">
                <a:solidFill>
                  <a:srgbClr val="1D1C1D"/>
                </a:solidFill>
                <a:latin typeface="Slack-Lato"/>
              </a:rPr>
              <a:t>, G., Prather, M.J., </a:t>
            </a:r>
            <a:r>
              <a:rPr lang="en-US" dirty="0" err="1">
                <a:solidFill>
                  <a:srgbClr val="1D1C1D"/>
                </a:solidFill>
                <a:latin typeface="Slack-Lato"/>
              </a:rPr>
              <a:t>Sausen</a:t>
            </a:r>
            <a:r>
              <a:rPr lang="en-US" dirty="0">
                <a:solidFill>
                  <a:srgbClr val="1D1C1D"/>
                </a:solidFill>
                <a:latin typeface="Slack-Lato"/>
              </a:rPr>
              <a:t>, R. and Wilcox, L.J.: The contribution of global aviation to anthropogenic climate forcing for 2000 to 2018, Atmospheric Environment, Volume 244, 117834, ISSN 1352-2310, </a:t>
            </a:r>
            <a:r>
              <a:rPr lang="en-US" dirty="0">
                <a:latin typeface="Slack-Lato"/>
                <a:hlinkClick r:id="rId2"/>
              </a:rPr>
              <a:t>https://doi.org/10.1016/j.atmosenv.2020.117834</a:t>
            </a:r>
            <a:r>
              <a:rPr lang="en-US" dirty="0">
                <a:solidFill>
                  <a:srgbClr val="1D1C1D"/>
                </a:solidFill>
                <a:latin typeface="Slack-Lato"/>
              </a:rPr>
              <a:t>, 2021.</a:t>
            </a:r>
            <a:endParaRPr lang="en-US" dirty="0"/>
          </a:p>
          <a:p>
            <a:pPr algn="just"/>
            <a:endParaRPr lang="en-US" b="0" i="0" dirty="0" smtClean="0">
              <a:solidFill>
                <a:srgbClr val="1D1C1D"/>
              </a:solidFill>
              <a:effectLst/>
              <a:latin typeface="Slack-Lato"/>
            </a:endParaRPr>
          </a:p>
          <a:p>
            <a:pPr algn="just"/>
            <a:r>
              <a:rPr lang="en-US" b="0" i="0" dirty="0" smtClean="0">
                <a:solidFill>
                  <a:srgbClr val="1D1C1D"/>
                </a:solidFill>
                <a:effectLst/>
                <a:latin typeface="Slack-Lato"/>
              </a:rPr>
              <a:t>[2] </a:t>
            </a:r>
            <a:r>
              <a:rPr lang="en-US" b="0" i="0" dirty="0" err="1" smtClean="0">
                <a:solidFill>
                  <a:srgbClr val="1D1C1D"/>
                </a:solidFill>
                <a:effectLst/>
                <a:latin typeface="Slack-Lato"/>
              </a:rPr>
              <a:t>Kärcher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, B.: Formation and Radiative Forcing of Contrail Cirrus. Nature Communications 9, no. 1: 1824. </a:t>
            </a:r>
            <a:r>
              <a:rPr lang="en-US" b="0" i="0" u="none" strike="noStrike" dirty="0">
                <a:effectLst/>
                <a:latin typeface="Slack-Lato"/>
                <a:hlinkClick r:id="rId3"/>
              </a:rPr>
              <a:t>https://doi.org/10.1038/s41467-018-04068-0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, 2018.</a:t>
            </a:r>
          </a:p>
          <a:p>
            <a:endParaRPr lang="en-US" dirty="0">
              <a:solidFill>
                <a:srgbClr val="1D1C1D"/>
              </a:solidFill>
              <a:latin typeface="Slack-Lato"/>
            </a:endParaRPr>
          </a:p>
          <a:p>
            <a:pPr algn="just"/>
            <a:r>
              <a:rPr lang="en-US" b="0" i="0" dirty="0" smtClean="0">
                <a:solidFill>
                  <a:srgbClr val="1D1C1D"/>
                </a:solidFill>
                <a:effectLst/>
                <a:latin typeface="Slack-Lato"/>
              </a:rPr>
              <a:t>[3] European 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Environmental Agency (EEA). Emissions from planes and ships: facts and figures. </a:t>
            </a:r>
            <a:r>
              <a:rPr lang="en-US" b="0" i="0" u="none" strike="noStrike" dirty="0">
                <a:effectLst/>
                <a:latin typeface="Slack-Lato"/>
                <a:hlinkClick r:id="rId4"/>
              </a:rPr>
              <a:t>https://www.europarl.europa.eu/news/en/headlines/society/20191129STO67756/emissions-from-planes-and-ships-facts-and-figures-infographic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, 2019.</a:t>
            </a:r>
          </a:p>
          <a:p>
            <a:pPr algn="just"/>
            <a:endParaRPr lang="en-US" dirty="0">
              <a:solidFill>
                <a:srgbClr val="1D1C1D"/>
              </a:solidFill>
              <a:latin typeface="Slack-Lato"/>
            </a:endParaRPr>
          </a:p>
          <a:p>
            <a:pPr algn="just"/>
            <a:r>
              <a:rPr lang="en-US" b="0" i="0" dirty="0" smtClean="0">
                <a:solidFill>
                  <a:srgbClr val="1D1C1D"/>
                </a:solidFill>
                <a:effectLst/>
                <a:latin typeface="Slack-Lato"/>
              </a:rPr>
              <a:t>[4] ICAO 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Air Transport Reporting Form A and A-S plus ICAO </a:t>
            </a:r>
            <a:r>
              <a:rPr lang="en-US" b="0" i="0" dirty="0" smtClean="0">
                <a:solidFill>
                  <a:srgbClr val="1D1C1D"/>
                </a:solidFill>
                <a:effectLst/>
                <a:latin typeface="Slack-Lato"/>
              </a:rPr>
              <a:t>estimates</a:t>
            </a:r>
          </a:p>
          <a:p>
            <a:pPr algn="just"/>
            <a:endParaRPr lang="en-GB" dirty="0">
              <a:solidFill>
                <a:srgbClr val="1D1C1D"/>
              </a:solidFill>
              <a:latin typeface="Slack-Lato"/>
            </a:endParaRPr>
          </a:p>
          <a:p>
            <a:pPr algn="just"/>
            <a:r>
              <a:rPr lang="en-GB" dirty="0">
                <a:solidFill>
                  <a:srgbClr val="1D1C1D"/>
                </a:solidFill>
                <a:latin typeface="Slack-Lato"/>
              </a:rPr>
              <a:t>[5] </a:t>
            </a:r>
            <a:r>
              <a:rPr lang="en-GB" dirty="0" err="1">
                <a:solidFill>
                  <a:srgbClr val="1D1C1D"/>
                </a:solidFill>
                <a:latin typeface="Slack-Lato"/>
              </a:rPr>
              <a:t>Garyfallidis</a:t>
            </a:r>
            <a:r>
              <a:rPr lang="en-GB" dirty="0">
                <a:solidFill>
                  <a:srgbClr val="1D1C1D"/>
                </a:solidFill>
                <a:latin typeface="Slack-Lato"/>
              </a:rPr>
              <a:t>, E., Brett, M., </a:t>
            </a:r>
            <a:r>
              <a:rPr lang="en-GB" dirty="0" err="1">
                <a:solidFill>
                  <a:srgbClr val="1D1C1D"/>
                </a:solidFill>
                <a:latin typeface="Slack-Lato"/>
              </a:rPr>
              <a:t>Correia</a:t>
            </a:r>
            <a:r>
              <a:rPr lang="en-GB" dirty="0">
                <a:solidFill>
                  <a:srgbClr val="1D1C1D"/>
                </a:solidFill>
                <a:latin typeface="Slack-Lato"/>
              </a:rPr>
              <a:t>, M.M., Williams, G.B., </a:t>
            </a:r>
            <a:r>
              <a:rPr lang="en-GB" dirty="0" err="1">
                <a:solidFill>
                  <a:srgbClr val="1D1C1D"/>
                </a:solidFill>
                <a:latin typeface="Slack-Lato"/>
              </a:rPr>
              <a:t>Nimmo</a:t>
            </a:r>
            <a:r>
              <a:rPr lang="en-GB" dirty="0">
                <a:solidFill>
                  <a:srgbClr val="1D1C1D"/>
                </a:solidFill>
                <a:latin typeface="Slack-Lato"/>
              </a:rPr>
              <a:t>-Smith, I. </a:t>
            </a:r>
            <a:r>
              <a:rPr lang="en-GB" dirty="0" err="1">
                <a:solidFill>
                  <a:srgbClr val="1D1C1D"/>
                </a:solidFill>
                <a:latin typeface="Slack-Lato"/>
              </a:rPr>
              <a:t>QuickBundles</a:t>
            </a:r>
            <a:r>
              <a:rPr lang="en-GB" dirty="0">
                <a:solidFill>
                  <a:srgbClr val="1D1C1D"/>
                </a:solidFill>
                <a:latin typeface="Slack-Lato"/>
              </a:rPr>
              <a:t>, a Method for </a:t>
            </a:r>
            <a:r>
              <a:rPr lang="en-GB" dirty="0" err="1">
                <a:solidFill>
                  <a:srgbClr val="1D1C1D"/>
                </a:solidFill>
                <a:latin typeface="Slack-Lato"/>
              </a:rPr>
              <a:t>Tractography</a:t>
            </a:r>
            <a:r>
              <a:rPr lang="en-GB" dirty="0">
                <a:solidFill>
                  <a:srgbClr val="1D1C1D"/>
                </a:solidFill>
                <a:latin typeface="Slack-Lato"/>
              </a:rPr>
              <a:t> Simplification. Frontiers in Neuroscience, 6, 175. </a:t>
            </a:r>
            <a:r>
              <a:rPr lang="en-GB" dirty="0">
                <a:solidFill>
                  <a:srgbClr val="1D1C1D"/>
                </a:solidFill>
                <a:latin typeface="Slack-Lato"/>
                <a:hlinkClick r:id="rId5"/>
              </a:rPr>
              <a:t>https://doi.org/10.3389/fnins.2012.00175</a:t>
            </a:r>
            <a:r>
              <a:rPr lang="en-GB" dirty="0">
                <a:solidFill>
                  <a:srgbClr val="1D1C1D"/>
                </a:solidFill>
                <a:latin typeface="Slack-Lato"/>
              </a:rPr>
              <a:t>, 2012</a:t>
            </a:r>
            <a:r>
              <a:rPr lang="en-GB" dirty="0" smtClean="0">
                <a:solidFill>
                  <a:srgbClr val="1D1C1D"/>
                </a:solidFill>
                <a:latin typeface="Slack-Lato"/>
              </a:rPr>
              <a:t>.</a:t>
            </a: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endParaRPr lang="en-US" dirty="0">
              <a:solidFill>
                <a:srgbClr val="1D1C1D"/>
              </a:solidFill>
              <a:latin typeface="Slack-Lato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2D5CDC5-36DC-2FCE-3519-73DCF6C30A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33580"/>
          <a:stretch/>
        </p:blipFill>
        <p:spPr>
          <a:xfrm>
            <a:off x="10407835" y="6075636"/>
            <a:ext cx="1485900" cy="606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6A486E-19CB-E725-4449-D4EB2D40F8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999"/>
          <a:stretch/>
        </p:blipFill>
        <p:spPr>
          <a:xfrm>
            <a:off x="9111990" y="6365101"/>
            <a:ext cx="1229170" cy="3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D58ED-9D09-D911-106A-6243E571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85" y="2862118"/>
            <a:ext cx="10515600" cy="606425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Additional Slides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82DDC1-648E-8194-645F-CEBF9FC8A2B0}"/>
              </a:ext>
            </a:extLst>
          </p:cNvPr>
          <p:cNvSpPr txBox="1"/>
          <p:nvPr/>
        </p:nvSpPr>
        <p:spPr>
          <a:xfrm>
            <a:off x="11852918" y="6436890"/>
            <a:ext cx="3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2D5CDC5-36DC-2FCE-3519-73DCF6C30A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33580"/>
          <a:stretch/>
        </p:blipFill>
        <p:spPr>
          <a:xfrm>
            <a:off x="10407835" y="6075636"/>
            <a:ext cx="1485900" cy="606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6A486E-19CB-E725-4449-D4EB2D40F8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999"/>
          <a:stretch/>
        </p:blipFill>
        <p:spPr>
          <a:xfrm>
            <a:off x="9111990" y="6365101"/>
            <a:ext cx="1229170" cy="3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1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D58ED-9D09-D911-106A-6243E571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65100"/>
            <a:ext cx="10515600" cy="60642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Why is aviation relevant for climate change?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A35CAD-2786-0776-C70C-5AA70102330D}"/>
              </a:ext>
            </a:extLst>
          </p:cNvPr>
          <p:cNvSpPr txBox="1"/>
          <p:nvPr/>
        </p:nvSpPr>
        <p:spPr>
          <a:xfrm>
            <a:off x="776697" y="5971249"/>
            <a:ext cx="17448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Adapted from </a:t>
            </a:r>
            <a:r>
              <a:rPr lang="en-US" sz="800" b="1" dirty="0" err="1"/>
              <a:t>Karcher</a:t>
            </a:r>
            <a:r>
              <a:rPr lang="en-US" sz="800" b="1" dirty="0"/>
              <a:t> </a:t>
            </a:r>
            <a:r>
              <a:rPr lang="en-US" sz="800" b="1" i="1" dirty="0"/>
              <a:t>et al. </a:t>
            </a:r>
            <a:r>
              <a:rPr lang="en-US" sz="800" b="1" dirty="0" smtClean="0"/>
              <a:t>2018 [2]</a:t>
            </a:r>
            <a:endParaRPr lang="en-US" sz="800" b="1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5DC09F3-1ED0-E4C8-2163-D3EB62D2CA06}"/>
              </a:ext>
            </a:extLst>
          </p:cNvPr>
          <p:cNvGrpSpPr/>
          <p:nvPr/>
        </p:nvGrpSpPr>
        <p:grpSpPr>
          <a:xfrm>
            <a:off x="162378" y="2326022"/>
            <a:ext cx="2907430" cy="3558270"/>
            <a:chOff x="162378" y="2624406"/>
            <a:chExt cx="2907430" cy="35582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EF5755-D451-95E4-5AC6-14CD916CE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378" y="2624406"/>
              <a:ext cx="2907430" cy="355827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669EBB-857B-DDDE-11CC-FA5A8F9BF396}"/>
                </a:ext>
              </a:extLst>
            </p:cNvPr>
            <p:cNvSpPr txBox="1"/>
            <p:nvPr/>
          </p:nvSpPr>
          <p:spPr>
            <a:xfrm>
              <a:off x="917893" y="3117754"/>
              <a:ext cx="8378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7A3D2"/>
                  </a:solidFill>
                </a:rPr>
                <a:t>~3-5%</a:t>
              </a:r>
              <a:endParaRPr lang="en-US" b="1" dirty="0">
                <a:solidFill>
                  <a:srgbClr val="07A3D2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E634B1-8700-8D49-2988-CCCFB34B7D10}"/>
              </a:ext>
            </a:extLst>
          </p:cNvPr>
          <p:cNvGrpSpPr/>
          <p:nvPr/>
        </p:nvGrpSpPr>
        <p:grpSpPr>
          <a:xfrm>
            <a:off x="1158893" y="1250587"/>
            <a:ext cx="914400" cy="1069768"/>
            <a:chOff x="1444643" y="1548971"/>
            <a:chExt cx="914400" cy="1069768"/>
          </a:xfrm>
        </p:grpSpPr>
        <p:pic>
          <p:nvPicPr>
            <p:cNvPr id="17" name="Graphic 16" descr="Harvey Balls 5% with solid fill">
              <a:extLst>
                <a:ext uri="{FF2B5EF4-FFF2-40B4-BE49-F238E27FC236}">
                  <a16:creationId xmlns:a16="http://schemas.microsoft.com/office/drawing/2014/main" id="{6E185965-F3CD-004E-9A8D-0422BA67A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444643" y="1704339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Take Off with solid fill">
              <a:extLst>
                <a:ext uri="{FF2B5EF4-FFF2-40B4-BE49-F238E27FC236}">
                  <a16:creationId xmlns:a16="http://schemas.microsoft.com/office/drawing/2014/main" id="{9371F7F7-D625-5BC9-0F5F-0E87B4C55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701787" y="1548971"/>
              <a:ext cx="400111" cy="400111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DA7CB53-8906-B176-6F29-306BCB5A3745}"/>
              </a:ext>
            </a:extLst>
          </p:cNvPr>
          <p:cNvSpPr txBox="1"/>
          <p:nvPr/>
        </p:nvSpPr>
        <p:spPr>
          <a:xfrm>
            <a:off x="3468564" y="5123129"/>
            <a:ext cx="23174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Data from the European Environmental </a:t>
            </a:r>
            <a:r>
              <a:rPr lang="en-US" sz="800" b="1" dirty="0" smtClean="0"/>
              <a:t>Agency [3]</a:t>
            </a:r>
            <a:endParaRPr lang="en-US" sz="1400" b="1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76CF87-9661-ADBA-AF42-756059010ECD}"/>
              </a:ext>
            </a:extLst>
          </p:cNvPr>
          <p:cNvGrpSpPr/>
          <p:nvPr/>
        </p:nvGrpSpPr>
        <p:grpSpPr>
          <a:xfrm>
            <a:off x="5052972" y="1382087"/>
            <a:ext cx="914400" cy="938268"/>
            <a:chOff x="4969331" y="1680471"/>
            <a:chExt cx="914400" cy="938268"/>
          </a:xfrm>
        </p:grpSpPr>
        <p:pic>
          <p:nvPicPr>
            <p:cNvPr id="15" name="Graphic 14" descr="Gauge with solid fill">
              <a:extLst>
                <a:ext uri="{FF2B5EF4-FFF2-40B4-BE49-F238E27FC236}">
                  <a16:creationId xmlns:a16="http://schemas.microsoft.com/office/drawing/2014/main" id="{830A6B78-324A-AC0C-1872-1154C970A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969331" y="1704339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Take Off with solid fill">
              <a:extLst>
                <a:ext uri="{FF2B5EF4-FFF2-40B4-BE49-F238E27FC236}">
                  <a16:creationId xmlns:a16="http://schemas.microsoft.com/office/drawing/2014/main" id="{F3529599-2319-2167-13A2-E05729E1E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200619" y="1680471"/>
              <a:ext cx="400111" cy="400111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24B11A-4917-3CFC-86E7-F4E6E70965A4}"/>
              </a:ext>
            </a:extLst>
          </p:cNvPr>
          <p:cNvGrpSpPr/>
          <p:nvPr/>
        </p:nvGrpSpPr>
        <p:grpSpPr>
          <a:xfrm>
            <a:off x="9427726" y="1405955"/>
            <a:ext cx="914400" cy="914400"/>
            <a:chOff x="9427726" y="1704339"/>
            <a:chExt cx="914400" cy="914400"/>
          </a:xfrm>
        </p:grpSpPr>
        <p:pic>
          <p:nvPicPr>
            <p:cNvPr id="19" name="Graphic 18" descr="Muscular arm with solid fill">
              <a:extLst>
                <a:ext uri="{FF2B5EF4-FFF2-40B4-BE49-F238E27FC236}">
                  <a16:creationId xmlns:a16="http://schemas.microsoft.com/office/drawing/2014/main" id="{16C7931E-1E27-1208-6E3D-F02C48BA0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427726" y="1704339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Take Off with solid fill">
              <a:extLst>
                <a:ext uri="{FF2B5EF4-FFF2-40B4-BE49-F238E27FC236}">
                  <a16:creationId xmlns:a16="http://schemas.microsoft.com/office/drawing/2014/main" id="{F9EAD8C8-E454-A5E3-2FA9-C3AE47A11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578962" y="1968378"/>
              <a:ext cx="400111" cy="400111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2244A27-1699-41E8-44ED-68207D5DB4AE}"/>
              </a:ext>
            </a:extLst>
          </p:cNvPr>
          <p:cNvSpPr txBox="1"/>
          <p:nvPr/>
        </p:nvSpPr>
        <p:spPr>
          <a:xfrm>
            <a:off x="11852918" y="6436890"/>
            <a:ext cx="3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2FAB76B-4E4B-CD81-4C6B-CE3B29D9A084}"/>
              </a:ext>
            </a:extLst>
          </p:cNvPr>
          <p:cNvSpPr txBox="1"/>
          <p:nvPr/>
        </p:nvSpPr>
        <p:spPr>
          <a:xfrm>
            <a:off x="7754207" y="5385948"/>
            <a:ext cx="2182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Adapted from ICAO Air Transport </a:t>
            </a:r>
            <a:r>
              <a:rPr lang="en-US" sz="800" b="1" dirty="0" smtClean="0"/>
              <a:t>Reporting [4]</a:t>
            </a:r>
            <a:endParaRPr lang="en-US" sz="1400" b="1" dirty="0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3D4543B0-B85C-B1DF-357F-62F1504165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b="33580"/>
          <a:stretch/>
        </p:blipFill>
        <p:spPr>
          <a:xfrm>
            <a:off x="10407835" y="6075636"/>
            <a:ext cx="1485900" cy="60642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AD065CD-0F3A-D231-73F3-95BD10788C2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1999"/>
          <a:stretch/>
        </p:blipFill>
        <p:spPr>
          <a:xfrm>
            <a:off x="9111990" y="6365101"/>
            <a:ext cx="1229170" cy="31696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BD16A1F-1E63-186F-FD5F-81E67C45BDF9}"/>
              </a:ext>
            </a:extLst>
          </p:cNvPr>
          <p:cNvGrpSpPr/>
          <p:nvPr/>
        </p:nvGrpSpPr>
        <p:grpSpPr>
          <a:xfrm>
            <a:off x="3375988" y="2557760"/>
            <a:ext cx="3953586" cy="2562009"/>
            <a:chOff x="3375988" y="2856144"/>
            <a:chExt cx="3953586" cy="256200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3F9318-A6D7-6933-3748-3DD0F196D4F1}"/>
                </a:ext>
              </a:extLst>
            </p:cNvPr>
            <p:cNvSpPr txBox="1"/>
            <p:nvPr/>
          </p:nvSpPr>
          <p:spPr>
            <a:xfrm>
              <a:off x="3864968" y="2856144"/>
              <a:ext cx="32904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Change in Greenhouse Gas Emission by Sector from 1990 to 2017</a:t>
              </a:r>
              <a:endParaRPr lang="en-US" sz="1200" b="1" baseline="3000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CCF38E6-62D5-2C07-7D44-4FC4AC90A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75988" y="3266570"/>
              <a:ext cx="3953586" cy="2151583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4FA8A26-4305-DA94-8B90-9B0047068D28}"/>
              </a:ext>
            </a:extLst>
          </p:cNvPr>
          <p:cNvGrpSpPr/>
          <p:nvPr/>
        </p:nvGrpSpPr>
        <p:grpSpPr>
          <a:xfrm>
            <a:off x="7237958" y="2253783"/>
            <a:ext cx="4970433" cy="3290407"/>
            <a:chOff x="7237958" y="2552167"/>
            <a:chExt cx="4970433" cy="329040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C7D6CE6-6B74-C04E-45C3-64BF29239A23}"/>
                </a:ext>
              </a:extLst>
            </p:cNvPr>
            <p:cNvSpPr txBox="1"/>
            <p:nvPr/>
          </p:nvSpPr>
          <p:spPr>
            <a:xfrm>
              <a:off x="8333869" y="2856144"/>
              <a:ext cx="32904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World Passenger Traffic Evolution</a:t>
              </a:r>
              <a:endParaRPr lang="en-US" sz="1200" b="1" baseline="30000" dirty="0"/>
            </a:p>
            <a:p>
              <a:pPr algn="ctr"/>
              <a:r>
                <a:rPr lang="en-US" sz="1200" b="1" dirty="0"/>
                <a:t>1945 – 2022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D30183C-1E1A-42FC-3EC6-FD87572A3A69}"/>
                </a:ext>
              </a:extLst>
            </p:cNvPr>
            <p:cNvGrpSpPr/>
            <p:nvPr/>
          </p:nvGrpSpPr>
          <p:grpSpPr>
            <a:xfrm>
              <a:off x="7237958" y="2552167"/>
              <a:ext cx="4970433" cy="3290407"/>
              <a:chOff x="7237958" y="2552167"/>
              <a:chExt cx="4970433" cy="329040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BC3BBB5-1CE6-75C7-249D-5DF6857B0E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8836" t="15234" b="11464"/>
              <a:stretch/>
            </p:blipFill>
            <p:spPr>
              <a:xfrm>
                <a:off x="7818554" y="3270297"/>
                <a:ext cx="4341713" cy="1854151"/>
              </a:xfrm>
              <a:prstGeom prst="rect">
                <a:avLst/>
              </a:prstGeom>
            </p:spPr>
          </p:pic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094622C-B2FF-35B5-8EC3-B389E5C714A3}"/>
                  </a:ext>
                </a:extLst>
              </p:cNvPr>
              <p:cNvGrpSpPr/>
              <p:nvPr/>
            </p:nvGrpSpPr>
            <p:grpSpPr>
              <a:xfrm>
                <a:off x="7900289" y="5529237"/>
                <a:ext cx="1211701" cy="215442"/>
                <a:chOff x="8457067" y="5779127"/>
                <a:chExt cx="1211701" cy="215442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916B6711-F838-9BBF-6314-24A20E869C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57067" y="5842169"/>
                  <a:ext cx="220208" cy="0"/>
                </a:xfrm>
                <a:prstGeom prst="line">
                  <a:avLst/>
                </a:prstGeom>
                <a:ln w="28575">
                  <a:solidFill>
                    <a:srgbClr val="1D477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C40A863-E05E-CB93-29BA-4350A170D7BC}"/>
                    </a:ext>
                  </a:extLst>
                </p:cNvPr>
                <p:cNvSpPr txBox="1"/>
                <p:nvPr/>
              </p:nvSpPr>
              <p:spPr>
                <a:xfrm>
                  <a:off x="8609467" y="5779127"/>
                  <a:ext cx="1059301" cy="2154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b="1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Total passengers</a:t>
                  </a:r>
                  <a:endParaRPr lang="en-US" sz="1200" baseline="30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9C102BA-6FE8-97D2-DE74-606C32589214}"/>
                  </a:ext>
                </a:extLst>
              </p:cNvPr>
              <p:cNvGrpSpPr/>
              <p:nvPr/>
            </p:nvGrpSpPr>
            <p:grpSpPr>
              <a:xfrm>
                <a:off x="9111990" y="5529235"/>
                <a:ext cx="1436725" cy="215444"/>
                <a:chOff x="8609467" y="5931525"/>
                <a:chExt cx="1436725" cy="215444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8B4AD6B-C88E-8803-1341-F4B136F24C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09467" y="5994569"/>
                  <a:ext cx="220208" cy="0"/>
                </a:xfrm>
                <a:prstGeom prst="line">
                  <a:avLst/>
                </a:prstGeom>
                <a:ln w="28575">
                  <a:solidFill>
                    <a:srgbClr val="FAC49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9EE7D5B-CFE8-2BA1-2052-372BD565BC4C}"/>
                    </a:ext>
                  </a:extLst>
                </p:cNvPr>
                <p:cNvSpPr txBox="1"/>
                <p:nvPr/>
              </p:nvSpPr>
              <p:spPr>
                <a:xfrm>
                  <a:off x="8804790" y="5931525"/>
                  <a:ext cx="1241402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b="1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Domestic passengers</a:t>
                  </a:r>
                  <a:endParaRPr lang="en-US" sz="1200" baseline="30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1A41A60-8257-44A6-4492-02C5973ED301}"/>
                  </a:ext>
                </a:extLst>
              </p:cNvPr>
              <p:cNvGrpSpPr/>
              <p:nvPr/>
            </p:nvGrpSpPr>
            <p:grpSpPr>
              <a:xfrm>
                <a:off x="10547985" y="5529235"/>
                <a:ext cx="1594280" cy="215444"/>
                <a:chOff x="8518027" y="5784769"/>
                <a:chExt cx="1594280" cy="215444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B878AEB8-7B24-CDD1-491D-EEB73410F6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18027" y="5859547"/>
                  <a:ext cx="220208" cy="0"/>
                </a:xfrm>
                <a:prstGeom prst="line">
                  <a:avLst/>
                </a:prstGeom>
                <a:ln w="28575">
                  <a:solidFill>
                    <a:srgbClr val="5E93D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721F53C2-B776-D40D-6D2D-505EC43227B3}"/>
                    </a:ext>
                  </a:extLst>
                </p:cNvPr>
                <p:cNvSpPr txBox="1"/>
                <p:nvPr/>
              </p:nvSpPr>
              <p:spPr>
                <a:xfrm>
                  <a:off x="8708203" y="5784769"/>
                  <a:ext cx="140410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b="1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International passengers</a:t>
                  </a:r>
                  <a:endParaRPr lang="en-US" sz="1200" baseline="30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3B0C8CC-70AA-5F4F-15F4-71E6CDDC5D90}"/>
                  </a:ext>
                </a:extLst>
              </p:cNvPr>
              <p:cNvSpPr txBox="1"/>
              <p:nvPr/>
            </p:nvSpPr>
            <p:spPr>
              <a:xfrm rot="16200000">
                <a:off x="7624527" y="5141305"/>
                <a:ext cx="46210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/>
                  <a:t>1945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1DCBB0D-C47E-B06D-860F-F617BA826447}"/>
                  </a:ext>
                </a:extLst>
              </p:cNvPr>
              <p:cNvSpPr txBox="1"/>
              <p:nvPr/>
            </p:nvSpPr>
            <p:spPr>
              <a:xfrm rot="16200000">
                <a:off x="11856055" y="5147171"/>
                <a:ext cx="47384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/>
                  <a:t>2022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046DB34-50C1-33D6-CCE2-7C22FFB02B7E}"/>
                  </a:ext>
                </a:extLst>
              </p:cNvPr>
              <p:cNvSpPr txBox="1"/>
              <p:nvPr/>
            </p:nvSpPr>
            <p:spPr>
              <a:xfrm rot="16200000">
                <a:off x="9657025" y="5147171"/>
                <a:ext cx="47384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/>
                  <a:t>1982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DA519A4-1FD7-C7F7-87C9-018B7338145B}"/>
                  </a:ext>
                </a:extLst>
              </p:cNvPr>
              <p:cNvSpPr txBox="1"/>
              <p:nvPr/>
            </p:nvSpPr>
            <p:spPr>
              <a:xfrm rot="16200000">
                <a:off x="5792809" y="3997316"/>
                <a:ext cx="32904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/>
                  <a:t>Number of passengers carried</a:t>
                </a:r>
              </a:p>
              <a:p>
                <a:pPr algn="ctr"/>
                <a:r>
                  <a:rPr lang="en-US" sz="1000" b="1" dirty="0"/>
                  <a:t>(million)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A6D598B-4CBC-6D3B-B4AB-26E61C00921D}"/>
                  </a:ext>
                </a:extLst>
              </p:cNvPr>
              <p:cNvSpPr txBox="1"/>
              <p:nvPr/>
            </p:nvSpPr>
            <p:spPr>
              <a:xfrm>
                <a:off x="7556873" y="3217781"/>
                <a:ext cx="39466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/>
                  <a:t>5000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B1BF118-EB85-9654-CD08-97A7CFFFF14F}"/>
                  </a:ext>
                </a:extLst>
              </p:cNvPr>
              <p:cNvSpPr txBox="1"/>
              <p:nvPr/>
            </p:nvSpPr>
            <p:spPr>
              <a:xfrm>
                <a:off x="7556873" y="3393649"/>
                <a:ext cx="39466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/>
                  <a:t>4500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4F097DA-FA04-636F-8D17-1D1C84F7B57E}"/>
                  </a:ext>
                </a:extLst>
              </p:cNvPr>
              <p:cNvSpPr txBox="1"/>
              <p:nvPr/>
            </p:nvSpPr>
            <p:spPr>
              <a:xfrm>
                <a:off x="7556873" y="3569916"/>
                <a:ext cx="39466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/>
                  <a:t>4000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332E5AB-2ABA-57C5-4A93-6B7B2DEA0D39}"/>
                  </a:ext>
                </a:extLst>
              </p:cNvPr>
              <p:cNvSpPr txBox="1"/>
              <p:nvPr/>
            </p:nvSpPr>
            <p:spPr>
              <a:xfrm>
                <a:off x="7556873" y="3739886"/>
                <a:ext cx="39466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/>
                  <a:t>3500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7B85997-CF47-4BBF-A17A-91931872E52C}"/>
                  </a:ext>
                </a:extLst>
              </p:cNvPr>
              <p:cNvSpPr txBox="1"/>
              <p:nvPr/>
            </p:nvSpPr>
            <p:spPr>
              <a:xfrm>
                <a:off x="7556873" y="3921549"/>
                <a:ext cx="39466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/>
                  <a:t>3000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10644A1-8420-46A2-26CF-0583BABFBB68}"/>
                  </a:ext>
                </a:extLst>
              </p:cNvPr>
              <p:cNvSpPr txBox="1"/>
              <p:nvPr/>
            </p:nvSpPr>
            <p:spPr>
              <a:xfrm>
                <a:off x="7556873" y="4091890"/>
                <a:ext cx="39466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/>
                  <a:t>2500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0AA4A83-2379-F8B0-9371-728FCE367957}"/>
                  </a:ext>
                </a:extLst>
              </p:cNvPr>
              <p:cNvSpPr txBox="1"/>
              <p:nvPr/>
            </p:nvSpPr>
            <p:spPr>
              <a:xfrm>
                <a:off x="7556873" y="4271339"/>
                <a:ext cx="39466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/>
                  <a:t>2000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446CD4C-7A9E-845E-A9AA-292393075FDD}"/>
                  </a:ext>
                </a:extLst>
              </p:cNvPr>
              <p:cNvSpPr txBox="1"/>
              <p:nvPr/>
            </p:nvSpPr>
            <p:spPr>
              <a:xfrm>
                <a:off x="7556873" y="4446074"/>
                <a:ext cx="39466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/>
                  <a:t>1500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C15758E-D767-21F4-7A20-A2FFE2EB28CA}"/>
                  </a:ext>
                </a:extLst>
              </p:cNvPr>
              <p:cNvSpPr txBox="1"/>
              <p:nvPr/>
            </p:nvSpPr>
            <p:spPr>
              <a:xfrm>
                <a:off x="7556873" y="4630939"/>
                <a:ext cx="39466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/>
                  <a:t>1000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1841818C-9484-4850-A273-5DDC930638EA}"/>
                  </a:ext>
                </a:extLst>
              </p:cNvPr>
              <p:cNvSpPr txBox="1"/>
              <p:nvPr/>
            </p:nvSpPr>
            <p:spPr>
              <a:xfrm>
                <a:off x="7556873" y="4806807"/>
                <a:ext cx="39466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/>
                  <a:t>500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26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2400" y="1098000"/>
            <a:ext cx="90144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D58ED-9D09-D911-106A-6243E571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65100"/>
            <a:ext cx="10515600" cy="6064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How does aviation affect the climate?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4D6542-13A6-0260-8710-505E93A64256}"/>
              </a:ext>
            </a:extLst>
          </p:cNvPr>
          <p:cNvSpPr txBox="1"/>
          <p:nvPr/>
        </p:nvSpPr>
        <p:spPr>
          <a:xfrm>
            <a:off x="11852918" y="6436890"/>
            <a:ext cx="3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3E17F0-3875-E9ED-27A9-9BEE43D9079F}"/>
              </a:ext>
            </a:extLst>
          </p:cNvPr>
          <p:cNvSpPr txBox="1"/>
          <p:nvPr/>
        </p:nvSpPr>
        <p:spPr>
          <a:xfrm>
            <a:off x="394270" y="5144114"/>
            <a:ext cx="15807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Adapted from Lee </a:t>
            </a:r>
            <a:r>
              <a:rPr lang="en-US" sz="800" b="1" i="1" dirty="0"/>
              <a:t>et al. </a:t>
            </a:r>
            <a:r>
              <a:rPr lang="en-US" sz="800" b="1" dirty="0" smtClean="0"/>
              <a:t>2021 [1]</a:t>
            </a:r>
            <a:endParaRPr lang="en-US" sz="800" b="1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FA86581E-DD57-13E3-7359-38941464F2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3580"/>
          <a:stretch/>
        </p:blipFill>
        <p:spPr>
          <a:xfrm>
            <a:off x="10407835" y="6075636"/>
            <a:ext cx="1485900" cy="6064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BC68B3F-4A07-C3C2-4453-5690E1B34E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999"/>
          <a:stretch/>
        </p:blipFill>
        <p:spPr>
          <a:xfrm>
            <a:off x="9111990" y="6365101"/>
            <a:ext cx="1229170" cy="3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3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2400" y="1098000"/>
            <a:ext cx="90144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D58ED-9D09-D911-106A-6243E571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65100"/>
            <a:ext cx="10515600" cy="6064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How does aviation affect the climate?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4D6542-13A6-0260-8710-505E93A64256}"/>
              </a:ext>
            </a:extLst>
          </p:cNvPr>
          <p:cNvSpPr txBox="1"/>
          <p:nvPr/>
        </p:nvSpPr>
        <p:spPr>
          <a:xfrm>
            <a:off x="11852918" y="6436890"/>
            <a:ext cx="3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3E17F0-3875-E9ED-27A9-9BEE43D9079F}"/>
              </a:ext>
            </a:extLst>
          </p:cNvPr>
          <p:cNvSpPr txBox="1"/>
          <p:nvPr/>
        </p:nvSpPr>
        <p:spPr>
          <a:xfrm>
            <a:off x="394270" y="5144114"/>
            <a:ext cx="15807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Adapted from Lee </a:t>
            </a:r>
            <a:r>
              <a:rPr lang="en-US" sz="800" b="1" i="1" dirty="0"/>
              <a:t>et al. </a:t>
            </a:r>
            <a:r>
              <a:rPr lang="en-US" sz="800" b="1" dirty="0" smtClean="0"/>
              <a:t>2021 [1]</a:t>
            </a:r>
            <a:endParaRPr lang="en-US" sz="800" b="1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FA86581E-DD57-13E3-7359-38941464F2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3580"/>
          <a:stretch/>
        </p:blipFill>
        <p:spPr>
          <a:xfrm>
            <a:off x="10407835" y="6075636"/>
            <a:ext cx="1485900" cy="6064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BC68B3F-4A07-C3C2-4453-5690E1B34E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999"/>
          <a:stretch/>
        </p:blipFill>
        <p:spPr>
          <a:xfrm>
            <a:off x="9111990" y="6365101"/>
            <a:ext cx="1229170" cy="3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2400" y="1098000"/>
            <a:ext cx="90144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D58ED-9D09-D911-106A-6243E571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65100"/>
            <a:ext cx="10515600" cy="6064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How does aviation affect the climate?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4D6542-13A6-0260-8710-505E93A64256}"/>
              </a:ext>
            </a:extLst>
          </p:cNvPr>
          <p:cNvSpPr txBox="1"/>
          <p:nvPr/>
        </p:nvSpPr>
        <p:spPr>
          <a:xfrm>
            <a:off x="11852918" y="6436890"/>
            <a:ext cx="3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A8A889-2592-9675-12EE-60C31F9CAADD}"/>
              </a:ext>
            </a:extLst>
          </p:cNvPr>
          <p:cNvSpPr txBox="1"/>
          <p:nvPr/>
        </p:nvSpPr>
        <p:spPr>
          <a:xfrm>
            <a:off x="394270" y="5144114"/>
            <a:ext cx="15807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Adapted from Lee </a:t>
            </a:r>
            <a:r>
              <a:rPr lang="en-US" sz="800" b="1" i="1" dirty="0"/>
              <a:t>et al. </a:t>
            </a:r>
            <a:r>
              <a:rPr lang="en-US" sz="800" b="1" dirty="0" smtClean="0"/>
              <a:t>2021 [1]</a:t>
            </a:r>
            <a:endParaRPr lang="en-US" sz="800" b="1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ADEEC56E-A851-29D2-3326-5A1C81F75F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3580"/>
          <a:stretch/>
        </p:blipFill>
        <p:spPr>
          <a:xfrm>
            <a:off x="10407835" y="6075636"/>
            <a:ext cx="1485900" cy="6064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842C78-0638-6EE6-F87F-503836DA1C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999"/>
          <a:stretch/>
        </p:blipFill>
        <p:spPr>
          <a:xfrm>
            <a:off x="9111990" y="6365101"/>
            <a:ext cx="1229170" cy="3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1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2400" y="1098000"/>
            <a:ext cx="90144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D58ED-9D09-D911-106A-6243E571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65100"/>
            <a:ext cx="10515600" cy="6064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How does aviation affect the climate?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4D6542-13A6-0260-8710-505E93A64256}"/>
              </a:ext>
            </a:extLst>
          </p:cNvPr>
          <p:cNvSpPr txBox="1"/>
          <p:nvPr/>
        </p:nvSpPr>
        <p:spPr>
          <a:xfrm>
            <a:off x="11852918" y="6436890"/>
            <a:ext cx="3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9C4FD2-8E21-AF50-0046-9C5FAAAA9C3C}"/>
              </a:ext>
            </a:extLst>
          </p:cNvPr>
          <p:cNvSpPr txBox="1"/>
          <p:nvPr/>
        </p:nvSpPr>
        <p:spPr>
          <a:xfrm>
            <a:off x="394270" y="5144114"/>
            <a:ext cx="15807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Adapted from Lee </a:t>
            </a:r>
            <a:r>
              <a:rPr lang="en-US" sz="800" b="1" i="1" dirty="0"/>
              <a:t>et al. </a:t>
            </a:r>
            <a:r>
              <a:rPr lang="en-US" sz="800" b="1" dirty="0" smtClean="0"/>
              <a:t>2021 [1]</a:t>
            </a:r>
            <a:endParaRPr lang="en-US" sz="800" b="1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7282B04D-E8DF-F70F-7601-01AC2C97C4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3580"/>
          <a:stretch/>
        </p:blipFill>
        <p:spPr>
          <a:xfrm>
            <a:off x="10407835" y="6075636"/>
            <a:ext cx="1485900" cy="6064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2EF5DB-E61C-2DC6-9589-ED42815E9D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999"/>
          <a:stretch/>
        </p:blipFill>
        <p:spPr>
          <a:xfrm>
            <a:off x="9111990" y="6365101"/>
            <a:ext cx="1229170" cy="3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2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2400" y="1098000"/>
            <a:ext cx="90144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D58ED-9D09-D911-106A-6243E571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65100"/>
            <a:ext cx="10515600" cy="6064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How does aviation affect the climate?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4D6542-13A6-0260-8710-505E93A64256}"/>
              </a:ext>
            </a:extLst>
          </p:cNvPr>
          <p:cNvSpPr txBox="1"/>
          <p:nvPr/>
        </p:nvSpPr>
        <p:spPr>
          <a:xfrm>
            <a:off x="11852918" y="6436890"/>
            <a:ext cx="3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70DAE0-819A-F66E-242B-3D93AE7AA06D}"/>
              </a:ext>
            </a:extLst>
          </p:cNvPr>
          <p:cNvSpPr txBox="1"/>
          <p:nvPr/>
        </p:nvSpPr>
        <p:spPr>
          <a:xfrm>
            <a:off x="394270" y="5144114"/>
            <a:ext cx="15807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Adapted from Lee </a:t>
            </a:r>
            <a:r>
              <a:rPr lang="en-US" sz="800" b="1" i="1" dirty="0"/>
              <a:t>et al. </a:t>
            </a:r>
            <a:r>
              <a:rPr lang="en-US" sz="800" b="1" dirty="0" smtClean="0"/>
              <a:t>2021 [1]</a:t>
            </a:r>
            <a:endParaRPr lang="en-US" sz="800" b="1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0DEE94D-79A4-4EE7-4D51-E7B642CF89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3580"/>
          <a:stretch/>
        </p:blipFill>
        <p:spPr>
          <a:xfrm>
            <a:off x="10407835" y="6075636"/>
            <a:ext cx="1485900" cy="6064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7E2D7F-AE6A-3C5B-973D-F219E7960D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999"/>
          <a:stretch/>
        </p:blipFill>
        <p:spPr>
          <a:xfrm>
            <a:off x="9111990" y="6365101"/>
            <a:ext cx="1229170" cy="3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9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2400" y="1098000"/>
            <a:ext cx="90144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D58ED-9D09-D911-106A-6243E571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65100"/>
            <a:ext cx="10515600" cy="6064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How does aviation affect the climate?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4D6542-13A6-0260-8710-505E93A64256}"/>
              </a:ext>
            </a:extLst>
          </p:cNvPr>
          <p:cNvSpPr txBox="1"/>
          <p:nvPr/>
        </p:nvSpPr>
        <p:spPr>
          <a:xfrm>
            <a:off x="11852918" y="6436890"/>
            <a:ext cx="3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316116-A777-D7FE-43ED-814C10F41718}"/>
              </a:ext>
            </a:extLst>
          </p:cNvPr>
          <p:cNvSpPr txBox="1"/>
          <p:nvPr/>
        </p:nvSpPr>
        <p:spPr>
          <a:xfrm>
            <a:off x="394270" y="5144114"/>
            <a:ext cx="15807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Adapted from Lee </a:t>
            </a:r>
            <a:r>
              <a:rPr lang="en-US" sz="800" b="1" i="1" dirty="0"/>
              <a:t>et al. </a:t>
            </a:r>
            <a:r>
              <a:rPr lang="en-US" sz="800" b="1" dirty="0" smtClean="0"/>
              <a:t>2021 [1]</a:t>
            </a:r>
            <a:endParaRPr lang="en-US" sz="800" b="1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6AA3FAB-CE3C-4D0A-90A4-2F9A68C6C5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3580"/>
          <a:stretch/>
        </p:blipFill>
        <p:spPr>
          <a:xfrm>
            <a:off x="10407835" y="6075636"/>
            <a:ext cx="1485900" cy="6064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292540-1D82-331B-D3BF-2957F058C5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999"/>
          <a:stretch/>
        </p:blipFill>
        <p:spPr>
          <a:xfrm>
            <a:off x="9111990" y="6365101"/>
            <a:ext cx="1229170" cy="3169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5E020A-9B4E-AAE3-8412-5E7BEA3360C2}"/>
              </a:ext>
            </a:extLst>
          </p:cNvPr>
          <p:cNvSpPr txBox="1"/>
          <p:nvPr/>
        </p:nvSpPr>
        <p:spPr>
          <a:xfrm>
            <a:off x="392400" y="1377394"/>
            <a:ext cx="8778240" cy="30175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E62154-3E59-B7CA-624E-294E8BBA8D3F}"/>
              </a:ext>
            </a:extLst>
          </p:cNvPr>
          <p:cNvSpPr txBox="1"/>
          <p:nvPr/>
        </p:nvSpPr>
        <p:spPr>
          <a:xfrm>
            <a:off x="9498763" y="1052229"/>
            <a:ext cx="3290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Only warming term from NO</a:t>
            </a:r>
            <a:r>
              <a:rPr lang="en-US" sz="1600" b="1" baseline="-25000" dirty="0">
                <a:solidFill>
                  <a:srgbClr val="FF0000"/>
                </a:solidFill>
              </a:rPr>
              <a:t>x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1" name="Graphic 7" descr="Thermometer with solid fill">
            <a:extLst>
              <a:ext uri="{FF2B5EF4-FFF2-40B4-BE49-F238E27FC236}">
                <a16:creationId xmlns:a16="http://schemas.microsoft.com/office/drawing/2014/main" id="{2A23F0C4-8E5D-CCF4-7073-0BC13D5F6F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19754" y="985955"/>
            <a:ext cx="457200" cy="457200"/>
          </a:xfrm>
          <a:prstGeom prst="rect">
            <a:avLst/>
          </a:prstGeom>
        </p:spPr>
      </p:pic>
      <p:pic>
        <p:nvPicPr>
          <p:cNvPr id="12" name="Graphic 17" descr="Earth globe: Americas with solid fill">
            <a:extLst>
              <a:ext uri="{FF2B5EF4-FFF2-40B4-BE49-F238E27FC236}">
                <a16:creationId xmlns:a16="http://schemas.microsoft.com/office/drawing/2014/main" id="{D4D22273-FF47-D070-1FD9-577010988F5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19867" y="1539569"/>
            <a:ext cx="457200" cy="457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65948B-0FD9-78B5-3582-7506886AB0EF}"/>
              </a:ext>
            </a:extLst>
          </p:cNvPr>
          <p:cNvSpPr txBox="1"/>
          <p:nvPr/>
        </p:nvSpPr>
        <p:spPr>
          <a:xfrm>
            <a:off x="9591342" y="1605843"/>
            <a:ext cx="3290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2</a:t>
            </a:r>
            <a:r>
              <a:rPr lang="en-US" sz="1400" b="1" baseline="30000" dirty="0">
                <a:solidFill>
                  <a:srgbClr val="FF0000"/>
                </a:solidFill>
              </a:rPr>
              <a:t>nd</a:t>
            </a:r>
            <a:r>
              <a:rPr lang="en-US" sz="1400" b="1" dirty="0">
                <a:solidFill>
                  <a:srgbClr val="FF0000"/>
                </a:solidFill>
              </a:rPr>
              <a:t> largest warming term globally</a:t>
            </a:r>
          </a:p>
        </p:txBody>
      </p:sp>
    </p:spTree>
    <p:extLst>
      <p:ext uri="{BB962C8B-B14F-4D97-AF65-F5344CB8AC3E}">
        <p14:creationId xmlns:p14="http://schemas.microsoft.com/office/powerpoint/2010/main" val="227926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2400" y="1098000"/>
            <a:ext cx="90144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D58ED-9D09-D911-106A-6243E571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65100"/>
            <a:ext cx="10515600" cy="6064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How does aviation affect the climate?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4D6542-13A6-0260-8710-505E93A64256}"/>
              </a:ext>
            </a:extLst>
          </p:cNvPr>
          <p:cNvSpPr txBox="1"/>
          <p:nvPr/>
        </p:nvSpPr>
        <p:spPr>
          <a:xfrm>
            <a:off x="11852918" y="6436890"/>
            <a:ext cx="3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316116-A777-D7FE-43ED-814C10F41718}"/>
              </a:ext>
            </a:extLst>
          </p:cNvPr>
          <p:cNvSpPr txBox="1"/>
          <p:nvPr/>
        </p:nvSpPr>
        <p:spPr>
          <a:xfrm>
            <a:off x="394270" y="5144114"/>
            <a:ext cx="15807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Adapted from Lee </a:t>
            </a:r>
            <a:r>
              <a:rPr lang="en-US" sz="800" b="1" i="1" dirty="0"/>
              <a:t>et al. </a:t>
            </a:r>
            <a:r>
              <a:rPr lang="en-US" sz="800" b="1" dirty="0" smtClean="0"/>
              <a:t>2021 [1]</a:t>
            </a:r>
            <a:endParaRPr lang="en-US" sz="800" b="1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6AA3FAB-CE3C-4D0A-90A4-2F9A68C6C5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3580"/>
          <a:stretch/>
        </p:blipFill>
        <p:spPr>
          <a:xfrm>
            <a:off x="10407835" y="6075636"/>
            <a:ext cx="1485900" cy="6064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292540-1D82-331B-D3BF-2957F058C5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999"/>
          <a:stretch/>
        </p:blipFill>
        <p:spPr>
          <a:xfrm>
            <a:off x="9111990" y="6365101"/>
            <a:ext cx="1229170" cy="3169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5E020A-9B4E-AAE3-8412-5E7BEA3360C2}"/>
              </a:ext>
            </a:extLst>
          </p:cNvPr>
          <p:cNvSpPr txBox="1"/>
          <p:nvPr/>
        </p:nvSpPr>
        <p:spPr>
          <a:xfrm>
            <a:off x="392400" y="1377394"/>
            <a:ext cx="8778240" cy="30175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E62154-3E59-B7CA-624E-294E8BBA8D3F}"/>
              </a:ext>
            </a:extLst>
          </p:cNvPr>
          <p:cNvSpPr txBox="1"/>
          <p:nvPr/>
        </p:nvSpPr>
        <p:spPr>
          <a:xfrm>
            <a:off x="9498763" y="1052229"/>
            <a:ext cx="3290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Only warming term from NO</a:t>
            </a:r>
            <a:r>
              <a:rPr lang="en-US" sz="1600" b="1" baseline="-25000" dirty="0">
                <a:solidFill>
                  <a:srgbClr val="FF0000"/>
                </a:solidFill>
              </a:rPr>
              <a:t>x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1" name="Graphic 7" descr="Thermometer with solid fill">
            <a:extLst>
              <a:ext uri="{FF2B5EF4-FFF2-40B4-BE49-F238E27FC236}">
                <a16:creationId xmlns:a16="http://schemas.microsoft.com/office/drawing/2014/main" id="{2A23F0C4-8E5D-CCF4-7073-0BC13D5F6F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19754" y="985955"/>
            <a:ext cx="457200" cy="457200"/>
          </a:xfrm>
          <a:prstGeom prst="rect">
            <a:avLst/>
          </a:prstGeom>
        </p:spPr>
      </p:pic>
      <p:pic>
        <p:nvPicPr>
          <p:cNvPr id="12" name="Graphic 17" descr="Earth globe: Americas with solid fill">
            <a:extLst>
              <a:ext uri="{FF2B5EF4-FFF2-40B4-BE49-F238E27FC236}">
                <a16:creationId xmlns:a16="http://schemas.microsoft.com/office/drawing/2014/main" id="{D4D22273-FF47-D070-1FD9-577010988F5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19867" y="1539569"/>
            <a:ext cx="457200" cy="457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65948B-0FD9-78B5-3582-7506886AB0EF}"/>
              </a:ext>
            </a:extLst>
          </p:cNvPr>
          <p:cNvSpPr txBox="1"/>
          <p:nvPr/>
        </p:nvSpPr>
        <p:spPr>
          <a:xfrm>
            <a:off x="9591342" y="1605843"/>
            <a:ext cx="3290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2</a:t>
            </a:r>
            <a:r>
              <a:rPr lang="en-US" sz="1400" b="1" baseline="30000" dirty="0">
                <a:solidFill>
                  <a:srgbClr val="FF0000"/>
                </a:solidFill>
              </a:rPr>
              <a:t>nd</a:t>
            </a:r>
            <a:r>
              <a:rPr lang="en-US" sz="1400" b="1" dirty="0">
                <a:solidFill>
                  <a:srgbClr val="FF0000"/>
                </a:solidFill>
              </a:rPr>
              <a:t> largest warming term globally</a:t>
            </a:r>
          </a:p>
        </p:txBody>
      </p:sp>
    </p:spTree>
    <p:extLst>
      <p:ext uri="{BB962C8B-B14F-4D97-AF65-F5344CB8AC3E}">
        <p14:creationId xmlns:p14="http://schemas.microsoft.com/office/powerpoint/2010/main" val="174814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2400" y="1098000"/>
            <a:ext cx="90144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D58ED-9D09-D911-106A-6243E571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65100"/>
            <a:ext cx="10515600" cy="6064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How does aviation affect the climate?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4D6542-13A6-0260-8710-505E93A64256}"/>
              </a:ext>
            </a:extLst>
          </p:cNvPr>
          <p:cNvSpPr txBox="1"/>
          <p:nvPr/>
        </p:nvSpPr>
        <p:spPr>
          <a:xfrm>
            <a:off x="11852918" y="6436890"/>
            <a:ext cx="3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316116-A777-D7FE-43ED-814C10F41718}"/>
              </a:ext>
            </a:extLst>
          </p:cNvPr>
          <p:cNvSpPr txBox="1"/>
          <p:nvPr/>
        </p:nvSpPr>
        <p:spPr>
          <a:xfrm>
            <a:off x="394270" y="5144114"/>
            <a:ext cx="15807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Adapted from Lee </a:t>
            </a:r>
            <a:r>
              <a:rPr lang="en-US" sz="800" b="1" i="1" dirty="0"/>
              <a:t>et al. </a:t>
            </a:r>
            <a:r>
              <a:rPr lang="en-US" sz="800" b="1" dirty="0" smtClean="0"/>
              <a:t>2021 [1]</a:t>
            </a:r>
            <a:endParaRPr lang="en-US" sz="800" b="1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6AA3FAB-CE3C-4D0A-90A4-2F9A68C6C5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3580"/>
          <a:stretch/>
        </p:blipFill>
        <p:spPr>
          <a:xfrm>
            <a:off x="10407835" y="6075636"/>
            <a:ext cx="1485900" cy="6064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292540-1D82-331B-D3BF-2957F058C5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999"/>
          <a:stretch/>
        </p:blipFill>
        <p:spPr>
          <a:xfrm>
            <a:off x="9111990" y="6365101"/>
            <a:ext cx="1229170" cy="3169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5E020A-9B4E-AAE3-8412-5E7BEA3360C2}"/>
              </a:ext>
            </a:extLst>
          </p:cNvPr>
          <p:cNvSpPr txBox="1"/>
          <p:nvPr/>
        </p:nvSpPr>
        <p:spPr>
          <a:xfrm>
            <a:off x="392400" y="1377394"/>
            <a:ext cx="8778240" cy="30175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E62154-3E59-B7CA-624E-294E8BBA8D3F}"/>
              </a:ext>
            </a:extLst>
          </p:cNvPr>
          <p:cNvSpPr txBox="1"/>
          <p:nvPr/>
        </p:nvSpPr>
        <p:spPr>
          <a:xfrm>
            <a:off x="9498763" y="1052229"/>
            <a:ext cx="3290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Only warming term from NO</a:t>
            </a:r>
            <a:r>
              <a:rPr lang="en-US" sz="1600" b="1" baseline="-25000" dirty="0">
                <a:solidFill>
                  <a:srgbClr val="FF0000"/>
                </a:solidFill>
              </a:rPr>
              <a:t>x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1" name="Graphic 7" descr="Thermometer with solid fill">
            <a:extLst>
              <a:ext uri="{FF2B5EF4-FFF2-40B4-BE49-F238E27FC236}">
                <a16:creationId xmlns:a16="http://schemas.microsoft.com/office/drawing/2014/main" id="{2A23F0C4-8E5D-CCF4-7073-0BC13D5F6F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19754" y="985955"/>
            <a:ext cx="457200" cy="457200"/>
          </a:xfrm>
          <a:prstGeom prst="rect">
            <a:avLst/>
          </a:prstGeom>
        </p:spPr>
      </p:pic>
      <p:pic>
        <p:nvPicPr>
          <p:cNvPr id="12" name="Graphic 17" descr="Earth globe: Americas with solid fill">
            <a:extLst>
              <a:ext uri="{FF2B5EF4-FFF2-40B4-BE49-F238E27FC236}">
                <a16:creationId xmlns:a16="http://schemas.microsoft.com/office/drawing/2014/main" id="{D4D22273-FF47-D070-1FD9-577010988F5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19867" y="1539569"/>
            <a:ext cx="457200" cy="457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65948B-0FD9-78B5-3582-7506886AB0EF}"/>
              </a:ext>
            </a:extLst>
          </p:cNvPr>
          <p:cNvSpPr txBox="1"/>
          <p:nvPr/>
        </p:nvSpPr>
        <p:spPr>
          <a:xfrm>
            <a:off x="9591342" y="1605843"/>
            <a:ext cx="3290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2</a:t>
            </a:r>
            <a:r>
              <a:rPr lang="en-US" sz="1400" b="1" baseline="30000" dirty="0">
                <a:solidFill>
                  <a:srgbClr val="FF0000"/>
                </a:solidFill>
              </a:rPr>
              <a:t>nd</a:t>
            </a:r>
            <a:r>
              <a:rPr lang="en-US" sz="1400" b="1" dirty="0">
                <a:solidFill>
                  <a:srgbClr val="FF0000"/>
                </a:solidFill>
              </a:rPr>
              <a:t> largest warming term globally</a:t>
            </a:r>
          </a:p>
        </p:txBody>
      </p:sp>
      <p:sp>
        <p:nvSpPr>
          <p:cNvPr id="5" name="Left Brace 4"/>
          <p:cNvSpPr/>
          <p:nvPr/>
        </p:nvSpPr>
        <p:spPr>
          <a:xfrm>
            <a:off x="9106740" y="4058292"/>
            <a:ext cx="187046" cy="172605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E62154-3E59-B7CA-624E-294E8BBA8D3F}"/>
              </a:ext>
            </a:extLst>
          </p:cNvPr>
          <p:cNvSpPr txBox="1"/>
          <p:nvPr/>
        </p:nvSpPr>
        <p:spPr>
          <a:xfrm>
            <a:off x="9200263" y="4092711"/>
            <a:ext cx="329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3-5% of anthropogenic RF [2]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038690" y="4684917"/>
            <a:ext cx="1382920" cy="1194681"/>
            <a:chOff x="10915402" y="4674643"/>
            <a:chExt cx="1382920" cy="119468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224B11A-4917-3CFC-86E7-F4E6E70965A4}"/>
                </a:ext>
              </a:extLst>
            </p:cNvPr>
            <p:cNvGrpSpPr/>
            <p:nvPr/>
          </p:nvGrpSpPr>
          <p:grpSpPr>
            <a:xfrm>
              <a:off x="11036648" y="4674643"/>
              <a:ext cx="914400" cy="914400"/>
              <a:chOff x="9427726" y="1704339"/>
              <a:chExt cx="914400" cy="914400"/>
            </a:xfrm>
          </p:grpSpPr>
          <p:pic>
            <p:nvPicPr>
              <p:cNvPr id="25" name="Graphic 18" descr="Muscular arm with solid fill">
                <a:extLst>
                  <a:ext uri="{FF2B5EF4-FFF2-40B4-BE49-F238E27FC236}">
                    <a16:creationId xmlns:a16="http://schemas.microsoft.com/office/drawing/2014/main" id="{16C7931E-1E27-1208-6E3D-F02C48BA0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9427726" y="170433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6" name="Graphic 35" descr="Take Off with solid fill">
                <a:extLst>
                  <a:ext uri="{FF2B5EF4-FFF2-40B4-BE49-F238E27FC236}">
                    <a16:creationId xmlns:a16="http://schemas.microsoft.com/office/drawing/2014/main" id="{F9EAD8C8-E454-A5E3-2FA9-C3AE47A11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9578962" y="1968378"/>
                <a:ext cx="400111" cy="400111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DE62154-3E59-B7CA-624E-294E8BBA8D3F}"/>
                </a:ext>
              </a:extLst>
            </p:cNvPr>
            <p:cNvSpPr txBox="1"/>
            <p:nvPr/>
          </p:nvSpPr>
          <p:spPr>
            <a:xfrm>
              <a:off x="10915402" y="5530770"/>
              <a:ext cx="138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Resilient [4]</a:t>
              </a:r>
              <a:endParaRPr lang="en-US" sz="16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265128" y="4746115"/>
            <a:ext cx="1660548" cy="1112333"/>
            <a:chOff x="9265128" y="4746115"/>
            <a:chExt cx="1660548" cy="11123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776CF87-9661-ADBA-AF42-756059010ECD}"/>
                </a:ext>
              </a:extLst>
            </p:cNvPr>
            <p:cNvGrpSpPr/>
            <p:nvPr/>
          </p:nvGrpSpPr>
          <p:grpSpPr>
            <a:xfrm>
              <a:off x="9493435" y="4746115"/>
              <a:ext cx="914400" cy="938268"/>
              <a:chOff x="4969331" y="1680471"/>
              <a:chExt cx="914400" cy="938268"/>
            </a:xfrm>
          </p:grpSpPr>
          <p:pic>
            <p:nvPicPr>
              <p:cNvPr id="18" name="Graphic 14" descr="Gauge with solid fill">
                <a:extLst>
                  <a:ext uri="{FF2B5EF4-FFF2-40B4-BE49-F238E27FC236}">
                    <a16:creationId xmlns:a16="http://schemas.microsoft.com/office/drawing/2014/main" id="{830A6B78-324A-AC0C-1872-1154C970A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p:blipFill>
            <p:spPr>
              <a:xfrm>
                <a:off x="4969331" y="170433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9" name="Graphic 33" descr="Take Off with solid fill">
                <a:extLst>
                  <a:ext uri="{FF2B5EF4-FFF2-40B4-BE49-F238E27FC236}">
                    <a16:creationId xmlns:a16="http://schemas.microsoft.com/office/drawing/2014/main" id="{F3529599-2319-2167-13A2-E05729E1E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5200619" y="1680471"/>
                <a:ext cx="400111" cy="400111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E62154-3E59-B7CA-624E-294E8BBA8D3F}"/>
                </a:ext>
              </a:extLst>
            </p:cNvPr>
            <p:cNvSpPr txBox="1"/>
            <p:nvPr/>
          </p:nvSpPr>
          <p:spPr>
            <a:xfrm>
              <a:off x="9265128" y="5519894"/>
              <a:ext cx="16605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Fast growth [3]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7257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7094</TotalTime>
  <Words>1092</Words>
  <Application>Microsoft Office PowerPoint</Application>
  <PresentationFormat>Widescreen</PresentationFormat>
  <Paragraphs>178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Cambria Math</vt:lpstr>
      <vt:lpstr>Slack-Lato</vt:lpstr>
      <vt:lpstr>Wingdings</vt:lpstr>
      <vt:lpstr>Office Theme</vt:lpstr>
      <vt:lpstr>PowerPoint Presentation</vt:lpstr>
      <vt:lpstr>How does aviation affect the climate?</vt:lpstr>
      <vt:lpstr>How does aviation affect the climate?</vt:lpstr>
      <vt:lpstr>How does aviation affect the climate?</vt:lpstr>
      <vt:lpstr>How does aviation affect the climate?</vt:lpstr>
      <vt:lpstr>How does aviation affect the climate?</vt:lpstr>
      <vt:lpstr>How does aviation affect the climate?</vt:lpstr>
      <vt:lpstr>How does aviation affect the climate?</vt:lpstr>
      <vt:lpstr>How does aviation affect the climate?</vt:lpstr>
      <vt:lpstr>How do we study the O3 production?</vt:lpstr>
      <vt:lpstr>Tracking NOx and O3</vt:lpstr>
      <vt:lpstr>Clustering output: most probable transport paths</vt:lpstr>
      <vt:lpstr>Clustering output: most probable transport paths</vt:lpstr>
      <vt:lpstr>Spatio-temporal heterogeneity of NOx – O3 effects </vt:lpstr>
      <vt:lpstr>Summary and concluding remarks</vt:lpstr>
      <vt:lpstr>References</vt:lpstr>
      <vt:lpstr>Additional Slides</vt:lpstr>
      <vt:lpstr>Why is aviation relevant for climate change?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 Maruhashi</dc:creator>
  <cp:lastModifiedBy>Jin Maruhashi</cp:lastModifiedBy>
  <cp:revision>550</cp:revision>
  <dcterms:created xsi:type="dcterms:W3CDTF">2022-05-11T22:17:04Z</dcterms:created>
  <dcterms:modified xsi:type="dcterms:W3CDTF">2022-05-25T04:24:17Z</dcterms:modified>
</cp:coreProperties>
</file>