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8" r:id="rId3"/>
    <p:sldId id="282" r:id="rId4"/>
    <p:sldId id="299" r:id="rId5"/>
    <p:sldId id="300" r:id="rId6"/>
    <p:sldId id="303" r:id="rId7"/>
    <p:sldId id="301" r:id="rId8"/>
    <p:sldId id="305" r:id="rId9"/>
    <p:sldId id="304" r:id="rId10"/>
    <p:sldId id="302" r:id="rId11"/>
  </p:sldIdLst>
  <p:sldSz cx="12192000" cy="6858000"/>
  <p:notesSz cx="9880600" cy="6743700"/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Funke" initials="FF" lastIdx="3" clrIdx="0">
    <p:extLst>
      <p:ext uri="{19B8F6BF-5375-455C-9EA6-DF929625EA0E}">
        <p15:presenceInfo xmlns:p15="http://schemas.microsoft.com/office/powerpoint/2012/main" userId="35db234a262153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0505"/>
    <a:srgbClr val="0000FD"/>
    <a:srgbClr val="05A8DF"/>
    <a:srgbClr val="15BF14"/>
    <a:srgbClr val="4A77FB"/>
    <a:srgbClr val="469ECA"/>
    <a:srgbClr val="5C5C5C"/>
    <a:srgbClr val="FF0000"/>
    <a:srgbClr val="D979A5"/>
    <a:srgbClr val="9C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1170" autoAdjust="0"/>
  </p:normalViewPr>
  <p:slideViewPr>
    <p:cSldViewPr snapToGrid="0">
      <p:cViewPr varScale="1">
        <p:scale>
          <a:sx n="93" d="100"/>
          <a:sy n="93" d="100"/>
        </p:scale>
        <p:origin x="1254" y="78"/>
      </p:cViewPr>
      <p:guideLst>
        <p:guide orient="horz" pos="9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342" y="-72"/>
      </p:cViewPr>
      <p:guideLst>
        <p:guide orient="horz" pos="2124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4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-34925"/>
            <a:ext cx="43100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82" tIns="0" rIns="34982" bIns="0" numCol="1" anchor="t" anchorCtr="0" compatLnSpc="1">
            <a:prstTxWarp prst="textNoShape">
              <a:avLst/>
            </a:prstTxWarp>
          </a:bodyPr>
          <a:lstStyle>
            <a:lvl1pPr defTabSz="1470025">
              <a:spcBef>
                <a:spcPct val="0"/>
              </a:spcBef>
              <a:buFontTx/>
              <a:buNone/>
              <a:defRPr sz="2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6413" y="-34925"/>
            <a:ext cx="43100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82" tIns="0" rIns="34982" bIns="0" numCol="1" anchor="t" anchorCtr="0" compatLnSpc="1">
            <a:prstTxWarp prst="textNoShape">
              <a:avLst/>
            </a:prstTxWarp>
          </a:bodyPr>
          <a:lstStyle>
            <a:lvl1pPr algn="r" defTabSz="1470025">
              <a:spcBef>
                <a:spcPct val="0"/>
              </a:spcBef>
              <a:buFontTx/>
              <a:buNone/>
              <a:defRPr sz="2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08000"/>
            <a:ext cx="4451350" cy="2505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09925"/>
            <a:ext cx="724535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747" tIns="68373" rIns="136747" bIns="68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75" y="6381750"/>
            <a:ext cx="4310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82" tIns="0" rIns="34982" bIns="0" numCol="1" anchor="b" anchorCtr="0" compatLnSpc="1">
            <a:prstTxWarp prst="textNoShape">
              <a:avLst/>
            </a:prstTxWarp>
          </a:bodyPr>
          <a:lstStyle>
            <a:lvl1pPr defTabSz="1470025">
              <a:spcBef>
                <a:spcPct val="0"/>
              </a:spcBef>
              <a:buFontTx/>
              <a:buNone/>
              <a:defRPr sz="22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6413" y="6381750"/>
            <a:ext cx="43100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82" tIns="0" rIns="34982" bIns="0" numCol="1" anchor="b" anchorCtr="0" compatLnSpc="1">
            <a:prstTxWarp prst="textNoShape">
              <a:avLst/>
            </a:prstTxWarp>
          </a:bodyPr>
          <a:lstStyle>
            <a:lvl1pPr algn="r" defTabSz="1470025">
              <a:spcBef>
                <a:spcPct val="0"/>
              </a:spcBef>
              <a:buFontTx/>
              <a:buNone/>
              <a:defRPr sz="2200" i="1">
                <a:latin typeface="Times New Roman" pitchFamily="18" charset="0"/>
              </a:defRPr>
            </a:lvl1pPr>
          </a:lstStyle>
          <a:p>
            <a:pPr>
              <a:defRPr/>
            </a:pPr>
            <a:fld id="{A353F7C8-2E3F-4A6E-8233-E468301B49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71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684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17550" algn="l" defTabSz="14684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435100" algn="l" defTabSz="14684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152650" algn="l" defTabSz="14684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835275" algn="l" defTabSz="1468438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a quick </a:t>
            </a:r>
            <a:r>
              <a:rPr lang="de-DE" dirty="0" err="1"/>
              <a:t>introduction</a:t>
            </a:r>
            <a:r>
              <a:rPr lang="de-DE" dirty="0"/>
              <a:t>: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reseach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Bejond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different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urban </a:t>
            </a:r>
            <a:r>
              <a:rPr lang="de-DE" dirty="0" err="1"/>
              <a:t>drainage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grey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like </a:t>
            </a:r>
            <a:r>
              <a:rPr lang="de-DE" dirty="0" err="1"/>
              <a:t>sewers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basins</a:t>
            </a:r>
            <a:r>
              <a:rPr lang="de-DE" dirty="0"/>
              <a:t> but also </a:t>
            </a:r>
            <a:r>
              <a:rPr lang="de-DE" dirty="0" err="1"/>
              <a:t>green</a:t>
            </a:r>
            <a:r>
              <a:rPr lang="de-DE" dirty="0"/>
              <a:t> and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SUDS </a:t>
            </a:r>
            <a:r>
              <a:rPr lang="de-DE" dirty="0" err="1"/>
              <a:t>or</a:t>
            </a:r>
            <a:r>
              <a:rPr lang="de-DE" dirty="0"/>
              <a:t> LIDs and </a:t>
            </a:r>
            <a:r>
              <a:rPr lang="de-DE" dirty="0" err="1"/>
              <a:t>how</a:t>
            </a:r>
            <a:r>
              <a:rPr lang="de-DE" dirty="0"/>
              <a:t> vulnerable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extreme </a:t>
            </a:r>
            <a:r>
              <a:rPr lang="de-DE" dirty="0" err="1"/>
              <a:t>events</a:t>
            </a:r>
            <a:r>
              <a:rPr lang="de-DE" dirty="0"/>
              <a:t> and different </a:t>
            </a:r>
            <a:r>
              <a:rPr lang="de-DE" dirty="0" err="1"/>
              <a:t>malfunctions</a:t>
            </a:r>
            <a:r>
              <a:rPr lang="de-DE" dirty="0"/>
              <a:t>, </a:t>
            </a:r>
            <a:r>
              <a:rPr lang="de-DE" dirty="0" err="1"/>
              <a:t>arising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/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extremes </a:t>
            </a:r>
            <a:r>
              <a:rPr lang="de-DE" dirty="0" err="1"/>
              <a:t>or</a:t>
            </a:r>
            <a:r>
              <a:rPr lang="de-DE" dirty="0"/>
              <a:t> external </a:t>
            </a:r>
            <a:r>
              <a:rPr lang="de-DE" dirty="0" err="1"/>
              <a:t>or</a:t>
            </a:r>
            <a:r>
              <a:rPr lang="de-DE" dirty="0"/>
              <a:t> internal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. </a:t>
            </a:r>
          </a:p>
          <a:p>
            <a:r>
              <a:rPr lang="de-DE" dirty="0"/>
              <a:t>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and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in urban </a:t>
            </a:r>
            <a:r>
              <a:rPr lang="de-DE" dirty="0" err="1"/>
              <a:t>drainage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a virtual urban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1.5ha </a:t>
            </a:r>
            <a:r>
              <a:rPr lang="de-DE" dirty="0" err="1"/>
              <a:t>big</a:t>
            </a:r>
            <a:r>
              <a:rPr lang="de-DE" dirty="0"/>
              <a:t> and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urban </a:t>
            </a:r>
            <a:r>
              <a:rPr lang="de-DE" dirty="0" err="1"/>
              <a:t>structures</a:t>
            </a:r>
            <a:r>
              <a:rPr lang="de-DE" dirty="0"/>
              <a:t>, like </a:t>
            </a:r>
            <a:r>
              <a:rPr lang="de-DE" dirty="0" err="1"/>
              <a:t>streets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drainage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sewer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3 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outside.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83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virtual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was </a:t>
            </a:r>
            <a:r>
              <a:rPr lang="de-DE" dirty="0" err="1"/>
              <a:t>modelled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integrated</a:t>
            </a:r>
            <a:r>
              <a:rPr lang="de-DE" dirty="0"/>
              <a:t> 1D/2D urban </a:t>
            </a:r>
            <a:r>
              <a:rPr lang="de-DE" dirty="0" err="1"/>
              <a:t>flood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PCSWMM. 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severity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in different </a:t>
            </a:r>
            <a:r>
              <a:rPr lang="de-DE" dirty="0" err="1"/>
              <a:t>infrasturctures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10cm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objective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in urban </a:t>
            </a:r>
            <a:r>
              <a:rPr lang="de-DE" dirty="0" err="1"/>
              <a:t>drainage</a:t>
            </a:r>
            <a:r>
              <a:rPr lang="de-DE" dirty="0"/>
              <a:t> on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90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plotted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Euler 2 design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 </a:t>
            </a:r>
            <a:r>
              <a:rPr lang="de-DE" dirty="0" err="1"/>
              <a:t>to</a:t>
            </a:r>
            <a:r>
              <a:rPr lang="de-DE" dirty="0"/>
              <a:t> 100 </a:t>
            </a:r>
            <a:r>
              <a:rPr lang="de-DE" dirty="0" err="1"/>
              <a:t>years</a:t>
            </a:r>
            <a:r>
              <a:rPr lang="de-DE" dirty="0"/>
              <a:t>.  </a:t>
            </a:r>
          </a:p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and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. The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design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periods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 </a:t>
            </a:r>
            <a:r>
              <a:rPr lang="de-DE" dirty="0" err="1"/>
              <a:t>to</a:t>
            </a:r>
            <a:r>
              <a:rPr lang="de-DE" dirty="0"/>
              <a:t> 100 </a:t>
            </a:r>
            <a:r>
              <a:rPr lang="de-DE" dirty="0" err="1"/>
              <a:t>years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00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grey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testet 4 different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6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in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testet 3 different </a:t>
            </a:r>
            <a:r>
              <a:rPr lang="de-DE" dirty="0" err="1"/>
              <a:t>scenarios</a:t>
            </a:r>
            <a:r>
              <a:rPr lang="de-DE" dirty="0"/>
              <a:t>. </a:t>
            </a:r>
            <a:r>
              <a:rPr lang="de-DE" dirty="0" err="1"/>
              <a:t>Highlighted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box,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5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did</a:t>
            </a:r>
            <a:r>
              <a:rPr lang="de-DE" dirty="0"/>
              <a:t> a </a:t>
            </a:r>
            <a:r>
              <a:rPr lang="de-DE" dirty="0" err="1"/>
              <a:t>unrealistic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sedimentation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swales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Right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in a real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Feldbach in Austria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1.3km²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a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flash</a:t>
            </a:r>
            <a:r>
              <a:rPr lang="de-DE" dirty="0"/>
              <a:t> </a:t>
            </a:r>
            <a:r>
              <a:rPr lang="de-DE" dirty="0" err="1"/>
              <a:t>flood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last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100mm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r>
              <a:rPr lang="de-DE" dirty="0"/>
              <a:t> last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68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keep</a:t>
            </a:r>
            <a:r>
              <a:rPr lang="de-DE" dirty="0"/>
              <a:t> an </a:t>
            </a:r>
            <a:r>
              <a:rPr lang="de-DE" dirty="0" err="1"/>
              <a:t>eye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and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3F7C8-2E3F-4A6E-8233-E468301B49F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2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8BEB40C6-7397-472F-94C9-D8E2F03E5365}"/>
              </a:ext>
            </a:extLst>
          </p:cNvPr>
          <p:cNvSpPr/>
          <p:nvPr userDrawn="1"/>
        </p:nvSpPr>
        <p:spPr bwMode="auto">
          <a:xfrm>
            <a:off x="0" y="-3380"/>
            <a:ext cx="12192000" cy="1353889"/>
          </a:xfrm>
          <a:prstGeom prst="rect">
            <a:avLst/>
          </a:prstGeom>
          <a:solidFill>
            <a:srgbClr val="EEEFD9"/>
          </a:solidFill>
          <a:ln>
            <a:noFill/>
          </a:ln>
          <a:effectLst/>
          <a:extLst/>
        </p:spPr>
        <p:txBody>
          <a:bodyPr vert="horz" wrap="square" lIns="145247" tIns="35102" rIns="145247" bIns="351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87402" y="1943482"/>
            <a:ext cx="10714567" cy="1143000"/>
          </a:xfrm>
          <a:solidFill>
            <a:schemeClr val="bg1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7402" y="3391282"/>
            <a:ext cx="10714567" cy="1003300"/>
          </a:xfrm>
          <a:solidFill>
            <a:schemeClr val="bg1"/>
          </a:solidFill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891117" y="1219200"/>
            <a:ext cx="8505707" cy="0"/>
          </a:xfrm>
          <a:prstGeom prst="line">
            <a:avLst/>
          </a:prstGeom>
          <a:noFill/>
          <a:ln w="34925" cap="flat" cmpd="sng" algn="ctr">
            <a:solidFill>
              <a:srgbClr val="50A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D280F4A-930D-4A2F-99B0-14780FFC8373}"/>
              </a:ext>
            </a:extLst>
          </p:cNvPr>
          <p:cNvSpPr txBox="1"/>
          <p:nvPr userDrawn="1"/>
        </p:nvSpPr>
        <p:spPr>
          <a:xfrm>
            <a:off x="9499410" y="935012"/>
            <a:ext cx="214949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None/>
            </a:pPr>
            <a:r>
              <a:rPr lang="de-DE" sz="21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BEJOND</a:t>
            </a:r>
          </a:p>
        </p:txBody>
      </p:sp>
      <p:pic>
        <p:nvPicPr>
          <p:cNvPr id="5" name="Grafik 4" descr="Regen">
            <a:extLst>
              <a:ext uri="{FF2B5EF4-FFF2-40B4-BE49-F238E27FC236}">
                <a16:creationId xmlns:a16="http://schemas.microsoft.com/office/drawing/2014/main" id="{BA6681D6-018E-4933-9DCF-464E96A9B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5516" y="45395"/>
            <a:ext cx="1097280" cy="1097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9B172EF-95E9-41CC-A0B6-356DDCB72B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5" y="5453319"/>
            <a:ext cx="2381596" cy="939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97E3ECD-8989-4590-9B60-75955DB0FF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" y="5453319"/>
            <a:ext cx="1943100" cy="9715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297E397-09BF-45C1-AB77-CFFE29CED8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7" y="5453319"/>
            <a:ext cx="1957742" cy="9767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7DBC29D-681A-40F8-9C42-9C7C70FBB5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8" y="45395"/>
            <a:ext cx="2675157" cy="12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 dirty="0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134" y="1516063"/>
            <a:ext cx="11298767" cy="4837112"/>
          </a:xfrm>
        </p:spPr>
        <p:txBody>
          <a:bodyPr/>
          <a:lstStyle>
            <a:lvl1pPr>
              <a:defRPr sz="1800"/>
            </a:lvl1pPr>
            <a:lvl2pPr marL="471488" indent="-200025">
              <a:buFont typeface="Wingdings 3" panose="05040102010807070707" pitchFamily="18" charset="2"/>
              <a:buChar char="}"/>
              <a:defRPr sz="1600"/>
            </a:lvl2pPr>
            <a:lvl3pPr marL="671513" indent="-200025">
              <a:defRPr sz="1400"/>
            </a:lvl3pPr>
            <a:lvl4pPr marL="871538" indent="-200025">
              <a:defRPr sz="1400"/>
            </a:lvl4pPr>
            <a:lvl5pPr marL="1078706" indent="-207169"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89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 | Fabian Funke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A1FFB8-830B-46A8-8AF0-535EE8EA4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8" y="140563"/>
            <a:ext cx="1603377" cy="7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0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133" y="1516063"/>
            <a:ext cx="5393267" cy="4837112"/>
          </a:xfrm>
        </p:spPr>
        <p:txBody>
          <a:bodyPr/>
          <a:lstStyle>
            <a:lvl1pPr>
              <a:defRPr sz="1800"/>
            </a:lvl1pPr>
            <a:lvl2pPr marL="471488" indent="-200025" defTabSz="471488">
              <a:buFont typeface="Wingdings 3" panose="05040102010807070707" pitchFamily="18" charset="2"/>
              <a:buChar char="}"/>
              <a:defRPr sz="1600"/>
            </a:lvl2pPr>
            <a:lvl3pPr marL="671513" indent="-200025">
              <a:defRPr sz="1400"/>
            </a:lvl3pPr>
            <a:lvl4pPr marL="871538" indent="-200025">
              <a:defRPr sz="1400"/>
            </a:lvl4pPr>
            <a:lvl5pPr marL="1078706" indent="-207169"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1" y="1516063"/>
            <a:ext cx="5393267" cy="4837112"/>
          </a:xfrm>
        </p:spPr>
        <p:txBody>
          <a:bodyPr/>
          <a:lstStyle>
            <a:lvl1pPr>
              <a:defRPr sz="1800"/>
            </a:lvl1pPr>
            <a:lvl2pPr marL="471488" indent="-200025">
              <a:buFont typeface="Wingdings 3" panose="05040102010807070707" pitchFamily="18" charset="2"/>
              <a:buChar char="}"/>
              <a:defRPr sz="1600"/>
            </a:lvl2pPr>
            <a:lvl3pPr marL="671513" indent="-200025">
              <a:defRPr sz="1400"/>
            </a:lvl3pPr>
            <a:lvl4pPr marL="871538" indent="-200025">
              <a:defRPr sz="1400"/>
            </a:lvl4pPr>
            <a:lvl5pPr marL="1078706" indent="-207169"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89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 dirty="0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5498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89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 dirty="0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2753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13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</a:t>
            </a:r>
            <a:endParaRPr lang="de-DE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 dirty="0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3618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87402" y="1943482"/>
            <a:ext cx="10714567" cy="1143000"/>
          </a:xfrm>
        </p:spPr>
        <p:txBody>
          <a:bodyPr/>
          <a:lstStyle>
            <a:lvl1pPr>
              <a:defRPr sz="2400">
                <a:solidFill>
                  <a:srgbClr val="50A3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7402" y="3391282"/>
            <a:ext cx="10714567" cy="1003300"/>
          </a:xfr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13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 | Fabian Funke</a:t>
            </a:r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 dirty="0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CF08FAB-AD5E-4B21-897C-814D0DDCC923}"/>
              </a:ext>
            </a:extLst>
          </p:cNvPr>
          <p:cNvSpPr/>
          <p:nvPr userDrawn="1"/>
        </p:nvSpPr>
        <p:spPr bwMode="auto">
          <a:xfrm>
            <a:off x="0" y="-3379"/>
            <a:ext cx="12192000" cy="1080000"/>
          </a:xfrm>
          <a:prstGeom prst="rect">
            <a:avLst/>
          </a:prstGeom>
          <a:solidFill>
            <a:srgbClr val="EEEFD9"/>
          </a:solidFill>
          <a:ln>
            <a:noFill/>
          </a:ln>
          <a:effectLst/>
          <a:extLst/>
        </p:spPr>
        <p:txBody>
          <a:bodyPr vert="horz" wrap="square" lIns="145247" tIns="35102" rIns="145247" bIns="351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4C02EE8-C9C3-41DC-83DB-FC722078B0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8151" y="71438"/>
            <a:ext cx="86176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446" tIns="32223" rIns="64446" bIns="32223" numCol="1" anchor="b" anchorCtr="0" compatLnSpc="1">
            <a:prstTxWarp prst="textNoShape">
              <a:avLst/>
            </a:prstTxWarp>
          </a:bodyPr>
          <a:lstStyle>
            <a:lvl1pPr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2pPr>
            <a:lvl3pPr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3pPr>
            <a:lvl4pPr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4pPr>
            <a:lvl5pPr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5pPr>
            <a:lvl6pPr marL="457200"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6pPr>
            <a:lvl7pPr marL="914400"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7pPr>
            <a:lvl8pPr marL="1371600"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8pPr>
            <a:lvl9pPr marL="1828800" algn="l" defTabSz="7112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D41515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de-DE" altLang="de-DE" sz="2200" kern="0" dirty="0"/>
          </a:p>
        </p:txBody>
      </p:sp>
      <p:cxnSp>
        <p:nvCxnSpPr>
          <p:cNvPr id="16" name="Gerade Verbindung 8">
            <a:extLst>
              <a:ext uri="{FF2B5EF4-FFF2-40B4-BE49-F238E27FC236}">
                <a16:creationId xmlns:a16="http://schemas.microsoft.com/office/drawing/2014/main" id="{0F05CCAB-EE57-4932-80E8-4FC1D862F792}"/>
              </a:ext>
            </a:extLst>
          </p:cNvPr>
          <p:cNvCxnSpPr/>
          <p:nvPr userDrawn="1"/>
        </p:nvCxnSpPr>
        <p:spPr bwMode="auto">
          <a:xfrm>
            <a:off x="573616" y="937433"/>
            <a:ext cx="9312000" cy="0"/>
          </a:xfrm>
          <a:prstGeom prst="line">
            <a:avLst/>
          </a:prstGeom>
          <a:noFill/>
          <a:ln w="31750" cap="flat" cmpd="sng" algn="ctr">
            <a:solidFill>
              <a:srgbClr val="50A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04E5B1E-4FF8-4803-B088-809A524CFCDB}"/>
              </a:ext>
            </a:extLst>
          </p:cNvPr>
          <p:cNvSpPr txBox="1"/>
          <p:nvPr userDrawn="1"/>
        </p:nvSpPr>
        <p:spPr>
          <a:xfrm>
            <a:off x="10092039" y="712871"/>
            <a:ext cx="1661812" cy="3462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None/>
            </a:pPr>
            <a:r>
              <a:rPr lang="de-DE" sz="1650" b="1" dirty="0">
                <a:latin typeface="Bahnschrift SemiBold SemiConden" panose="020B0502040204020203" pitchFamily="34" charset="0"/>
                <a:cs typeface="Arial" panose="020B0604020202020204" pitchFamily="34" charset="0"/>
              </a:rPr>
              <a:t>BEJOND</a:t>
            </a:r>
          </a:p>
        </p:txBody>
      </p:sp>
      <p:pic>
        <p:nvPicPr>
          <p:cNvPr id="18" name="Grafik 17" descr="Regen">
            <a:extLst>
              <a:ext uri="{FF2B5EF4-FFF2-40B4-BE49-F238E27FC236}">
                <a16:creationId xmlns:a16="http://schemas.microsoft.com/office/drawing/2014/main" id="{869DEAC6-90C9-4351-93FC-22DEF9A53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9189" y="123926"/>
            <a:ext cx="667512" cy="6675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06E47C2-EEE5-4562-AEDF-205217D31E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9" y="5412048"/>
            <a:ext cx="2776585" cy="83546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698FAF4-B680-4758-8A5A-99B8C93BAF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22" y="5443094"/>
            <a:ext cx="773121" cy="77312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81628BD-8FBA-439E-B504-1CB807D71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65" y="5536608"/>
            <a:ext cx="1363287" cy="54864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13EE3F-0CED-4DB8-A40F-9B1DDD2E42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2" y="5601124"/>
            <a:ext cx="1953491" cy="4572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9E77E65-E670-428E-BC26-2CD247432B32}"/>
              </a:ext>
            </a:extLst>
          </p:cNvPr>
          <p:cNvSpPr txBox="1"/>
          <p:nvPr userDrawn="1"/>
        </p:nvSpPr>
        <p:spPr>
          <a:xfrm>
            <a:off x="787402" y="5010088"/>
            <a:ext cx="1583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350" b="1" dirty="0" err="1"/>
              <a:t>Funded</a:t>
            </a:r>
            <a:r>
              <a:rPr lang="de-DE" sz="1350" b="1" dirty="0"/>
              <a:t> </a:t>
            </a:r>
            <a:r>
              <a:rPr lang="de-DE" sz="1350" b="1" dirty="0" err="1"/>
              <a:t>by</a:t>
            </a:r>
            <a:r>
              <a:rPr lang="de-DE" sz="1350" b="1" dirty="0"/>
              <a:t>: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7D99D95-7A3B-4760-94F5-993315F895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" y="136049"/>
            <a:ext cx="1603377" cy="7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07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"/>
          <p:cNvSpPr txBox="1">
            <a:spLocks/>
          </p:cNvSpPr>
          <p:nvPr userDrawn="1"/>
        </p:nvSpPr>
        <p:spPr bwMode="auto">
          <a:xfrm>
            <a:off x="3733801" y="1449391"/>
            <a:ext cx="7886699" cy="442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37" tIns="32223" rIns="133337" bIns="32223" numCol="1" anchor="t" anchorCtr="0" compatLnSpc="1">
            <a:prstTxWarp prst="textNoShape">
              <a:avLst/>
            </a:prstTxWarp>
          </a:bodyPr>
          <a:lstStyle>
            <a:lvl1pPr marL="265113" indent="-265113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81A4"/>
              </a:buClr>
              <a:buSzPct val="8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81A4"/>
              </a:buClr>
              <a:buSzPct val="115000"/>
              <a:buFont typeface="Wingdings 3" panose="05040102010807070707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2pPr>
            <a:lvl3pPr marL="8953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1620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1438275" indent="-27622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2098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6pPr>
            <a:lvl7pPr marL="26670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7pPr>
            <a:lvl8pPr marL="31242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8pPr>
            <a:lvl9pPr marL="35814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BOKU – Universität für Bodenkultur Wien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Universität Innsbruck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Technische Universität Graz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kern="0" dirty="0">
              <a:solidFill>
                <a:srgbClr val="0084A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kern="0" dirty="0">
              <a:solidFill>
                <a:srgbClr val="0081A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kern="0" dirty="0">
              <a:solidFill>
                <a:srgbClr val="0081A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kern="0" dirty="0">
              <a:solidFill>
                <a:srgbClr val="0081A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?06/2020–11/2022?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kern="0" dirty="0">
              <a:solidFill>
                <a:srgbClr val="0081A4"/>
              </a:solidFill>
            </a:endParaRPr>
          </a:p>
          <a:p>
            <a:pPr marL="0" marR="0" lvl="0" indent="0" algn="l" defTabSz="533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rgbClr val="0081A4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de-DE" sz="1400" kern="0" dirty="0"/>
              <a:t>?Bundesministerium für Landwirtschaft, Regionen und Tourismus (BMLRT)?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kern="0" dirty="0"/>
              <a:t>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kern="0" dirty="0"/>
          </a:p>
        </p:txBody>
      </p:sp>
      <p:sp>
        <p:nvSpPr>
          <p:cNvPr id="15" name="Inhaltsplatzhalter 1"/>
          <p:cNvSpPr txBox="1">
            <a:spLocks/>
          </p:cNvSpPr>
          <p:nvPr userDrawn="1"/>
        </p:nvSpPr>
        <p:spPr bwMode="auto">
          <a:xfrm>
            <a:off x="628438" y="1449391"/>
            <a:ext cx="3206964" cy="442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37" tIns="32223" rIns="133337" bIns="32223" numCol="1" anchor="t" anchorCtr="0" compatLnSpc="1">
            <a:prstTxWarp prst="textNoShape">
              <a:avLst/>
            </a:prstTxWarp>
          </a:bodyPr>
          <a:lstStyle>
            <a:lvl1pPr marL="265113" indent="-265113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81A4"/>
              </a:buClr>
              <a:buSzPct val="8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0081A4"/>
              </a:buClr>
              <a:buSzPct val="115000"/>
              <a:buFont typeface="Wingdings 3" panose="05040102010807070707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2pPr>
            <a:lvl3pPr marL="8953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162050" indent="-266700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1438275" indent="-27622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2098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6pPr>
            <a:lvl7pPr marL="26670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7pPr>
            <a:lvl8pPr marL="31242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8pPr>
            <a:lvl9pPr marL="3581400" indent="-168275" algn="l" defTabSz="711200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b="1" dirty="0">
                <a:solidFill>
                  <a:srgbClr val="50A3CC"/>
                </a:solidFill>
              </a:rPr>
              <a:t>Projektpartner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b="1" dirty="0">
                <a:solidFill>
                  <a:srgbClr val="50A3CC"/>
                </a:solidFill>
              </a:rPr>
              <a:t>Städtepartner</a:t>
            </a:r>
            <a:br>
              <a:rPr lang="de-DE" sz="1400" b="1" dirty="0">
                <a:solidFill>
                  <a:srgbClr val="50A3CC"/>
                </a:solidFill>
              </a:rPr>
            </a:b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b="1" dirty="0">
                <a:solidFill>
                  <a:srgbClr val="50A3CC"/>
                </a:solidFill>
              </a:rPr>
              <a:t>Laufzeit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endParaRPr lang="de-DE" sz="1400" b="1" dirty="0">
              <a:solidFill>
                <a:srgbClr val="50A3C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de-DE" sz="1400" b="1" dirty="0">
                <a:solidFill>
                  <a:srgbClr val="50A3CC"/>
                </a:solidFill>
              </a:rPr>
              <a:t>Förderung</a:t>
            </a:r>
            <a:br>
              <a:rPr lang="de-DE" sz="1400" b="1" dirty="0">
                <a:solidFill>
                  <a:srgbClr val="50A3CC"/>
                </a:solidFill>
              </a:rPr>
            </a:br>
            <a:br>
              <a:rPr lang="de-DE" sz="1400" b="1" dirty="0">
                <a:solidFill>
                  <a:srgbClr val="50A3CC"/>
                </a:solidFill>
              </a:rPr>
            </a:br>
            <a:br>
              <a:rPr lang="de-DE" sz="1400" b="1" dirty="0">
                <a:solidFill>
                  <a:srgbClr val="50A3CC"/>
                </a:solidFill>
              </a:rPr>
            </a:br>
            <a:endParaRPr lang="de-DE" sz="1400" b="1" dirty="0">
              <a:solidFill>
                <a:srgbClr val="50A3CC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D3339F6-0239-4B5E-8D0C-A9E53026B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96" y="5362279"/>
            <a:ext cx="1467196" cy="57773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5DBCA92-69FC-4A58-9F0F-3FF9B4669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2" y="5339422"/>
            <a:ext cx="1201189" cy="60267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09EC2FD-92C2-424A-BF24-E8B44D39D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7" y="5368320"/>
            <a:ext cx="1147212" cy="57360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0FE7796-2848-49BB-9BE6-DBDFBF7C1E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76" y="6055616"/>
            <a:ext cx="1970211" cy="590232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692C3AD4-0574-46D1-8736-E8955C2B285C}"/>
              </a:ext>
            </a:extLst>
          </p:cNvPr>
          <p:cNvSpPr/>
          <p:nvPr userDrawn="1"/>
        </p:nvSpPr>
        <p:spPr bwMode="auto">
          <a:xfrm>
            <a:off x="0" y="-3379"/>
            <a:ext cx="12192000" cy="1080000"/>
          </a:xfrm>
          <a:prstGeom prst="rect">
            <a:avLst/>
          </a:prstGeom>
          <a:solidFill>
            <a:srgbClr val="EEEFD9"/>
          </a:solidFill>
          <a:ln>
            <a:noFill/>
          </a:ln>
          <a:effectLst/>
          <a:extLst/>
        </p:spPr>
        <p:txBody>
          <a:bodyPr vert="horz" wrap="square" lIns="145247" tIns="35102" rIns="145247" bIns="351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1EF59B1D-943F-4038-9C08-A32A4DEE7B3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38151" y="71438"/>
            <a:ext cx="86176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928" tIns="42964" rIns="85928" bIns="42964" numCol="1" anchor="b" anchorCtr="0" compatLnSpc="1">
            <a:prstTxWarp prst="textNoShape">
              <a:avLst/>
            </a:prstTxWarp>
          </a:bodyPr>
          <a:lstStyle>
            <a:lvl1pPr>
              <a:defRPr sz="2000" i="0"/>
            </a:lvl1pPr>
          </a:lstStyle>
          <a:p>
            <a:pPr lvl="0"/>
            <a:r>
              <a:rPr lang="de-DE" altLang="de-DE" dirty="0"/>
              <a:t>BEJOND: </a:t>
            </a:r>
            <a:r>
              <a:rPr lang="de-DE" altLang="de-DE" dirty="0" err="1"/>
              <a:t>NiederschlagswasserBEhandlung</a:t>
            </a:r>
            <a:r>
              <a:rPr lang="de-DE" altLang="de-DE" dirty="0"/>
              <a:t> Jenseits Originärer Bemessungsereignisse und planmäßiger </a:t>
            </a:r>
            <a:r>
              <a:rPr lang="de-DE" altLang="de-DE" dirty="0" err="1"/>
              <a:t>BetriebszustäNDe</a:t>
            </a:r>
            <a:r>
              <a:rPr lang="de-DE" altLang="de-DE" dirty="0"/>
              <a:t>  </a:t>
            </a:r>
          </a:p>
        </p:txBody>
      </p:sp>
      <p:cxnSp>
        <p:nvCxnSpPr>
          <p:cNvPr id="29" name="Gerade Verbindung 8">
            <a:extLst>
              <a:ext uri="{FF2B5EF4-FFF2-40B4-BE49-F238E27FC236}">
                <a16:creationId xmlns:a16="http://schemas.microsoft.com/office/drawing/2014/main" id="{26B0CF44-CAC1-484C-A4AB-336F4E6B2675}"/>
              </a:ext>
            </a:extLst>
          </p:cNvPr>
          <p:cNvCxnSpPr/>
          <p:nvPr userDrawn="1"/>
        </p:nvCxnSpPr>
        <p:spPr bwMode="auto">
          <a:xfrm>
            <a:off x="573616" y="937433"/>
            <a:ext cx="9312000" cy="0"/>
          </a:xfrm>
          <a:prstGeom prst="line">
            <a:avLst/>
          </a:prstGeom>
          <a:noFill/>
          <a:ln w="31750" cap="flat" cmpd="sng" algn="ctr">
            <a:solidFill>
              <a:srgbClr val="50A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F94FC58A-FCFD-4E1A-8DDF-8D1FFDE9C86F}"/>
              </a:ext>
            </a:extLst>
          </p:cNvPr>
          <p:cNvSpPr txBox="1"/>
          <p:nvPr userDrawn="1"/>
        </p:nvSpPr>
        <p:spPr>
          <a:xfrm>
            <a:off x="10092039" y="712871"/>
            <a:ext cx="1661812" cy="3462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None/>
            </a:pPr>
            <a:r>
              <a:rPr lang="de-DE" sz="1650" b="1" dirty="0">
                <a:latin typeface="Bahnschrift SemiBold SemiConden" panose="020B0502040204020203" pitchFamily="34" charset="0"/>
                <a:cs typeface="Arial" panose="020B0604020202020204" pitchFamily="34" charset="0"/>
              </a:rPr>
              <a:t>BEJOND</a:t>
            </a:r>
          </a:p>
        </p:txBody>
      </p:sp>
      <p:pic>
        <p:nvPicPr>
          <p:cNvPr id="31" name="Grafik 30" descr="Regen">
            <a:extLst>
              <a:ext uri="{FF2B5EF4-FFF2-40B4-BE49-F238E27FC236}">
                <a16:creationId xmlns:a16="http://schemas.microsoft.com/office/drawing/2014/main" id="{3EA7061D-8508-49DE-A011-6D6F777543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7869" y="123926"/>
            <a:ext cx="667512" cy="66751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A9A2A1A-6E26-441F-A3E2-907E31B9EC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20" y="6064510"/>
            <a:ext cx="577762" cy="5777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B742BF1-6AE9-4E8E-BB55-25132F5DBC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4" y="6125422"/>
            <a:ext cx="1022465" cy="41148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BCDF73F-74D7-4FE6-B98F-2598798C3E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5" y="6160352"/>
            <a:ext cx="1467196" cy="3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8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10A2B7F-C59A-4F0F-91EB-60CDB9370937}"/>
              </a:ext>
            </a:extLst>
          </p:cNvPr>
          <p:cNvSpPr/>
          <p:nvPr userDrawn="1"/>
        </p:nvSpPr>
        <p:spPr bwMode="auto">
          <a:xfrm>
            <a:off x="0" y="-3379"/>
            <a:ext cx="12192000" cy="1080000"/>
          </a:xfrm>
          <a:prstGeom prst="rect">
            <a:avLst/>
          </a:prstGeom>
          <a:solidFill>
            <a:srgbClr val="EEEFD9"/>
          </a:solidFill>
          <a:ln>
            <a:noFill/>
          </a:ln>
          <a:effectLst/>
          <a:extLst/>
        </p:spPr>
        <p:txBody>
          <a:bodyPr vert="horz" wrap="square" lIns="145247" tIns="35102" rIns="145247" bIns="351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057468" y="6540503"/>
            <a:ext cx="57573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8949" y="6532700"/>
            <a:ext cx="9218083" cy="2127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1050" i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 | Fabian Funke</a:t>
            </a:r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134" y="1516063"/>
            <a:ext cx="11324167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7782" tIns="42964" rIns="177782" bIns="42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71438"/>
            <a:ext cx="86176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928" tIns="42964" rIns="85928" bIns="4296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573616" y="937433"/>
            <a:ext cx="9312000" cy="0"/>
          </a:xfrm>
          <a:prstGeom prst="line">
            <a:avLst/>
          </a:prstGeom>
          <a:noFill/>
          <a:ln w="31750" cap="flat" cmpd="sng" algn="ctr">
            <a:solidFill>
              <a:srgbClr val="50A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BB664C1-5CEC-4E05-9080-232CA2EA871C}"/>
              </a:ext>
            </a:extLst>
          </p:cNvPr>
          <p:cNvSpPr txBox="1"/>
          <p:nvPr userDrawn="1"/>
        </p:nvSpPr>
        <p:spPr>
          <a:xfrm>
            <a:off x="10092039" y="712871"/>
            <a:ext cx="1661812" cy="3462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None/>
            </a:pPr>
            <a:r>
              <a:rPr lang="de-DE" sz="1650" b="1" dirty="0">
                <a:latin typeface="Bahnschrift SemiBold SemiConden" panose="020B0502040204020203" pitchFamily="34" charset="0"/>
                <a:cs typeface="Arial" panose="020B0604020202020204" pitchFamily="34" charset="0"/>
              </a:rPr>
              <a:t>BEJOND</a:t>
            </a:r>
          </a:p>
        </p:txBody>
      </p:sp>
      <p:pic>
        <p:nvPicPr>
          <p:cNvPr id="13" name="Grafik 12" descr="Regen">
            <a:extLst>
              <a:ext uri="{FF2B5EF4-FFF2-40B4-BE49-F238E27FC236}">
                <a16:creationId xmlns:a16="http://schemas.microsoft.com/office/drawing/2014/main" id="{30D010F8-5A15-4D00-9ECB-FF348125D6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89189" y="123926"/>
            <a:ext cx="667512" cy="667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2" r:id="rId3"/>
    <p:sldLayoutId id="2147483693" r:id="rId4"/>
    <p:sldLayoutId id="2147483694" r:id="rId5"/>
    <p:sldLayoutId id="2147483696" r:id="rId6"/>
    <p:sldLayoutId id="2147483697" r:id="rId7"/>
  </p:sldLayoutIdLst>
  <p:transition/>
  <p:hf hdr="0" dt="0"/>
  <p:txStyles>
    <p:titleStyle>
      <a:lvl1pPr algn="l" defTabSz="5334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2pPr>
      <a:lvl3pPr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3pPr>
      <a:lvl4pPr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4pPr>
      <a:lvl5pPr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5pPr>
      <a:lvl6pPr marL="342900"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6pPr>
      <a:lvl7pPr marL="685800"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7pPr>
      <a:lvl8pPr marL="1028700"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8pPr>
      <a:lvl9pPr marL="1371600" algn="l" defTabSz="533400" rtl="0" eaLnBrk="1" fontAlgn="base" hangingPunct="1">
        <a:spcBef>
          <a:spcPct val="0"/>
        </a:spcBef>
        <a:spcAft>
          <a:spcPct val="0"/>
        </a:spcAft>
        <a:defRPr sz="1650" b="1">
          <a:solidFill>
            <a:srgbClr val="D41515"/>
          </a:solidFill>
          <a:latin typeface="Arial" charset="0"/>
        </a:defRPr>
      </a:lvl9pPr>
    </p:titleStyle>
    <p:bodyStyle>
      <a:lvl1pPr marL="198835" indent="-198835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469ECA"/>
        </a:buClr>
        <a:buSzPct val="8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25066" indent="-195263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469ECA"/>
        </a:buClr>
        <a:buSzPct val="115000"/>
        <a:buFont typeface="Wingdings 3" panose="05040102010807070707" pitchFamily="18" charset="2"/>
        <a:buChar char="}"/>
        <a:defRPr sz="1600">
          <a:solidFill>
            <a:schemeClr val="tx1"/>
          </a:solidFill>
          <a:latin typeface="+mn-lt"/>
        </a:defRPr>
      </a:lvl2pPr>
      <a:lvl3pPr marL="787004" indent="-130969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3pPr>
      <a:lvl4pPr marL="1045369" indent="-127397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è"/>
        <a:defRPr sz="1400">
          <a:solidFill>
            <a:schemeClr val="tx1"/>
          </a:solidFill>
          <a:latin typeface="+mn-lt"/>
        </a:defRPr>
      </a:lvl4pPr>
      <a:lvl5pPr marL="1314450" indent="-126206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5pPr>
      <a:lvl6pPr marL="1657350" indent="-126206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6pPr>
      <a:lvl7pPr marL="2000250" indent="-126206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7pPr>
      <a:lvl8pPr marL="2343150" indent="-126206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8pPr>
      <a:lvl9pPr marL="2686050" indent="-126206" algn="l" defTabSz="533400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emf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6.jp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0F0C0-2471-4FF7-BD24-55A7E2A5635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87402" y="2430379"/>
            <a:ext cx="10714567" cy="918182"/>
          </a:xfrm>
        </p:spPr>
        <p:txBody>
          <a:bodyPr anchor="t"/>
          <a:lstStyle/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malfunctions</a:t>
            </a:r>
            <a:r>
              <a:rPr lang="de-DE" dirty="0"/>
              <a:t> on urban </a:t>
            </a:r>
            <a:r>
              <a:rPr lang="de-DE" dirty="0" err="1"/>
              <a:t>drainage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design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events</a:t>
            </a:r>
            <a:br>
              <a:rPr lang="de-DE" dirty="0"/>
            </a:br>
            <a:endParaRPr lang="de-DE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6D50A9F-B386-4DAD-B5B6-B53A72288E1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87401" y="3198168"/>
            <a:ext cx="10714567" cy="1003300"/>
          </a:xfrm>
          <a:noFill/>
        </p:spPr>
        <p:txBody>
          <a:bodyPr/>
          <a:lstStyle/>
          <a:p>
            <a:r>
              <a:rPr lang="de-DE" altLang="de-DE" sz="2400" b="1" dirty="0">
                <a:solidFill>
                  <a:srgbClr val="10375C"/>
                </a:solidFill>
                <a:ea typeface="Times New Roman" panose="02020603050405020304" pitchFamily="18" charset="0"/>
              </a:rPr>
              <a:t>Fabian Funke</a:t>
            </a:r>
            <a:r>
              <a:rPr lang="de-DE" altLang="de-DE" sz="2400" b="1" baseline="30000" dirty="0">
                <a:solidFill>
                  <a:srgbClr val="10375C"/>
                </a:solidFill>
                <a:ea typeface="Times New Roman" panose="02020603050405020304" pitchFamily="18" charset="0"/>
              </a:rPr>
              <a:t>(1)</a:t>
            </a:r>
            <a:r>
              <a:rPr lang="de-DE" altLang="de-DE" sz="2400" dirty="0">
                <a:solidFill>
                  <a:srgbClr val="10375C"/>
                </a:solidFill>
                <a:ea typeface="Times New Roman" panose="02020603050405020304" pitchFamily="18" charset="0"/>
              </a:rPr>
              <a:t>, Stefan Reinstaller</a:t>
            </a:r>
            <a:r>
              <a:rPr lang="de-DE" altLang="de-DE" sz="2400" baseline="30000" dirty="0">
                <a:solidFill>
                  <a:srgbClr val="10375C"/>
                </a:solidFill>
                <a:ea typeface="Times New Roman" panose="02020603050405020304" pitchFamily="18" charset="0"/>
              </a:rPr>
              <a:t>(2)</a:t>
            </a:r>
            <a:r>
              <a:rPr lang="de-DE" altLang="de-DE" sz="2400" dirty="0">
                <a:solidFill>
                  <a:srgbClr val="10375C"/>
                </a:solidFill>
                <a:ea typeface="Times New Roman" panose="02020603050405020304" pitchFamily="18" charset="0"/>
              </a:rPr>
              <a:t> &amp; Manfred Kleidorfer</a:t>
            </a:r>
            <a:r>
              <a:rPr lang="de-DE" altLang="de-DE" sz="2400" baseline="30000" dirty="0">
                <a:solidFill>
                  <a:srgbClr val="10375C"/>
                </a:solidFill>
                <a:ea typeface="Times New Roman" panose="02020603050405020304" pitchFamily="18" charset="0"/>
              </a:rPr>
              <a:t>(1)</a:t>
            </a:r>
            <a:endParaRPr lang="de-DE" altLang="de-DE" sz="2400" dirty="0">
              <a:solidFill>
                <a:srgbClr val="10375C"/>
              </a:solidFill>
              <a:ea typeface="Times New Roman" panose="02020603050405020304" pitchFamily="18" charset="0"/>
            </a:endParaRPr>
          </a:p>
          <a:p>
            <a:r>
              <a:rPr lang="de-DE" sz="1400" b="1" dirty="0">
                <a:solidFill>
                  <a:srgbClr val="10375C"/>
                </a:solidFill>
              </a:rPr>
              <a:t>(1) University </a:t>
            </a:r>
            <a:r>
              <a:rPr lang="de-DE" sz="1400" b="1" dirty="0" err="1">
                <a:solidFill>
                  <a:srgbClr val="10375C"/>
                </a:solidFill>
              </a:rPr>
              <a:t>of</a:t>
            </a:r>
            <a:r>
              <a:rPr lang="de-DE" sz="1400" b="1" dirty="0">
                <a:solidFill>
                  <a:srgbClr val="10375C"/>
                </a:solidFill>
              </a:rPr>
              <a:t> Innsbruck, </a:t>
            </a:r>
            <a:r>
              <a:rPr lang="de-DE" sz="1400" dirty="0">
                <a:solidFill>
                  <a:srgbClr val="10375C"/>
                </a:solidFill>
              </a:rPr>
              <a:t>Unit </a:t>
            </a:r>
            <a:r>
              <a:rPr lang="de-DE" sz="1400" dirty="0" err="1">
                <a:solidFill>
                  <a:srgbClr val="10375C"/>
                </a:solidFill>
              </a:rPr>
              <a:t>of</a:t>
            </a:r>
            <a:r>
              <a:rPr lang="de-DE" sz="1400" dirty="0">
                <a:solidFill>
                  <a:srgbClr val="10375C"/>
                </a:solidFill>
              </a:rPr>
              <a:t> Environmental Engineering (Austria)</a:t>
            </a:r>
          </a:p>
          <a:p>
            <a:r>
              <a:rPr lang="de-DE" sz="1400" b="1" dirty="0">
                <a:solidFill>
                  <a:srgbClr val="10375C"/>
                </a:solidFill>
              </a:rPr>
              <a:t>(2) Graz University </a:t>
            </a:r>
            <a:r>
              <a:rPr lang="de-DE" sz="1400" b="1" dirty="0" err="1">
                <a:solidFill>
                  <a:srgbClr val="10375C"/>
                </a:solidFill>
              </a:rPr>
              <a:t>of</a:t>
            </a:r>
            <a:r>
              <a:rPr lang="de-DE" sz="1400" b="1" dirty="0">
                <a:solidFill>
                  <a:srgbClr val="10375C"/>
                </a:solidFill>
              </a:rPr>
              <a:t> Technology, </a:t>
            </a:r>
            <a:r>
              <a:rPr lang="en-US" sz="1400" dirty="0">
                <a:solidFill>
                  <a:srgbClr val="10375C"/>
                </a:solidFill>
              </a:rPr>
              <a:t>Institute of urban water management and landscape engineering (Austria)</a:t>
            </a:r>
            <a:endParaRPr lang="en-GB" sz="1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349F15-60FE-4CE7-BDF3-A8A741751CE5}"/>
              </a:ext>
            </a:extLst>
          </p:cNvPr>
          <p:cNvSpPr/>
          <p:nvPr/>
        </p:nvSpPr>
        <p:spPr>
          <a:xfrm>
            <a:off x="59074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AT" dirty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0786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58AA2A1-7628-4403-8ADD-BDE1AAFD7D3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87402" y="1943482"/>
            <a:ext cx="7394573" cy="1143000"/>
          </a:xfrm>
        </p:spPr>
        <p:txBody>
          <a:bodyPr/>
          <a:lstStyle/>
          <a:p>
            <a:pPr algn="ctr"/>
            <a:r>
              <a:rPr lang="de-DE" sz="3200" dirty="0" err="1"/>
              <a:t>Thank</a:t>
            </a:r>
            <a:r>
              <a:rPr lang="de-DE" sz="3200" dirty="0"/>
              <a:t>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attention</a:t>
            </a:r>
            <a:r>
              <a:rPr lang="de-DE" sz="3200" dirty="0"/>
              <a:t>!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5EB9B588-77C7-4A78-A18A-F184F04D075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87402" y="3391282"/>
            <a:ext cx="7394573" cy="1003300"/>
          </a:xfrm>
        </p:spPr>
        <p:txBody>
          <a:bodyPr/>
          <a:lstStyle/>
          <a:p>
            <a:pPr algn="ctr"/>
            <a:r>
              <a:rPr lang="de-DE" sz="2000" dirty="0"/>
              <a:t>Fabian Funke (Universität Innsbruck)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FE039-FAFD-47B1-902A-C5563ECE9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DB1954-A887-4E7E-A799-1090D2C25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9813F0-6ADD-493D-8677-C1C1FB80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57" y="2243902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63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C93E8C-0BE2-4774-8ECE-5F99B4301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2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59364-9446-4B8C-85D5-67BC6B3B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364BC5-C72E-44C4-AB0C-E4CC2EE6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Extreme </a:t>
            </a:r>
            <a:r>
              <a:rPr lang="de-DE" dirty="0" err="1"/>
              <a:t>events</a:t>
            </a:r>
            <a:r>
              <a:rPr lang="de-DE" dirty="0"/>
              <a:t> and </a:t>
            </a:r>
            <a:r>
              <a:rPr lang="de-DE" dirty="0" err="1"/>
              <a:t>malfunctions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BF10BA-8206-4DAD-A928-22AA8ED6B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485CFA-6C25-491F-A9F8-87A077A4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8717" y="2049042"/>
            <a:ext cx="2131286" cy="14498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B5EC9C-17D5-45B1-B0F7-D6A445B2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099" y="2055252"/>
            <a:ext cx="2360805" cy="14436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2D1E684-23EC-4323-8319-48778C032154}"/>
              </a:ext>
            </a:extLst>
          </p:cNvPr>
          <p:cNvSpPr/>
          <p:nvPr/>
        </p:nvSpPr>
        <p:spPr>
          <a:xfrm>
            <a:off x="3105868" y="2049043"/>
            <a:ext cx="1539873" cy="1449821"/>
          </a:xfrm>
          <a:prstGeom prst="rect">
            <a:avLst/>
          </a:prstGeom>
          <a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2102CDD-CB0E-47FA-884D-EAA67436F0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05" y="2049043"/>
            <a:ext cx="1884895" cy="14498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6EF1747-A596-44D2-B455-0B86956C9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64" y="2049043"/>
            <a:ext cx="2001189" cy="14498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4F8EF33-0266-48C5-87EA-2D72C98B8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" y="4402667"/>
            <a:ext cx="2009286" cy="133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39EAF9-E350-49BD-9705-7ECD9210B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0" y="4402667"/>
            <a:ext cx="2226000" cy="1335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1D876D-5E31-4A5D-91D7-F76175E998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75" y="4393675"/>
            <a:ext cx="2024796" cy="134459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E7A167A-4635-410D-8CD8-7C87E286BC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36" y="4393674"/>
            <a:ext cx="1792789" cy="13445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E0C5F2-952F-44ED-BA0C-6F2A5EC507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90" y="4393674"/>
            <a:ext cx="2343512" cy="134459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A8C6DF1-9EE5-4D30-98FC-9FD3EE542F6E}"/>
              </a:ext>
            </a:extLst>
          </p:cNvPr>
          <p:cNvSpPr txBox="1"/>
          <p:nvPr/>
        </p:nvSpPr>
        <p:spPr>
          <a:xfrm>
            <a:off x="483753" y="3345992"/>
            <a:ext cx="2001189" cy="1037731"/>
          </a:xfrm>
          <a:prstGeom prst="roundRect">
            <a:avLst/>
          </a:prstGeom>
          <a:solidFill>
            <a:srgbClr val="00ADDC"/>
          </a:solidFill>
        </p:spPr>
        <p:txBody>
          <a:bodyPr wrap="square" rtlCol="0">
            <a:spAutoFit/>
          </a:bodyPr>
          <a:lstStyle/>
          <a:p>
            <a:pPr lvl="0" defTabSz="533400" eaLnBrk="1" hangingPunct="1">
              <a:lnSpc>
                <a:spcPct val="120000"/>
              </a:lnSpc>
              <a:spcBef>
                <a:spcPct val="50000"/>
              </a:spcBef>
              <a:buClr>
                <a:srgbClr val="469ECA"/>
              </a:buClr>
              <a:buSzPct val="85000"/>
              <a:buNone/>
            </a:pPr>
            <a:r>
              <a:rPr lang="de-DE" kern="0" dirty="0" err="1">
                <a:latin typeface="Arial"/>
              </a:rPr>
              <a:t>Weather</a:t>
            </a:r>
            <a:r>
              <a:rPr lang="de-DE" kern="0" dirty="0">
                <a:latin typeface="Arial"/>
              </a:rPr>
              <a:t> &amp; Climate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AD49361-60BC-477A-9BDB-CB188D5CE658}"/>
              </a:ext>
            </a:extLst>
          </p:cNvPr>
          <p:cNvSpPr txBox="1"/>
          <p:nvPr/>
        </p:nvSpPr>
        <p:spPr>
          <a:xfrm>
            <a:off x="2680610" y="3585801"/>
            <a:ext cx="2226000" cy="547384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defTabSz="533400" eaLnBrk="1" hangingPunct="1">
              <a:lnSpc>
                <a:spcPct val="120000"/>
              </a:lnSpc>
              <a:spcBef>
                <a:spcPct val="50000"/>
              </a:spcBef>
              <a:buClr>
                <a:srgbClr val="469ECA"/>
              </a:buClr>
              <a:buSzPct val="85000"/>
              <a:buNone/>
            </a:pPr>
            <a:r>
              <a:rPr lang="de-DE" kern="0" dirty="0">
                <a:latin typeface="Arial"/>
              </a:rPr>
              <a:t>Natural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6D865A4-0BF5-4725-9C11-C31CC9C0A827}"/>
              </a:ext>
            </a:extLst>
          </p:cNvPr>
          <p:cNvSpPr txBox="1"/>
          <p:nvPr/>
        </p:nvSpPr>
        <p:spPr>
          <a:xfrm>
            <a:off x="5105575" y="3340628"/>
            <a:ext cx="2001189" cy="103773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defTabSz="533400" eaLnBrk="1" hangingPunct="1">
              <a:lnSpc>
                <a:spcPct val="120000"/>
              </a:lnSpc>
              <a:spcBef>
                <a:spcPct val="50000"/>
              </a:spcBef>
              <a:buClr>
                <a:srgbClr val="469ECA"/>
              </a:buClr>
              <a:buSzPct val="85000"/>
              <a:buNone/>
            </a:pPr>
            <a:r>
              <a:rPr lang="de-DE" kern="0" dirty="0">
                <a:latin typeface="Arial"/>
              </a:rPr>
              <a:t>Technical (external)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82D6526-CC3B-4C76-B66A-51B5141E715D}"/>
              </a:ext>
            </a:extLst>
          </p:cNvPr>
          <p:cNvSpPr txBox="1"/>
          <p:nvPr/>
        </p:nvSpPr>
        <p:spPr>
          <a:xfrm>
            <a:off x="7329336" y="3340628"/>
            <a:ext cx="1799381" cy="103773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defTabSz="533400" eaLnBrk="1" hangingPunct="1">
              <a:lnSpc>
                <a:spcPct val="120000"/>
              </a:lnSpc>
              <a:spcBef>
                <a:spcPct val="50000"/>
              </a:spcBef>
              <a:buClr>
                <a:srgbClr val="469ECA"/>
              </a:buClr>
              <a:buSzPct val="85000"/>
              <a:buNone/>
            </a:pPr>
            <a:r>
              <a:rPr lang="de-DE" kern="0" dirty="0">
                <a:latin typeface="Arial"/>
              </a:rPr>
              <a:t>Technical (internal)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7A034A-F3E3-44D6-A44C-9163CC191B01}"/>
              </a:ext>
            </a:extLst>
          </p:cNvPr>
          <p:cNvSpPr txBox="1"/>
          <p:nvPr/>
        </p:nvSpPr>
        <p:spPr>
          <a:xfrm>
            <a:off x="9320401" y="3324323"/>
            <a:ext cx="2336921" cy="103773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defTabSz="533400" eaLnBrk="1" hangingPunct="1">
              <a:lnSpc>
                <a:spcPct val="120000"/>
              </a:lnSpc>
              <a:spcBef>
                <a:spcPct val="50000"/>
              </a:spcBef>
              <a:buClr>
                <a:srgbClr val="469ECA"/>
              </a:buClr>
              <a:buSzPct val="85000"/>
              <a:buNone/>
            </a:pPr>
            <a:r>
              <a:rPr lang="de-DE" kern="0" dirty="0" err="1">
                <a:latin typeface="Arial"/>
              </a:rPr>
              <a:t>Staff</a:t>
            </a:r>
            <a:r>
              <a:rPr lang="de-DE" kern="0" dirty="0">
                <a:latin typeface="Arial"/>
              </a:rPr>
              <a:t> &amp; </a:t>
            </a:r>
            <a:r>
              <a:rPr lang="de-DE" kern="0" dirty="0" err="1">
                <a:latin typeface="Arial"/>
              </a:rPr>
              <a:t>planning</a:t>
            </a:r>
            <a:endParaRPr lang="de-DE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6629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43AFBC-9EF4-458F-907A-2B48787DB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3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0C90A-343D-4FAD-94A1-9F41C615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25" y="1187757"/>
            <a:ext cx="11298767" cy="4837112"/>
          </a:xfrm>
        </p:spPr>
        <p:txBody>
          <a:bodyPr/>
          <a:lstStyle/>
          <a:p>
            <a:r>
              <a:rPr lang="de-AT" dirty="0"/>
              <a:t>Virtual urban </a:t>
            </a:r>
            <a:r>
              <a:rPr lang="de-AT" dirty="0" err="1"/>
              <a:t>case</a:t>
            </a:r>
            <a:r>
              <a:rPr lang="de-AT" dirty="0"/>
              <a:t> </a:t>
            </a:r>
            <a:r>
              <a:rPr lang="de-AT" dirty="0" err="1"/>
              <a:t>study</a:t>
            </a:r>
            <a:endParaRPr lang="de-AT" dirty="0"/>
          </a:p>
          <a:p>
            <a:r>
              <a:rPr lang="de-AT" dirty="0"/>
              <a:t>1.5 ha</a:t>
            </a:r>
          </a:p>
          <a:p>
            <a:r>
              <a:rPr lang="de-AT" dirty="0"/>
              <a:t>different Urban </a:t>
            </a:r>
            <a:r>
              <a:rPr lang="de-AT" dirty="0" err="1"/>
              <a:t>structures</a:t>
            </a:r>
            <a:endParaRPr lang="de-AT" dirty="0"/>
          </a:p>
          <a:p>
            <a:r>
              <a:rPr lang="de-AT" dirty="0" err="1"/>
              <a:t>Combined</a:t>
            </a:r>
            <a:r>
              <a:rPr lang="de-AT" dirty="0"/>
              <a:t> </a:t>
            </a:r>
            <a:r>
              <a:rPr lang="de-AT" dirty="0" err="1"/>
              <a:t>sewer</a:t>
            </a:r>
            <a:r>
              <a:rPr lang="de-AT" dirty="0"/>
              <a:t> </a:t>
            </a:r>
            <a:r>
              <a:rPr lang="de-AT" dirty="0" err="1"/>
              <a:t>system</a:t>
            </a:r>
            <a:endParaRPr lang="de-AT" dirty="0"/>
          </a:p>
          <a:p>
            <a:r>
              <a:rPr lang="de-AT" dirty="0"/>
              <a:t>3 </a:t>
            </a:r>
            <a:r>
              <a:rPr lang="de-AT" dirty="0" err="1"/>
              <a:t>border</a:t>
            </a:r>
            <a:r>
              <a:rPr lang="de-AT" dirty="0"/>
              <a:t> </a:t>
            </a:r>
            <a:r>
              <a:rPr lang="de-AT" dirty="0" err="1"/>
              <a:t>areas</a:t>
            </a:r>
            <a:endParaRPr lang="de-AT" dirty="0"/>
          </a:p>
          <a:p>
            <a:r>
              <a:rPr lang="de-AT" dirty="0"/>
              <a:t>LID </a:t>
            </a:r>
            <a:r>
              <a:rPr lang="de-AT" dirty="0" err="1"/>
              <a:t>systems</a:t>
            </a:r>
            <a:endParaRPr lang="de-AT" dirty="0"/>
          </a:p>
          <a:p>
            <a:pPr lvl="1"/>
            <a:r>
              <a:rPr lang="de-AT" dirty="0"/>
              <a:t>Green </a:t>
            </a:r>
            <a:r>
              <a:rPr lang="de-AT" dirty="0" err="1"/>
              <a:t>roof</a:t>
            </a:r>
            <a:endParaRPr lang="de-AT" dirty="0"/>
          </a:p>
          <a:p>
            <a:pPr lvl="1"/>
            <a:r>
              <a:rPr lang="de-AT" dirty="0"/>
              <a:t>Permeable </a:t>
            </a:r>
            <a:r>
              <a:rPr lang="de-AT" dirty="0" err="1"/>
              <a:t>pavement</a:t>
            </a:r>
            <a:endParaRPr lang="de-AT" dirty="0"/>
          </a:p>
          <a:p>
            <a:pPr lvl="1"/>
            <a:r>
              <a:rPr lang="de-AT" dirty="0" err="1"/>
              <a:t>Swale</a:t>
            </a:r>
            <a:endParaRPr lang="de-AT" dirty="0"/>
          </a:p>
          <a:p>
            <a:pPr lvl="1"/>
            <a:r>
              <a:rPr lang="de-AT" dirty="0"/>
              <a:t>Bioretention </a:t>
            </a:r>
            <a:r>
              <a:rPr lang="de-AT" dirty="0" err="1"/>
              <a:t>cell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349EB1-6649-4803-B677-28A2F545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Case </a:t>
            </a:r>
            <a:r>
              <a:rPr lang="de-AT" dirty="0" err="1"/>
              <a:t>study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3B95F-84F5-4507-9873-9C8EA2322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Kanalmanagement | 21. April 2022 | Webinar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4EFB726-F509-4D0B-835E-140059826C22}"/>
              </a:ext>
            </a:extLst>
          </p:cNvPr>
          <p:cNvCxnSpPr>
            <a:cxnSpLocks/>
          </p:cNvCxnSpPr>
          <p:nvPr/>
        </p:nvCxnSpPr>
        <p:spPr bwMode="auto">
          <a:xfrm>
            <a:off x="7414845" y="4939512"/>
            <a:ext cx="914400" cy="727501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7A1F2B3-F0C0-446E-894C-DA765151717A}"/>
              </a:ext>
            </a:extLst>
          </p:cNvPr>
          <p:cNvCxnSpPr>
            <a:cxnSpLocks/>
          </p:cNvCxnSpPr>
          <p:nvPr/>
        </p:nvCxnSpPr>
        <p:spPr bwMode="auto">
          <a:xfrm>
            <a:off x="7414845" y="4939512"/>
            <a:ext cx="914400" cy="727501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170F045A-82BE-442C-A96B-4CF441BFF7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25116" y="1187757"/>
            <a:ext cx="7808085" cy="52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040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43AFBC-9EF4-458F-907A-2B48787DB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4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0C90A-343D-4FAD-94A1-9F41C615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25" y="1187757"/>
            <a:ext cx="11298767" cy="4837112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349EB1-6649-4803-B677-28A2F545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Integrated 1D/2D urban </a:t>
            </a:r>
            <a:r>
              <a:rPr lang="de-AT" dirty="0" err="1"/>
              <a:t>flood</a:t>
            </a:r>
            <a:r>
              <a:rPr lang="de-AT" dirty="0"/>
              <a:t> </a:t>
            </a:r>
            <a:r>
              <a:rPr lang="de-AT" dirty="0" err="1"/>
              <a:t>modelling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3B95F-84F5-4507-9873-9C8EA2322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Kanalmanagement | 21. April 2022 | Webinar</a:t>
            </a:r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4EFB726-F509-4D0B-835E-140059826C22}"/>
              </a:ext>
            </a:extLst>
          </p:cNvPr>
          <p:cNvCxnSpPr>
            <a:cxnSpLocks/>
          </p:cNvCxnSpPr>
          <p:nvPr/>
        </p:nvCxnSpPr>
        <p:spPr bwMode="auto">
          <a:xfrm>
            <a:off x="7414845" y="4939512"/>
            <a:ext cx="914400" cy="727501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7A1F2B3-F0C0-446E-894C-DA765151717A}"/>
              </a:ext>
            </a:extLst>
          </p:cNvPr>
          <p:cNvCxnSpPr>
            <a:cxnSpLocks/>
          </p:cNvCxnSpPr>
          <p:nvPr/>
        </p:nvCxnSpPr>
        <p:spPr bwMode="auto">
          <a:xfrm>
            <a:off x="7414845" y="4939512"/>
            <a:ext cx="914400" cy="727501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Inhaltsplatzhalter 8">
            <a:extLst>
              <a:ext uri="{FF2B5EF4-FFF2-40B4-BE49-F238E27FC236}">
                <a16:creationId xmlns:a16="http://schemas.microsoft.com/office/drawing/2014/main" id="{E2FA428E-B1E3-4F84-AC62-15E0E0B95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0"/>
          <a:stretch/>
        </p:blipFill>
        <p:spPr bwMode="auto">
          <a:xfrm>
            <a:off x="6797841" y="1166118"/>
            <a:ext cx="4835360" cy="5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PCSWMM">
            <a:extLst>
              <a:ext uri="{FF2B5EF4-FFF2-40B4-BE49-F238E27FC236}">
                <a16:creationId xmlns:a16="http://schemas.microsoft.com/office/drawing/2014/main" id="{40A826D4-F4BF-41B8-9138-3241CE0D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" y="1187757"/>
            <a:ext cx="1093370" cy="10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7C49FB-0674-4E1B-A402-E20B49C75663}"/>
              </a:ext>
            </a:extLst>
          </p:cNvPr>
          <p:cNvSpPr txBox="1"/>
          <p:nvPr/>
        </p:nvSpPr>
        <p:spPr>
          <a:xfrm>
            <a:off x="1960972" y="1451239"/>
            <a:ext cx="25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dirty="0"/>
              <a:t>PCSWMM</a:t>
            </a:r>
          </a:p>
        </p:txBody>
      </p:sp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132B9670-ABFF-4209-AA09-4808FDE5331F}"/>
              </a:ext>
            </a:extLst>
          </p:cNvPr>
          <p:cNvSpPr txBox="1">
            <a:spLocks/>
          </p:cNvSpPr>
          <p:nvPr/>
        </p:nvSpPr>
        <p:spPr>
          <a:xfrm>
            <a:off x="381625" y="2312534"/>
            <a:ext cx="5393267" cy="4015556"/>
          </a:xfrm>
          <a:prstGeom prst="rect">
            <a:avLst/>
          </a:prstGeom>
        </p:spPr>
        <p:txBody>
          <a:bodyPr/>
          <a:lstStyle>
            <a:lvl1pPr marL="198835" indent="-198835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469ECA"/>
              </a:buClr>
              <a:buSzPct val="8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5066" indent="-195263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469ECA"/>
              </a:buClr>
              <a:buSzPct val="115000"/>
              <a:buFont typeface="Wingdings 3" panose="05040102010807070707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2pPr>
            <a:lvl3pPr marL="787004" indent="-130969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1045369" indent="-127397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1314450" indent="-126206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657350" indent="-126206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6pPr>
            <a:lvl7pPr marL="2000250" indent="-126206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7pPr>
            <a:lvl8pPr marL="2343150" indent="-126206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8pPr>
            <a:lvl9pPr marL="2686050" indent="-126206" algn="l" defTabSz="533400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/>
              <a:t>Integrated 1D-2D Model</a:t>
            </a:r>
          </a:p>
          <a:p>
            <a:pPr lvl="1"/>
            <a:r>
              <a:rPr lang="en-GB" kern="0" dirty="0"/>
              <a:t>2 dimensional representation of the surface and 1 dimensional of the sewer system</a:t>
            </a:r>
          </a:p>
          <a:p>
            <a:pPr lvl="1"/>
            <a:r>
              <a:rPr lang="en-GB" kern="0" dirty="0"/>
              <a:t>2D cell size (2 – 8m²) - full distributed</a:t>
            </a:r>
          </a:p>
          <a:p>
            <a:pPr lvl="1"/>
            <a:r>
              <a:rPr lang="en-GB" kern="0" dirty="0"/>
              <a:t>LIDs implemented at </a:t>
            </a:r>
            <a:br>
              <a:rPr lang="en-GB" kern="0" dirty="0"/>
            </a:br>
            <a:r>
              <a:rPr lang="en-GB" kern="0" dirty="0"/>
              <a:t>2D cells and normal </a:t>
            </a:r>
            <a:br>
              <a:rPr lang="en-GB" kern="0" dirty="0"/>
            </a:br>
            <a:r>
              <a:rPr lang="en-GB" kern="0" dirty="0" err="1"/>
              <a:t>subcatchments</a:t>
            </a:r>
            <a:endParaRPr lang="en-GB" kern="0" dirty="0"/>
          </a:p>
          <a:p>
            <a:pPr lvl="1"/>
            <a:endParaRPr lang="en-GB" kern="0" dirty="0"/>
          </a:p>
          <a:p>
            <a:r>
              <a:rPr lang="en-GB" b="1" kern="0" dirty="0"/>
              <a:t>Objective Value</a:t>
            </a:r>
            <a:r>
              <a:rPr lang="en-GB" kern="0" dirty="0"/>
              <a:t> </a:t>
            </a:r>
          </a:p>
          <a:p>
            <a:pPr lvl="1"/>
            <a:r>
              <a:rPr lang="en-GB" kern="0" dirty="0"/>
              <a:t>Flooding area (m²) &gt; 10 cm water depth</a:t>
            </a:r>
          </a:p>
        </p:txBody>
      </p:sp>
    </p:spTree>
    <p:extLst>
      <p:ext uri="{BB962C8B-B14F-4D97-AF65-F5344CB8AC3E}">
        <p14:creationId xmlns:p14="http://schemas.microsoft.com/office/powerpoint/2010/main" val="38758591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978B159-DB8F-4F57-8B54-973AFCE9D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5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D50E6-C73C-416E-96E9-6F030F30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899957-D895-4D98-97C5-EE055BA2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flooding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4C3379-92DE-4474-B23E-D51A1F1DC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EGU General Assembly | HS7.6 Precipitation and urban hydrology |  May 26</a:t>
            </a:r>
            <a:r>
              <a:rPr lang="en-US" baseline="30000" dirty="0"/>
              <a:t>th</a:t>
            </a:r>
            <a:r>
              <a:rPr lang="en-US" dirty="0"/>
              <a:t>, 2022 | Vienna</a:t>
            </a:r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F40D72D0-EB52-4AB9-9B93-8F0FA38C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1"/>
          <a:stretch/>
        </p:blipFill>
        <p:spPr bwMode="auto">
          <a:xfrm>
            <a:off x="304819" y="1466746"/>
            <a:ext cx="6017604" cy="50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26DF2B-4DA5-4DF6-87A8-B6998C20EE1F}"/>
              </a:ext>
            </a:extLst>
          </p:cNvPr>
          <p:cNvSpPr txBox="1"/>
          <p:nvPr/>
        </p:nvSpPr>
        <p:spPr>
          <a:xfrm>
            <a:off x="4838794" y="5484605"/>
            <a:ext cx="148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rgbClr val="07C408"/>
                </a:solidFill>
              </a:rPr>
              <a:t>Base</a:t>
            </a:r>
            <a:endParaRPr lang="en-GB" sz="1600" dirty="0">
              <a:solidFill>
                <a:srgbClr val="07C408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EC8302-890B-46C2-ACF1-F8793390BC4E}"/>
              </a:ext>
            </a:extLst>
          </p:cNvPr>
          <p:cNvSpPr txBox="1"/>
          <p:nvPr/>
        </p:nvSpPr>
        <p:spPr>
          <a:xfrm>
            <a:off x="2855562" y="1845379"/>
            <a:ext cx="244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b="1" dirty="0">
                <a:solidFill>
                  <a:srgbClr val="050505"/>
                </a:solidFill>
              </a:rPr>
              <a:t>Reference </a:t>
            </a:r>
            <a:r>
              <a:rPr lang="de-DE" sz="1600" b="1" dirty="0" err="1">
                <a:solidFill>
                  <a:srgbClr val="050505"/>
                </a:solidFill>
              </a:rPr>
              <a:t>scenarios</a:t>
            </a:r>
            <a:endParaRPr lang="en-GB" sz="1600" b="1" dirty="0">
              <a:solidFill>
                <a:srgbClr val="050505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2A5F0F-D63D-482D-B2BD-1391450A8970}"/>
              </a:ext>
            </a:extLst>
          </p:cNvPr>
          <p:cNvSpPr txBox="1"/>
          <p:nvPr/>
        </p:nvSpPr>
        <p:spPr>
          <a:xfrm rot="16200000">
            <a:off x="-1448887" y="3577928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Flooding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area</a:t>
            </a:r>
            <a:r>
              <a:rPr lang="de-DE" sz="1600" dirty="0">
                <a:solidFill>
                  <a:srgbClr val="000000"/>
                </a:solidFill>
              </a:rPr>
              <a:t> &gt;10cm [m²]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842DB2-9F3D-4BCC-84B4-711BD0874B3E}"/>
              </a:ext>
            </a:extLst>
          </p:cNvPr>
          <p:cNvSpPr txBox="1"/>
          <p:nvPr/>
        </p:nvSpPr>
        <p:spPr>
          <a:xfrm>
            <a:off x="1830882" y="6385831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Rainfall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return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period</a:t>
            </a:r>
            <a:r>
              <a:rPr lang="de-DE" sz="1600" dirty="0">
                <a:solidFill>
                  <a:srgbClr val="000000"/>
                </a:solidFill>
              </a:rPr>
              <a:t> [</a:t>
            </a:r>
            <a:r>
              <a:rPr lang="de-DE" sz="1600" dirty="0" err="1">
                <a:solidFill>
                  <a:srgbClr val="000000"/>
                </a:solidFill>
              </a:rPr>
              <a:t>years</a:t>
            </a:r>
            <a:r>
              <a:rPr lang="de-DE" sz="1600" dirty="0">
                <a:solidFill>
                  <a:srgbClr val="000000"/>
                </a:solidFill>
              </a:rPr>
              <a:t>]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BC79CDB-046B-4F3E-8EFE-CE1893002345}"/>
              </a:ext>
            </a:extLst>
          </p:cNvPr>
          <p:cNvSpPr txBox="1"/>
          <p:nvPr/>
        </p:nvSpPr>
        <p:spPr>
          <a:xfrm>
            <a:off x="6677767" y="1814535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>
                <a:solidFill>
                  <a:srgbClr val="050505"/>
                </a:solidFill>
              </a:rPr>
              <a:t>Urbanization</a:t>
            </a:r>
            <a:endParaRPr lang="en-GB" dirty="0">
              <a:solidFill>
                <a:srgbClr val="050505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7578CB-2E8B-400B-9C1C-A6D1ECD3D82A}"/>
              </a:ext>
            </a:extLst>
          </p:cNvPr>
          <p:cNvSpPr txBox="1"/>
          <p:nvPr/>
        </p:nvSpPr>
        <p:spPr>
          <a:xfrm>
            <a:off x="6677767" y="3175788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>
                <a:solidFill>
                  <a:srgbClr val="0000FD"/>
                </a:solidFill>
              </a:rPr>
              <a:t>Wet</a:t>
            </a:r>
            <a:r>
              <a:rPr lang="de-DE" dirty="0">
                <a:solidFill>
                  <a:srgbClr val="0000FD"/>
                </a:solidFill>
              </a:rPr>
              <a:t> </a:t>
            </a:r>
            <a:r>
              <a:rPr lang="de-DE" dirty="0" err="1">
                <a:solidFill>
                  <a:srgbClr val="0000FD"/>
                </a:solidFill>
              </a:rPr>
              <a:t>preconditions</a:t>
            </a:r>
            <a:endParaRPr lang="en-GB" dirty="0">
              <a:solidFill>
                <a:srgbClr val="0000FD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EE523E-F01D-43E3-86DF-AA6C7A31419E}"/>
              </a:ext>
            </a:extLst>
          </p:cNvPr>
          <p:cNvSpPr txBox="1"/>
          <p:nvPr/>
        </p:nvSpPr>
        <p:spPr>
          <a:xfrm>
            <a:off x="6705573" y="4539125"/>
            <a:ext cx="235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05A8DF"/>
                </a:solidFill>
              </a:rPr>
              <a:t>Climate </a:t>
            </a:r>
            <a:r>
              <a:rPr lang="de-DE" dirty="0" err="1">
                <a:solidFill>
                  <a:srgbClr val="05A8DF"/>
                </a:solidFill>
              </a:rPr>
              <a:t>change</a:t>
            </a:r>
            <a:endParaRPr lang="en-GB" dirty="0">
              <a:solidFill>
                <a:srgbClr val="05A8DF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E79DB35-E4F3-4C03-977E-E3918675EB95}"/>
              </a:ext>
            </a:extLst>
          </p:cNvPr>
          <p:cNvSpPr txBox="1"/>
          <p:nvPr/>
        </p:nvSpPr>
        <p:spPr>
          <a:xfrm>
            <a:off x="6719814" y="5840907"/>
            <a:ext cx="2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15BF14"/>
                </a:solidFill>
              </a:rPr>
              <a:t>Base </a:t>
            </a:r>
            <a:r>
              <a:rPr lang="de-DE" dirty="0" err="1">
                <a:solidFill>
                  <a:srgbClr val="15BF14"/>
                </a:solidFill>
              </a:rPr>
              <a:t>case</a:t>
            </a:r>
            <a:endParaRPr lang="en-GB" dirty="0">
              <a:solidFill>
                <a:srgbClr val="15BF14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6FA8397-7B62-4B7F-AFCD-542F346BF6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10089713" y="1505815"/>
            <a:ext cx="1574119" cy="103664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DEB1AF5-06D5-4E2F-BA70-3159F0FFFD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25084" r="41874"/>
          <a:stretch/>
        </p:blipFill>
        <p:spPr>
          <a:xfrm>
            <a:off x="9399136" y="3085323"/>
            <a:ext cx="2264696" cy="87579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0C1D972-62B3-486F-A9A0-C16268761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31" y="4309336"/>
            <a:ext cx="2095385" cy="90375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8DA27CB8-DCCB-4ED1-953C-2095ADF9C2B0}"/>
              </a:ext>
            </a:extLst>
          </p:cNvPr>
          <p:cNvSpPr/>
          <p:nvPr/>
        </p:nvSpPr>
        <p:spPr bwMode="auto">
          <a:xfrm flipV="1">
            <a:off x="10296578" y="5022380"/>
            <a:ext cx="174328" cy="5920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95C673F-30CA-4916-8869-40573BE9790C}"/>
              </a:ext>
            </a:extLst>
          </p:cNvPr>
          <p:cNvSpPr/>
          <p:nvPr/>
        </p:nvSpPr>
        <p:spPr bwMode="auto">
          <a:xfrm flipV="1">
            <a:off x="10124631" y="4328014"/>
            <a:ext cx="174328" cy="954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BE9A948-DF49-44CB-BF43-29E7DDDAE5E5}"/>
              </a:ext>
            </a:extLst>
          </p:cNvPr>
          <p:cNvSpPr/>
          <p:nvPr/>
        </p:nvSpPr>
        <p:spPr bwMode="auto">
          <a:xfrm flipV="1">
            <a:off x="9950303" y="4778069"/>
            <a:ext cx="174328" cy="8864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CD38BBF-1D4A-4ACB-81AB-82A93375430A}"/>
              </a:ext>
            </a:extLst>
          </p:cNvPr>
          <p:cNvSpPr/>
          <p:nvPr/>
        </p:nvSpPr>
        <p:spPr bwMode="auto">
          <a:xfrm flipV="1">
            <a:off x="9782229" y="4901895"/>
            <a:ext cx="174328" cy="676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B93BF33-5E53-4C96-AD66-88077647E78A}"/>
              </a:ext>
            </a:extLst>
          </p:cNvPr>
          <p:cNvSpPr/>
          <p:nvPr/>
        </p:nvSpPr>
        <p:spPr bwMode="auto">
          <a:xfrm flipV="1">
            <a:off x="9608614" y="4965556"/>
            <a:ext cx="174328" cy="5920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545121C-89BD-41F4-8BF9-F9CC7FA395EE}"/>
              </a:ext>
            </a:extLst>
          </p:cNvPr>
          <p:cNvSpPr/>
          <p:nvPr/>
        </p:nvSpPr>
        <p:spPr bwMode="auto">
          <a:xfrm flipV="1">
            <a:off x="11501861" y="5095067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D5F302A-7B1A-4A03-9F2D-73CBD9F9B346}"/>
              </a:ext>
            </a:extLst>
          </p:cNvPr>
          <p:cNvSpPr/>
          <p:nvPr/>
        </p:nvSpPr>
        <p:spPr bwMode="auto">
          <a:xfrm flipV="1">
            <a:off x="11328328" y="5095067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EA72CF1-1ACA-4FD0-BD5F-CC29A4535CAA}"/>
              </a:ext>
            </a:extLst>
          </p:cNvPr>
          <p:cNvSpPr/>
          <p:nvPr/>
        </p:nvSpPr>
        <p:spPr bwMode="auto">
          <a:xfrm flipV="1">
            <a:off x="11156308" y="5095067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A558674-6C7D-4460-AFDF-FA9C82F69B29}"/>
              </a:ext>
            </a:extLst>
          </p:cNvPr>
          <p:cNvSpPr/>
          <p:nvPr/>
        </p:nvSpPr>
        <p:spPr bwMode="auto">
          <a:xfrm flipV="1">
            <a:off x="10983532" y="5074175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8B6E937-7C2A-443C-A8FA-A0A4D79BB5C2}"/>
              </a:ext>
            </a:extLst>
          </p:cNvPr>
          <p:cNvSpPr/>
          <p:nvPr/>
        </p:nvSpPr>
        <p:spPr bwMode="auto">
          <a:xfrm flipV="1">
            <a:off x="10813307" y="5072207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38664B0-54A0-45CF-861D-BBD9EEC37537}"/>
              </a:ext>
            </a:extLst>
          </p:cNvPr>
          <p:cNvSpPr/>
          <p:nvPr/>
        </p:nvSpPr>
        <p:spPr bwMode="auto">
          <a:xfrm flipV="1">
            <a:off x="10639531" y="5072207"/>
            <a:ext cx="174328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8216F06-A6D9-4CB1-AA05-3D03DB36EEA2}"/>
              </a:ext>
            </a:extLst>
          </p:cNvPr>
          <p:cNvSpPr/>
          <p:nvPr/>
        </p:nvSpPr>
        <p:spPr bwMode="auto">
          <a:xfrm flipV="1">
            <a:off x="10467449" y="5022380"/>
            <a:ext cx="174328" cy="5920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7DA23B1E-269B-438A-B789-EC965846B23D}"/>
              </a:ext>
            </a:extLst>
          </p:cNvPr>
          <p:cNvPicPr/>
          <p:nvPr/>
        </p:nvPicPr>
        <p:blipFill rotWithShape="1">
          <a:blip r:embed="rId7"/>
          <a:srcRect r="41976" b="24829"/>
          <a:stretch/>
        </p:blipFill>
        <p:spPr>
          <a:xfrm>
            <a:off x="10350217" y="5383677"/>
            <a:ext cx="1325972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48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978B159-DB8F-4F57-8B54-973AFCE9D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6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D50E6-C73C-416E-96E9-6F030F30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899957-D895-4D98-97C5-EE055BA2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Malfunctions</a:t>
            </a:r>
            <a:r>
              <a:rPr lang="de-DE" dirty="0"/>
              <a:t> in „</a:t>
            </a:r>
            <a:r>
              <a:rPr lang="de-DE" dirty="0" err="1"/>
              <a:t>grey</a:t>
            </a:r>
            <a:r>
              <a:rPr lang="de-DE" dirty="0"/>
              <a:t>“ </a:t>
            </a:r>
            <a:r>
              <a:rPr lang="de-DE" dirty="0" err="1"/>
              <a:t>infrastructure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4C3379-92DE-4474-B23E-D51A1F1DC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</a:t>
            </a:r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F40D72D0-EB52-4AB9-9B93-8F0FA38C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8"/>
          <a:stretch/>
        </p:blipFill>
        <p:spPr bwMode="auto">
          <a:xfrm>
            <a:off x="347663" y="1395296"/>
            <a:ext cx="5919913" cy="507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26DF2B-4DA5-4DF6-87A8-B6998C20EE1F}"/>
              </a:ext>
            </a:extLst>
          </p:cNvPr>
          <p:cNvSpPr txBox="1"/>
          <p:nvPr/>
        </p:nvSpPr>
        <p:spPr>
          <a:xfrm>
            <a:off x="3955334" y="5773137"/>
            <a:ext cx="148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rgbClr val="07C408"/>
                </a:solidFill>
              </a:rPr>
              <a:t>Base</a:t>
            </a:r>
            <a:endParaRPr lang="en-GB" sz="1600" dirty="0">
              <a:solidFill>
                <a:srgbClr val="07C408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ADCDC2-CC1B-4EC4-8BB6-595A03A4BDF7}"/>
              </a:ext>
            </a:extLst>
          </p:cNvPr>
          <p:cNvSpPr txBox="1"/>
          <p:nvPr/>
        </p:nvSpPr>
        <p:spPr>
          <a:xfrm>
            <a:off x="4650905" y="4605309"/>
            <a:ext cx="182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rgbClr val="4A77FB"/>
                </a:solidFill>
              </a:rPr>
              <a:t>River </a:t>
            </a:r>
            <a:r>
              <a:rPr lang="de-DE" sz="1600" dirty="0" err="1">
                <a:solidFill>
                  <a:srgbClr val="4A77FB"/>
                </a:solidFill>
              </a:rPr>
              <a:t>flood</a:t>
            </a:r>
            <a:endParaRPr lang="en-GB" sz="1600" dirty="0">
              <a:solidFill>
                <a:srgbClr val="4A77FB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EC8302-890B-46C2-ACF1-F8793390BC4E}"/>
              </a:ext>
            </a:extLst>
          </p:cNvPr>
          <p:cNvSpPr txBox="1"/>
          <p:nvPr/>
        </p:nvSpPr>
        <p:spPr>
          <a:xfrm>
            <a:off x="4119726" y="2803403"/>
            <a:ext cx="244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Reference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scenarios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1A4A0A-C616-4F53-9447-C135A2935BAF}"/>
              </a:ext>
            </a:extLst>
          </p:cNvPr>
          <p:cNvSpPr txBox="1"/>
          <p:nvPr/>
        </p:nvSpPr>
        <p:spPr>
          <a:xfrm>
            <a:off x="3307619" y="1508806"/>
            <a:ext cx="244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FE9F7C"/>
                </a:solidFill>
              </a:rPr>
              <a:t>Conduit</a:t>
            </a:r>
            <a:r>
              <a:rPr lang="de-DE" sz="1600" dirty="0">
                <a:solidFill>
                  <a:srgbClr val="FE9F7C"/>
                </a:solidFill>
              </a:rPr>
              <a:t> </a:t>
            </a:r>
            <a:r>
              <a:rPr lang="de-DE" sz="1600" dirty="0" err="1">
                <a:solidFill>
                  <a:srgbClr val="FE9F7C"/>
                </a:solidFill>
              </a:rPr>
              <a:t>blockage</a:t>
            </a:r>
            <a:endParaRPr lang="en-GB" sz="1600" dirty="0">
              <a:solidFill>
                <a:srgbClr val="FE9F7C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F100F1-D3A6-4E96-A83C-DAEE4D5B719B}"/>
              </a:ext>
            </a:extLst>
          </p:cNvPr>
          <p:cNvSpPr txBox="1"/>
          <p:nvPr/>
        </p:nvSpPr>
        <p:spPr>
          <a:xfrm>
            <a:off x="4870742" y="5517984"/>
            <a:ext cx="208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E83C43"/>
                </a:solidFill>
              </a:rPr>
              <a:t>Blocked</a:t>
            </a:r>
            <a:r>
              <a:rPr lang="de-DE" sz="1600" dirty="0">
                <a:solidFill>
                  <a:srgbClr val="E83C43"/>
                </a:solidFill>
              </a:rPr>
              <a:t> </a:t>
            </a:r>
            <a:r>
              <a:rPr lang="de-DE" sz="1600" dirty="0" err="1">
                <a:solidFill>
                  <a:srgbClr val="E83C43"/>
                </a:solidFill>
              </a:rPr>
              <a:t>inlets</a:t>
            </a:r>
            <a:endParaRPr lang="en-GB" sz="1600" dirty="0">
              <a:solidFill>
                <a:srgbClr val="E83C43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1D747A-7E4E-4366-900D-81C028337C40}"/>
              </a:ext>
            </a:extLst>
          </p:cNvPr>
          <p:cNvSpPr txBox="1"/>
          <p:nvPr/>
        </p:nvSpPr>
        <p:spPr>
          <a:xfrm>
            <a:off x="5339935" y="5795758"/>
            <a:ext cx="208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Overflow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basin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2A5F0F-D63D-482D-B2BD-1391450A8970}"/>
              </a:ext>
            </a:extLst>
          </p:cNvPr>
          <p:cNvSpPr txBox="1"/>
          <p:nvPr/>
        </p:nvSpPr>
        <p:spPr>
          <a:xfrm rot="16200000">
            <a:off x="-1396995" y="3582779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Flooding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area</a:t>
            </a:r>
            <a:r>
              <a:rPr lang="de-DE" sz="1600" dirty="0">
                <a:solidFill>
                  <a:srgbClr val="000000"/>
                </a:solidFill>
              </a:rPr>
              <a:t> &gt;10cm [m²]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842DB2-9F3D-4BCC-84B4-711BD0874B3E}"/>
              </a:ext>
            </a:extLst>
          </p:cNvPr>
          <p:cNvSpPr txBox="1"/>
          <p:nvPr/>
        </p:nvSpPr>
        <p:spPr>
          <a:xfrm>
            <a:off x="1830882" y="6309986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Rainfall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return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period</a:t>
            </a:r>
            <a:r>
              <a:rPr lang="de-DE" sz="1600" dirty="0">
                <a:solidFill>
                  <a:srgbClr val="000000"/>
                </a:solidFill>
              </a:rPr>
              <a:t> [</a:t>
            </a:r>
            <a:r>
              <a:rPr lang="de-DE" sz="1600" dirty="0" err="1">
                <a:solidFill>
                  <a:srgbClr val="000000"/>
                </a:solidFill>
              </a:rPr>
              <a:t>years</a:t>
            </a:r>
            <a:r>
              <a:rPr lang="de-DE" sz="1600" dirty="0">
                <a:solidFill>
                  <a:srgbClr val="000000"/>
                </a:solidFill>
              </a:rPr>
              <a:t>]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585FDAEA-9303-47AD-8FC3-D58FD29D4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3234" y="4943863"/>
            <a:ext cx="1244557" cy="91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2102CAD-E7AC-4C62-AFED-B3A6ED1E7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2887013"/>
            <a:ext cx="1583505" cy="9501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F8C689E-6448-4712-9FE1-F476C4CA1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34" y="1845379"/>
            <a:ext cx="1483393" cy="9580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14E0AE5-40A2-4855-833B-F70D9CC3F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34" y="3921347"/>
            <a:ext cx="1244557" cy="934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BC79CDB-046B-4F3E-8EFE-CE1893002345}"/>
              </a:ext>
            </a:extLst>
          </p:cNvPr>
          <p:cNvSpPr txBox="1"/>
          <p:nvPr/>
        </p:nvSpPr>
        <p:spPr>
          <a:xfrm>
            <a:off x="7289582" y="2094461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err="1">
                <a:solidFill>
                  <a:srgbClr val="FE9F7C"/>
                </a:solidFill>
              </a:rPr>
              <a:t>Conduit</a:t>
            </a:r>
            <a:r>
              <a:rPr lang="de-DE" dirty="0">
                <a:solidFill>
                  <a:srgbClr val="FE9F7C"/>
                </a:solidFill>
              </a:rPr>
              <a:t> </a:t>
            </a:r>
            <a:r>
              <a:rPr lang="de-DE" dirty="0" err="1">
                <a:solidFill>
                  <a:srgbClr val="FE9F7C"/>
                </a:solidFill>
              </a:rPr>
              <a:t>blockage</a:t>
            </a:r>
            <a:endParaRPr lang="en-GB" dirty="0">
              <a:solidFill>
                <a:srgbClr val="FE9F7C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7578CB-2E8B-400B-9C1C-A6D1ECD3D82A}"/>
              </a:ext>
            </a:extLst>
          </p:cNvPr>
          <p:cNvSpPr txBox="1"/>
          <p:nvPr/>
        </p:nvSpPr>
        <p:spPr>
          <a:xfrm>
            <a:off x="7289582" y="3085450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4A77FB"/>
                </a:solidFill>
              </a:rPr>
              <a:t>River </a:t>
            </a:r>
            <a:r>
              <a:rPr lang="de-DE" dirty="0" err="1">
                <a:solidFill>
                  <a:srgbClr val="4A77FB"/>
                </a:solidFill>
              </a:rPr>
              <a:t>flood</a:t>
            </a:r>
            <a:endParaRPr lang="en-GB" dirty="0">
              <a:solidFill>
                <a:srgbClr val="4A77FB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EE523E-F01D-43E3-86DF-AA6C7A31419E}"/>
              </a:ext>
            </a:extLst>
          </p:cNvPr>
          <p:cNvSpPr txBox="1"/>
          <p:nvPr/>
        </p:nvSpPr>
        <p:spPr>
          <a:xfrm>
            <a:off x="7289582" y="4034623"/>
            <a:ext cx="2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Overflow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basin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</a:rPr>
              <a:t>sedimentation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E79DB35-E4F3-4C03-977E-E3918675EB95}"/>
              </a:ext>
            </a:extLst>
          </p:cNvPr>
          <p:cNvSpPr txBox="1"/>
          <p:nvPr/>
        </p:nvSpPr>
        <p:spPr>
          <a:xfrm>
            <a:off x="7289582" y="5163948"/>
            <a:ext cx="2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err="1">
                <a:solidFill>
                  <a:srgbClr val="E83C43"/>
                </a:solidFill>
              </a:rPr>
              <a:t>Blocked</a:t>
            </a:r>
            <a:r>
              <a:rPr lang="de-DE" sz="2000" dirty="0">
                <a:solidFill>
                  <a:srgbClr val="E83C43"/>
                </a:solidFill>
              </a:rPr>
              <a:t> </a:t>
            </a:r>
            <a:r>
              <a:rPr lang="de-DE" sz="2000" dirty="0" err="1">
                <a:solidFill>
                  <a:srgbClr val="E83C43"/>
                </a:solidFill>
              </a:rPr>
              <a:t>inlets</a:t>
            </a:r>
            <a:endParaRPr lang="en-GB" sz="2000" dirty="0">
              <a:solidFill>
                <a:srgbClr val="E8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6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BE95B5D-D880-4B24-8534-9DBC09F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7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1554D-2AAA-49D7-AFCE-A5E2849F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55127C-C97F-43B9-B807-D25A73C1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Malfunctions</a:t>
            </a:r>
            <a:r>
              <a:rPr lang="de-DE" dirty="0"/>
              <a:t> in LIDs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80DBE-250B-45F4-9DAB-DEDCEF873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</a:t>
            </a:r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74CAF8DF-185C-4C98-9B88-9407315A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5"/>
          <a:stretch/>
        </p:blipFill>
        <p:spPr bwMode="auto">
          <a:xfrm>
            <a:off x="272023" y="1415395"/>
            <a:ext cx="6122601" cy="51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C93A28-85AD-4AFC-A7A7-100D043E04AA}"/>
              </a:ext>
            </a:extLst>
          </p:cNvPr>
          <p:cNvSpPr txBox="1"/>
          <p:nvPr/>
        </p:nvSpPr>
        <p:spPr>
          <a:xfrm>
            <a:off x="4612371" y="5570189"/>
            <a:ext cx="148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rgbClr val="07C408"/>
                </a:solidFill>
              </a:rPr>
              <a:t>Base</a:t>
            </a:r>
            <a:endParaRPr lang="en-GB" sz="1600" dirty="0">
              <a:solidFill>
                <a:srgbClr val="07C408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149FC2-5271-4943-BD68-E9C938360E7F}"/>
              </a:ext>
            </a:extLst>
          </p:cNvPr>
          <p:cNvSpPr txBox="1"/>
          <p:nvPr/>
        </p:nvSpPr>
        <p:spPr>
          <a:xfrm>
            <a:off x="3855416" y="2042827"/>
            <a:ext cx="244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Reference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scenarios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D6036F-5095-459D-BC94-E9F81B5B649B}"/>
              </a:ext>
            </a:extLst>
          </p:cNvPr>
          <p:cNvSpPr txBox="1"/>
          <p:nvPr/>
        </p:nvSpPr>
        <p:spPr>
          <a:xfrm>
            <a:off x="4482174" y="3705250"/>
            <a:ext cx="263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8FEA08"/>
                </a:solidFill>
              </a:rPr>
              <a:t>Swale</a:t>
            </a:r>
            <a:r>
              <a:rPr lang="de-DE" sz="1600" dirty="0">
                <a:solidFill>
                  <a:srgbClr val="8FEA08"/>
                </a:solidFill>
              </a:rPr>
              <a:t> </a:t>
            </a:r>
            <a:r>
              <a:rPr lang="de-DE" sz="1600" dirty="0" err="1">
                <a:solidFill>
                  <a:srgbClr val="8FEA08"/>
                </a:solidFill>
              </a:rPr>
              <a:t>sedimentation</a:t>
            </a:r>
            <a:r>
              <a:rPr lang="de-DE" sz="1600" dirty="0">
                <a:solidFill>
                  <a:srgbClr val="8FEA08"/>
                </a:solidFill>
              </a:rPr>
              <a:t> (</a:t>
            </a:r>
            <a:r>
              <a:rPr lang="de-DE" sz="1600" dirty="0" err="1">
                <a:solidFill>
                  <a:srgbClr val="8FEA08"/>
                </a:solidFill>
              </a:rPr>
              <a:t>max</a:t>
            </a:r>
            <a:r>
              <a:rPr lang="de-DE" sz="1600" dirty="0">
                <a:solidFill>
                  <a:srgbClr val="8FEA08"/>
                </a:solidFill>
              </a:rPr>
              <a:t>)</a:t>
            </a:r>
            <a:endParaRPr lang="en-GB" sz="1600" dirty="0">
              <a:solidFill>
                <a:srgbClr val="8FEA08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71E0D9-C87A-4D0E-8A70-E8BACB0CA9B8}"/>
              </a:ext>
            </a:extLst>
          </p:cNvPr>
          <p:cNvSpPr txBox="1"/>
          <p:nvPr/>
        </p:nvSpPr>
        <p:spPr>
          <a:xfrm rot="16200000">
            <a:off x="-1396995" y="3582779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Flooding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area</a:t>
            </a:r>
            <a:r>
              <a:rPr lang="de-DE" sz="1600" dirty="0">
                <a:solidFill>
                  <a:srgbClr val="000000"/>
                </a:solidFill>
              </a:rPr>
              <a:t> &gt;10cm [m²]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A349F4-D883-4414-8C91-6B9B5D836632}"/>
              </a:ext>
            </a:extLst>
          </p:cNvPr>
          <p:cNvSpPr txBox="1"/>
          <p:nvPr/>
        </p:nvSpPr>
        <p:spPr>
          <a:xfrm>
            <a:off x="1830882" y="6309986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Rainfall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return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period</a:t>
            </a:r>
            <a:r>
              <a:rPr lang="de-DE" sz="1600" dirty="0">
                <a:solidFill>
                  <a:srgbClr val="000000"/>
                </a:solidFill>
              </a:rPr>
              <a:t> [</a:t>
            </a:r>
            <a:r>
              <a:rPr lang="de-DE" sz="1600" dirty="0" err="1">
                <a:solidFill>
                  <a:srgbClr val="000000"/>
                </a:solidFill>
              </a:rPr>
              <a:t>years</a:t>
            </a:r>
            <a:r>
              <a:rPr lang="de-DE" sz="1600" dirty="0">
                <a:solidFill>
                  <a:srgbClr val="000000"/>
                </a:solidFill>
              </a:rPr>
              <a:t>]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4" name="Inhaltsplatzhalter 8">
            <a:extLst>
              <a:ext uri="{FF2B5EF4-FFF2-40B4-BE49-F238E27FC236}">
                <a16:creationId xmlns:a16="http://schemas.microsoft.com/office/drawing/2014/main" id="{7A68A009-7D7D-4A61-9664-BF6CD9260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446" y="4725786"/>
            <a:ext cx="1713250" cy="11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04DA33-521E-4AA8-947B-147D0AC2EFD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15" y="1728408"/>
            <a:ext cx="1824588" cy="14096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185E8C5-BF04-4596-AB43-981D370E8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46" y="3231739"/>
            <a:ext cx="1725011" cy="114832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901C12C-1604-478B-9437-8A5822F601EC}"/>
              </a:ext>
            </a:extLst>
          </p:cNvPr>
          <p:cNvSpPr txBox="1"/>
          <p:nvPr/>
        </p:nvSpPr>
        <p:spPr>
          <a:xfrm>
            <a:off x="6854992" y="2233186"/>
            <a:ext cx="263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err="1">
                <a:solidFill>
                  <a:srgbClr val="8FEA08"/>
                </a:solidFill>
              </a:rPr>
              <a:t>Swale</a:t>
            </a:r>
            <a:r>
              <a:rPr lang="de-DE" sz="2000" dirty="0">
                <a:solidFill>
                  <a:srgbClr val="8FEA08"/>
                </a:solidFill>
              </a:rPr>
              <a:t> </a:t>
            </a:r>
            <a:r>
              <a:rPr lang="de-DE" sz="2000" dirty="0" err="1">
                <a:solidFill>
                  <a:srgbClr val="8FEA08"/>
                </a:solidFill>
              </a:rPr>
              <a:t>sedimentation</a:t>
            </a:r>
            <a:endParaRPr lang="en-GB" sz="2000" dirty="0">
              <a:solidFill>
                <a:srgbClr val="8FEA08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6642BD-1AE8-4EFF-BD64-A91743FC6DAA}"/>
              </a:ext>
            </a:extLst>
          </p:cNvPr>
          <p:cNvSpPr txBox="1"/>
          <p:nvPr/>
        </p:nvSpPr>
        <p:spPr>
          <a:xfrm>
            <a:off x="6854992" y="3451960"/>
            <a:ext cx="255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Permeable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pavement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clogging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84550AF-4E07-479A-B9FB-8382128ED017}"/>
              </a:ext>
            </a:extLst>
          </p:cNvPr>
          <p:cNvSpPr txBox="1"/>
          <p:nvPr/>
        </p:nvSpPr>
        <p:spPr>
          <a:xfrm>
            <a:off x="6854992" y="4946062"/>
            <a:ext cx="255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>
                <a:solidFill>
                  <a:srgbClr val="00B050"/>
                </a:solidFill>
              </a:rPr>
              <a:t>Green </a:t>
            </a:r>
            <a:r>
              <a:rPr lang="de-DE" sz="2000" dirty="0" err="1">
                <a:solidFill>
                  <a:srgbClr val="00B050"/>
                </a:solidFill>
              </a:rPr>
              <a:t>roof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  <a:r>
              <a:rPr lang="de-DE" sz="2000" dirty="0" err="1">
                <a:solidFill>
                  <a:srgbClr val="00B050"/>
                </a:solidFill>
              </a:rPr>
              <a:t>substrate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  <a:r>
              <a:rPr lang="de-DE" sz="2000" dirty="0" err="1">
                <a:solidFill>
                  <a:srgbClr val="00B050"/>
                </a:solidFill>
              </a:rPr>
              <a:t>erosion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6DBF0B1-DA70-4964-B565-7F8656382F6F}"/>
              </a:ext>
            </a:extLst>
          </p:cNvPr>
          <p:cNvSpPr/>
          <p:nvPr/>
        </p:nvSpPr>
        <p:spPr bwMode="auto">
          <a:xfrm>
            <a:off x="4303203" y="4716935"/>
            <a:ext cx="1985554" cy="13574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37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BE95B5D-D880-4B24-8534-9DBC09F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1554D-2AAA-49D7-AFCE-A5E2849F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55127C-C97F-43B9-B807-D25A73C1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Malfunctions</a:t>
            </a:r>
            <a:r>
              <a:rPr lang="de-DE" dirty="0"/>
              <a:t> in LIDs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80DBE-250B-45F4-9DAB-DEDCEF873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</a:t>
            </a:r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74CAF8DF-185C-4C98-9B88-9407315A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5"/>
          <a:stretch/>
        </p:blipFill>
        <p:spPr bwMode="auto">
          <a:xfrm>
            <a:off x="272023" y="1415395"/>
            <a:ext cx="6122601" cy="51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C93A28-85AD-4AFC-A7A7-100D043E04AA}"/>
              </a:ext>
            </a:extLst>
          </p:cNvPr>
          <p:cNvSpPr txBox="1"/>
          <p:nvPr/>
        </p:nvSpPr>
        <p:spPr>
          <a:xfrm>
            <a:off x="4612371" y="5570189"/>
            <a:ext cx="148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rgbClr val="07C408"/>
                </a:solidFill>
              </a:rPr>
              <a:t>Base</a:t>
            </a:r>
            <a:endParaRPr lang="en-GB" sz="1600" dirty="0">
              <a:solidFill>
                <a:srgbClr val="07C408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149FC2-5271-4943-BD68-E9C938360E7F}"/>
              </a:ext>
            </a:extLst>
          </p:cNvPr>
          <p:cNvSpPr txBox="1"/>
          <p:nvPr/>
        </p:nvSpPr>
        <p:spPr>
          <a:xfrm>
            <a:off x="3855416" y="2042827"/>
            <a:ext cx="244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Reference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</a:rPr>
              <a:t>scenarios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D6036F-5095-459D-BC94-E9F81B5B649B}"/>
              </a:ext>
            </a:extLst>
          </p:cNvPr>
          <p:cNvSpPr txBox="1"/>
          <p:nvPr/>
        </p:nvSpPr>
        <p:spPr>
          <a:xfrm>
            <a:off x="4482174" y="3705250"/>
            <a:ext cx="263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8FEA08"/>
                </a:solidFill>
              </a:rPr>
              <a:t>Swale</a:t>
            </a:r>
            <a:r>
              <a:rPr lang="de-DE" sz="1600" dirty="0">
                <a:solidFill>
                  <a:srgbClr val="8FEA08"/>
                </a:solidFill>
              </a:rPr>
              <a:t> </a:t>
            </a:r>
            <a:r>
              <a:rPr lang="de-DE" sz="1600" dirty="0" err="1">
                <a:solidFill>
                  <a:srgbClr val="8FEA08"/>
                </a:solidFill>
              </a:rPr>
              <a:t>sedimentation</a:t>
            </a:r>
            <a:r>
              <a:rPr lang="de-DE" sz="1600" dirty="0">
                <a:solidFill>
                  <a:srgbClr val="8FEA08"/>
                </a:solidFill>
              </a:rPr>
              <a:t> (</a:t>
            </a:r>
            <a:r>
              <a:rPr lang="de-DE" sz="1600" dirty="0" err="1">
                <a:solidFill>
                  <a:srgbClr val="8FEA08"/>
                </a:solidFill>
              </a:rPr>
              <a:t>max</a:t>
            </a:r>
            <a:r>
              <a:rPr lang="de-DE" sz="1600" dirty="0">
                <a:solidFill>
                  <a:srgbClr val="8FEA08"/>
                </a:solidFill>
              </a:rPr>
              <a:t>)</a:t>
            </a:r>
            <a:endParaRPr lang="en-GB" sz="1600" dirty="0">
              <a:solidFill>
                <a:srgbClr val="8FEA08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71E0D9-C87A-4D0E-8A70-E8BACB0CA9B8}"/>
              </a:ext>
            </a:extLst>
          </p:cNvPr>
          <p:cNvSpPr txBox="1"/>
          <p:nvPr/>
        </p:nvSpPr>
        <p:spPr>
          <a:xfrm rot="16200000">
            <a:off x="-1396995" y="3582779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Flooding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area</a:t>
            </a:r>
            <a:r>
              <a:rPr lang="de-DE" sz="1600" dirty="0">
                <a:solidFill>
                  <a:srgbClr val="000000"/>
                </a:solidFill>
              </a:rPr>
              <a:t> &gt;10cm [m²]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A349F4-D883-4414-8C91-6B9B5D836632}"/>
              </a:ext>
            </a:extLst>
          </p:cNvPr>
          <p:cNvSpPr txBox="1"/>
          <p:nvPr/>
        </p:nvSpPr>
        <p:spPr>
          <a:xfrm>
            <a:off x="1830882" y="6309986"/>
            <a:ext cx="34650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err="1">
                <a:solidFill>
                  <a:srgbClr val="000000"/>
                </a:solidFill>
              </a:rPr>
              <a:t>Rainfall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return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period</a:t>
            </a:r>
            <a:r>
              <a:rPr lang="de-DE" sz="1600" dirty="0">
                <a:solidFill>
                  <a:srgbClr val="000000"/>
                </a:solidFill>
              </a:rPr>
              <a:t> [</a:t>
            </a:r>
            <a:r>
              <a:rPr lang="de-DE" sz="1600" dirty="0" err="1">
                <a:solidFill>
                  <a:srgbClr val="000000"/>
                </a:solidFill>
              </a:rPr>
              <a:t>years</a:t>
            </a:r>
            <a:r>
              <a:rPr lang="de-DE" sz="1600" dirty="0">
                <a:solidFill>
                  <a:srgbClr val="000000"/>
                </a:solidFill>
              </a:rPr>
              <a:t>]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4" name="Inhaltsplatzhalter 8">
            <a:extLst>
              <a:ext uri="{FF2B5EF4-FFF2-40B4-BE49-F238E27FC236}">
                <a16:creationId xmlns:a16="http://schemas.microsoft.com/office/drawing/2014/main" id="{7A68A009-7D7D-4A61-9664-BF6CD9260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446" y="4725786"/>
            <a:ext cx="1713250" cy="11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04DA33-521E-4AA8-947B-147D0AC2EFD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15" y="1728408"/>
            <a:ext cx="1824588" cy="14096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185E8C5-BF04-4596-AB43-981D370E8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46" y="3231739"/>
            <a:ext cx="1725011" cy="114832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901C12C-1604-478B-9437-8A5822F601EC}"/>
              </a:ext>
            </a:extLst>
          </p:cNvPr>
          <p:cNvSpPr txBox="1"/>
          <p:nvPr/>
        </p:nvSpPr>
        <p:spPr>
          <a:xfrm>
            <a:off x="6854992" y="2233186"/>
            <a:ext cx="263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err="1">
                <a:solidFill>
                  <a:srgbClr val="8FEA08"/>
                </a:solidFill>
              </a:rPr>
              <a:t>Swale</a:t>
            </a:r>
            <a:r>
              <a:rPr lang="de-DE" sz="2000" dirty="0">
                <a:solidFill>
                  <a:srgbClr val="8FEA08"/>
                </a:solidFill>
              </a:rPr>
              <a:t> </a:t>
            </a:r>
            <a:r>
              <a:rPr lang="de-DE" sz="2000" dirty="0" err="1">
                <a:solidFill>
                  <a:srgbClr val="8FEA08"/>
                </a:solidFill>
              </a:rPr>
              <a:t>sedimentation</a:t>
            </a:r>
            <a:endParaRPr lang="en-GB" sz="2000" dirty="0">
              <a:solidFill>
                <a:srgbClr val="8FEA08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6642BD-1AE8-4EFF-BD64-A91743FC6DAA}"/>
              </a:ext>
            </a:extLst>
          </p:cNvPr>
          <p:cNvSpPr txBox="1"/>
          <p:nvPr/>
        </p:nvSpPr>
        <p:spPr>
          <a:xfrm>
            <a:off x="6854992" y="3451960"/>
            <a:ext cx="255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Permeable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pavement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</a:rPr>
              <a:t>clogging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84550AF-4E07-479A-B9FB-8382128ED017}"/>
              </a:ext>
            </a:extLst>
          </p:cNvPr>
          <p:cNvSpPr txBox="1"/>
          <p:nvPr/>
        </p:nvSpPr>
        <p:spPr>
          <a:xfrm>
            <a:off x="6854992" y="4946062"/>
            <a:ext cx="2555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>
                <a:solidFill>
                  <a:srgbClr val="00B050"/>
                </a:solidFill>
              </a:rPr>
              <a:t>Green </a:t>
            </a:r>
            <a:r>
              <a:rPr lang="de-DE" sz="2000" dirty="0" err="1">
                <a:solidFill>
                  <a:srgbClr val="00B050"/>
                </a:solidFill>
              </a:rPr>
              <a:t>roof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  <a:r>
              <a:rPr lang="de-DE" sz="2000" dirty="0" err="1">
                <a:solidFill>
                  <a:srgbClr val="00B050"/>
                </a:solidFill>
              </a:rPr>
              <a:t>substrate</a:t>
            </a:r>
            <a:r>
              <a:rPr lang="de-DE" sz="2000" dirty="0">
                <a:solidFill>
                  <a:srgbClr val="00B050"/>
                </a:solidFill>
              </a:rPr>
              <a:t> </a:t>
            </a:r>
            <a:r>
              <a:rPr lang="de-DE" sz="2000" dirty="0" err="1">
                <a:solidFill>
                  <a:srgbClr val="00B050"/>
                </a:solidFill>
              </a:rPr>
              <a:t>erosion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49AD69C-3722-4A2C-81A0-D0C96E28661A}"/>
              </a:ext>
            </a:extLst>
          </p:cNvPr>
          <p:cNvSpPr/>
          <p:nvPr/>
        </p:nvSpPr>
        <p:spPr bwMode="auto">
          <a:xfrm>
            <a:off x="4484180" y="2782625"/>
            <a:ext cx="2077065" cy="16481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93662" tIns="46802" rIns="193662" bIns="468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606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3C4371-E35A-4381-B7B3-5AF5E07B1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/>
              <a:t> </a:t>
            </a:r>
            <a:fld id="{24D88BD2-92E3-4C8D-BB13-E719AC78D6D8}" type="slidenum">
              <a:rPr lang="de-DE" smtClean="0"/>
              <a:pPr>
                <a:buFontTx/>
                <a:buNone/>
                <a:defRPr/>
              </a:pPr>
              <a:t>9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90E4A-9FF4-4501-BD75-AF1B9235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Small </a:t>
            </a:r>
            <a:r>
              <a:rPr lang="de-DE" dirty="0" err="1"/>
              <a:t>city</a:t>
            </a:r>
            <a:r>
              <a:rPr lang="de-DE" dirty="0"/>
              <a:t> Feldbach (Austria)</a:t>
            </a:r>
          </a:p>
          <a:p>
            <a:r>
              <a:rPr lang="de-DE" dirty="0"/>
              <a:t>1.3 km²</a:t>
            </a:r>
          </a:p>
          <a:p>
            <a:r>
              <a:rPr lang="de-DE" dirty="0"/>
              <a:t>2021 </a:t>
            </a:r>
            <a:r>
              <a:rPr lang="de-DE" dirty="0" err="1"/>
              <a:t>event</a:t>
            </a:r>
            <a:r>
              <a:rPr lang="de-DE" dirty="0"/>
              <a:t> (100 mm/1h)</a:t>
            </a:r>
          </a:p>
          <a:p>
            <a:pPr lvl="1"/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flooding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BCAAB9-2D06-4675-BFA9-E47E49EC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52077B-EC54-4EDD-A2AB-6C297785D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EGU General Assembly | HS7.6 Precipitation and urban hydrology |  May 26</a:t>
            </a:r>
            <a:r>
              <a:rPr lang="en-US" baseline="30000"/>
              <a:t>th</a:t>
            </a:r>
            <a:r>
              <a:rPr lang="en-US"/>
              <a:t>, 2022 | Vienna | Fabian Funke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C8B57F-6726-4496-B6AD-9A55108648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7887" r="16554" b="23177"/>
          <a:stretch/>
        </p:blipFill>
        <p:spPr bwMode="auto">
          <a:xfrm>
            <a:off x="4489757" y="1516063"/>
            <a:ext cx="7252846" cy="4837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8452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EJOND_de">
  <a:themeElements>
    <a:clrScheme name="netWORKS">
      <a:dk1>
        <a:sysClr val="windowText" lastClr="000000"/>
      </a:dk1>
      <a:lt1>
        <a:sysClr val="window" lastClr="FFFFFF"/>
      </a:lt1>
      <a:dk2>
        <a:srgbClr val="0081A4"/>
      </a:dk2>
      <a:lt2>
        <a:srgbClr val="F0EEE5"/>
      </a:lt2>
      <a:accent1>
        <a:srgbClr val="0081A4"/>
      </a:accent1>
      <a:accent2>
        <a:srgbClr val="D9DAD8"/>
      </a:accent2>
      <a:accent3>
        <a:srgbClr val="74E1FF"/>
      </a:accent3>
      <a:accent4>
        <a:srgbClr val="A2A5A0"/>
      </a:accent4>
      <a:accent5>
        <a:srgbClr val="B9F0FF"/>
      </a:accent5>
      <a:accent6>
        <a:srgbClr val="6C6F69"/>
      </a:accent6>
      <a:hlink>
        <a:srgbClr val="0085A9"/>
      </a:hlink>
      <a:folHlink>
        <a:srgbClr val="004C61"/>
      </a:folHlink>
    </a:clrScheme>
    <a:fontScheme name="Cuve_templ_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93662" tIns="46802" rIns="193662" bIns="4680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93662" tIns="46802" rIns="193662" bIns="4680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ve_templ_201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ve_templ_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ve_templ_201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ve_templ_201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ve_templ_201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ve_templ_201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ve_templ_201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netWORKS_4_de</Template>
  <TotalTime>0</TotalTime>
  <Words>878</Words>
  <Application>Microsoft Office PowerPoint</Application>
  <PresentationFormat>Breitbild</PresentationFormat>
  <Paragraphs>119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Bahnschrift SemiBold</vt:lpstr>
      <vt:lpstr>Bahnschrift SemiBold SemiConden</vt:lpstr>
      <vt:lpstr>Times New Roman</vt:lpstr>
      <vt:lpstr>Verdana</vt:lpstr>
      <vt:lpstr>Wingdings</vt:lpstr>
      <vt:lpstr>Wingdings 3</vt:lpstr>
      <vt:lpstr>BEJOND_de</vt:lpstr>
      <vt:lpstr>Impact of malfunctions on urban drainage for different design rainfall events </vt:lpstr>
      <vt:lpstr>Extreme events and malfunctions</vt:lpstr>
      <vt:lpstr>Case study</vt:lpstr>
      <vt:lpstr>Integrated 1D/2D urban flood modelling</vt:lpstr>
      <vt:lpstr>Results – flooding area</vt:lpstr>
      <vt:lpstr>Malfunctions in „grey“ infrastructure</vt:lpstr>
      <vt:lpstr>Malfunctions in LIDs</vt:lpstr>
      <vt:lpstr>Malfunctions in LIDs</vt:lpstr>
      <vt:lpstr>Real world case study</vt:lpstr>
      <vt:lpstr>Thank you for your attention!</vt:lpstr>
    </vt:vector>
  </TitlesOfParts>
  <Company>KWB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Vorauswahl Bausteine / Maßnahmen</dc:title>
  <dc:creator>Andreas Matzinger</dc:creator>
  <cp:lastModifiedBy>Funke, Fabian</cp:lastModifiedBy>
  <cp:revision>273</cp:revision>
  <dcterms:created xsi:type="dcterms:W3CDTF">2018-02-12T21:16:16Z</dcterms:created>
  <dcterms:modified xsi:type="dcterms:W3CDTF">2022-05-26T16:04:05Z</dcterms:modified>
</cp:coreProperties>
</file>