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75" r:id="rId5"/>
    <p:sldId id="260" r:id="rId6"/>
    <p:sldId id="261" r:id="rId7"/>
    <p:sldId id="540" r:id="rId8"/>
    <p:sldId id="276" r:id="rId9"/>
    <p:sldId id="542" r:id="rId10"/>
    <p:sldId id="543" r:id="rId11"/>
    <p:sldId id="272" r:id="rId12"/>
    <p:sldId id="279" r:id="rId13"/>
    <p:sldId id="280" r:id="rId14"/>
    <p:sldId id="271" r:id="rId15"/>
    <p:sldId id="539" r:id="rId16"/>
    <p:sldId id="258" r:id="rId17"/>
    <p:sldId id="277" r:id="rId18"/>
    <p:sldId id="278" r:id="rId19"/>
    <p:sldId id="5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494" autoAdjust="0"/>
  </p:normalViewPr>
  <p:slideViewPr>
    <p:cSldViewPr snapToGrid="0">
      <p:cViewPr varScale="1">
        <p:scale>
          <a:sx n="61" d="100"/>
          <a:sy n="61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B8C3E-989E-4B35-ADD5-61D974D7793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B467F-0217-4B59-935E-A2191895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7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B467F-0217-4B59-935E-A2191895A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B467F-0217-4B59-935E-A2191895A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Open Sans" panose="020B0606030504020204" pitchFamily="34" charset="0"/>
              </a:rPr>
              <a:t>This study aims to develop a dynamic framework for smart river health ecosystem monitoring, employing citizen science and remote sensing. This concept uses hydro-morphological and biological river indicators, combined with machine learning algorithms to analyze spatiotemporal data.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B467F-0217-4B59-935E-A2191895A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B467F-0217-4B59-935E-A2191895A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0A17-A98C-446B-8EB1-5B2E431400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err="1"/>
              <a:t>Where</a:t>
            </a:r>
            <a:r>
              <a:rPr lang="es-MX" sz="1200" dirty="0"/>
              <a:t> </a:t>
            </a:r>
            <a:r>
              <a:rPr lang="es-MX" sz="1200" dirty="0" err="1"/>
              <a:t>does</a:t>
            </a:r>
            <a:r>
              <a:rPr lang="es-MX" sz="1200" dirty="0"/>
              <a:t> </a:t>
            </a:r>
            <a:r>
              <a:rPr lang="es-MX" sz="1200" dirty="0" err="1"/>
              <a:t>citizen</a:t>
            </a:r>
            <a:r>
              <a:rPr lang="es-MX" sz="1200" dirty="0"/>
              <a:t> </a:t>
            </a:r>
            <a:r>
              <a:rPr lang="es-MX" sz="1200" dirty="0" err="1"/>
              <a:t>science</a:t>
            </a:r>
            <a:r>
              <a:rPr lang="es-MX" sz="1200" dirty="0"/>
              <a:t> and machine </a:t>
            </a:r>
            <a:r>
              <a:rPr lang="es-MX" sz="1200" dirty="0" err="1"/>
              <a:t>learning</a:t>
            </a:r>
            <a:r>
              <a:rPr lang="es-MX" sz="1200" dirty="0"/>
              <a:t> </a:t>
            </a:r>
            <a:r>
              <a:rPr lang="es-MX" sz="1200" dirty="0" err="1"/>
              <a:t>fit</a:t>
            </a:r>
            <a:r>
              <a:rPr lang="es-MX" sz="1200" dirty="0"/>
              <a:t> in </a:t>
            </a:r>
            <a:r>
              <a:rPr lang="es-MX" sz="1200" dirty="0" err="1"/>
              <a:t>the</a:t>
            </a:r>
            <a:r>
              <a:rPr lang="es-MX" sz="1200" dirty="0"/>
              <a:t> </a:t>
            </a:r>
            <a:r>
              <a:rPr lang="es-MX" sz="1200" dirty="0" err="1"/>
              <a:t>river</a:t>
            </a:r>
            <a:r>
              <a:rPr lang="es-MX" sz="1200" dirty="0"/>
              <a:t> </a:t>
            </a:r>
            <a:r>
              <a:rPr lang="es-MX" sz="1200" dirty="0" err="1"/>
              <a:t>health</a:t>
            </a:r>
            <a:r>
              <a:rPr lang="es-MX" sz="1200" dirty="0"/>
              <a:t> </a:t>
            </a:r>
            <a:r>
              <a:rPr lang="es-MX" sz="1200" dirty="0" err="1"/>
              <a:t>assessment</a:t>
            </a:r>
            <a:r>
              <a:rPr lang="es-MX" sz="1200" dirty="0"/>
              <a:t> </a:t>
            </a:r>
            <a:r>
              <a:rPr lang="es-MX" sz="1200" dirty="0" err="1"/>
              <a:t>contribution</a:t>
            </a:r>
            <a:r>
              <a:rPr lang="es-MX" sz="1200" dirty="0"/>
              <a:t>? 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B467F-0217-4B59-935E-A2191895A1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E2C7-FB88-DC33-17E0-60B2DF370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2F763-E713-17A3-92BA-BEC6798B4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B2DF-B4A4-865E-4E0E-43ACD50B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4DD-0E38-4380-5E18-5B351133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19597-9F2B-7788-C4F2-AC0A3861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4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02B9-EFFC-A608-0247-D67E652E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64557-6D77-C80C-FD45-64A65348B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6818F-5D58-83CC-FCDD-CF854B58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E7B75-9A8D-D125-7A75-16812D0B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07506-D062-90C0-83BB-4FC6683B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D68818-2E4E-8BC0-3432-3CB0A795D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D42A4-94B1-4929-C97E-6A276C86A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C96C-F222-11A7-BF32-7843155E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12740-7593-F353-4F5B-216781C8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8773-7390-325C-7EE2-EA6802A3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89A7-6C32-8049-3856-FFA6A767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67FD-FF21-6EFE-50B8-56B62B032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BB222-9DE0-FB33-D22D-DF8B7B8D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0A1CF-907D-7279-89D8-EEAF7E35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3A3B3-78D6-C0F0-E437-F110D627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1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4488-03FA-F506-929F-E79C7F87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0EAB3-5B7F-7B1F-11D0-113257659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AE9DF-3519-1D5A-4249-46D596FB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DB4B-07DA-A55A-F5DD-3FA6E0C9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3944-177D-B63E-3656-2F2D97A9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2CA2-A0B5-3650-D47B-2A262495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4FC44-0B5E-D271-485F-5B4C0D3CE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715E3-F857-0A2F-E162-2F83DE24D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F04FC-907B-7448-FA51-20A6DAB88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B765B-0F0F-2705-99D2-308C82D8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F55E8-78B9-59BA-631E-3A3E09FF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5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2E66-56B3-9A9D-060C-ADA90A89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6A78F-A77C-1947-68F8-D74EBBA0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AD1D6-3AD6-A9A3-A6F7-6DE56F87D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2A6D26-266A-ADDF-FB36-B574CEB33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E4AA80-FA82-FA38-B23D-C07A93BDE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F80C5-50A0-FFB5-4A0A-AB28FC104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D8D34-00C1-0C88-B4EE-0A320242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278CE-8EA6-8732-87A8-6264B909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9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185C-DB45-52A4-5364-FC1AF953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F5BA9-8E0C-3A38-6144-BA053F56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74E12-01B7-2B7A-393E-F79F02DB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929AD-B18F-F1CC-2F8B-DB15C591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9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2374D-76E1-4A8A-21A4-35965720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C184C-ABE2-2529-34D9-0DC64D10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837E0-FD25-5C85-5103-6A04EA81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0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F0A3-AD4A-3192-189F-4B56B249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F6BE-D508-0125-1AB6-21F080D1B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46490-696D-9029-D992-6C9BB41C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DAB05-C69F-78EC-2B90-366AE695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578A1-D44C-DBFA-4577-A7025783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94BBE-12D5-5845-8B33-8E713B53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3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B977-B09F-3B42-2889-886633E1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1B3B9-D019-CFEF-A79E-8219ED379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C245A-A5D4-FFC8-8C77-A9C65D62E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8B13D-4C41-A591-A2AF-12E4EC69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BC915-690E-B3D2-ED22-92536C1F1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E4414-F5C4-2CBC-C684-98258EC2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3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623CC-D0B9-F42B-5C4B-151CE204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AAAB8-1A28-9AB4-5479-8327E6985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2B0EC-1673-1CC3-FD04-C160993A6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A91AC-1FD6-4D0D-96A1-5922BF865B8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25F8-44FF-FD75-FC11-F7E8C0D96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AAC6F-70E9-4F39-519C-817E8BCC3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F1B6D-49D0-4144-BBF7-09AD9245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smart-and-dynamic-river-health/home" TargetMode="External"/><Relationship Id="rId2" Type="http://schemas.openxmlformats.org/officeDocument/2006/relationships/hyperlink" Target="https://www.facebook.com/VigilandoRiosArroyo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ve.epicollect.net/project/impactos-humanos-en-rios-y-arroyos-mx" TargetMode="External"/><Relationship Id="rId5" Type="http://schemas.openxmlformats.org/officeDocument/2006/relationships/hyperlink" Target="https://www.inaturalist.org/projects/ahuacapan-river-bioblitz-2021" TargetMode="External"/><Relationship Id="rId4" Type="http://schemas.openxmlformats.org/officeDocument/2006/relationships/hyperlink" Target="https://www.un-ihe.org/news/ihe-delft-phd-researcher-supports-citizen-science-river-biodiversity-mexico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jpeg"/><Relationship Id="rId10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C7D3-D393-A95F-8B24-4C4933AC9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429" y="650884"/>
            <a:ext cx="6361833" cy="2387600"/>
          </a:xfrm>
        </p:spPr>
        <p:txBody>
          <a:bodyPr>
            <a:no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framework proposal for river health assessment integrating citizen science and machine learning</a:t>
            </a:r>
            <a:r>
              <a:rPr lang="es-MX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E2A1B-C7A7-C152-D152-BE0E0237D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17" y="3437120"/>
            <a:ext cx="5439104" cy="16557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dirty="0"/>
              <a:t>PhD </a:t>
            </a:r>
            <a:r>
              <a:rPr lang="es-MX" dirty="0" err="1"/>
              <a:t>Fellow</a:t>
            </a:r>
            <a:r>
              <a:rPr lang="es-MX" dirty="0"/>
              <a:t>: Enya Roseli Enriquez Brambila</a:t>
            </a:r>
            <a:endParaRPr lang="en-US" dirty="0"/>
          </a:p>
          <a:p>
            <a:r>
              <a:rPr lang="en-US" dirty="0"/>
              <a:t>Co-promoter: Prof. Dimitri </a:t>
            </a:r>
            <a:r>
              <a:rPr lang="en-US" dirty="0" err="1"/>
              <a:t>Solomatine</a:t>
            </a:r>
            <a:r>
              <a:rPr lang="en-US" dirty="0"/>
              <a:t> (IHE Delft; TU Delft)</a:t>
            </a:r>
          </a:p>
          <a:p>
            <a:r>
              <a:rPr lang="en-GB" dirty="0"/>
              <a:t>Co-promoter: Prof. Michael McClain (IHE Delft)</a:t>
            </a:r>
            <a:endParaRPr lang="en-US" dirty="0"/>
          </a:p>
          <a:p>
            <a:r>
              <a:rPr lang="en-GB" dirty="0"/>
              <a:t>Supervisor: </a:t>
            </a:r>
            <a:r>
              <a:rPr lang="en-GB" dirty="0" err="1"/>
              <a:t>Dr.</a:t>
            </a:r>
            <a:r>
              <a:rPr lang="en-GB" dirty="0"/>
              <a:t> Gerald </a:t>
            </a:r>
            <a:r>
              <a:rPr lang="en-GB" dirty="0" err="1"/>
              <a:t>Corzo</a:t>
            </a:r>
            <a:r>
              <a:rPr lang="en-GB" dirty="0"/>
              <a:t> (IHE Delft)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400A1E-4D24-0CBD-17C0-D68C163C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60" y="5339426"/>
            <a:ext cx="1828800" cy="800100"/>
          </a:xfrm>
          <a:prstGeom prst="rect">
            <a:avLst/>
          </a:prstGeom>
        </p:spPr>
      </p:pic>
      <p:pic>
        <p:nvPicPr>
          <p:cNvPr id="14" name="Picture 13" descr="IHE Delft - Netherlands Centre for Coastal Research">
            <a:extLst>
              <a:ext uri="{FF2B5EF4-FFF2-40B4-BE49-F238E27FC236}">
                <a16:creationId xmlns:a16="http://schemas.microsoft.com/office/drawing/2014/main" id="{0067AB4E-3D51-4680-8761-4560B9DF1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54" y="5251300"/>
            <a:ext cx="1814830" cy="9594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4695344-6639-832F-4DF8-2D51BF630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72" y="5262432"/>
            <a:ext cx="1415415" cy="904875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FDDE45-59E4-6725-8C73-C9DC207BB6A9}"/>
              </a:ext>
            </a:extLst>
          </p:cNvPr>
          <p:cNvSpPr/>
          <p:nvPr/>
        </p:nvSpPr>
        <p:spPr>
          <a:xfrm flipH="1">
            <a:off x="259684" y="252248"/>
            <a:ext cx="6572929" cy="635350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68E57D-8A2F-9911-94F6-43FA5C434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689" y="650884"/>
            <a:ext cx="4840015" cy="35385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BC3F12-77A0-C33C-645F-B39F550D3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689" y="4462120"/>
            <a:ext cx="1655762" cy="1655762"/>
          </a:xfrm>
          <a:prstGeom prst="rect">
            <a:avLst/>
          </a:prstGeom>
        </p:spPr>
      </p:pic>
      <p:pic>
        <p:nvPicPr>
          <p:cNvPr id="30" name="Imagen 3">
            <a:extLst>
              <a:ext uri="{FF2B5EF4-FFF2-40B4-BE49-F238E27FC236}">
                <a16:creationId xmlns:a16="http://schemas.microsoft.com/office/drawing/2014/main" id="{406AC95D-8327-5324-A858-3D543BAE39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8160"/>
          <a:stretch/>
        </p:blipFill>
        <p:spPr>
          <a:xfrm>
            <a:off x="9181755" y="4541266"/>
            <a:ext cx="2752949" cy="1576616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8BE954-8332-7952-3ABE-3C24261F73CF}"/>
              </a:ext>
            </a:extLst>
          </p:cNvPr>
          <p:cNvCxnSpPr/>
          <p:nvPr/>
        </p:nvCxnSpPr>
        <p:spPr>
          <a:xfrm>
            <a:off x="8045877" y="4189453"/>
            <a:ext cx="0" cy="490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403374-CB38-270A-7806-BE475D264A75}"/>
              </a:ext>
            </a:extLst>
          </p:cNvPr>
          <p:cNvCxnSpPr>
            <a:cxnSpLocks/>
          </p:cNvCxnSpPr>
          <p:nvPr/>
        </p:nvCxnSpPr>
        <p:spPr>
          <a:xfrm>
            <a:off x="8818386" y="5292960"/>
            <a:ext cx="3160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59311-F9C0-FD8A-1A43-3E710F57D3B5}"/>
              </a:ext>
            </a:extLst>
          </p:cNvPr>
          <p:cNvSpPr txBox="1"/>
          <p:nvPr/>
        </p:nvSpPr>
        <p:spPr>
          <a:xfrm>
            <a:off x="628890" y="6267359"/>
            <a:ext cx="6093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effectLst/>
                <a:latin typeface="Open Sans" panose="020B0606030504020204" pitchFamily="34" charset="0"/>
              </a:rPr>
              <a:t>EGU22-6656</a:t>
            </a:r>
          </a:p>
          <a:p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348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31362B59-208F-F2B6-C42E-8BD6176D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4810"/>
          <a:stretch/>
        </p:blipFill>
        <p:spPr>
          <a:xfrm>
            <a:off x="0" y="-591070"/>
            <a:ext cx="12486290" cy="744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29AB0-0847-A261-75F4-DAD3708B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90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Gracias </a:t>
            </a:r>
            <a:r>
              <a:rPr lang="es-MX" sz="6000" dirty="0"/>
              <a:t>/ </a:t>
            </a:r>
            <a:r>
              <a:rPr lang="es-MX" sz="6000" dirty="0" err="1"/>
              <a:t>Thank</a:t>
            </a:r>
            <a:r>
              <a:rPr lang="es-MX" sz="6000" dirty="0"/>
              <a:t> you  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E464-64A8-3F04-61F1-A368B05D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00795"/>
            <a:ext cx="10515600" cy="3008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 err="1"/>
              <a:t>Linkedin</a:t>
            </a:r>
            <a:r>
              <a:rPr lang="es-MX" sz="2000" dirty="0"/>
              <a:t>: Enya Roseli Enriquez </a:t>
            </a:r>
          </a:p>
          <a:p>
            <a:pPr marL="0" indent="0">
              <a:buNone/>
            </a:pPr>
            <a:r>
              <a:rPr lang="es-MX" sz="2000" dirty="0"/>
              <a:t>Email: e.enriquezbrambila@un-ihe.org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2E708-7619-8299-BE34-F11FBC3EC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108" y="4832699"/>
            <a:ext cx="1828800" cy="805763"/>
          </a:xfrm>
          <a:prstGeom prst="rect">
            <a:avLst/>
          </a:prstGeom>
        </p:spPr>
      </p:pic>
      <p:pic>
        <p:nvPicPr>
          <p:cNvPr id="9" name="Picture 8" descr="IHE Delft - Netherlands Centre for Coastal Research">
            <a:extLst>
              <a:ext uri="{FF2B5EF4-FFF2-40B4-BE49-F238E27FC236}">
                <a16:creationId xmlns:a16="http://schemas.microsoft.com/office/drawing/2014/main" id="{20A0C37A-E2C7-518B-E093-9F4ADB577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108" y="3452648"/>
            <a:ext cx="1814830" cy="9662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F5FC540-9215-4A63-33B5-3B330856E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26" y="2328821"/>
            <a:ext cx="1415415" cy="911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71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1D20-3B37-B448-2B64-0F61A368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60" y="2561267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ANEXUS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0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3D73-2DF1-984D-B7B9-F887B392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42"/>
            <a:ext cx="12192000" cy="1325563"/>
          </a:xfrm>
        </p:spPr>
        <p:txBody>
          <a:bodyPr>
            <a:noAutofit/>
          </a:bodyPr>
          <a:lstStyle/>
          <a:p>
            <a:r>
              <a:rPr lang="en-US" sz="2400" b="1" dirty="0"/>
              <a:t>River Health Condition Framework Assessment </a:t>
            </a:r>
            <a:br>
              <a:rPr lang="en-US" sz="2400" b="1" dirty="0"/>
            </a:br>
            <a:r>
              <a:rPr lang="en-US" sz="2400" b="1" dirty="0"/>
              <a:t>integrating geoinformation, citizen science and machine learning</a:t>
            </a:r>
            <a:br>
              <a:rPr lang="en-US" sz="2400" b="1" dirty="0"/>
            </a:br>
            <a:r>
              <a:rPr lang="en-US" sz="1800" b="1" dirty="0"/>
              <a:t>PhD process by Enya Roseli Enriquez Brambila 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FDE3-574E-D21A-3254-743D3399B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6717" y="1596399"/>
            <a:ext cx="7847381" cy="49242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DCED3-B344-4C98-A9D6-2E4F216A81CA}"/>
              </a:ext>
            </a:extLst>
          </p:cNvPr>
          <p:cNvSpPr txBox="1"/>
          <p:nvPr/>
        </p:nvSpPr>
        <p:spPr>
          <a:xfrm>
            <a:off x="10354099" y="3720662"/>
            <a:ext cx="1837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RHC: </a:t>
            </a:r>
            <a:r>
              <a:rPr lang="es-MX" sz="1100" dirty="0" err="1"/>
              <a:t>River</a:t>
            </a:r>
            <a:r>
              <a:rPr lang="es-MX" sz="1100" dirty="0"/>
              <a:t> </a:t>
            </a:r>
            <a:r>
              <a:rPr lang="es-MX" sz="1100" dirty="0" err="1"/>
              <a:t>Health</a:t>
            </a:r>
            <a:r>
              <a:rPr lang="es-MX" sz="1100" dirty="0"/>
              <a:t> </a:t>
            </a:r>
            <a:r>
              <a:rPr lang="es-MX" sz="1100" dirty="0" err="1"/>
              <a:t>Condition</a:t>
            </a:r>
            <a:r>
              <a:rPr lang="es-MX" sz="1100" dirty="0"/>
              <a:t> HIP: Human </a:t>
            </a:r>
            <a:r>
              <a:rPr lang="es-MX" sz="1100" dirty="0" err="1"/>
              <a:t>Impact</a:t>
            </a:r>
            <a:r>
              <a:rPr lang="es-MX" sz="1100" dirty="0"/>
              <a:t> </a:t>
            </a:r>
            <a:r>
              <a:rPr lang="es-MX" sz="1100" dirty="0" err="1"/>
              <a:t>Pressure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833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id="{D347EF4E-9688-E876-C6E8-9AA6B069D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8160"/>
          <a:stretch/>
        </p:blipFill>
        <p:spPr>
          <a:xfrm>
            <a:off x="7933120" y="5571067"/>
            <a:ext cx="2247130" cy="1286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53AC6-130D-B3F9-C194-08A64F01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5" y="0"/>
            <a:ext cx="10484069" cy="5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9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2B80-3D21-BBAE-8EAC-4E0B3B61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93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3600" dirty="0" err="1"/>
              <a:t>Available</a:t>
            </a:r>
            <a:r>
              <a:rPr lang="es-MX" sz="3600" dirty="0"/>
              <a:t> </a:t>
            </a:r>
            <a:r>
              <a:rPr lang="es-MX" sz="3600" dirty="0" err="1"/>
              <a:t>datasets</a:t>
            </a:r>
            <a:r>
              <a:rPr lang="es-MX" sz="3600" dirty="0"/>
              <a:t> </a:t>
            </a:r>
            <a:r>
              <a:rPr lang="es-MX" sz="3600" dirty="0" err="1"/>
              <a:t>to</a:t>
            </a:r>
            <a:r>
              <a:rPr lang="es-MX" sz="3600" dirty="0"/>
              <a:t> use </a:t>
            </a:r>
            <a:r>
              <a:rPr lang="es-MX" sz="3600" dirty="0" err="1"/>
              <a:t>with</a:t>
            </a:r>
            <a:r>
              <a:rPr lang="es-MX" sz="3600" dirty="0"/>
              <a:t> machine </a:t>
            </a:r>
            <a:r>
              <a:rPr lang="es-MX" sz="3600" dirty="0" err="1"/>
              <a:t>learning</a:t>
            </a:r>
            <a:r>
              <a:rPr lang="es-MX" sz="3600" dirty="0"/>
              <a:t> </a:t>
            </a:r>
            <a:r>
              <a:rPr lang="es-MX" sz="3600" dirty="0" err="1"/>
              <a:t>for</a:t>
            </a:r>
            <a:r>
              <a:rPr lang="es-MX" sz="3600" dirty="0"/>
              <a:t> </a:t>
            </a:r>
            <a:r>
              <a:rPr lang="es-MX" sz="3600" dirty="0" err="1"/>
              <a:t>River</a:t>
            </a:r>
            <a:r>
              <a:rPr lang="es-MX" sz="3600" dirty="0"/>
              <a:t> </a:t>
            </a:r>
            <a:r>
              <a:rPr lang="es-MX" sz="3600" dirty="0" err="1"/>
              <a:t>Health</a:t>
            </a:r>
            <a:r>
              <a:rPr lang="es-MX" sz="3600" dirty="0"/>
              <a:t> 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7B893-937E-ED4B-AE2B-4C564C2C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93" y="1289514"/>
            <a:ext cx="10896805" cy="5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2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915FAAA-FCC0-4CE7-92A1-B4C72C7962E5}"/>
              </a:ext>
            </a:extLst>
          </p:cNvPr>
          <p:cNvSpPr/>
          <p:nvPr/>
        </p:nvSpPr>
        <p:spPr>
          <a:xfrm>
            <a:off x="-9832" y="0"/>
            <a:ext cx="12201832" cy="9682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659D57B-9BC2-482D-8F00-DEA5B377BECF}"/>
              </a:ext>
            </a:extLst>
          </p:cNvPr>
          <p:cNvSpPr txBox="1"/>
          <p:nvPr/>
        </p:nvSpPr>
        <p:spPr>
          <a:xfrm>
            <a:off x="187084" y="106552"/>
            <a:ext cx="95560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4400" dirty="0" err="1"/>
              <a:t>Integrating</a:t>
            </a:r>
            <a:r>
              <a:rPr lang="es-MX" sz="4400" dirty="0"/>
              <a:t> </a:t>
            </a:r>
            <a:r>
              <a:rPr lang="es-MX" sz="4400" dirty="0" err="1"/>
              <a:t>through</a:t>
            </a:r>
            <a:r>
              <a:rPr lang="es-MX" sz="4400" dirty="0"/>
              <a:t> </a:t>
            </a:r>
            <a:r>
              <a:rPr lang="es-MX" sz="4400" dirty="0" err="1"/>
              <a:t>Scalability</a:t>
            </a:r>
            <a:r>
              <a:rPr lang="es-MX" sz="4400" dirty="0"/>
              <a:t> </a:t>
            </a:r>
            <a:r>
              <a:rPr lang="es-MX" sz="4400" dirty="0" err="1"/>
              <a:t>of</a:t>
            </a:r>
            <a:r>
              <a:rPr lang="es-MX" sz="4400" dirty="0"/>
              <a:t> data   </a:t>
            </a:r>
            <a:endParaRPr lang="en-US" sz="4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733CA4-1F77-499D-A8BE-AED6E7407608}"/>
              </a:ext>
            </a:extLst>
          </p:cNvPr>
          <p:cNvSpPr txBox="1"/>
          <p:nvPr/>
        </p:nvSpPr>
        <p:spPr>
          <a:xfrm>
            <a:off x="7304866" y="1970145"/>
            <a:ext cx="4467490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err="1"/>
              <a:t>Hypothetical</a:t>
            </a:r>
            <a:r>
              <a:rPr lang="es-MX" b="1" dirty="0"/>
              <a:t> </a:t>
            </a:r>
            <a:r>
              <a:rPr lang="es-MX" b="1" dirty="0" err="1"/>
              <a:t>Example</a:t>
            </a:r>
            <a:r>
              <a:rPr lang="es-MX" b="1" dirty="0"/>
              <a:t> </a:t>
            </a:r>
            <a:r>
              <a:rPr lang="es-MX" b="1" dirty="0" err="1"/>
              <a:t>of</a:t>
            </a:r>
            <a:r>
              <a:rPr lang="es-MX" b="1" dirty="0"/>
              <a:t> </a:t>
            </a:r>
            <a:r>
              <a:rPr lang="es-MX" b="1" dirty="0" err="1"/>
              <a:t>Different</a:t>
            </a:r>
            <a:r>
              <a:rPr lang="es-MX" b="1" dirty="0"/>
              <a:t> </a:t>
            </a:r>
            <a:r>
              <a:rPr lang="es-MX" b="1" dirty="0" err="1"/>
              <a:t>Scalable</a:t>
            </a:r>
            <a:r>
              <a:rPr lang="es-MX" b="1" dirty="0"/>
              <a:t> </a:t>
            </a:r>
            <a:r>
              <a:rPr lang="es-MX" b="1" dirty="0" err="1"/>
              <a:t>Integration</a:t>
            </a:r>
            <a:r>
              <a:rPr lang="es-MX" b="1" dirty="0"/>
              <a:t> </a:t>
            </a:r>
            <a:r>
              <a:rPr lang="es-MX" b="1" dirty="0" err="1"/>
              <a:t>Methods</a:t>
            </a:r>
            <a:r>
              <a:rPr lang="es-MX" dirty="0"/>
              <a:t>:</a:t>
            </a:r>
          </a:p>
          <a:p>
            <a:r>
              <a:rPr lang="es-MX" dirty="0"/>
              <a:t>1) Simple Mean: 40+80+40+50 / 4 =52.5</a:t>
            </a:r>
          </a:p>
          <a:p>
            <a:r>
              <a:rPr lang="es-MX" dirty="0"/>
              <a:t> </a:t>
            </a:r>
          </a:p>
          <a:p>
            <a:r>
              <a:rPr lang="es-MX" dirty="0"/>
              <a:t>2) </a:t>
            </a:r>
            <a:r>
              <a:rPr lang="es-MX" dirty="0" err="1"/>
              <a:t>Weighted</a:t>
            </a:r>
            <a:r>
              <a:rPr lang="en-US" dirty="0"/>
              <a:t> Mean: (2X40) + (1X80) + (1X40) + (1X50) / 5 = 50 </a:t>
            </a:r>
          </a:p>
          <a:p>
            <a:endParaRPr lang="en-US" dirty="0"/>
          </a:p>
          <a:p>
            <a:r>
              <a:rPr lang="en-US" dirty="0"/>
              <a:t>3) Geometric Mean: 4√40X80X40X50N= 50.2</a:t>
            </a:r>
          </a:p>
          <a:p>
            <a:endParaRPr lang="en-US" dirty="0"/>
          </a:p>
          <a:p>
            <a:r>
              <a:rPr lang="en-US" dirty="0"/>
              <a:t>4) Mode: 40, 80, 40, 50 = 40 </a:t>
            </a:r>
          </a:p>
          <a:p>
            <a:endParaRPr lang="en-US" dirty="0"/>
          </a:p>
          <a:p>
            <a:r>
              <a:rPr lang="en-US" dirty="0"/>
              <a:t>5) Principal Precaution: 40, 80, 40, 50 =40</a:t>
            </a:r>
            <a:endParaRPr lang="es-MX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5E422-60E9-4101-8D62-AE30F090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6595-8E6B-4396-A26E-5284FCA1F29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89A1C-C764-475C-2F69-22C66905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64" y="4208616"/>
            <a:ext cx="4000523" cy="1851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7E9BC7-5772-7319-B141-E4BEA539B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9" y="1495654"/>
            <a:ext cx="6350785" cy="259347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07C644-BA85-E009-37E4-15B0D8C01FD8}"/>
              </a:ext>
            </a:extLst>
          </p:cNvPr>
          <p:cNvSpPr txBox="1"/>
          <p:nvPr/>
        </p:nvSpPr>
        <p:spPr>
          <a:xfrm>
            <a:off x="0" y="6352143"/>
            <a:ext cx="613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Clapcott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BB3-6484-E2DB-AFF7-500EC121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Storyline about river health assessment frameworks 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DB158-4BA7-DD24-64D4-16F5871EB3BB}"/>
              </a:ext>
            </a:extLst>
          </p:cNvPr>
          <p:cNvSpPr/>
          <p:nvPr/>
        </p:nvSpPr>
        <p:spPr>
          <a:xfrm>
            <a:off x="1056290" y="1811194"/>
            <a:ext cx="2525767" cy="4328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b="1" dirty="0"/>
              <a:t>Data </a:t>
            </a:r>
            <a:r>
              <a:rPr lang="es-MX" b="1" dirty="0" err="1"/>
              <a:t>Collection</a:t>
            </a:r>
            <a:r>
              <a:rPr lang="es-MX" b="1" dirty="0"/>
              <a:t> </a:t>
            </a: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49EE2-777B-3E4D-AA28-8C09D605B6C5}"/>
              </a:ext>
            </a:extLst>
          </p:cNvPr>
          <p:cNvSpPr/>
          <p:nvPr/>
        </p:nvSpPr>
        <p:spPr>
          <a:xfrm>
            <a:off x="3742996" y="1811194"/>
            <a:ext cx="2525767" cy="4328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b="1" dirty="0" err="1"/>
              <a:t>Health</a:t>
            </a:r>
            <a:r>
              <a:rPr lang="es-MX" b="1" dirty="0"/>
              <a:t> </a:t>
            </a:r>
            <a:r>
              <a:rPr lang="es-MX" b="1" dirty="0" err="1"/>
              <a:t>Assessessment</a:t>
            </a:r>
            <a:r>
              <a:rPr lang="es-MX" b="1" dirty="0"/>
              <a:t> 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026C0-0361-DC2F-38F3-B537D45AF485}"/>
              </a:ext>
            </a:extLst>
          </p:cNvPr>
          <p:cNvSpPr/>
          <p:nvPr/>
        </p:nvSpPr>
        <p:spPr>
          <a:xfrm>
            <a:off x="6495392" y="1811194"/>
            <a:ext cx="2525767" cy="4328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b="1" dirty="0" err="1"/>
              <a:t>Scalability</a:t>
            </a:r>
            <a:r>
              <a:rPr lang="es-MX" b="1" dirty="0"/>
              <a:t> </a:t>
            </a:r>
            <a:r>
              <a:rPr lang="es-MX" b="1" dirty="0" err="1"/>
              <a:t>Assessment</a:t>
            </a:r>
            <a:r>
              <a:rPr lang="es-MX" b="1" dirty="0"/>
              <a:t> 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00B27-8C46-0E05-62C4-2CE20AFF72B4}"/>
              </a:ext>
            </a:extLst>
          </p:cNvPr>
          <p:cNvSpPr/>
          <p:nvPr/>
        </p:nvSpPr>
        <p:spPr>
          <a:xfrm>
            <a:off x="9224797" y="1815344"/>
            <a:ext cx="2366465" cy="43285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b="1" dirty="0" err="1"/>
              <a:t>Causation</a:t>
            </a:r>
            <a:r>
              <a:rPr lang="es-MX" b="1" dirty="0"/>
              <a:t> </a:t>
            </a:r>
            <a:r>
              <a:rPr lang="es-MX" b="1" dirty="0" err="1"/>
              <a:t>Analysis</a:t>
            </a:r>
            <a:r>
              <a:rPr lang="es-MX" b="1" dirty="0"/>
              <a:t> 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41E1A-14FD-5CC0-558B-1AF7769847C3}"/>
              </a:ext>
            </a:extLst>
          </p:cNvPr>
          <p:cNvSpPr/>
          <p:nvPr/>
        </p:nvSpPr>
        <p:spPr>
          <a:xfrm>
            <a:off x="1056290" y="2440327"/>
            <a:ext cx="252576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 err="1"/>
              <a:t>Experts</a:t>
            </a:r>
            <a:r>
              <a:rPr lang="es-MX" dirty="0"/>
              <a:t> </a:t>
            </a:r>
            <a:r>
              <a:rPr lang="es-MX" dirty="0" err="1"/>
              <a:t>Observations</a:t>
            </a:r>
            <a:r>
              <a:rPr lang="es-MX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Field </a:t>
            </a:r>
            <a:r>
              <a:rPr lang="es-MX" dirty="0" err="1"/>
              <a:t>Work</a:t>
            </a:r>
            <a:r>
              <a:rPr lang="es-MX" dirty="0"/>
              <a:t> </a:t>
            </a:r>
            <a:r>
              <a:rPr lang="es-MX" dirty="0" err="1"/>
              <a:t>Efforts</a:t>
            </a:r>
            <a:r>
              <a:rPr lang="es-MX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 err="1"/>
              <a:t>Geoinformation</a:t>
            </a:r>
            <a:r>
              <a:rPr lang="es-MX" dirty="0"/>
              <a:t> </a:t>
            </a:r>
            <a:r>
              <a:rPr lang="es-MX" dirty="0" err="1"/>
              <a:t>Systems</a:t>
            </a:r>
            <a:endParaRPr lang="es-MX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A906A4-DBFA-870E-FD2B-6E2F6FE92C79}"/>
              </a:ext>
            </a:extLst>
          </p:cNvPr>
          <p:cNvSpPr/>
          <p:nvPr/>
        </p:nvSpPr>
        <p:spPr>
          <a:xfrm>
            <a:off x="1040520" y="3789670"/>
            <a:ext cx="2525767" cy="2802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 err="1"/>
              <a:t>Citizen</a:t>
            </a:r>
            <a:r>
              <a:rPr lang="es-MX" dirty="0"/>
              <a:t> </a:t>
            </a:r>
            <a:r>
              <a:rPr lang="es-MX" dirty="0" err="1"/>
              <a:t>Science</a:t>
            </a:r>
            <a:r>
              <a:rPr lang="es-MX" dirty="0"/>
              <a:t> </a:t>
            </a:r>
          </a:p>
          <a:p>
            <a:pPr algn="ctr"/>
            <a:endParaRPr lang="es-MX" dirty="0"/>
          </a:p>
          <a:p>
            <a:r>
              <a:rPr lang="es-MX" sz="1600" i="1" dirty="0" err="1"/>
              <a:t>Examples</a:t>
            </a:r>
            <a:r>
              <a:rPr lang="es-MX" sz="1600" i="1" dirty="0"/>
              <a:t>:</a:t>
            </a:r>
            <a:endParaRPr lang="es-MX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Home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River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Bioblitz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RiuNet</a:t>
            </a:r>
            <a:endParaRPr lang="es-MX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Garbage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Debbries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Naturalist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Platform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RiverHealthChecker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FreshWaterWatch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MorPh</a:t>
            </a:r>
            <a:endParaRPr lang="es-MX" sz="14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FE6DBE-8B84-E14D-9D80-522FCE69E4BE}"/>
              </a:ext>
            </a:extLst>
          </p:cNvPr>
          <p:cNvCxnSpPr>
            <a:cxnSpLocks/>
          </p:cNvCxnSpPr>
          <p:nvPr/>
        </p:nvCxnSpPr>
        <p:spPr>
          <a:xfrm>
            <a:off x="840826" y="2440327"/>
            <a:ext cx="0" cy="380281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CDDBD6F-8136-9F14-2E00-5766134EC989}"/>
              </a:ext>
            </a:extLst>
          </p:cNvPr>
          <p:cNvSpPr/>
          <p:nvPr/>
        </p:nvSpPr>
        <p:spPr>
          <a:xfrm>
            <a:off x="3742997" y="2393690"/>
            <a:ext cx="784826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 err="1"/>
              <a:t>Experts</a:t>
            </a:r>
            <a:r>
              <a:rPr lang="es-MX" dirty="0"/>
              <a:t> </a:t>
            </a:r>
            <a:r>
              <a:rPr lang="es-MX" dirty="0" err="1"/>
              <a:t>Observation</a:t>
            </a:r>
            <a:r>
              <a:rPr lang="es-MX" dirty="0"/>
              <a:t> and </a:t>
            </a:r>
            <a:r>
              <a:rPr lang="es-MX" dirty="0" err="1"/>
              <a:t>Perception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River</a:t>
            </a:r>
            <a:r>
              <a:rPr lang="es-MX" dirty="0"/>
              <a:t> </a:t>
            </a:r>
            <a:r>
              <a:rPr lang="es-MX" dirty="0" err="1"/>
              <a:t>Health</a:t>
            </a:r>
            <a:r>
              <a:rPr lang="es-MX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Indexes </a:t>
            </a:r>
            <a:r>
              <a:rPr lang="es-MX" dirty="0" err="1"/>
              <a:t>guidance</a:t>
            </a:r>
            <a:r>
              <a:rPr lang="es-MX" dirty="0"/>
              <a:t> and </a:t>
            </a:r>
            <a:r>
              <a:rPr lang="es-MX" dirty="0" err="1"/>
              <a:t>experts</a:t>
            </a:r>
            <a:r>
              <a:rPr lang="es-MX" dirty="0"/>
              <a:t> </a:t>
            </a:r>
            <a:r>
              <a:rPr lang="es-MX" dirty="0" err="1"/>
              <a:t>analysis</a:t>
            </a:r>
            <a:r>
              <a:rPr lang="es-MX" dirty="0"/>
              <a:t>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Indexes and </a:t>
            </a:r>
            <a:r>
              <a:rPr lang="es-MX" dirty="0" err="1"/>
              <a:t>Stadistics</a:t>
            </a:r>
            <a:r>
              <a:rPr lang="es-MX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5F232F-B35D-BBEE-C0B8-45C065E022BE}"/>
              </a:ext>
            </a:extLst>
          </p:cNvPr>
          <p:cNvSpPr/>
          <p:nvPr/>
        </p:nvSpPr>
        <p:spPr>
          <a:xfrm>
            <a:off x="3742996" y="3739510"/>
            <a:ext cx="7848266" cy="28525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Machine </a:t>
            </a:r>
            <a:r>
              <a:rPr lang="es-MX" dirty="0" err="1"/>
              <a:t>Learning</a:t>
            </a:r>
            <a:r>
              <a:rPr lang="es-MX" dirty="0"/>
              <a:t> </a:t>
            </a:r>
            <a:r>
              <a:rPr lang="es-MX" dirty="0" err="1"/>
              <a:t>analysis</a:t>
            </a:r>
            <a:r>
              <a:rPr lang="es-MX" dirty="0"/>
              <a:t> in </a:t>
            </a:r>
            <a:r>
              <a:rPr lang="es-MX" dirty="0" err="1"/>
              <a:t>river</a:t>
            </a:r>
            <a:r>
              <a:rPr lang="es-MX" dirty="0"/>
              <a:t> </a:t>
            </a:r>
            <a:r>
              <a:rPr lang="es-MX" dirty="0" err="1"/>
              <a:t>water</a:t>
            </a:r>
            <a:r>
              <a:rPr lang="es-MX" dirty="0"/>
              <a:t> </a:t>
            </a:r>
            <a:r>
              <a:rPr lang="es-MX" dirty="0" err="1"/>
              <a:t>quality</a:t>
            </a:r>
            <a:r>
              <a:rPr lang="es-MX" dirty="0"/>
              <a:t> </a:t>
            </a:r>
          </a:p>
          <a:p>
            <a:pPr algn="ctr"/>
            <a:endParaRPr lang="es-MX" dirty="0"/>
          </a:p>
          <a:p>
            <a:r>
              <a:rPr lang="es-MX" sz="1600" i="1" dirty="0" err="1"/>
              <a:t>Examples</a:t>
            </a:r>
            <a:r>
              <a:rPr lang="es-MX" sz="1600" i="1" dirty="0"/>
              <a:t>:</a:t>
            </a:r>
            <a:r>
              <a:rPr lang="es-MX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Classification Scheme (RIVPACS) for water quality using macroinvertebrates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Artificial intelligence for ecosystem services (ARIES), 2009.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Supervised machine learning algorithms to ecological data,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Water Quality: Ecological Integrity Conformance of Run-of-River Hydropower 2018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Evaluating the impact of land uses on stream integrity using machine learning 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Mapping vegetation types in semi-arid riparian regions using random forest and object-based image approach 2020 </a:t>
            </a:r>
            <a:endParaRPr lang="es-MX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0ECBCC-8CD1-806C-A79B-81E4C2807253}"/>
              </a:ext>
            </a:extLst>
          </p:cNvPr>
          <p:cNvSpPr txBox="1"/>
          <p:nvPr/>
        </p:nvSpPr>
        <p:spPr>
          <a:xfrm rot="16200000">
            <a:off x="-866146" y="3940690"/>
            <a:ext cx="256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err="1"/>
              <a:t>TimeLine</a:t>
            </a:r>
            <a:r>
              <a:rPr lang="es-MX" b="1" i="1" dirty="0"/>
              <a:t> -Tools – </a:t>
            </a:r>
            <a:r>
              <a:rPr lang="es-MX" b="1" i="1" dirty="0" err="1"/>
              <a:t>Actors</a:t>
            </a:r>
            <a:r>
              <a:rPr lang="es-MX" b="1" i="1" dirty="0"/>
              <a:t>  </a:t>
            </a:r>
            <a:endParaRPr lang="en-US" b="1" i="1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2C5DB6-51FD-676E-C427-647B4088CCE8}"/>
              </a:ext>
            </a:extLst>
          </p:cNvPr>
          <p:cNvCxnSpPr>
            <a:cxnSpLocks/>
          </p:cNvCxnSpPr>
          <p:nvPr/>
        </p:nvCxnSpPr>
        <p:spPr>
          <a:xfrm>
            <a:off x="1040520" y="1678327"/>
            <a:ext cx="10752084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2DC16B5-7E64-79EE-2AF5-4EDBA34CBEB9}"/>
              </a:ext>
            </a:extLst>
          </p:cNvPr>
          <p:cNvSpPr txBox="1"/>
          <p:nvPr/>
        </p:nvSpPr>
        <p:spPr>
          <a:xfrm>
            <a:off x="5483605" y="1356435"/>
            <a:ext cx="4367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/>
              <a:t>Framework </a:t>
            </a:r>
            <a:r>
              <a:rPr lang="es-MX" sz="1600" b="1" i="1" dirty="0" err="1"/>
              <a:t>Assessment</a:t>
            </a:r>
            <a:r>
              <a:rPr lang="es-MX" sz="1600" b="1" i="1" dirty="0"/>
              <a:t> </a:t>
            </a:r>
            <a:r>
              <a:rPr lang="es-MX" sz="1600" b="1" i="1" dirty="0" err="1"/>
              <a:t>Process</a:t>
            </a:r>
            <a:endParaRPr lang="en-US" sz="16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E4DC6-3B34-FB58-F315-0654852E0428}"/>
              </a:ext>
            </a:extLst>
          </p:cNvPr>
          <p:cNvSpPr txBox="1"/>
          <p:nvPr/>
        </p:nvSpPr>
        <p:spPr>
          <a:xfrm rot="16200000">
            <a:off x="10654651" y="4018999"/>
            <a:ext cx="256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err="1"/>
              <a:t>TimeLine</a:t>
            </a:r>
            <a:r>
              <a:rPr lang="es-MX" b="1" i="1" dirty="0"/>
              <a:t> -Tools – </a:t>
            </a:r>
            <a:r>
              <a:rPr lang="es-MX" b="1" i="1" dirty="0" err="1"/>
              <a:t>Actors</a:t>
            </a:r>
            <a:r>
              <a:rPr lang="es-MX" b="1" i="1" dirty="0"/>
              <a:t>  </a:t>
            </a:r>
            <a:endParaRPr lang="en-US" b="1" i="1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CACF28-F7ED-3ADF-A059-0018DADC42C8}"/>
              </a:ext>
            </a:extLst>
          </p:cNvPr>
          <p:cNvCxnSpPr>
            <a:cxnSpLocks/>
          </p:cNvCxnSpPr>
          <p:nvPr/>
        </p:nvCxnSpPr>
        <p:spPr>
          <a:xfrm>
            <a:off x="11752201" y="2440327"/>
            <a:ext cx="0" cy="380281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9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19" grpId="0" animBg="1"/>
      <p:bldP spid="25" grpId="0" animBg="1"/>
      <p:bldP spid="29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025C-690C-0A03-15F8-83E629D4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8461"/>
          </a:xfrm>
        </p:spPr>
        <p:txBody>
          <a:bodyPr/>
          <a:lstStyle/>
          <a:p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Know</a:t>
            </a:r>
            <a:r>
              <a:rPr lang="es-MX" dirty="0"/>
              <a:t> more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Project: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9FB0-8740-5C66-D4AA-6E6B47756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90724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Links </a:t>
            </a:r>
            <a:r>
              <a:rPr lang="es-MX" dirty="0" err="1"/>
              <a:t>to</a:t>
            </a:r>
            <a:r>
              <a:rPr lang="es-MX" dirty="0"/>
              <a:t> vigilando los ríos y arroyos de </a:t>
            </a:r>
            <a:r>
              <a:rPr lang="es-MX" dirty="0" err="1"/>
              <a:t>mexico</a:t>
            </a:r>
            <a:r>
              <a:rPr lang="es-MX" dirty="0"/>
              <a:t>:</a:t>
            </a:r>
          </a:p>
          <a:p>
            <a:pPr marL="0" indent="0">
              <a:buNone/>
            </a:pPr>
            <a:r>
              <a:rPr lang="es-MX" dirty="0">
                <a:hlinkClick r:id="rId2"/>
              </a:rPr>
              <a:t>https://www.facebook.com/VigilandoRiosArroyos</a:t>
            </a:r>
            <a:r>
              <a:rPr lang="es-MX" dirty="0"/>
              <a:t>  </a:t>
            </a:r>
          </a:p>
          <a:p>
            <a:r>
              <a:rPr lang="es-MX" dirty="0"/>
              <a:t>Link </a:t>
            </a:r>
            <a:r>
              <a:rPr lang="es-MX" dirty="0" err="1"/>
              <a:t>to</a:t>
            </a:r>
            <a:r>
              <a:rPr lang="es-MX" dirty="0"/>
              <a:t> Smart </a:t>
            </a:r>
            <a:r>
              <a:rPr lang="es-MX" dirty="0" err="1"/>
              <a:t>River</a:t>
            </a:r>
            <a:r>
              <a:rPr lang="es-MX" dirty="0"/>
              <a:t> </a:t>
            </a:r>
            <a:r>
              <a:rPr lang="es-MX" dirty="0" err="1"/>
              <a:t>Health</a:t>
            </a:r>
            <a:r>
              <a:rPr lang="es-MX" dirty="0"/>
              <a:t>: </a:t>
            </a:r>
          </a:p>
          <a:p>
            <a:pPr marL="0" indent="0">
              <a:buNone/>
            </a:pPr>
            <a:r>
              <a:rPr lang="es-MX" dirty="0">
                <a:hlinkClick r:id="rId3"/>
              </a:rPr>
              <a:t>https://sites.google.com/view/smart-and-dynamic-river-health/home</a:t>
            </a:r>
            <a:r>
              <a:rPr lang="es-MX" dirty="0"/>
              <a:t> </a:t>
            </a:r>
          </a:p>
          <a:p>
            <a:r>
              <a:rPr lang="es-MX" dirty="0"/>
              <a:t>Link </a:t>
            </a:r>
            <a:r>
              <a:rPr lang="es-MX" dirty="0" err="1"/>
              <a:t>to</a:t>
            </a:r>
            <a:r>
              <a:rPr lang="es-MX" dirty="0"/>
              <a:t> IHE and </a:t>
            </a:r>
            <a:r>
              <a:rPr lang="es-MX" dirty="0" err="1"/>
              <a:t>River</a:t>
            </a:r>
            <a:r>
              <a:rPr lang="es-MX" dirty="0"/>
              <a:t> </a:t>
            </a:r>
            <a:r>
              <a:rPr lang="es-MX" dirty="0" err="1"/>
              <a:t>Health</a:t>
            </a:r>
            <a:r>
              <a:rPr lang="es-MX" dirty="0"/>
              <a:t>:</a:t>
            </a:r>
          </a:p>
          <a:p>
            <a:pPr marL="0" indent="0">
              <a:buNone/>
            </a:pPr>
            <a:r>
              <a:rPr lang="es-MX" dirty="0">
                <a:hlinkClick r:id="rId4"/>
              </a:rPr>
              <a:t>https://www.un-ihe.org/news/ihe-delft-phd-researcher-supports-citizen-science-river-biodiversity-mexico</a:t>
            </a:r>
            <a:r>
              <a:rPr lang="es-MX" dirty="0"/>
              <a:t> </a:t>
            </a:r>
          </a:p>
          <a:p>
            <a:r>
              <a:rPr lang="es-MX" dirty="0" err="1"/>
              <a:t>iNaturalist</a:t>
            </a:r>
            <a:r>
              <a:rPr lang="es-MX" dirty="0"/>
              <a:t> Project: </a:t>
            </a:r>
          </a:p>
          <a:p>
            <a:pPr marL="0" indent="0">
              <a:buNone/>
            </a:pPr>
            <a:r>
              <a:rPr lang="es-MX" dirty="0">
                <a:hlinkClick r:id="rId5"/>
              </a:rPr>
              <a:t>https://www.inaturalist.org/projects/ahuacapan-river-bioblitz-2021</a:t>
            </a:r>
            <a:r>
              <a:rPr lang="es-MX" dirty="0"/>
              <a:t> </a:t>
            </a:r>
          </a:p>
          <a:p>
            <a:r>
              <a:rPr lang="es-MX" dirty="0" err="1"/>
              <a:t>Epicollect</a:t>
            </a:r>
            <a:r>
              <a:rPr lang="es-MX" dirty="0"/>
              <a:t> Project: </a:t>
            </a:r>
          </a:p>
          <a:p>
            <a:pPr marL="0" indent="0">
              <a:buNone/>
            </a:pPr>
            <a:r>
              <a:rPr lang="es-MX" dirty="0">
                <a:hlinkClick r:id="rId6"/>
              </a:rPr>
              <a:t>https://five.epicollect.net/project/impactos-humanos-en-rios-y-arroyos-mx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00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D856-2F6D-3B91-1C14-3E529CDB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err="1"/>
              <a:t>References</a:t>
            </a:r>
            <a:r>
              <a:rPr lang="es-MX" sz="4000" dirty="0"/>
              <a:t> </a:t>
            </a:r>
            <a:r>
              <a:rPr lang="es-MX" sz="4000" dirty="0" err="1"/>
              <a:t>of</a:t>
            </a:r>
            <a:r>
              <a:rPr lang="es-MX" sz="4000" dirty="0"/>
              <a:t> </a:t>
            </a:r>
            <a:r>
              <a:rPr lang="es-MX" sz="4000" dirty="0" err="1"/>
              <a:t>the</a:t>
            </a:r>
            <a:r>
              <a:rPr lang="es-MX" sz="4000" dirty="0"/>
              <a:t> 13 </a:t>
            </a:r>
            <a:r>
              <a:rPr lang="es-MX" sz="4000" dirty="0" err="1"/>
              <a:t>frameworks</a:t>
            </a:r>
            <a:r>
              <a:rPr lang="es-MX" sz="4000" dirty="0"/>
              <a:t> indexes </a:t>
            </a:r>
            <a:r>
              <a:rPr lang="es-MX" sz="4000" dirty="0" err="1"/>
              <a:t>baseline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CE252-41CC-1C83-A73A-77E4921B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55"/>
            <a:ext cx="10515600" cy="4647708"/>
          </a:xfrm>
        </p:spPr>
        <p:txBody>
          <a:bodyPr>
            <a:normAutofit fontScale="70000" lnSpcReduction="20000"/>
          </a:bodyPr>
          <a:lstStyle/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 Visual Assessment Protocol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Bjorkland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2009);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Riparian Quality Index (Gonzalez del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Tánago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García 2011);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 Appraisal of Riparian Condition (Jansen A.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2005);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Hydro-geomorphological Index of Fluvial Systems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Ollero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2009);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 Habitat Survey (Georgia Volunteer Program 2000);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Index of bio-indicators of water quality based on macroinvertebrates (Vazquez D.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2010)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BMWP (Gutierrez-Fonseca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Lorion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2014)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MoRPh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citizen science tool for monitoring and appraising rivers (Shuker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et.al.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Fluvial Ecosystem Ecological Status Assessment (Enriquez-Brambila E. 2018);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Framework for Evaluating Freshwater Health in China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Freshwater biophysical ecosystem health framework New Zealand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Clapcott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2018);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Freshwater Health Index (Vollmer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et. al.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2018). </a:t>
            </a:r>
          </a:p>
          <a:p>
            <a:pPr marL="4995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Monitoring biological and chemical trends in temperate still waters using citizen science (Thornhill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E7102-13AF-9D68-4BD2-BA70F07B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References</a:t>
            </a:r>
            <a:r>
              <a:rPr lang="es-MX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29556-33E9-FC97-E2D4-07192718B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sz="2000" dirty="0" err="1"/>
              <a:t>Shuker</a:t>
            </a:r>
            <a:r>
              <a:rPr lang="es-MX" sz="2000" dirty="0"/>
              <a:t>, L. J., </a:t>
            </a:r>
            <a:r>
              <a:rPr lang="es-MX" sz="2000" dirty="0" err="1"/>
              <a:t>Gurnell</a:t>
            </a:r>
            <a:r>
              <a:rPr lang="es-MX" sz="2000" dirty="0"/>
              <a:t>, A. M., Wharton, G., </a:t>
            </a:r>
            <a:r>
              <a:rPr lang="es-MX" sz="2000" dirty="0" err="1"/>
              <a:t>Gurnell</a:t>
            </a:r>
            <a:r>
              <a:rPr lang="es-MX" sz="2000" dirty="0"/>
              <a:t>, D. J., </a:t>
            </a:r>
            <a:r>
              <a:rPr lang="es-MX" sz="2000" dirty="0" err="1"/>
              <a:t>England</a:t>
            </a:r>
            <a:r>
              <a:rPr lang="es-MX" sz="2000" dirty="0"/>
              <a:t>, J., Finn </a:t>
            </a:r>
            <a:r>
              <a:rPr lang="es-MX" sz="2000" dirty="0" err="1"/>
              <a:t>Leeming</a:t>
            </a:r>
            <a:r>
              <a:rPr lang="es-MX" sz="2000" dirty="0"/>
              <a:t>, B. F., &amp; Beach, E. (2017). </a:t>
            </a:r>
            <a:r>
              <a:rPr lang="es-MX" sz="2000" dirty="0" err="1"/>
              <a:t>MoRPh</a:t>
            </a:r>
            <a:r>
              <a:rPr lang="es-MX" sz="2000" dirty="0"/>
              <a:t>: a </a:t>
            </a:r>
            <a:r>
              <a:rPr lang="es-MX" sz="2000" dirty="0" err="1"/>
              <a:t>citizen</a:t>
            </a:r>
            <a:r>
              <a:rPr lang="es-MX" sz="2000" dirty="0"/>
              <a:t> </a:t>
            </a:r>
            <a:r>
              <a:rPr lang="es-MX" sz="2000" dirty="0" err="1"/>
              <a:t>science</a:t>
            </a:r>
            <a:r>
              <a:rPr lang="es-MX" sz="2000" dirty="0"/>
              <a:t> </a:t>
            </a:r>
            <a:r>
              <a:rPr lang="es-MX" sz="2000" dirty="0" err="1"/>
              <a:t>tool</a:t>
            </a:r>
            <a:r>
              <a:rPr lang="es-MX" sz="2000" dirty="0"/>
              <a:t> </a:t>
            </a:r>
            <a:r>
              <a:rPr lang="es-MX" sz="2000" dirty="0" err="1"/>
              <a:t>for</a:t>
            </a:r>
            <a:r>
              <a:rPr lang="es-MX" sz="2000" dirty="0"/>
              <a:t> </a:t>
            </a:r>
            <a:r>
              <a:rPr lang="es-MX" sz="2000" dirty="0" err="1"/>
              <a:t>monitoring</a:t>
            </a:r>
            <a:r>
              <a:rPr lang="es-MX" sz="2000" dirty="0"/>
              <a:t> and </a:t>
            </a:r>
            <a:r>
              <a:rPr lang="es-MX" sz="2000" dirty="0" err="1"/>
              <a:t>appraising</a:t>
            </a:r>
            <a:r>
              <a:rPr lang="es-MX" sz="2000" dirty="0"/>
              <a:t> </a:t>
            </a:r>
            <a:r>
              <a:rPr lang="es-MX" sz="2000" dirty="0" err="1"/>
              <a:t>physical</a:t>
            </a:r>
            <a:r>
              <a:rPr lang="es-MX" sz="2000" dirty="0"/>
              <a:t> </a:t>
            </a:r>
            <a:r>
              <a:rPr lang="es-MX" sz="2000" dirty="0" err="1"/>
              <a:t>habitat</a:t>
            </a:r>
            <a:r>
              <a:rPr lang="es-MX" sz="2000" dirty="0"/>
              <a:t> </a:t>
            </a:r>
            <a:r>
              <a:rPr lang="es-MX" sz="2000" dirty="0" err="1"/>
              <a:t>changes</a:t>
            </a:r>
            <a:r>
              <a:rPr lang="es-MX" sz="2000" dirty="0"/>
              <a:t> in </a:t>
            </a:r>
            <a:r>
              <a:rPr lang="es-MX" sz="2000" dirty="0" err="1"/>
              <a:t>rivers</a:t>
            </a:r>
            <a:r>
              <a:rPr lang="es-MX" sz="2000" dirty="0"/>
              <a:t>. </a:t>
            </a:r>
            <a:r>
              <a:rPr lang="es-MX" sz="2000" dirty="0" err="1"/>
              <a:t>Water</a:t>
            </a:r>
            <a:r>
              <a:rPr lang="es-MX" sz="2000" dirty="0"/>
              <a:t> and </a:t>
            </a:r>
            <a:r>
              <a:rPr lang="es-MX" sz="2000" dirty="0" err="1"/>
              <a:t>Environment</a:t>
            </a:r>
            <a:r>
              <a:rPr lang="es-MX" sz="2000" dirty="0"/>
              <a:t> </a:t>
            </a:r>
            <a:r>
              <a:rPr lang="es-MX" sz="2000" dirty="0" err="1"/>
              <a:t>Journal</a:t>
            </a:r>
            <a:r>
              <a:rPr lang="es-MX" sz="2000" dirty="0"/>
              <a:t>, 31(3), 418–424.</a:t>
            </a:r>
          </a:p>
          <a:p>
            <a:r>
              <a:rPr lang="es-E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Calle, M. 2015.</a:t>
            </a:r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Nuevos enfoques institucionales en la gestión del agua: directiva marco de agua. In Moral Ituarte, L; Agudo, PA; Grao, TH (ed.). El agua: Perspectiva ecosistémica y gestión integrada. Zaragoza, España, Fundación Nueva Cultura del Agua.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Mendoza M.; Quevedo-Nolasco, A.; Bravo </a:t>
            </a:r>
            <a:r>
              <a:rPr lang="es-E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Vinaja</a:t>
            </a:r>
            <a:r>
              <a:rPr lang="es-E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A.; Flores Magdaleno, H.; de la Isla, D.; de Lourdes, M.; Zamora Morales, B. 2014.</a:t>
            </a:r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Estado ecológico de ríos y vegetación ribereña en el contexto de la nueva Ley General de Aguas de México. Revista internacional de contaminación ambiental 30(4):429-436.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/>
              <a:t>Clapcott</a:t>
            </a:r>
            <a:r>
              <a:rPr lang="en-US" sz="2000" dirty="0"/>
              <a:t>, J. E., Young, R. G., Hicks, A. S., &amp; </a:t>
            </a:r>
            <a:r>
              <a:rPr lang="en-US" sz="2000" dirty="0" err="1"/>
              <a:t>Haidekker</a:t>
            </a:r>
            <a:r>
              <a:rPr lang="en-US" sz="2000" dirty="0"/>
              <a:t>, A. N. (2020). The 1st step to healthy ecosystems: Application of a new integrated assessment framework informs stream management in the Tukituki catchment, New Zealand. Freshwater Science, 39(4), 635-651.</a:t>
            </a:r>
          </a:p>
          <a:p>
            <a:r>
              <a:rPr lang="en-US" sz="2000" dirty="0"/>
              <a:t>Karr, J. R. (1999). Defining and measuring river health. Freshwater biology, 41(2), 221-234.</a:t>
            </a:r>
          </a:p>
          <a:p>
            <a:r>
              <a:rPr lang="en-US" sz="2000" dirty="0"/>
              <a:t>Rapport, D. J., Costanza, R., &amp; McMichael, A. J. (1998). Assessing ecosystem health. Trends in ecology &amp; evolution, 13(10), 397-402.</a:t>
            </a:r>
          </a:p>
        </p:txBody>
      </p:sp>
    </p:spTree>
    <p:extLst>
      <p:ext uri="{BB962C8B-B14F-4D97-AF65-F5344CB8AC3E}">
        <p14:creationId xmlns:p14="http://schemas.microsoft.com/office/powerpoint/2010/main" val="75527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042A-804F-4BD4-20D7-D6ACD3AAB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28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health as a principal concept in this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BA280-58BB-D8DA-906E-46EC535027BB}"/>
              </a:ext>
            </a:extLst>
          </p:cNvPr>
          <p:cNvSpPr txBox="1"/>
          <p:nvPr/>
        </p:nvSpPr>
        <p:spPr>
          <a:xfrm>
            <a:off x="647043" y="983319"/>
            <a:ext cx="10897914" cy="9516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River Health is "the ability of the river to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 and maintain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key ecological processes  and a community of organisms that depend on it (…) as comparable as possible to its ecosystem’s structure and function within a region" (Adapted from Karr and Dudley, 2021, NRHP and SRA).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EE774-F5C9-8B24-410E-0BEB426F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9938"/>
            <a:ext cx="4502186" cy="431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175F1-B347-7A9F-8F64-5542E359F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643" y="2708548"/>
            <a:ext cx="6619093" cy="3166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35D2AC-4FB7-E0D3-747D-D065E5AFDC00}"/>
              </a:ext>
            </a:extLst>
          </p:cNvPr>
          <p:cNvSpPr txBox="1"/>
          <p:nvPr/>
        </p:nvSpPr>
        <p:spPr>
          <a:xfrm>
            <a:off x="9632731" y="5649009"/>
            <a:ext cx="2263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Direct Human </a:t>
            </a:r>
            <a:r>
              <a:rPr lang="es-MX" sz="1200" b="1" dirty="0" err="1"/>
              <a:t>Impact</a:t>
            </a:r>
            <a:r>
              <a:rPr lang="es-MX" sz="1200" b="1" dirty="0"/>
              <a:t> </a:t>
            </a:r>
            <a:r>
              <a:rPr lang="es-MX" sz="1200" b="1" dirty="0" err="1"/>
              <a:t>Pressures</a:t>
            </a:r>
            <a:endParaRPr lang="es-MX" sz="1200" b="1" dirty="0"/>
          </a:p>
          <a:p>
            <a:r>
              <a:rPr lang="es-MX" sz="1200" b="1" dirty="0"/>
              <a:t>14 </a:t>
            </a:r>
            <a:r>
              <a:rPr lang="es-MX" sz="1200" b="1" dirty="0" err="1"/>
              <a:t>Indicators</a:t>
            </a:r>
            <a:r>
              <a:rPr lang="es-MX" sz="1200" b="1" dirty="0"/>
              <a:t>  </a:t>
            </a:r>
            <a:endParaRPr lang="en-US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C299B-4154-86B8-81D3-A0DDDF5999AE}"/>
              </a:ext>
            </a:extLst>
          </p:cNvPr>
          <p:cNvSpPr txBox="1"/>
          <p:nvPr/>
        </p:nvSpPr>
        <p:spPr>
          <a:xfrm>
            <a:off x="5549687" y="5700337"/>
            <a:ext cx="182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/>
              <a:t>River</a:t>
            </a:r>
            <a:r>
              <a:rPr lang="es-MX" sz="1200" b="1" dirty="0"/>
              <a:t> </a:t>
            </a:r>
            <a:r>
              <a:rPr lang="es-MX" sz="1200" b="1" dirty="0" err="1"/>
              <a:t>Health</a:t>
            </a:r>
            <a:r>
              <a:rPr lang="es-MX" sz="1200" b="1" dirty="0"/>
              <a:t> Atributes</a:t>
            </a:r>
          </a:p>
          <a:p>
            <a:r>
              <a:rPr lang="es-MX" sz="1200" b="1" dirty="0"/>
              <a:t>20 </a:t>
            </a:r>
            <a:r>
              <a:rPr lang="es-MX" sz="1200" b="1" dirty="0" err="1"/>
              <a:t>Indicators</a:t>
            </a:r>
            <a:r>
              <a:rPr lang="es-MX" sz="1200" b="1" dirty="0"/>
              <a:t>  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C17DF-CF15-6024-094A-44C9E49FB5F5}"/>
              </a:ext>
            </a:extLst>
          </p:cNvPr>
          <p:cNvSpPr txBox="1"/>
          <p:nvPr/>
        </p:nvSpPr>
        <p:spPr>
          <a:xfrm>
            <a:off x="7378262" y="4815244"/>
            <a:ext cx="683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FLOW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9BABF-F47E-7516-94B0-B4565D6A324B}"/>
              </a:ext>
            </a:extLst>
          </p:cNvPr>
          <p:cNvSpPr txBox="1"/>
          <p:nvPr/>
        </p:nvSpPr>
        <p:spPr>
          <a:xfrm rot="20634581">
            <a:off x="7221077" y="4203133"/>
            <a:ext cx="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CHANNEL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D87797-65A3-B647-9577-A142F79E43E9}"/>
              </a:ext>
            </a:extLst>
          </p:cNvPr>
          <p:cNvSpPr txBox="1"/>
          <p:nvPr/>
        </p:nvSpPr>
        <p:spPr>
          <a:xfrm rot="19376771">
            <a:off x="5212888" y="3942794"/>
            <a:ext cx="2162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RIPARIAN VEGETATION</a:t>
            </a:r>
            <a:endParaRPr lang="en-US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A26A8-34EB-3D8D-E5AD-B6C2799DE3E8}"/>
              </a:ext>
            </a:extLst>
          </p:cNvPr>
          <p:cNvSpPr txBox="1"/>
          <p:nvPr/>
        </p:nvSpPr>
        <p:spPr>
          <a:xfrm>
            <a:off x="7378262" y="3180850"/>
            <a:ext cx="1249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FLOOD ZONE</a:t>
            </a:r>
            <a:endParaRPr lang="en-US" sz="1200" b="1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C6117D12-7823-C073-308F-79CD53968E22}"/>
              </a:ext>
            </a:extLst>
          </p:cNvPr>
          <p:cNvSpPr/>
          <p:nvPr/>
        </p:nvSpPr>
        <p:spPr>
          <a:xfrm rot="5400000">
            <a:off x="7646275" y="2530070"/>
            <a:ext cx="147146" cy="18555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AD0A0-EE1C-8A1C-CACA-56762DE0B393}"/>
              </a:ext>
            </a:extLst>
          </p:cNvPr>
          <p:cNvSpPr txBox="1"/>
          <p:nvPr/>
        </p:nvSpPr>
        <p:spPr>
          <a:xfrm>
            <a:off x="10422905" y="5095467"/>
            <a:ext cx="1249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WASTEWATER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E1E7D1-3C2F-62A1-1A0A-3E2D931D9A93}"/>
              </a:ext>
            </a:extLst>
          </p:cNvPr>
          <p:cNvSpPr txBox="1"/>
          <p:nvPr/>
        </p:nvSpPr>
        <p:spPr>
          <a:xfrm>
            <a:off x="9617024" y="3492047"/>
            <a:ext cx="185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NO ROOM FOR RIVERS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D8268-6523-4AEE-64D0-605EFAE2976C}"/>
              </a:ext>
            </a:extLst>
          </p:cNvPr>
          <p:cNvSpPr txBox="1"/>
          <p:nvPr/>
        </p:nvSpPr>
        <p:spPr>
          <a:xfrm>
            <a:off x="9587333" y="3969517"/>
            <a:ext cx="1249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DEFORESTATION</a:t>
            </a:r>
            <a:endParaRPr lang="en-US" sz="1200" b="1" dirty="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7450620B-3D58-A23A-0F17-604976DB8815}"/>
              </a:ext>
            </a:extLst>
          </p:cNvPr>
          <p:cNvSpPr/>
          <p:nvPr/>
        </p:nvSpPr>
        <p:spPr>
          <a:xfrm rot="10800000">
            <a:off x="4766165" y="2390955"/>
            <a:ext cx="375818" cy="39661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0E9A64-286F-F51C-4CD9-B20D1F91DC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994"/>
          <a:stretch/>
        </p:blipFill>
        <p:spPr>
          <a:xfrm>
            <a:off x="5114743" y="6269716"/>
            <a:ext cx="6557669" cy="3391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8268AD-17C9-7400-2854-F8AE81BB46DB}"/>
              </a:ext>
            </a:extLst>
          </p:cNvPr>
          <p:cNvSpPr txBox="1"/>
          <p:nvPr/>
        </p:nvSpPr>
        <p:spPr>
          <a:xfrm>
            <a:off x="282654" y="6316546"/>
            <a:ext cx="4331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u="none" strike="noStrike" baseline="0" dirty="0">
                <a:latin typeface="Helvetica" panose="020B0604020202020204" pitchFamily="34" charset="0"/>
              </a:rPr>
              <a:t>Mechanism of a river system adapt from </a:t>
            </a:r>
            <a:r>
              <a:rPr lang="en-US" sz="1200" b="0" i="1" u="none" strike="noStrike" baseline="0" dirty="0" err="1">
                <a:latin typeface="Helvetica" panose="020B0604020202020204" pitchFamily="34" charset="0"/>
              </a:rPr>
              <a:t>Xiu</a:t>
            </a:r>
            <a:r>
              <a:rPr lang="en-US" sz="1200" b="0" i="1" u="none" strike="noStrike" baseline="0" dirty="0">
                <a:latin typeface="Helvetica" panose="020B0604020202020204" pitchFamily="34" charset="0"/>
              </a:rPr>
              <a:t> et. al. </a:t>
            </a:r>
            <a:r>
              <a:rPr lang="en-US" sz="1200" i="1" dirty="0">
                <a:latin typeface="Helvetica" panose="020B0604020202020204" pitchFamily="34" charset="0"/>
              </a:rPr>
              <a:t>2013 ; </a:t>
            </a:r>
            <a:r>
              <a:rPr lang="da-DK" sz="1200" i="1" dirty="0">
                <a:latin typeface="Helvetica" panose="020B0604020202020204" pitchFamily="34" charset="0"/>
              </a:rPr>
              <a:t>Clapcott et. al. 2020, Dickens et. al. 2021</a:t>
            </a:r>
            <a:r>
              <a:rPr lang="en-US" sz="1200" i="1" dirty="0">
                <a:latin typeface="Helvetica" panose="020B0604020202020204" pitchFamily="34" charset="0"/>
              </a:rPr>
              <a:t> </a:t>
            </a:r>
            <a:endParaRPr lang="en-US" sz="12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C91237-9670-8B5E-3EA5-D04C87F0414F}"/>
              </a:ext>
            </a:extLst>
          </p:cNvPr>
          <p:cNvSpPr txBox="1"/>
          <p:nvPr/>
        </p:nvSpPr>
        <p:spPr>
          <a:xfrm>
            <a:off x="10085989" y="6534875"/>
            <a:ext cx="6235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Rapport 1998 ; Karr 1999</a:t>
            </a:r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C3FF3F-DA3C-4621-5221-20BEDB57C5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809" y="117422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23CC9-EDD0-DCB7-45AE-6AA04BB9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20"/>
            <a:ext cx="12192000" cy="68103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3600" b="1" dirty="0" err="1"/>
              <a:t>Motivation</a:t>
            </a:r>
            <a:r>
              <a:rPr lang="es-MX" sz="3600" b="1" dirty="0"/>
              <a:t> </a:t>
            </a:r>
            <a:endParaRPr lang="en-US" sz="3600" b="1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926394D-9E95-74E9-1253-0435185B9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43" b="66254"/>
          <a:stretch/>
        </p:blipFill>
        <p:spPr>
          <a:xfrm>
            <a:off x="1856876" y="2349061"/>
            <a:ext cx="10335124" cy="55179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AC0A252-0B01-81E9-A086-577AFD1D2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253"/>
          <a:stretch/>
        </p:blipFill>
        <p:spPr>
          <a:xfrm rot="5400000">
            <a:off x="-2158485" y="2842641"/>
            <a:ext cx="6173844" cy="1856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03ECE-371E-0D8C-F4A0-FDE27643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856"/>
          <a:stretch/>
        </p:blipFill>
        <p:spPr>
          <a:xfrm>
            <a:off x="1856876" y="961697"/>
            <a:ext cx="10335124" cy="138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DCC61-7C69-72B4-2AC8-EE0DBBCE0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46" b="51713"/>
          <a:stretch/>
        </p:blipFill>
        <p:spPr>
          <a:xfrm>
            <a:off x="1856876" y="2900854"/>
            <a:ext cx="10335124" cy="835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DD420-5EF3-E56F-C904-30AA25914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87" r="55119"/>
          <a:stretch/>
        </p:blipFill>
        <p:spPr>
          <a:xfrm>
            <a:off x="1856876" y="3736425"/>
            <a:ext cx="4638517" cy="2971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8D54-71DA-2317-ED96-99A8ED0FE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81" t="50756"/>
          <a:stretch/>
        </p:blipFill>
        <p:spPr>
          <a:xfrm>
            <a:off x="6495392" y="3878317"/>
            <a:ext cx="5696607" cy="2829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84C31-510A-641F-34AB-8CB7997336DF}"/>
              </a:ext>
            </a:extLst>
          </p:cNvPr>
          <p:cNvSpPr txBox="1"/>
          <p:nvPr/>
        </p:nvSpPr>
        <p:spPr>
          <a:xfrm>
            <a:off x="7299434" y="1040525"/>
            <a:ext cx="1828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 err="1"/>
              <a:t>Channel</a:t>
            </a:r>
            <a:r>
              <a:rPr lang="es-MX" sz="1400" dirty="0"/>
              <a:t> </a:t>
            </a:r>
            <a:r>
              <a:rPr lang="es-MX" sz="1400" dirty="0" err="1"/>
              <a:t>erosion</a:t>
            </a:r>
            <a:r>
              <a:rPr lang="es-MX" sz="1400" dirty="0"/>
              <a:t>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34763-4E40-C23F-8261-48C416A12FF1}"/>
              </a:ext>
            </a:extLst>
          </p:cNvPr>
          <p:cNvSpPr txBox="1"/>
          <p:nvPr/>
        </p:nvSpPr>
        <p:spPr>
          <a:xfrm>
            <a:off x="2007475" y="2478602"/>
            <a:ext cx="170627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/>
              <a:t>Tropical </a:t>
            </a:r>
            <a:r>
              <a:rPr lang="es-MX" sz="1400" dirty="0" err="1"/>
              <a:t>America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9F722-A97A-68E2-5509-EDA95D376B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809" y="54359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7AA9-7260-27A6-BC94-02C28F49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54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</a:t>
            </a: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Machine </a:t>
            </a:r>
            <a:r>
              <a:rPr lang="es-MX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RHA </a:t>
            </a:r>
            <a:r>
              <a:rPr lang="es-MX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</a:t>
            </a: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D3061-1C4E-DA7E-25D7-FDFF9C365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1" y="1956486"/>
            <a:ext cx="11824138" cy="89707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400" dirty="0" err="1"/>
              <a:t>Develop</a:t>
            </a:r>
            <a:r>
              <a:rPr lang="es-MX" sz="2400" dirty="0"/>
              <a:t> a </a:t>
            </a:r>
            <a:r>
              <a:rPr lang="es-MX" sz="2400" dirty="0" err="1"/>
              <a:t>continuous</a:t>
            </a:r>
            <a:r>
              <a:rPr lang="es-MX" sz="2400" dirty="0"/>
              <a:t> and integral </a:t>
            </a:r>
            <a:r>
              <a:rPr lang="es-MX" sz="2400" dirty="0" err="1"/>
              <a:t>framework</a:t>
            </a:r>
            <a:r>
              <a:rPr lang="es-MX" sz="2400" dirty="0"/>
              <a:t> </a:t>
            </a:r>
            <a:r>
              <a:rPr lang="es-MX" sz="2400" dirty="0" err="1"/>
              <a:t>to</a:t>
            </a:r>
            <a:r>
              <a:rPr lang="es-MX" sz="2400" dirty="0"/>
              <a:t> </a:t>
            </a:r>
            <a:r>
              <a:rPr lang="es-MX" sz="2400" dirty="0" err="1"/>
              <a:t>generate</a:t>
            </a:r>
            <a:r>
              <a:rPr lang="es-MX" sz="2400" dirty="0"/>
              <a:t> </a:t>
            </a:r>
            <a:r>
              <a:rPr lang="es-MX" sz="2400" dirty="0" err="1"/>
              <a:t>information</a:t>
            </a:r>
            <a:r>
              <a:rPr lang="es-MX" sz="2400" dirty="0"/>
              <a:t> </a:t>
            </a:r>
            <a:r>
              <a:rPr lang="es-MX" sz="2400" dirty="0" err="1"/>
              <a:t>about</a:t>
            </a:r>
            <a:r>
              <a:rPr lang="es-MX" sz="2400" dirty="0"/>
              <a:t> </a:t>
            </a:r>
            <a:r>
              <a:rPr lang="es-MX" sz="2400" dirty="0" err="1"/>
              <a:t>river</a:t>
            </a:r>
            <a:r>
              <a:rPr lang="es-MX" sz="2400" dirty="0"/>
              <a:t> </a:t>
            </a:r>
            <a:r>
              <a:rPr lang="es-MX" sz="2400" dirty="0" err="1"/>
              <a:t>health</a:t>
            </a:r>
            <a:r>
              <a:rPr lang="es-MX" sz="2400" dirty="0"/>
              <a:t> </a:t>
            </a:r>
            <a:r>
              <a:rPr lang="es-MX" sz="2400" dirty="0" err="1"/>
              <a:t>changes</a:t>
            </a:r>
            <a:r>
              <a:rPr lang="es-MX" sz="2400" dirty="0"/>
              <a:t> and </a:t>
            </a:r>
            <a:r>
              <a:rPr lang="es-MX" sz="2400" dirty="0" err="1"/>
              <a:t>its</a:t>
            </a:r>
            <a:r>
              <a:rPr lang="es-MX" sz="2400" dirty="0"/>
              <a:t> </a:t>
            </a:r>
            <a:r>
              <a:rPr lang="es-MX" sz="2400" dirty="0" err="1"/>
              <a:t>causation</a:t>
            </a:r>
            <a:r>
              <a:rPr lang="es-MX" sz="2400" dirty="0"/>
              <a:t> at local and </a:t>
            </a:r>
            <a:r>
              <a:rPr lang="es-MX" sz="2400" dirty="0" err="1"/>
              <a:t>large</a:t>
            </a:r>
            <a:r>
              <a:rPr lang="es-MX" sz="2400" dirty="0"/>
              <a:t> </a:t>
            </a:r>
            <a:r>
              <a:rPr lang="es-MX" sz="2400" dirty="0" err="1"/>
              <a:t>scales</a:t>
            </a:r>
            <a:r>
              <a:rPr lang="es-MX" sz="2400" dirty="0"/>
              <a:t> </a:t>
            </a:r>
          </a:p>
        </p:txBody>
      </p:sp>
      <p:pic>
        <p:nvPicPr>
          <p:cNvPr id="3076" name="Picture 4" descr="Better Water Security? We Sink or Swim Together">
            <a:extLst>
              <a:ext uri="{FF2B5EF4-FFF2-40B4-BE49-F238E27FC236}">
                <a16:creationId xmlns:a16="http://schemas.microsoft.com/office/drawing/2014/main" id="{C205E851-2525-1EA9-9B57-B33C72BE9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7"/>
          <a:stretch/>
        </p:blipFill>
        <p:spPr bwMode="auto">
          <a:xfrm>
            <a:off x="3191313" y="3706457"/>
            <a:ext cx="6466380" cy="23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606162-46ED-D233-E018-FA633976FBB9}"/>
              </a:ext>
            </a:extLst>
          </p:cNvPr>
          <p:cNvSpPr txBox="1"/>
          <p:nvPr/>
        </p:nvSpPr>
        <p:spPr>
          <a:xfrm>
            <a:off x="3007984" y="6186389"/>
            <a:ext cx="683303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River Health Changes and Human Impact Pressures. By The Nature Conservancy. GIFT images in </a:t>
            </a:r>
            <a:r>
              <a:rPr lang="en-US" sz="1050" dirty="0"/>
              <a:t>https://www.nature.org/en-us/what-we-do/our-insights/perspectives/better-water-security-we-sink-or-swim-together/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3FD0F-8037-7589-0B25-F5EA469700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5653" y="6117138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2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45BF-BB9C-C49A-7508-A6376DA4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490"/>
            <a:ext cx="12192000" cy="6224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MX" dirty="0" err="1"/>
              <a:t>Methodology</a:t>
            </a:r>
            <a:r>
              <a:rPr lang="es-MX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27589-9CF6-7FFD-E81D-33B000A7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4" y="776614"/>
            <a:ext cx="10515600" cy="4351338"/>
          </a:xfrm>
        </p:spPr>
        <p:txBody>
          <a:bodyPr/>
          <a:lstStyle/>
          <a:p>
            <a:r>
              <a:rPr lang="es-MX" dirty="0" err="1"/>
              <a:t>Study</a:t>
            </a:r>
            <a:r>
              <a:rPr lang="es-MX" dirty="0"/>
              <a:t> </a:t>
            </a:r>
            <a:r>
              <a:rPr lang="es-MX" dirty="0" err="1"/>
              <a:t>area</a:t>
            </a:r>
            <a:r>
              <a:rPr lang="es-MX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60872-D730-A0B5-0EF4-D582EDF35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6" y="2025736"/>
            <a:ext cx="6449707" cy="456272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2F823-C868-D569-918C-B8C2A4A50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b="23127"/>
          <a:stretch/>
        </p:blipFill>
        <p:spPr bwMode="auto">
          <a:xfrm>
            <a:off x="7609502" y="701401"/>
            <a:ext cx="3048888" cy="27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9FB44-8A63-7E31-6F3D-4BD1A18CC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79" y="3856574"/>
            <a:ext cx="3161263" cy="242410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A5215-EEC6-64E8-0862-E13442206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0087" y="1561919"/>
            <a:ext cx="937280" cy="936559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DDFA5-E64E-B2B7-62C8-EEA00D19C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220"/>
          <a:stretch/>
        </p:blipFill>
        <p:spPr>
          <a:xfrm>
            <a:off x="10957711" y="2795397"/>
            <a:ext cx="1089514" cy="1116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83014-9BC3-118F-81E3-8B4D9448A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4783" y="4179286"/>
            <a:ext cx="987138" cy="98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B3196-CB04-4745-C822-A4E49BDC9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990" y="5486626"/>
            <a:ext cx="1116767" cy="1116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881C0-62D9-4AF7-3FF6-6A8A501D31C0}"/>
              </a:ext>
            </a:extLst>
          </p:cNvPr>
          <p:cNvSpPr txBox="1"/>
          <p:nvPr/>
        </p:nvSpPr>
        <p:spPr>
          <a:xfrm>
            <a:off x="10941945" y="666252"/>
            <a:ext cx="1116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Local </a:t>
            </a:r>
            <a:r>
              <a:rPr lang="es-MX" sz="1400" b="1" dirty="0" err="1"/>
              <a:t>Institutions</a:t>
            </a:r>
            <a:r>
              <a:rPr lang="es-MX" sz="1400" b="1" dirty="0"/>
              <a:t> and </a:t>
            </a:r>
            <a:r>
              <a:rPr lang="es-MX" sz="1400" b="1" dirty="0" err="1"/>
              <a:t>Citizens</a:t>
            </a:r>
            <a:r>
              <a:rPr lang="es-MX" sz="1400" b="1" dirty="0"/>
              <a:t> </a:t>
            </a:r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2DD34-862D-F110-B389-483F4C6D15B9}"/>
              </a:ext>
            </a:extLst>
          </p:cNvPr>
          <p:cNvSpPr txBox="1"/>
          <p:nvPr/>
        </p:nvSpPr>
        <p:spPr>
          <a:xfrm>
            <a:off x="10881540" y="2457823"/>
            <a:ext cx="129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Vigilando </a:t>
            </a:r>
            <a:r>
              <a:rPr lang="es-MX" sz="1400" dirty="0" err="1"/>
              <a:t>Rios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FD990-10C4-D55C-26C1-6929BF93610B}"/>
              </a:ext>
            </a:extLst>
          </p:cNvPr>
          <p:cNvSpPr txBox="1"/>
          <p:nvPr/>
        </p:nvSpPr>
        <p:spPr>
          <a:xfrm>
            <a:off x="10866421" y="3784624"/>
            <a:ext cx="129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Amigos </a:t>
            </a:r>
            <a:r>
              <a:rPr lang="es-MX" sz="1400" dirty="0" err="1"/>
              <a:t>Coajinque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F31D4-595B-1A83-46D9-D14F093C6B85}"/>
              </a:ext>
            </a:extLst>
          </p:cNvPr>
          <p:cNvSpPr txBox="1"/>
          <p:nvPr/>
        </p:nvSpPr>
        <p:spPr>
          <a:xfrm>
            <a:off x="10866420" y="5108127"/>
            <a:ext cx="129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/>
              <a:t>University</a:t>
            </a:r>
            <a:r>
              <a:rPr lang="es-MX" sz="1400" dirty="0"/>
              <a:t> 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E8508-0F35-58D3-9120-5F0AB61C9207}"/>
              </a:ext>
            </a:extLst>
          </p:cNvPr>
          <p:cNvSpPr txBox="1"/>
          <p:nvPr/>
        </p:nvSpPr>
        <p:spPr>
          <a:xfrm>
            <a:off x="10659435" y="6459803"/>
            <a:ext cx="1612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/>
              <a:t>River</a:t>
            </a:r>
            <a:r>
              <a:rPr lang="es-MX" sz="1400" dirty="0"/>
              <a:t> </a:t>
            </a:r>
            <a:r>
              <a:rPr lang="es-MX" sz="1400" dirty="0" err="1"/>
              <a:t>Asossiation</a:t>
            </a:r>
            <a:r>
              <a:rPr lang="es-MX" sz="1400" dirty="0"/>
              <a:t> 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2D9EC-B996-3127-7FE6-BA2DC7703977}"/>
              </a:ext>
            </a:extLst>
          </p:cNvPr>
          <p:cNvSpPr txBox="1"/>
          <p:nvPr/>
        </p:nvSpPr>
        <p:spPr>
          <a:xfrm>
            <a:off x="7609502" y="3429000"/>
            <a:ext cx="304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/>
              <a:t>UpStream</a:t>
            </a:r>
            <a:r>
              <a:rPr lang="es-MX" sz="1400" dirty="0"/>
              <a:t> </a:t>
            </a:r>
            <a:r>
              <a:rPr lang="es-MX" sz="1400" dirty="0" err="1"/>
              <a:t>Coajinque</a:t>
            </a:r>
            <a:r>
              <a:rPr lang="es-MX" sz="1400" dirty="0"/>
              <a:t> 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3C0D43-B87C-E9B4-2789-032D651BDEE5}"/>
              </a:ext>
            </a:extLst>
          </p:cNvPr>
          <p:cNvSpPr txBox="1"/>
          <p:nvPr/>
        </p:nvSpPr>
        <p:spPr>
          <a:xfrm>
            <a:off x="7552879" y="6280681"/>
            <a:ext cx="304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/>
              <a:t>DownStream</a:t>
            </a:r>
            <a:r>
              <a:rPr lang="es-MX" sz="1400" dirty="0"/>
              <a:t> </a:t>
            </a:r>
            <a:r>
              <a:rPr lang="es-MX" sz="1400" dirty="0" err="1"/>
              <a:t>Coajinque</a:t>
            </a:r>
            <a:r>
              <a:rPr lang="es-MX" sz="1400" dirty="0"/>
              <a:t> 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DCA4AB-F8BB-585B-5A53-DADB9AB3A2B6}"/>
              </a:ext>
            </a:extLst>
          </p:cNvPr>
          <p:cNvSpPr txBox="1"/>
          <p:nvPr/>
        </p:nvSpPr>
        <p:spPr>
          <a:xfrm>
            <a:off x="185085" y="1310945"/>
            <a:ext cx="7189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Coajinque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subbasin is part of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Ayuquila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Basin located in the State of Jalisco in Mexico country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Demterio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2006; Cotler,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2009; Ortiz-Arrona 2021).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4A3D01-E325-8FF7-835B-15444EECA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809" y="22827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4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AFCC-B9A0-F700-4610-C522C423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40"/>
            <a:ext cx="12192000" cy="94350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workflow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</a:t>
            </a:r>
            <a:r>
              <a:rPr lang="es-MX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indicators</a:t>
            </a: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B92028-CCFD-FA21-AAD2-B459A55CB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"/>
          <a:stretch/>
        </p:blipFill>
        <p:spPr>
          <a:xfrm>
            <a:off x="91230" y="1770853"/>
            <a:ext cx="4758205" cy="35198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494A1-0FB1-28CB-FF3D-0D5EAA71C4EF}"/>
              </a:ext>
            </a:extLst>
          </p:cNvPr>
          <p:cNvSpPr/>
          <p:nvPr/>
        </p:nvSpPr>
        <p:spPr>
          <a:xfrm>
            <a:off x="5040569" y="1937483"/>
            <a:ext cx="1695913" cy="5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Flow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6BC2C7-806E-7C68-3251-618BF3DD7C7B}"/>
              </a:ext>
            </a:extLst>
          </p:cNvPr>
          <p:cNvSpPr/>
          <p:nvPr/>
        </p:nvSpPr>
        <p:spPr>
          <a:xfrm>
            <a:off x="5030058" y="2551139"/>
            <a:ext cx="1695913" cy="5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Channel</a:t>
            </a:r>
            <a:r>
              <a:rPr lang="es-MX" dirty="0"/>
              <a:t>  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090029-3DFB-D4FE-6D2B-A9C96D9C0178}"/>
              </a:ext>
            </a:extLst>
          </p:cNvPr>
          <p:cNvSpPr/>
          <p:nvPr/>
        </p:nvSpPr>
        <p:spPr>
          <a:xfrm>
            <a:off x="5030057" y="3191780"/>
            <a:ext cx="1695913" cy="5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Flood</a:t>
            </a:r>
            <a:r>
              <a:rPr lang="es-MX" dirty="0"/>
              <a:t> </a:t>
            </a:r>
            <a:r>
              <a:rPr lang="es-MX" dirty="0" err="1"/>
              <a:t>Zone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9E6E2-165F-77B3-DA52-4C7022C606D8}"/>
              </a:ext>
            </a:extLst>
          </p:cNvPr>
          <p:cNvSpPr/>
          <p:nvPr/>
        </p:nvSpPr>
        <p:spPr>
          <a:xfrm>
            <a:off x="5040568" y="3880994"/>
            <a:ext cx="1695913" cy="5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Riparian</a:t>
            </a:r>
            <a:r>
              <a:rPr lang="es-MX" dirty="0"/>
              <a:t> </a:t>
            </a:r>
            <a:r>
              <a:rPr lang="es-MX" dirty="0" err="1"/>
              <a:t>Vegetation</a:t>
            </a:r>
            <a:r>
              <a:rPr lang="es-MX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8897E6-9266-211B-56CC-4A89BCDC088F}"/>
              </a:ext>
            </a:extLst>
          </p:cNvPr>
          <p:cNvSpPr/>
          <p:nvPr/>
        </p:nvSpPr>
        <p:spPr>
          <a:xfrm>
            <a:off x="5040568" y="4570208"/>
            <a:ext cx="1695913" cy="501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Human </a:t>
            </a:r>
            <a:r>
              <a:rPr lang="es-MX" dirty="0" err="1"/>
              <a:t>Impact</a:t>
            </a:r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DF6136B-858E-9FB3-9CF5-FB31CDA898A5}"/>
              </a:ext>
            </a:extLst>
          </p:cNvPr>
          <p:cNvSpPr/>
          <p:nvPr/>
        </p:nvSpPr>
        <p:spPr>
          <a:xfrm>
            <a:off x="6739122" y="1823018"/>
            <a:ext cx="465008" cy="33758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D3D07-040B-87D8-383D-8B4B02D82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2" t="13810" r="60227" b="20833"/>
          <a:stretch/>
        </p:blipFill>
        <p:spPr>
          <a:xfrm>
            <a:off x="7217281" y="1639616"/>
            <a:ext cx="1583950" cy="3782313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5E993E66-E39F-D4DB-9159-EDB8D092A4D9}"/>
              </a:ext>
            </a:extLst>
          </p:cNvPr>
          <p:cNvSpPr/>
          <p:nvPr/>
        </p:nvSpPr>
        <p:spPr>
          <a:xfrm>
            <a:off x="8924665" y="1242740"/>
            <a:ext cx="465008" cy="39756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22A2F-5C1A-0608-125C-7364F1DA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673" y="3582271"/>
            <a:ext cx="2569476" cy="17655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DD5FC4-5454-B1D0-6629-68EB3D579CC5}"/>
              </a:ext>
            </a:extLst>
          </p:cNvPr>
          <p:cNvSpPr/>
          <p:nvPr/>
        </p:nvSpPr>
        <p:spPr>
          <a:xfrm>
            <a:off x="9389673" y="2438391"/>
            <a:ext cx="2603526" cy="79456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Indicators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data per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2B287-5C4D-1D19-781F-18D26C861453}"/>
              </a:ext>
            </a:extLst>
          </p:cNvPr>
          <p:cNvSpPr txBox="1"/>
          <p:nvPr/>
        </p:nvSpPr>
        <p:spPr>
          <a:xfrm>
            <a:off x="342900" y="5378131"/>
            <a:ext cx="4292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Citizen Science Protocols </a:t>
            </a:r>
          </a:p>
          <a:p>
            <a:pPr algn="ctr"/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Shuker et.al. 2017; Thornhill et. al. 2018</a:t>
            </a: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140F41-6E27-4EFF-A1FA-6188E9E4FC0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0051" y="6092551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C3700-4B71-E0EA-64CE-05CDE491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Examples of citizen science data collection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FC1F21A-9D06-4E07-B32E-E3B85625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3"/>
          <a:stretch/>
        </p:blipFill>
        <p:spPr>
          <a:xfrm>
            <a:off x="6096000" y="132379"/>
            <a:ext cx="5970779" cy="312868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áfico 9">
            <a:extLst>
              <a:ext uri="{FF2B5EF4-FFF2-40B4-BE49-F238E27FC236}">
                <a16:creationId xmlns:a16="http://schemas.microsoft.com/office/drawing/2014/main" id="{32FE6BE7-8315-B722-C778-C931A206E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334" b="5785"/>
          <a:stretch/>
        </p:blipFill>
        <p:spPr>
          <a:xfrm>
            <a:off x="670034" y="3429001"/>
            <a:ext cx="5747647" cy="31286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F15342-56EE-021D-B528-C7B3808A5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604" y="3447784"/>
            <a:ext cx="5586942" cy="31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19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466F-EC29-055C-51AD-D8CBE148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26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/>
              <a:t>Machine </a:t>
            </a:r>
            <a:r>
              <a:rPr lang="es-MX" dirty="0" err="1"/>
              <a:t>Learning</a:t>
            </a:r>
            <a:r>
              <a:rPr lang="es-MX" dirty="0"/>
              <a:t> and </a:t>
            </a:r>
            <a:r>
              <a:rPr lang="es-MX" dirty="0" err="1"/>
              <a:t>River</a:t>
            </a:r>
            <a:r>
              <a:rPr lang="es-MX" dirty="0"/>
              <a:t> </a:t>
            </a:r>
            <a:r>
              <a:rPr lang="es-MX" dirty="0" err="1"/>
              <a:t>Health</a:t>
            </a:r>
            <a:r>
              <a:rPr lang="es-MX" dirty="0"/>
              <a:t>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9B7063-3401-78BA-A6ED-B38FA85698F3}"/>
              </a:ext>
            </a:extLst>
          </p:cNvPr>
          <p:cNvSpPr txBox="1">
            <a:spLocks/>
          </p:cNvSpPr>
          <p:nvPr/>
        </p:nvSpPr>
        <p:spPr>
          <a:xfrm>
            <a:off x="0" y="909363"/>
            <a:ext cx="11651673" cy="49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Clasification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human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 indexes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Goethals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2006;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Crisci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et al. 2012; Bourel, M., &amp; Segura, A. M. 2018)</a:t>
            </a:r>
          </a:p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C124782-AA7B-F331-2F1B-59897AF90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831" y="1317554"/>
            <a:ext cx="9422796" cy="2132527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A5251539-D3CF-E02A-9CA9-C42C64C37889}"/>
              </a:ext>
            </a:extLst>
          </p:cNvPr>
          <p:cNvSpPr txBox="1">
            <a:spLocks/>
          </p:cNvSpPr>
          <p:nvPr/>
        </p:nvSpPr>
        <p:spPr>
          <a:xfrm>
            <a:off x="0" y="3995466"/>
            <a:ext cx="10515600" cy="50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upscalling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MX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Gislason</a:t>
            </a: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 2006,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Bourel</a:t>
            </a: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Segura, 2018 </a:t>
            </a:r>
            <a:r>
              <a:rPr lang="es-MX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Clapcott</a:t>
            </a:r>
            <a:r>
              <a:rPr lang="es-MX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2020 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4AC0D9F-3E0F-D4B5-E927-56534C75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31" y="4521044"/>
            <a:ext cx="9241535" cy="2196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2782B-953D-57E5-C8F9-33758EA09F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809" y="22827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>
            <a:extLst>
              <a:ext uri="{FF2B5EF4-FFF2-40B4-BE49-F238E27FC236}">
                <a16:creationId xmlns:a16="http://schemas.microsoft.com/office/drawing/2014/main" id="{8D0499ED-3DA1-C108-313F-0AE054F3381A}"/>
              </a:ext>
            </a:extLst>
          </p:cNvPr>
          <p:cNvSpPr/>
          <p:nvPr/>
        </p:nvSpPr>
        <p:spPr>
          <a:xfrm>
            <a:off x="-9832" y="0"/>
            <a:ext cx="12201832" cy="8431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23EF34-053B-6B2A-ED0B-062299D4B87B}"/>
              </a:ext>
            </a:extLst>
          </p:cNvPr>
          <p:cNvSpPr txBox="1">
            <a:spLocks/>
          </p:cNvSpPr>
          <p:nvPr/>
        </p:nvSpPr>
        <p:spPr>
          <a:xfrm>
            <a:off x="131039" y="0"/>
            <a:ext cx="10515600" cy="84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err="1"/>
              <a:t>Conclusions</a:t>
            </a:r>
            <a:r>
              <a:rPr lang="es-MX" dirty="0"/>
              <a:t>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9CC05A-6177-CD35-442C-AE04C125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9" y="1595808"/>
            <a:ext cx="3094967" cy="3496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4CC7F-4E57-DB83-B4C8-78BDF24D80EF}"/>
              </a:ext>
            </a:extLst>
          </p:cNvPr>
          <p:cNvSpPr txBox="1"/>
          <p:nvPr/>
        </p:nvSpPr>
        <p:spPr>
          <a:xfrm>
            <a:off x="3376423" y="866016"/>
            <a:ext cx="881557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s-MX" sz="2000" b="1" dirty="0" err="1">
                <a:sym typeface="Wingdings" panose="05000000000000000000" pitchFamily="2" charset="2"/>
              </a:rPr>
              <a:t>River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health</a:t>
            </a:r>
            <a:r>
              <a:rPr lang="es-MX" sz="2000" b="1" dirty="0">
                <a:sym typeface="Wingdings" panose="05000000000000000000" pitchFamily="2" charset="2"/>
              </a:rPr>
              <a:t> “more </a:t>
            </a:r>
            <a:r>
              <a:rPr lang="es-MX" sz="2000" b="1" dirty="0" err="1">
                <a:sym typeface="Wingdings" panose="05000000000000000000" pitchFamily="2" charset="2"/>
              </a:rPr>
              <a:t>than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water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quality</a:t>
            </a:r>
            <a:r>
              <a:rPr lang="es-MX" sz="2000" dirty="0">
                <a:sym typeface="Wingdings" panose="05000000000000000000" pitchFamily="2" charset="2"/>
              </a:rPr>
              <a:t>”, </a:t>
            </a:r>
            <a:r>
              <a:rPr lang="es-MX" dirty="0" err="1">
                <a:sym typeface="Wingdings" panose="05000000000000000000" pitchFamily="2" charset="2"/>
              </a:rPr>
              <a:t>is</a:t>
            </a:r>
            <a:r>
              <a:rPr lang="es-MX" dirty="0">
                <a:sym typeface="Wingdings" panose="05000000000000000000" pitchFamily="2" charset="2"/>
              </a:rPr>
              <a:t> a </a:t>
            </a:r>
            <a:r>
              <a:rPr lang="es-MX" dirty="0" err="1">
                <a:sym typeface="Wingdings" panose="05000000000000000000" pitchFamily="2" charset="2"/>
              </a:rPr>
              <a:t>complex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representation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of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river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ecosystem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structure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function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capacity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maintain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organisms</a:t>
            </a:r>
            <a:r>
              <a:rPr lang="es-MX" dirty="0">
                <a:sym typeface="Wingdings" panose="05000000000000000000" pitchFamily="2" charset="2"/>
              </a:rPr>
              <a:t> and proceses </a:t>
            </a:r>
            <a:r>
              <a:rPr lang="es-MX" dirty="0" err="1">
                <a:sym typeface="Wingdings" panose="05000000000000000000" pitchFamily="2" charset="2"/>
              </a:rPr>
              <a:t>that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depend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on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it</a:t>
            </a:r>
            <a:r>
              <a:rPr lang="es-MX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s-MX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s-MX" dirty="0" err="1">
                <a:sym typeface="Wingdings" panose="05000000000000000000" pitchFamily="2" charset="2"/>
              </a:rPr>
              <a:t>Awareness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of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Latin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America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River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Health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current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deterioration</a:t>
            </a:r>
            <a:r>
              <a:rPr lang="es-MX" sz="2000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due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the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loss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of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physical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attributes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that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affect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inner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key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functions</a:t>
            </a:r>
            <a:r>
              <a:rPr lang="es-MX" dirty="0">
                <a:sym typeface="Wingdings" panose="05000000000000000000" pitchFamily="2" charset="2"/>
              </a:rPr>
              <a:t> (ES) cause </a:t>
            </a:r>
            <a:r>
              <a:rPr lang="es-MX" dirty="0" err="1">
                <a:sym typeface="Wingdings" panose="05000000000000000000" pitchFamily="2" charset="2"/>
              </a:rPr>
              <a:t>by</a:t>
            </a:r>
            <a:r>
              <a:rPr lang="es-MX" dirty="0">
                <a:sym typeface="Wingdings" panose="05000000000000000000" pitchFamily="2" charset="2"/>
              </a:rPr>
              <a:t> a </a:t>
            </a:r>
            <a:r>
              <a:rPr lang="es-MX" dirty="0" err="1">
                <a:sym typeface="Wingdings" panose="05000000000000000000" pitchFamily="2" charset="2"/>
              </a:rPr>
              <a:t>complex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sinergy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of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management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challenges</a:t>
            </a:r>
            <a:r>
              <a:rPr lang="es-MX" dirty="0">
                <a:sym typeface="Wingdings" panose="05000000000000000000" pitchFamily="2" charset="2"/>
              </a:rPr>
              <a:t>, </a:t>
            </a:r>
            <a:r>
              <a:rPr lang="es-MX" dirty="0" err="1">
                <a:sym typeface="Wingdings" panose="05000000000000000000" pitchFamily="2" charset="2"/>
              </a:rPr>
              <a:t>climate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change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unkowns</a:t>
            </a:r>
            <a:r>
              <a:rPr lang="es-MX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s-MX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s-MX" sz="2000" b="1" dirty="0">
                <a:sym typeface="Wingdings" panose="05000000000000000000" pitchFamily="2" charset="2"/>
              </a:rPr>
              <a:t>Framework </a:t>
            </a:r>
            <a:r>
              <a:rPr lang="es-MX" sz="2000" b="1" dirty="0" err="1">
                <a:sym typeface="Wingdings" panose="05000000000000000000" pitchFamily="2" charset="2"/>
              </a:rPr>
              <a:t>Assessment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next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improvents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about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representiveness</a:t>
            </a:r>
            <a:r>
              <a:rPr lang="es-MX" dirty="0">
                <a:sym typeface="Wingdings" panose="05000000000000000000" pitchFamily="2" charset="2"/>
              </a:rPr>
              <a:t>, </a:t>
            </a:r>
            <a:r>
              <a:rPr lang="es-MX" dirty="0" err="1">
                <a:sym typeface="Wingdings" panose="05000000000000000000" pitchFamily="2" charset="2"/>
              </a:rPr>
              <a:t>continuity</a:t>
            </a:r>
            <a:r>
              <a:rPr lang="es-MX" dirty="0">
                <a:sym typeface="Wingdings" panose="05000000000000000000" pitchFamily="2" charset="2"/>
              </a:rPr>
              <a:t>, </a:t>
            </a:r>
            <a:r>
              <a:rPr lang="es-MX" dirty="0" err="1">
                <a:sym typeface="Wingdings" panose="05000000000000000000" pitchFamily="2" charset="2"/>
              </a:rPr>
              <a:t>scalability</a:t>
            </a:r>
            <a:r>
              <a:rPr lang="es-MX" dirty="0">
                <a:sym typeface="Wingdings" panose="05000000000000000000" pitchFamily="2" charset="2"/>
              </a:rPr>
              <a:t>, </a:t>
            </a:r>
            <a:r>
              <a:rPr lang="es-MX" dirty="0" err="1">
                <a:sym typeface="Wingdings" panose="05000000000000000000" pitchFamily="2" charset="2"/>
              </a:rPr>
              <a:t>standarization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feasibility</a:t>
            </a:r>
            <a:r>
              <a:rPr lang="es-MX" dirty="0">
                <a:sym typeface="Wingdings" panose="05000000000000000000" pitchFamily="2" charset="2"/>
              </a:rPr>
              <a:t> (Dickens et al. 2021)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s-MX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s-MX" sz="2000" b="1" dirty="0" err="1">
                <a:sym typeface="Wingdings" panose="05000000000000000000" pitchFamily="2" charset="2"/>
              </a:rPr>
              <a:t>Citizen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Science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participation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collect</a:t>
            </a:r>
            <a:r>
              <a:rPr lang="es-MX" dirty="0">
                <a:sym typeface="Wingdings" panose="05000000000000000000" pitchFamily="2" charset="2"/>
              </a:rPr>
              <a:t> data </a:t>
            </a:r>
            <a:r>
              <a:rPr lang="es-MX" dirty="0" err="1">
                <a:sym typeface="Wingdings" panose="05000000000000000000" pitchFamily="2" charset="2"/>
              </a:rPr>
              <a:t>about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river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health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key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components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connect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with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field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experience</a:t>
            </a:r>
            <a:r>
              <a:rPr lang="es-MX" dirty="0">
                <a:sym typeface="Wingdings" panose="05000000000000000000" pitchFamily="2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s-MX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s-MX" sz="2000" b="1" dirty="0">
                <a:sym typeface="Wingdings" panose="05000000000000000000" pitchFamily="2" charset="2"/>
              </a:rPr>
              <a:t>Machine </a:t>
            </a:r>
            <a:r>
              <a:rPr lang="es-MX" sz="2000" b="1" dirty="0" err="1">
                <a:sym typeface="Wingdings" panose="05000000000000000000" pitchFamily="2" charset="2"/>
              </a:rPr>
              <a:t>learning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dirty="0">
                <a:sym typeface="Wingdings" panose="05000000000000000000" pitchFamily="2" charset="2"/>
              </a:rPr>
              <a:t>as a </a:t>
            </a:r>
            <a:r>
              <a:rPr lang="es-MX" dirty="0" err="1">
                <a:sym typeface="Wingdings" panose="05000000000000000000" pitchFamily="2" charset="2"/>
              </a:rPr>
              <a:t>tool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automatized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sz="2000" b="1" dirty="0" err="1">
                <a:sym typeface="Wingdings" panose="05000000000000000000" pitchFamily="2" charset="2"/>
              </a:rPr>
              <a:t>increase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the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continuity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to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classify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the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river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health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indicators</a:t>
            </a:r>
            <a:r>
              <a:rPr lang="es-MX" sz="2000" b="1" dirty="0">
                <a:sym typeface="Wingdings" panose="05000000000000000000" pitchFamily="2" charset="2"/>
              </a:rPr>
              <a:t> raw data </a:t>
            </a:r>
            <a:r>
              <a:rPr lang="es-MX" dirty="0" err="1">
                <a:sym typeface="Wingdings" panose="05000000000000000000" pitchFamily="2" charset="2"/>
              </a:rPr>
              <a:t>into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health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condition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classess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scales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aim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to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improve</a:t>
            </a:r>
            <a:r>
              <a:rPr lang="es-MX" dirty="0">
                <a:sym typeface="Wingdings" panose="05000000000000000000" pitchFamily="2" charset="2"/>
              </a:rPr>
              <a:t> </a:t>
            </a:r>
            <a:r>
              <a:rPr lang="es-MX" dirty="0" err="1">
                <a:sym typeface="Wingdings" panose="05000000000000000000" pitchFamily="2" charset="2"/>
              </a:rPr>
              <a:t>the</a:t>
            </a:r>
            <a:r>
              <a:rPr lang="es-MX" dirty="0">
                <a:sym typeface="Wingdings" panose="05000000000000000000" pitchFamily="2" charset="2"/>
              </a:rPr>
              <a:t> time and </a:t>
            </a:r>
            <a:r>
              <a:rPr lang="es-MX" dirty="0" err="1">
                <a:sym typeface="Wingdings" panose="05000000000000000000" pitchFamily="2" charset="2"/>
              </a:rPr>
              <a:t>effort</a:t>
            </a:r>
            <a:r>
              <a:rPr lang="es-MX" dirty="0">
                <a:sym typeface="Wingdings" panose="05000000000000000000" pitchFamily="2" charset="2"/>
              </a:rPr>
              <a:t> in </a:t>
            </a:r>
            <a:r>
              <a:rPr lang="es-MX" dirty="0" err="1">
                <a:sym typeface="Wingdings" panose="05000000000000000000" pitchFamily="2" charset="2"/>
              </a:rPr>
              <a:t>processing</a:t>
            </a:r>
            <a:r>
              <a:rPr lang="es-MX" dirty="0">
                <a:sym typeface="Wingdings" panose="05000000000000000000" pitchFamily="2" charset="2"/>
              </a:rPr>
              <a:t> and </a:t>
            </a:r>
            <a:r>
              <a:rPr lang="es-MX" dirty="0" err="1">
                <a:sym typeface="Wingdings" panose="05000000000000000000" pitchFamily="2" charset="2"/>
              </a:rPr>
              <a:t>visualize</a:t>
            </a:r>
            <a:r>
              <a:rPr lang="es-MX" dirty="0">
                <a:sym typeface="Wingdings" panose="05000000000000000000" pitchFamily="2" charset="2"/>
              </a:rPr>
              <a:t> data </a:t>
            </a:r>
          </a:p>
          <a:p>
            <a:endParaRPr lang="es-MX" sz="2000" dirty="0">
              <a:sym typeface="Wingdings" panose="05000000000000000000" pitchFamily="2" charset="2"/>
            </a:endParaRPr>
          </a:p>
          <a:p>
            <a:pPr algn="ctr"/>
            <a:r>
              <a:rPr lang="es-MX" sz="2000" dirty="0">
                <a:sym typeface="Wingdings" panose="05000000000000000000" pitchFamily="2" charset="2"/>
              </a:rPr>
              <a:t>“</a:t>
            </a:r>
            <a:r>
              <a:rPr lang="es-MX" sz="2000" b="1" dirty="0">
                <a:sym typeface="Wingdings" panose="05000000000000000000" pitchFamily="2" charset="2"/>
              </a:rPr>
              <a:t>CO” </a:t>
            </a:r>
            <a:r>
              <a:rPr lang="es-MX" sz="2000" b="1" dirty="0" err="1">
                <a:sym typeface="Wingdings" panose="05000000000000000000" pitchFamily="2" charset="2"/>
              </a:rPr>
              <a:t>efforts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s-MX" sz="2000" b="1" dirty="0" err="1">
                <a:sym typeface="Wingdings" panose="05000000000000000000" pitchFamily="2" charset="2"/>
              </a:rPr>
              <a:t>Co-data</a:t>
            </a:r>
            <a:r>
              <a:rPr lang="es-MX" sz="2000" b="1" dirty="0">
                <a:sym typeface="Wingdings" panose="05000000000000000000" pitchFamily="2" charset="2"/>
              </a:rPr>
              <a:t> </a:t>
            </a:r>
            <a:r>
              <a:rPr lang="es-MX" sz="2000" b="1" dirty="0" err="1">
                <a:sym typeface="Wingdings" panose="05000000000000000000" pitchFamily="2" charset="2"/>
              </a:rPr>
              <a:t>collection</a:t>
            </a:r>
            <a:r>
              <a:rPr lang="es-MX" sz="2000" b="1" dirty="0">
                <a:sym typeface="Wingdings" panose="05000000000000000000" pitchFamily="2" charset="2"/>
              </a:rPr>
              <a:t> | </a:t>
            </a:r>
            <a:r>
              <a:rPr lang="es-MX" sz="2000" b="1" dirty="0" err="1">
                <a:sym typeface="Wingdings" panose="05000000000000000000" pitchFamily="2" charset="2"/>
              </a:rPr>
              <a:t>Co-participation</a:t>
            </a:r>
            <a:r>
              <a:rPr lang="es-MX" sz="2000" b="1" dirty="0">
                <a:sym typeface="Wingdings" panose="05000000000000000000" pitchFamily="2" charset="2"/>
              </a:rPr>
              <a:t> | Co-</a:t>
            </a:r>
            <a:r>
              <a:rPr lang="es-MX" sz="2000" b="1" dirty="0" err="1">
                <a:sym typeface="Wingdings" panose="05000000000000000000" pitchFamily="2" charset="2"/>
              </a:rPr>
              <a:t>Assessment</a:t>
            </a:r>
            <a:r>
              <a:rPr lang="es-MX" sz="2000" b="1" dirty="0">
                <a:sym typeface="Wingdings" panose="05000000000000000000" pitchFamily="2" charset="2"/>
              </a:rPr>
              <a:t> | Co-</a:t>
            </a:r>
            <a:r>
              <a:rPr lang="es-MX" sz="2000" b="1" dirty="0" err="1">
                <a:sym typeface="Wingdings" panose="05000000000000000000" pitchFamily="2" charset="2"/>
              </a:rPr>
              <a:t>Manage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s-MX" sz="2000" dirty="0">
              <a:sym typeface="Wingdings" panose="05000000000000000000" pitchFamily="2" charset="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5F0FF7-DCB3-7356-14A5-DA54CBD3DE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809" y="22827"/>
            <a:ext cx="1319049" cy="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9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1499</Words>
  <Application>Microsoft Office PowerPoint</Application>
  <PresentationFormat>Widescreen</PresentationFormat>
  <Paragraphs>161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Open Sans</vt:lpstr>
      <vt:lpstr>Times New Roman</vt:lpstr>
      <vt:lpstr>Wingdings</vt:lpstr>
      <vt:lpstr>Office Theme</vt:lpstr>
      <vt:lpstr>A framework proposal for river health assessment integrating citizen science and machine learning </vt:lpstr>
      <vt:lpstr>River health as a principal concept in this research</vt:lpstr>
      <vt:lpstr>Motivation </vt:lpstr>
      <vt:lpstr>Citizen Science and Machine Learning Goal in RHA framework </vt:lpstr>
      <vt:lpstr>Methodology </vt:lpstr>
      <vt:lpstr>Citizen science workflow to collect river health data indicators </vt:lpstr>
      <vt:lpstr>Examples of citizen science data collection </vt:lpstr>
      <vt:lpstr>Machine Learning and River Health </vt:lpstr>
      <vt:lpstr>PowerPoint Presentation</vt:lpstr>
      <vt:lpstr>Gracias / Thank you  </vt:lpstr>
      <vt:lpstr>ANEXUS</vt:lpstr>
      <vt:lpstr>River Health Condition Framework Assessment  integrating geoinformation, citizen science and machine learning PhD process by Enya Roseli Enriquez Brambila </vt:lpstr>
      <vt:lpstr>PowerPoint Presentation</vt:lpstr>
      <vt:lpstr>Available datasets to use with machine learning for River Health  </vt:lpstr>
      <vt:lpstr>PowerPoint Presentation</vt:lpstr>
      <vt:lpstr>Storyline about river health assessment frameworks *</vt:lpstr>
      <vt:lpstr>To Know more about the Project:  </vt:lpstr>
      <vt:lpstr>References of the 13 frameworks indexes baseline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Health Hydroinformatics </dc:title>
  <dc:creator>Enya Enriquez</dc:creator>
  <cp:lastModifiedBy>Enya Enriquez</cp:lastModifiedBy>
  <cp:revision>76</cp:revision>
  <dcterms:created xsi:type="dcterms:W3CDTF">2022-05-18T05:11:16Z</dcterms:created>
  <dcterms:modified xsi:type="dcterms:W3CDTF">2022-05-25T08:12:43Z</dcterms:modified>
</cp:coreProperties>
</file>