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1" r:id="rId1"/>
  </p:sldMasterIdLst>
  <p:notesMasterIdLst>
    <p:notesMasterId r:id="rId8"/>
  </p:notesMasterIdLst>
  <p:handoutMasterIdLst>
    <p:handoutMasterId r:id="rId9"/>
  </p:handoutMasterIdLst>
  <p:sldIdLst>
    <p:sldId id="256" r:id="rId2"/>
    <p:sldId id="257" r:id="rId3"/>
    <p:sldId id="260" r:id="rId4"/>
    <p:sldId id="261" r:id="rId5"/>
    <p:sldId id="266" r:id="rId6"/>
    <p:sldId id="26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7">
          <p15:clr>
            <a:srgbClr val="A4A3A4"/>
          </p15:clr>
        </p15:guide>
        <p15:guide id="2" pos="55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408E"/>
    <a:srgbClr val="0F7674"/>
    <a:srgbClr val="094F7C"/>
    <a:srgbClr val="351263"/>
    <a:srgbClr val="469816"/>
    <a:srgbClr val="DBA51C"/>
    <a:srgbClr val="DB520D"/>
    <a:srgbClr val="760053"/>
    <a:srgbClr val="B10020"/>
    <a:srgbClr val="C1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29828E-E318-43CD-858C-F7D7E6D8FD7A}" v="224" dt="2022-05-23T07:29:58.7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29" autoAdjust="0"/>
    <p:restoredTop sz="94660"/>
  </p:normalViewPr>
  <p:slideViewPr>
    <p:cSldViewPr snapToGrid="0" snapToObjects="1">
      <p:cViewPr>
        <p:scale>
          <a:sx n="94" d="100"/>
          <a:sy n="94" d="100"/>
        </p:scale>
        <p:origin x="1475" y="35"/>
      </p:cViewPr>
      <p:guideLst>
        <p:guide orient="horz" pos="227"/>
        <p:guide pos="553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42174E-94A8-894B-B55B-E3D1B123F7B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EBF85-1479-E349-9262-1B6F0600C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455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C2B82-52D7-564A-9414-F61912D3DADE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170D6-42E6-3B4C-BC2C-154007EECC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494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0170D6-42E6-3B4C-BC2C-154007EECC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61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 Opening Slide">
    <p:bg>
      <p:bgPr>
        <a:solidFill>
          <a:srgbClr val="07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 hasCustomPrompt="1"/>
          </p:nvPr>
        </p:nvSpPr>
        <p:spPr>
          <a:xfrm>
            <a:off x="677866" y="1452828"/>
            <a:ext cx="8027984" cy="836561"/>
          </a:xfrm>
          <a:prstGeom prst="rect">
            <a:avLst/>
          </a:prstGeom>
        </p:spPr>
        <p:txBody>
          <a:bodyPr vert="horz"/>
          <a:lstStyle>
            <a:lvl1pPr algn="l">
              <a:defRPr sz="4000" b="1" i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AU" dirty="0"/>
              <a:t>Headline (Verdana Bold)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3" y="2304330"/>
            <a:ext cx="8027987" cy="1056603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 dirty="0"/>
              <a:t>Subheading (Verdana Regular)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6" y="5718346"/>
            <a:ext cx="3642140" cy="71327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1"/>
          </p:nvPr>
        </p:nvSpPr>
        <p:spPr>
          <a:xfrm>
            <a:off x="5287551" y="360363"/>
            <a:ext cx="3423062" cy="441802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fld id="{43DC56B5-A700-544C-8720-C289028A981D}" type="datetime2">
              <a:rPr lang="en-NZ" smtClean="0"/>
              <a:pPr/>
              <a:t>Monday, 23 May 2022</a:t>
            </a:fld>
            <a:endParaRPr lang="en-US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1058361" y="173194"/>
            <a:ext cx="184666" cy="646331"/>
          </a:xfrm>
          <a:prstGeom prst="rect">
            <a:avLst/>
          </a:prstGeom>
        </p:spPr>
        <p:txBody>
          <a:bodyPr vert="horz" wrap="none" rtlCol="0">
            <a:spAutoFit/>
          </a:bodyPr>
          <a:lstStyle/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79779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 End Slide">
    <p:bg>
      <p:bgPr>
        <a:solidFill>
          <a:srgbClr val="0740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2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3" y="2281237"/>
            <a:ext cx="8027987" cy="3179763"/>
          </a:xfrm>
          <a:prstGeom prst="rect">
            <a:avLst/>
          </a:prstGeom>
        </p:spPr>
        <p:txBody>
          <a:bodyPr vert="horz" anchor="b"/>
          <a:lstStyle>
            <a:lvl1pPr marL="0" indent="0">
              <a:buFontTx/>
              <a:buNone/>
              <a:defRPr sz="1800">
                <a:solidFill>
                  <a:schemeClr val="bg1"/>
                </a:solidFill>
                <a:latin typeface="Verdana"/>
              </a:defRPr>
            </a:lvl1pPr>
          </a:lstStyle>
          <a:p>
            <a:pPr lvl="0"/>
            <a:r>
              <a:rPr lang="en-AU" dirty="0"/>
              <a:t>Thank you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10" y="371543"/>
            <a:ext cx="3642140" cy="71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24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/>
              <a:t>Text (Verdana Regular)</a:t>
            </a:r>
          </a:p>
          <a:p>
            <a:pPr lvl="0"/>
            <a:r>
              <a:rPr lang="en-AU" dirty="0"/>
              <a:t>et </a:t>
            </a:r>
            <a:r>
              <a:rPr lang="en-AU" dirty="0" err="1"/>
              <a:t>velicibus</a:t>
            </a:r>
            <a:r>
              <a:rPr lang="en-AU" dirty="0"/>
              <a:t> el et </a:t>
            </a:r>
            <a:r>
              <a:rPr lang="en-AU" dirty="0" err="1"/>
              <a:t>magnatet</a:t>
            </a:r>
            <a:r>
              <a:rPr lang="en-AU" dirty="0"/>
              <a:t> am, </a:t>
            </a:r>
            <a:r>
              <a:rPr lang="en-AU" dirty="0" err="1"/>
              <a:t>laborru</a:t>
            </a:r>
            <a:r>
              <a:rPr lang="en-AU" dirty="0"/>
              <a:t> </a:t>
            </a:r>
            <a:r>
              <a:rPr lang="en-AU" dirty="0" err="1"/>
              <a:t>mendips</a:t>
            </a:r>
            <a:r>
              <a:rPr lang="en-AU" dirty="0"/>
              <a:t> </a:t>
            </a:r>
            <a:r>
              <a:rPr lang="en-AU" dirty="0" err="1"/>
              <a:t>apieni</a:t>
            </a:r>
            <a:r>
              <a:rPr lang="en-AU" dirty="0"/>
              <a:t> </a:t>
            </a:r>
            <a:r>
              <a:rPr lang="en-AU" dirty="0" err="1"/>
              <a:t>omnimporibus</a:t>
            </a:r>
            <a:r>
              <a:rPr lang="en-AU" dirty="0"/>
              <a:t> et </a:t>
            </a:r>
            <a:r>
              <a:rPr lang="en-AU" dirty="0" err="1"/>
              <a:t>perepellut</a:t>
            </a:r>
            <a:r>
              <a:rPr lang="en-AU" dirty="0"/>
              <a:t> </a:t>
            </a:r>
            <a:r>
              <a:rPr lang="en-AU" dirty="0" err="1"/>
              <a:t>adis</a:t>
            </a:r>
            <a:r>
              <a:rPr lang="en-AU" dirty="0"/>
              <a:t> </a:t>
            </a:r>
            <a:r>
              <a:rPr lang="en-AU" dirty="0" err="1"/>
              <a:t>sequi</a:t>
            </a:r>
            <a:r>
              <a:rPr lang="en-AU" dirty="0"/>
              <a:t> </a:t>
            </a:r>
            <a:r>
              <a:rPr lang="en-AU" dirty="0" err="1"/>
              <a:t>cus</a:t>
            </a:r>
            <a:r>
              <a:rPr lang="en-AU" dirty="0"/>
              <a:t> et </a:t>
            </a:r>
            <a:r>
              <a:rPr lang="en-AU" dirty="0" err="1"/>
              <a:t>aliquid</a:t>
            </a:r>
            <a:r>
              <a:rPr lang="en-AU" dirty="0"/>
              <a:t> </a:t>
            </a:r>
            <a:r>
              <a:rPr lang="en-AU" dirty="0" err="1"/>
              <a:t>molorere</a:t>
            </a:r>
            <a:r>
              <a:rPr lang="en-AU" dirty="0"/>
              <a:t>, </a:t>
            </a:r>
            <a:r>
              <a:rPr lang="en-AU" dirty="0" err="1"/>
              <a:t>cullaut</a:t>
            </a:r>
            <a:r>
              <a:rPr lang="en-AU" dirty="0"/>
              <a:t> </a:t>
            </a:r>
            <a:r>
              <a:rPr lang="en-AU" dirty="0" err="1"/>
              <a:t>adion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</a:t>
            </a:r>
            <a:r>
              <a:rPr lang="en-AU" dirty="0" err="1"/>
              <a:t>magnimp</a:t>
            </a:r>
            <a:r>
              <a:rPr lang="en-AU" dirty="0"/>
              <a:t> </a:t>
            </a:r>
            <a:r>
              <a:rPr lang="en-AU" dirty="0" err="1"/>
              <a:t>oremporibus</a:t>
            </a:r>
            <a:r>
              <a:rPr lang="en-AU" dirty="0"/>
              <a:t>, </a:t>
            </a:r>
            <a:r>
              <a:rPr lang="en-AU" dirty="0" err="1"/>
              <a:t>conem</a:t>
            </a:r>
            <a:r>
              <a:rPr lang="en-AU" dirty="0"/>
              <a:t> </a:t>
            </a:r>
            <a:r>
              <a:rPr lang="en-AU" dirty="0" err="1"/>
              <a:t>etur</a:t>
            </a:r>
            <a:r>
              <a:rPr lang="en-AU" dirty="0"/>
              <a:t> </a:t>
            </a:r>
            <a:r>
              <a:rPr lang="en-AU" dirty="0" err="1"/>
              <a:t>Adit</a:t>
            </a:r>
            <a:r>
              <a:rPr lang="en-AU" dirty="0"/>
              <a:t> </a:t>
            </a:r>
            <a:r>
              <a:rPr lang="en-AU" dirty="0" err="1"/>
              <a:t>eatas</a:t>
            </a:r>
            <a:r>
              <a:rPr lang="en-AU" dirty="0"/>
              <a:t> re </a:t>
            </a:r>
            <a:r>
              <a:rPr lang="en-AU" dirty="0" err="1"/>
              <a:t>nectoruntevelictatem</a:t>
            </a:r>
            <a:r>
              <a:rPr lang="en-AU" dirty="0"/>
              <a:t> </a:t>
            </a:r>
            <a:r>
              <a:rPr lang="en-AU" dirty="0" err="1"/>
              <a:t>quaeperum</a:t>
            </a:r>
            <a:endParaRPr lang="en-AU" dirty="0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677865" y="1777050"/>
            <a:ext cx="8027985" cy="717593"/>
          </a:xfrm>
          <a:prstGeom prst="rect">
            <a:avLst/>
          </a:prstGeom>
        </p:spPr>
        <p:txBody>
          <a:bodyPr vert="horz"/>
          <a:lstStyle>
            <a:lvl1pPr algn="l">
              <a:defRPr sz="44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>
                <a:solidFill>
                  <a:srgbClr val="009AC7"/>
                </a:solidFill>
              </a:rPr>
              <a:t>Headline (Verdana Bold)</a:t>
            </a:r>
            <a:endParaRPr lang="en-US" sz="3600" dirty="0">
              <a:solidFill>
                <a:srgbClr val="009AC7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0272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/>
              <a:t>Text (Verdana Regular)</a:t>
            </a:r>
          </a:p>
          <a:p>
            <a:pPr lvl="0"/>
            <a:r>
              <a:rPr lang="en-AU" dirty="0"/>
              <a:t>et </a:t>
            </a:r>
            <a:r>
              <a:rPr lang="en-AU" dirty="0" err="1"/>
              <a:t>velicibus</a:t>
            </a:r>
            <a:r>
              <a:rPr lang="en-AU" dirty="0"/>
              <a:t> el et </a:t>
            </a:r>
            <a:r>
              <a:rPr lang="en-AU" dirty="0" err="1"/>
              <a:t>magnatet</a:t>
            </a:r>
            <a:r>
              <a:rPr lang="en-AU" dirty="0"/>
              <a:t> am, </a:t>
            </a:r>
            <a:r>
              <a:rPr lang="en-AU" dirty="0" err="1"/>
              <a:t>laborru</a:t>
            </a:r>
            <a:r>
              <a:rPr lang="en-AU" dirty="0"/>
              <a:t> </a:t>
            </a:r>
            <a:r>
              <a:rPr lang="en-AU" dirty="0" err="1"/>
              <a:t>mendips</a:t>
            </a:r>
            <a:r>
              <a:rPr lang="en-AU" dirty="0"/>
              <a:t> </a:t>
            </a:r>
            <a:r>
              <a:rPr lang="en-AU" dirty="0" err="1"/>
              <a:t>apieni</a:t>
            </a:r>
            <a:r>
              <a:rPr lang="en-AU" dirty="0"/>
              <a:t> </a:t>
            </a:r>
            <a:r>
              <a:rPr lang="en-AU" dirty="0" err="1"/>
              <a:t>omnimporibus</a:t>
            </a:r>
            <a:r>
              <a:rPr lang="en-AU" dirty="0"/>
              <a:t> et </a:t>
            </a:r>
            <a:r>
              <a:rPr lang="en-AU" dirty="0" err="1"/>
              <a:t>perepellut</a:t>
            </a:r>
            <a:r>
              <a:rPr lang="en-AU" dirty="0"/>
              <a:t> </a:t>
            </a:r>
            <a:r>
              <a:rPr lang="en-AU" dirty="0" err="1"/>
              <a:t>adis</a:t>
            </a:r>
            <a:r>
              <a:rPr lang="en-AU" dirty="0"/>
              <a:t> </a:t>
            </a:r>
            <a:r>
              <a:rPr lang="en-AU" dirty="0" err="1"/>
              <a:t>sequi</a:t>
            </a:r>
            <a:r>
              <a:rPr lang="en-AU" dirty="0"/>
              <a:t> </a:t>
            </a:r>
            <a:r>
              <a:rPr lang="en-AU" dirty="0" err="1"/>
              <a:t>cus</a:t>
            </a:r>
            <a:r>
              <a:rPr lang="en-AU" dirty="0"/>
              <a:t> et </a:t>
            </a:r>
            <a:r>
              <a:rPr lang="en-AU" dirty="0" err="1"/>
              <a:t>aliquid</a:t>
            </a:r>
            <a:r>
              <a:rPr lang="en-AU" dirty="0"/>
              <a:t> </a:t>
            </a:r>
            <a:r>
              <a:rPr lang="en-AU" dirty="0" err="1"/>
              <a:t>molorere</a:t>
            </a:r>
            <a:r>
              <a:rPr lang="en-AU" dirty="0"/>
              <a:t>, </a:t>
            </a:r>
            <a:r>
              <a:rPr lang="en-AU" dirty="0" err="1"/>
              <a:t>cullaut</a:t>
            </a:r>
            <a:r>
              <a:rPr lang="en-AU" dirty="0"/>
              <a:t> </a:t>
            </a:r>
            <a:r>
              <a:rPr lang="en-AU" dirty="0" err="1"/>
              <a:t>adion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</a:t>
            </a:r>
            <a:r>
              <a:rPr lang="en-AU" dirty="0" err="1"/>
              <a:t>magnimp</a:t>
            </a:r>
            <a:r>
              <a:rPr lang="en-AU" dirty="0"/>
              <a:t> </a:t>
            </a:r>
            <a:r>
              <a:rPr lang="en-AU" dirty="0" err="1"/>
              <a:t>oremporibus</a:t>
            </a:r>
            <a:r>
              <a:rPr lang="en-AU" dirty="0"/>
              <a:t>, </a:t>
            </a:r>
            <a:r>
              <a:rPr lang="en-AU" dirty="0" err="1"/>
              <a:t>conem</a:t>
            </a:r>
            <a:r>
              <a:rPr lang="en-AU" dirty="0"/>
              <a:t> </a:t>
            </a:r>
            <a:r>
              <a:rPr lang="en-AU" dirty="0" err="1"/>
              <a:t>etur</a:t>
            </a:r>
            <a:r>
              <a:rPr lang="en-AU" dirty="0"/>
              <a:t> </a:t>
            </a:r>
            <a:r>
              <a:rPr lang="en-AU" dirty="0" err="1"/>
              <a:t>Adit</a:t>
            </a:r>
            <a:r>
              <a:rPr lang="en-AU" dirty="0"/>
              <a:t> </a:t>
            </a:r>
            <a:r>
              <a:rPr lang="en-AU" dirty="0" err="1"/>
              <a:t>eatas</a:t>
            </a:r>
            <a:r>
              <a:rPr lang="en-AU" dirty="0"/>
              <a:t> re </a:t>
            </a:r>
            <a:r>
              <a:rPr lang="en-AU" dirty="0" err="1"/>
              <a:t>nectoruntevelictatem</a:t>
            </a:r>
            <a:r>
              <a:rPr lang="en-AU" dirty="0"/>
              <a:t> </a:t>
            </a:r>
            <a:r>
              <a:rPr lang="en-AU" dirty="0" err="1"/>
              <a:t>quaeperum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2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/>
              <a:t>Headline </a:t>
            </a:r>
            <a:br>
              <a:rPr lang="en-AU" sz="3600" dirty="0"/>
            </a:br>
            <a:r>
              <a:rPr lang="en-AU" sz="3600" dirty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343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A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/>
              <a:t>Text (Verdana Regular)</a:t>
            </a:r>
          </a:p>
          <a:p>
            <a:pPr lvl="0"/>
            <a:r>
              <a:rPr lang="en-AU" dirty="0"/>
              <a:t>et </a:t>
            </a:r>
            <a:r>
              <a:rPr lang="en-AU" dirty="0" err="1"/>
              <a:t>velicibus</a:t>
            </a:r>
            <a:r>
              <a:rPr lang="en-AU" dirty="0"/>
              <a:t> el et </a:t>
            </a:r>
            <a:r>
              <a:rPr lang="en-AU" dirty="0" err="1"/>
              <a:t>magnatet</a:t>
            </a:r>
            <a:r>
              <a:rPr lang="en-AU" dirty="0"/>
              <a:t> am, </a:t>
            </a:r>
            <a:r>
              <a:rPr lang="en-AU" dirty="0" err="1"/>
              <a:t>laborru</a:t>
            </a:r>
            <a:r>
              <a:rPr lang="en-AU" dirty="0"/>
              <a:t> </a:t>
            </a:r>
            <a:r>
              <a:rPr lang="en-AU" dirty="0" err="1"/>
              <a:t>mendips</a:t>
            </a:r>
            <a:r>
              <a:rPr lang="en-AU" dirty="0"/>
              <a:t> </a:t>
            </a:r>
            <a:r>
              <a:rPr lang="en-AU" dirty="0" err="1"/>
              <a:t>apieni</a:t>
            </a:r>
            <a:r>
              <a:rPr lang="en-AU" dirty="0"/>
              <a:t> </a:t>
            </a:r>
            <a:r>
              <a:rPr lang="en-AU" dirty="0" err="1"/>
              <a:t>omnimporibus</a:t>
            </a:r>
            <a:r>
              <a:rPr lang="en-AU" dirty="0"/>
              <a:t> et </a:t>
            </a:r>
            <a:r>
              <a:rPr lang="en-AU" dirty="0" err="1"/>
              <a:t>perepellut</a:t>
            </a:r>
            <a:r>
              <a:rPr lang="en-AU" dirty="0"/>
              <a:t> </a:t>
            </a:r>
            <a:r>
              <a:rPr lang="en-AU" dirty="0" err="1"/>
              <a:t>adis</a:t>
            </a:r>
            <a:r>
              <a:rPr lang="en-AU" dirty="0"/>
              <a:t> </a:t>
            </a:r>
            <a:r>
              <a:rPr lang="en-AU" dirty="0" err="1"/>
              <a:t>sequi</a:t>
            </a:r>
            <a:r>
              <a:rPr lang="en-AU" dirty="0"/>
              <a:t> </a:t>
            </a:r>
            <a:r>
              <a:rPr lang="en-AU" dirty="0" err="1"/>
              <a:t>cus</a:t>
            </a:r>
            <a:r>
              <a:rPr lang="en-AU" dirty="0"/>
              <a:t> et </a:t>
            </a:r>
            <a:r>
              <a:rPr lang="en-AU" dirty="0" err="1"/>
              <a:t>aliquid</a:t>
            </a:r>
            <a:r>
              <a:rPr lang="en-AU" dirty="0"/>
              <a:t> </a:t>
            </a:r>
            <a:r>
              <a:rPr lang="en-AU" dirty="0" err="1"/>
              <a:t>molorere</a:t>
            </a:r>
            <a:r>
              <a:rPr lang="en-AU" dirty="0"/>
              <a:t>, </a:t>
            </a:r>
            <a:r>
              <a:rPr lang="en-AU" dirty="0" err="1"/>
              <a:t>cullaut</a:t>
            </a:r>
            <a:r>
              <a:rPr lang="en-AU" dirty="0"/>
              <a:t> </a:t>
            </a:r>
            <a:r>
              <a:rPr lang="en-AU" dirty="0" err="1"/>
              <a:t>adion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</a:t>
            </a:r>
            <a:r>
              <a:rPr lang="en-AU" dirty="0" err="1"/>
              <a:t>magnimp</a:t>
            </a:r>
            <a:r>
              <a:rPr lang="en-AU" dirty="0"/>
              <a:t> </a:t>
            </a:r>
            <a:r>
              <a:rPr lang="en-AU" dirty="0" err="1"/>
              <a:t>oremporibus</a:t>
            </a:r>
            <a:r>
              <a:rPr lang="en-AU" dirty="0"/>
              <a:t>, </a:t>
            </a:r>
            <a:r>
              <a:rPr lang="en-AU" dirty="0" err="1"/>
              <a:t>conem</a:t>
            </a:r>
            <a:r>
              <a:rPr lang="en-AU" dirty="0"/>
              <a:t> </a:t>
            </a:r>
            <a:r>
              <a:rPr lang="en-AU" dirty="0" err="1"/>
              <a:t>etur</a:t>
            </a:r>
            <a:r>
              <a:rPr lang="en-AU" dirty="0"/>
              <a:t> </a:t>
            </a:r>
            <a:r>
              <a:rPr lang="en-AU" dirty="0" err="1"/>
              <a:t>Adit</a:t>
            </a:r>
            <a:r>
              <a:rPr lang="en-AU" dirty="0"/>
              <a:t> </a:t>
            </a:r>
            <a:r>
              <a:rPr lang="en-AU" dirty="0" err="1"/>
              <a:t>eatas</a:t>
            </a:r>
            <a:r>
              <a:rPr lang="en-AU" dirty="0"/>
              <a:t> re </a:t>
            </a:r>
            <a:r>
              <a:rPr lang="en-AU" dirty="0" err="1"/>
              <a:t>nectoruntevelictatem</a:t>
            </a:r>
            <a:r>
              <a:rPr lang="en-AU" dirty="0"/>
              <a:t> </a:t>
            </a:r>
            <a:r>
              <a:rPr lang="en-AU" dirty="0" err="1"/>
              <a:t>quaeperum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2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/>
              <a:t>Headline </a:t>
            </a:r>
            <a:br>
              <a:rPr lang="en-AU" sz="3600" dirty="0"/>
            </a:br>
            <a:r>
              <a:rPr lang="en-AU" sz="3600" dirty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2971" y="2958265"/>
            <a:ext cx="3096000" cy="389973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2971" y="1245261"/>
            <a:ext cx="1439998" cy="11777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38973" y="1245261"/>
            <a:ext cx="1439998" cy="117778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51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B Text and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77866" y="2958265"/>
            <a:ext cx="4370400" cy="2501148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0"/>
              </a:spcBef>
              <a:buFontTx/>
              <a:buNone/>
              <a:defRPr sz="1700" baseline="0">
                <a:latin typeface="Verdana"/>
              </a:defRPr>
            </a:lvl1pPr>
          </a:lstStyle>
          <a:p>
            <a:pPr lvl="0"/>
            <a:r>
              <a:rPr lang="en-AU" dirty="0"/>
              <a:t>Text (Verdana Regular)</a:t>
            </a:r>
          </a:p>
          <a:p>
            <a:pPr lvl="0"/>
            <a:r>
              <a:rPr lang="en-AU" dirty="0"/>
              <a:t>et </a:t>
            </a:r>
            <a:r>
              <a:rPr lang="en-AU" dirty="0" err="1"/>
              <a:t>velicibus</a:t>
            </a:r>
            <a:r>
              <a:rPr lang="en-AU" dirty="0"/>
              <a:t> el et </a:t>
            </a:r>
            <a:r>
              <a:rPr lang="en-AU" dirty="0" err="1"/>
              <a:t>magnatet</a:t>
            </a:r>
            <a:r>
              <a:rPr lang="en-AU" dirty="0"/>
              <a:t> am, </a:t>
            </a:r>
            <a:r>
              <a:rPr lang="en-AU" dirty="0" err="1"/>
              <a:t>laborru</a:t>
            </a:r>
            <a:r>
              <a:rPr lang="en-AU" dirty="0"/>
              <a:t> </a:t>
            </a:r>
            <a:r>
              <a:rPr lang="en-AU" dirty="0" err="1"/>
              <a:t>mendips</a:t>
            </a:r>
            <a:r>
              <a:rPr lang="en-AU" dirty="0"/>
              <a:t> </a:t>
            </a:r>
            <a:r>
              <a:rPr lang="en-AU" dirty="0" err="1"/>
              <a:t>apieni</a:t>
            </a:r>
            <a:r>
              <a:rPr lang="en-AU" dirty="0"/>
              <a:t> </a:t>
            </a:r>
            <a:r>
              <a:rPr lang="en-AU" dirty="0" err="1"/>
              <a:t>omnimporibus</a:t>
            </a:r>
            <a:r>
              <a:rPr lang="en-AU" dirty="0"/>
              <a:t> et </a:t>
            </a:r>
            <a:r>
              <a:rPr lang="en-AU" dirty="0" err="1"/>
              <a:t>perepellut</a:t>
            </a:r>
            <a:r>
              <a:rPr lang="en-AU" dirty="0"/>
              <a:t> </a:t>
            </a:r>
            <a:r>
              <a:rPr lang="en-AU" dirty="0" err="1"/>
              <a:t>adis</a:t>
            </a:r>
            <a:r>
              <a:rPr lang="en-AU" dirty="0"/>
              <a:t> </a:t>
            </a:r>
            <a:r>
              <a:rPr lang="en-AU" dirty="0" err="1"/>
              <a:t>sequi</a:t>
            </a:r>
            <a:r>
              <a:rPr lang="en-AU" dirty="0"/>
              <a:t> </a:t>
            </a:r>
            <a:r>
              <a:rPr lang="en-AU" dirty="0" err="1"/>
              <a:t>cus</a:t>
            </a:r>
            <a:r>
              <a:rPr lang="en-AU" dirty="0"/>
              <a:t> et </a:t>
            </a:r>
            <a:r>
              <a:rPr lang="en-AU" dirty="0" err="1"/>
              <a:t>aliquid</a:t>
            </a:r>
            <a:r>
              <a:rPr lang="en-AU" dirty="0"/>
              <a:t> </a:t>
            </a:r>
            <a:r>
              <a:rPr lang="en-AU" dirty="0" err="1"/>
              <a:t>molorere</a:t>
            </a:r>
            <a:r>
              <a:rPr lang="en-AU" dirty="0"/>
              <a:t>, </a:t>
            </a:r>
            <a:r>
              <a:rPr lang="en-AU" dirty="0" err="1"/>
              <a:t>cullaut</a:t>
            </a:r>
            <a:r>
              <a:rPr lang="en-AU" dirty="0"/>
              <a:t> </a:t>
            </a:r>
            <a:r>
              <a:rPr lang="en-AU" dirty="0" err="1"/>
              <a:t>adion</a:t>
            </a:r>
            <a:r>
              <a:rPr lang="en-AU" dirty="0"/>
              <a:t> </a:t>
            </a:r>
            <a:r>
              <a:rPr lang="en-AU" dirty="0" err="1"/>
              <a:t>est</a:t>
            </a:r>
            <a:r>
              <a:rPr lang="en-AU" dirty="0"/>
              <a:t> </a:t>
            </a:r>
            <a:r>
              <a:rPr lang="en-AU" dirty="0" err="1"/>
              <a:t>magnimp</a:t>
            </a:r>
            <a:r>
              <a:rPr lang="en-AU" dirty="0"/>
              <a:t> </a:t>
            </a:r>
            <a:r>
              <a:rPr lang="en-AU" dirty="0" err="1"/>
              <a:t>oremporibus</a:t>
            </a:r>
            <a:r>
              <a:rPr lang="en-AU" dirty="0"/>
              <a:t>, </a:t>
            </a:r>
            <a:r>
              <a:rPr lang="en-AU" dirty="0" err="1"/>
              <a:t>conem</a:t>
            </a:r>
            <a:r>
              <a:rPr lang="en-AU" dirty="0"/>
              <a:t> </a:t>
            </a:r>
            <a:r>
              <a:rPr lang="en-AU" dirty="0" err="1"/>
              <a:t>etur</a:t>
            </a:r>
            <a:r>
              <a:rPr lang="en-AU" dirty="0"/>
              <a:t> </a:t>
            </a:r>
            <a:r>
              <a:rPr lang="en-AU" dirty="0" err="1"/>
              <a:t>Adit</a:t>
            </a:r>
            <a:r>
              <a:rPr lang="en-AU" dirty="0"/>
              <a:t> </a:t>
            </a:r>
            <a:r>
              <a:rPr lang="en-AU" dirty="0" err="1"/>
              <a:t>eatas</a:t>
            </a:r>
            <a:r>
              <a:rPr lang="en-AU" dirty="0"/>
              <a:t> re </a:t>
            </a:r>
            <a:r>
              <a:rPr lang="en-AU" dirty="0" err="1"/>
              <a:t>nectoruntevelictatem</a:t>
            </a:r>
            <a:r>
              <a:rPr lang="en-AU" dirty="0"/>
              <a:t> </a:t>
            </a:r>
            <a:r>
              <a:rPr lang="en-AU" dirty="0" err="1"/>
              <a:t>quaeperum</a:t>
            </a:r>
            <a:endParaRPr lang="en-AU" dirty="0"/>
          </a:p>
        </p:txBody>
      </p:sp>
      <p:sp>
        <p:nvSpPr>
          <p:cNvPr id="7" name="Title 6"/>
          <p:cNvSpPr>
            <a:spLocks noGrp="1"/>
          </p:cNvSpPr>
          <p:nvPr>
            <p:ph type="title" hasCustomPrompt="1"/>
          </p:nvPr>
        </p:nvSpPr>
        <p:spPr>
          <a:xfrm>
            <a:off x="677866" y="1245262"/>
            <a:ext cx="4370400" cy="1177781"/>
          </a:xfrm>
          <a:prstGeom prst="rect">
            <a:avLst/>
          </a:prstGeom>
        </p:spPr>
        <p:txBody>
          <a:bodyPr vert="horz"/>
          <a:lstStyle>
            <a:lvl1pPr algn="l">
              <a:defRPr sz="3600" b="1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r>
              <a:rPr lang="en-AU" sz="3600" dirty="0"/>
              <a:t>Headline </a:t>
            </a:r>
            <a:br>
              <a:rPr lang="en-AU" sz="3600" dirty="0"/>
            </a:br>
            <a:r>
              <a:rPr lang="en-AU" sz="3600" dirty="0"/>
              <a:t>(Verdana Bold)</a:t>
            </a:r>
            <a:endParaRPr lang="en-US" sz="3600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6050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42052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01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71512" y="1245262"/>
            <a:ext cx="4379913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1511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999425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803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B Multiple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86050" y="1245262"/>
            <a:ext cx="3096000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686050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6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7342052" y="4192788"/>
            <a:ext cx="1439998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71512" y="1245262"/>
            <a:ext cx="4379913" cy="266423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671511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2999425" y="4192788"/>
            <a:ext cx="2052000" cy="126662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3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A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60401" y="1245262"/>
            <a:ext cx="8121650" cy="5612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505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B Ful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60401" y="1245262"/>
            <a:ext cx="8121650" cy="42157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/>
          <a:lstStyle>
            <a:lvl1pPr marL="0" indent="0">
              <a:buFontTx/>
              <a:buNone/>
              <a:defRPr sz="1200" b="0" i="0">
                <a:latin typeface="Verdana"/>
                <a:cs typeface="Verdana"/>
              </a:defRPr>
            </a:lvl1pPr>
          </a:lstStyle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8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50" y="360363"/>
            <a:ext cx="3121200" cy="61200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9919969" y="1758348"/>
            <a:ext cx="914400" cy="914400"/>
          </a:xfrm>
          <a:prstGeom prst="rect">
            <a:avLst/>
          </a:prstGeom>
        </p:spPr>
        <p:txBody>
          <a:bodyPr wrap="none" rtlCol="0" anchor="t">
            <a:normAutofit/>
          </a:bodyPr>
          <a:lstStyle/>
          <a:p>
            <a:endParaRPr lang="en-US" dirty="0" err="1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0400" y="6383338"/>
            <a:ext cx="642730" cy="474662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rgbClr val="009AC7"/>
                </a:solidFill>
                <a:latin typeface="Verdana"/>
                <a:cs typeface="Verdana"/>
              </a:defRPr>
            </a:lvl1pPr>
          </a:lstStyle>
          <a:p>
            <a:fld id="{218B9C4F-B695-C54C-924B-61748EE6A7C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6727825" y="63833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C56B5-A700-544C-8720-C289028A981D}" type="datetime2">
              <a:rPr lang="en-NZ" smtClean="0"/>
              <a:pPr/>
              <a:t>Monday, 23 May 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00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6" r:id="rId5"/>
    <p:sldLayoutId id="2147483657" r:id="rId6"/>
    <p:sldLayoutId id="2147483655" r:id="rId7"/>
    <p:sldLayoutId id="2147483658" r:id="rId8"/>
    <p:sldLayoutId id="2147483659" r:id="rId9"/>
    <p:sldLayoutId id="2147483660" r:id="rId10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17.tif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449533-590F-4EE7-83B9-728E9C5AE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283" y="1348895"/>
            <a:ext cx="8027985" cy="717593"/>
          </a:xfrm>
        </p:spPr>
        <p:txBody>
          <a:bodyPr/>
          <a:lstStyle/>
          <a:p>
            <a:pPr algn="ctr"/>
            <a:r>
              <a:rPr lang="en-US" sz="3600" b="1" i="0" u="none" strike="noStrike" baseline="0" dirty="0">
                <a:latin typeface="Verdana" panose="020B0604030504040204" pitchFamily="34" charset="0"/>
                <a:ea typeface="Verdana" panose="020B0604030504040204" pitchFamily="34" charset="0"/>
              </a:rPr>
              <a:t>Erionite in New Zealand: initial assessment and characterization</a:t>
            </a:r>
            <a:endParaRPr lang="en-NZ" sz="3600" b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7C0BFE41-C918-425B-AB41-7ED981A4B4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18B9C4F-B695-C54C-924B-61748EE6A7C5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8" name="Date Placeholder 7" hidden="1"/>
          <p:cNvSpPr>
            <a:spLocks noGrp="1"/>
          </p:cNvSpPr>
          <p:nvPr>
            <p:ph type="dt" sz="half" idx="4294967295"/>
          </p:nvPr>
        </p:nvSpPr>
        <p:spPr>
          <a:xfrm>
            <a:off x="5721350" y="360363"/>
            <a:ext cx="3422650" cy="441325"/>
          </a:xfrm>
        </p:spPr>
        <p:txBody>
          <a:bodyPr/>
          <a:lstStyle/>
          <a:p>
            <a:pPr>
              <a:spcAft>
                <a:spcPts val="600"/>
              </a:spcAft>
            </a:pPr>
            <a:fld id="{BD023BB6-81CC-F74B-AD54-9BB6FC1ECAFD}" type="datetime2">
              <a:rPr lang="en-NZ" smtClean="0"/>
              <a:pPr>
                <a:spcAft>
                  <a:spcPts val="600"/>
                </a:spcAft>
              </a:pPr>
              <a:t>Monday, 23 May 2022</a:t>
            </a:fld>
            <a:endParaRPr lang="en-US"/>
          </a:p>
        </p:txBody>
      </p:sp>
      <p:pic>
        <p:nvPicPr>
          <p:cNvPr id="1026" name="Picture 2" descr="University of Modena and Reggio Emilia - Wikiwand">
            <a:extLst>
              <a:ext uri="{FF2B5EF4-FFF2-40B4-BE49-F238E27FC236}">
                <a16:creationId xmlns:a16="http://schemas.microsoft.com/office/drawing/2014/main" id="{81EF97A2-E597-461D-883A-8AA08ACA1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941" y="4660904"/>
            <a:ext cx="1692629" cy="185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ubtitle 4">
            <a:extLst>
              <a:ext uri="{FF2B5EF4-FFF2-40B4-BE49-F238E27FC236}">
                <a16:creationId xmlns:a16="http://schemas.microsoft.com/office/drawing/2014/main" id="{2A4810F1-CBE2-420B-92DE-E2FCC6EA64AF}"/>
              </a:ext>
            </a:extLst>
          </p:cNvPr>
          <p:cNvSpPr txBox="1">
            <a:spLocks/>
          </p:cNvSpPr>
          <p:nvPr/>
        </p:nvSpPr>
        <p:spPr>
          <a:xfrm>
            <a:off x="1452080" y="3543153"/>
            <a:ext cx="6534808" cy="75178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NZ" sz="1400" b="1" u="sng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Janki Patel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Martin Brook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Dario Di Giuseppe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Valentina Scognamiglio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Alessandro F. Gualtieri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Melanie Kah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NZ" sz="14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Ayrton Hamilton</a:t>
            </a: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0" indent="0" algn="ctr">
              <a:buNone/>
            </a:pP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NZ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of Environment, The University of Auckland, Auckland 1010, New Zealand</a:t>
            </a:r>
          </a:p>
          <a:p>
            <a:pPr marL="0" indent="0" algn="ctr">
              <a:buNone/>
            </a:pPr>
            <a:r>
              <a:rPr lang="en-NZ" sz="1400" baseline="300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Chemical and Geological Sciences, University of Modena and Reggio Emilia, Via G. </a:t>
            </a:r>
            <a:r>
              <a:rPr lang="en-US" sz="1400" i="1" dirty="0" err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Campi</a:t>
            </a:r>
            <a:r>
              <a:rPr lang="en-US" sz="14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103, I-41125 Modena, Italy</a:t>
            </a:r>
            <a:endParaRPr lang="en-NZ" sz="140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, scene, room, gambling house&#10;&#10;Description automatically generated">
            <a:extLst>
              <a:ext uri="{FF2B5EF4-FFF2-40B4-BE49-F238E27FC236}">
                <a16:creationId xmlns:a16="http://schemas.microsoft.com/office/drawing/2014/main" id="{E57AB3E0-E3CD-4968-9702-3F66EF26A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95694"/>
            <a:ext cx="3150853" cy="236230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956CEC6-1758-4F3B-841B-E899485D54F6}"/>
              </a:ext>
            </a:extLst>
          </p:cNvPr>
          <p:cNvSpPr/>
          <p:nvPr/>
        </p:nvSpPr>
        <p:spPr>
          <a:xfrm>
            <a:off x="-102385" y="6651466"/>
            <a:ext cx="9246385" cy="206534"/>
          </a:xfrm>
          <a:prstGeom prst="rect">
            <a:avLst/>
          </a:prstGeom>
          <a:solidFill>
            <a:srgbClr val="07408E"/>
          </a:solidFill>
          <a:ln>
            <a:solidFill>
              <a:srgbClr val="0740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4738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3592" y="1045004"/>
            <a:ext cx="4766261" cy="4277132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Erionite - naturally occurring fibrous zeolite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Zeolites - </a:t>
            </a:r>
            <a:r>
              <a:rPr lang="en-US" sz="2200" dirty="0"/>
              <a:t>hydrated </a:t>
            </a:r>
            <a:r>
              <a:rPr lang="en-US" sz="2200" dirty="0" err="1"/>
              <a:t>alumino</a:t>
            </a:r>
            <a:r>
              <a:rPr lang="en-US" sz="2200" dirty="0"/>
              <a:t>-silicates mainly Na, K, Ca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Erionite -the only known carcinogenic zeolite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Inhalation of fibres linked to malignant mesothelioma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Found in Auckland, NZ within altered  volcaniclastics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200" dirty="0"/>
              <a:t>Forms at &lt;110°C in pore spaces/voids</a:t>
            </a:r>
          </a:p>
          <a:p>
            <a:pPr>
              <a:lnSpc>
                <a:spcPct val="120000"/>
              </a:lnSpc>
            </a:pPr>
            <a:endParaRPr lang="en-US" sz="2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5078" y="228467"/>
            <a:ext cx="8027985" cy="717593"/>
          </a:xfrm>
        </p:spPr>
        <p:txBody>
          <a:bodyPr/>
          <a:lstStyle/>
          <a:p>
            <a:r>
              <a:rPr lang="en-US" sz="4000" b="0" dirty="0">
                <a:solidFill>
                  <a:schemeClr val="accent1"/>
                </a:solidFill>
              </a:rPr>
              <a:t>Erionite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E385C49-2D85-4784-B47D-48BBD40AD3F6}"/>
              </a:ext>
            </a:extLst>
          </p:cNvPr>
          <p:cNvGrpSpPr/>
          <p:nvPr/>
        </p:nvGrpSpPr>
        <p:grpSpPr>
          <a:xfrm>
            <a:off x="4572000" y="1045004"/>
            <a:ext cx="1123764" cy="5558886"/>
            <a:chOff x="6461172" y="1081061"/>
            <a:chExt cx="1123764" cy="555888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2C52FC-2641-443A-99C8-EF1FCC4D4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8889" t="45517" r="18010" b="25825"/>
            <a:stretch/>
          </p:blipFill>
          <p:spPr>
            <a:xfrm>
              <a:off x="6506751" y="5313389"/>
              <a:ext cx="1078185" cy="1326558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89582A4-E16D-4A62-89E7-0FB4748863E2}"/>
                </a:ext>
              </a:extLst>
            </p:cNvPr>
            <p:cNvGrpSpPr/>
            <p:nvPr/>
          </p:nvGrpSpPr>
          <p:grpSpPr>
            <a:xfrm>
              <a:off x="6461172" y="1081061"/>
              <a:ext cx="1080120" cy="4037912"/>
              <a:chOff x="6461172" y="1081061"/>
              <a:chExt cx="1080120" cy="4037912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BE83785-BE7B-4229-9A99-D82E98FC16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8034" t="39611" r="59699" b="25825"/>
              <a:stretch/>
            </p:blipFill>
            <p:spPr>
              <a:xfrm>
                <a:off x="6488347" y="1081061"/>
                <a:ext cx="1009539" cy="159995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2DC14E8-40D4-4798-BC37-013D84A5F7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3321" t="45081" r="37699" b="25825"/>
              <a:stretch/>
            </p:blipFill>
            <p:spPr>
              <a:xfrm>
                <a:off x="6676347" y="3426800"/>
                <a:ext cx="738994" cy="1346767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182A64-558D-45E8-816E-8A495E5941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9931" t="54630" r="46944" b="25825"/>
              <a:stretch/>
            </p:blipFill>
            <p:spPr>
              <a:xfrm>
                <a:off x="6461172" y="2633381"/>
                <a:ext cx="1080120" cy="904737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4E0EAA78-D16F-4B4E-BC85-FBD729C48B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62662" t="55302" r="31213" b="37236"/>
              <a:stretch/>
            </p:blipFill>
            <p:spPr>
              <a:xfrm>
                <a:off x="6793815" y="4773567"/>
                <a:ext cx="504056" cy="345406"/>
              </a:xfrm>
              <a:prstGeom prst="rect">
                <a:avLst/>
              </a:prstGeom>
            </p:spPr>
          </p:pic>
        </p:grp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9268B3-D1EB-4A3F-9577-80CACA86B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2" t="2085" r="1411" b="1635"/>
          <a:stretch/>
        </p:blipFill>
        <p:spPr>
          <a:xfrm>
            <a:off x="5801538" y="1066416"/>
            <a:ext cx="3146080" cy="234573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38AEA7-809E-41B1-96C1-27D584A38A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634"/>
          <a:stretch/>
        </p:blipFill>
        <p:spPr>
          <a:xfrm>
            <a:off x="5801538" y="3502061"/>
            <a:ext cx="3168570" cy="296339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E97736E-C5BF-4D91-BDEC-F3D02BD511AD}"/>
              </a:ext>
            </a:extLst>
          </p:cNvPr>
          <p:cNvSpPr txBox="1"/>
          <p:nvPr/>
        </p:nvSpPr>
        <p:spPr>
          <a:xfrm>
            <a:off x="5770804" y="1035966"/>
            <a:ext cx="425932" cy="55399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0" rIns="72000" bIns="0" rtlCol="0" anchor="ctr" anchorCtr="0">
            <a:spAutoFit/>
          </a:bodyPr>
          <a:lstStyle/>
          <a:p>
            <a:r>
              <a:rPr lang="en-US" sz="3600" b="1" dirty="0"/>
              <a:t>A</a:t>
            </a:r>
            <a:endParaRPr lang="en-NZ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6D4D4E-28B0-44D2-A133-28FC6BFA234F}"/>
              </a:ext>
            </a:extLst>
          </p:cNvPr>
          <p:cNvSpPr txBox="1"/>
          <p:nvPr/>
        </p:nvSpPr>
        <p:spPr>
          <a:xfrm>
            <a:off x="5810774" y="3523275"/>
            <a:ext cx="403490" cy="553998"/>
          </a:xfrm>
          <a:prstGeom prst="rect">
            <a:avLst/>
          </a:prstGeom>
          <a:solidFill>
            <a:schemeClr val="bg1"/>
          </a:solidFill>
        </p:spPr>
        <p:txBody>
          <a:bodyPr vert="horz" wrap="none" lIns="72000" tIns="0" rIns="72000" bIns="0" rtlCol="0" anchor="ctr" anchorCtr="0">
            <a:spAutoFit/>
          </a:bodyPr>
          <a:lstStyle/>
          <a:p>
            <a:r>
              <a:rPr lang="en-US" sz="3600" b="1" dirty="0"/>
              <a:t>B</a:t>
            </a:r>
            <a:endParaRPr lang="en-NZ" sz="3600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1BD97C-191F-494C-A8B6-9354259716DB}"/>
              </a:ext>
            </a:extLst>
          </p:cNvPr>
          <p:cNvSpPr/>
          <p:nvPr/>
        </p:nvSpPr>
        <p:spPr>
          <a:xfrm>
            <a:off x="-102385" y="6651466"/>
            <a:ext cx="9246385" cy="206534"/>
          </a:xfrm>
          <a:prstGeom prst="rect">
            <a:avLst/>
          </a:prstGeom>
          <a:solidFill>
            <a:srgbClr val="07408E"/>
          </a:solidFill>
          <a:ln>
            <a:solidFill>
              <a:srgbClr val="0740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7699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09237" y="1192977"/>
            <a:ext cx="4370400" cy="4858327"/>
          </a:xfrm>
        </p:spPr>
        <p:txBody>
          <a:bodyPr/>
          <a:lstStyle/>
          <a:p>
            <a:r>
              <a:rPr lang="en-NZ" b="1" dirty="0"/>
              <a:t>North Island</a:t>
            </a:r>
          </a:p>
          <a:p>
            <a:r>
              <a:rPr lang="en-NZ" i="1" dirty="0"/>
              <a:t>Auckland region:</a:t>
            </a:r>
            <a:r>
              <a:rPr lang="en-NZ" dirty="0"/>
              <a:t> Miocene Waitemata Group sediments &amp; Waitakere Group </a:t>
            </a:r>
            <a:r>
              <a:rPr lang="en-NZ" dirty="0" err="1"/>
              <a:t>volcanics</a:t>
            </a:r>
            <a:endParaRPr lang="en-NZ" dirty="0"/>
          </a:p>
          <a:p>
            <a:endParaRPr lang="en-NZ" i="1" dirty="0"/>
          </a:p>
          <a:p>
            <a:r>
              <a:rPr lang="en-NZ" i="1" dirty="0"/>
              <a:t>Taupo Volcanic Zone:</a:t>
            </a:r>
            <a:r>
              <a:rPr lang="en-NZ" dirty="0"/>
              <a:t> Pleistocene ash</a:t>
            </a:r>
          </a:p>
          <a:p>
            <a:r>
              <a:rPr lang="en-NZ" dirty="0"/>
              <a:t> </a:t>
            </a:r>
          </a:p>
          <a:p>
            <a:endParaRPr lang="en-NZ" dirty="0"/>
          </a:p>
          <a:p>
            <a:r>
              <a:rPr lang="en-NZ" b="1" dirty="0"/>
              <a:t>South Island</a:t>
            </a:r>
          </a:p>
          <a:p>
            <a:r>
              <a:rPr lang="en-NZ" i="1" dirty="0"/>
              <a:t>Moeraki point: </a:t>
            </a:r>
            <a:r>
              <a:rPr lang="en-NZ" dirty="0" err="1"/>
              <a:t>Paleocene</a:t>
            </a:r>
            <a:r>
              <a:rPr lang="en-NZ" dirty="0"/>
              <a:t> tuff</a:t>
            </a:r>
          </a:p>
          <a:p>
            <a:r>
              <a:rPr lang="en-NZ" dirty="0"/>
              <a:t> </a:t>
            </a:r>
          </a:p>
          <a:p>
            <a:r>
              <a:rPr lang="en-NZ" i="1" dirty="0"/>
              <a:t>Christchurch:</a:t>
            </a:r>
            <a:r>
              <a:rPr lang="en-NZ" dirty="0"/>
              <a:t> Late Miocene basaltic andesite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1600" y="220806"/>
            <a:ext cx="4370400" cy="1177781"/>
          </a:xfrm>
        </p:spPr>
        <p:txBody>
          <a:bodyPr/>
          <a:lstStyle/>
          <a:p>
            <a:r>
              <a:rPr lang="en-US" sz="4000" b="0" dirty="0"/>
              <a:t>Erionite in NZ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A37C67-C627-4BC3-B95F-39702C590661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216"/>
          <a:stretch/>
        </p:blipFill>
        <p:spPr bwMode="auto">
          <a:xfrm>
            <a:off x="4708187" y="1064578"/>
            <a:ext cx="4048660" cy="5318760"/>
          </a:xfrm>
          <a:prstGeom prst="rect">
            <a:avLst/>
          </a:prstGeom>
          <a:noFill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6F5EDC6-A003-40F3-8E33-06C8FC4DADF9}"/>
              </a:ext>
            </a:extLst>
          </p:cNvPr>
          <p:cNvSpPr/>
          <p:nvPr/>
        </p:nvSpPr>
        <p:spPr>
          <a:xfrm>
            <a:off x="-102385" y="6651466"/>
            <a:ext cx="9246385" cy="206534"/>
          </a:xfrm>
          <a:prstGeom prst="rect">
            <a:avLst/>
          </a:prstGeom>
          <a:solidFill>
            <a:srgbClr val="07408E"/>
          </a:solidFill>
          <a:ln>
            <a:solidFill>
              <a:srgbClr val="0740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0125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65C0FF-0F89-434A-B4D3-8751BEB12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4362" y="1061034"/>
            <a:ext cx="5147877" cy="3660787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000" dirty="0"/>
              <a:t>Miocene Waitemata Group ash studied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000" dirty="0"/>
              <a:t>Techniques include: SEM, TEM, XRPD, FT-IR Spectroscopy and Raman Spectroscopy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000" dirty="0"/>
              <a:t>XRPD determined erionite-K was present.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AF8B95E-1AF1-4C8B-A6D2-0571328613D9}"/>
              </a:ext>
            </a:extLst>
          </p:cNvPr>
          <p:cNvSpPr txBox="1">
            <a:spLocks/>
          </p:cNvSpPr>
          <p:nvPr/>
        </p:nvSpPr>
        <p:spPr>
          <a:xfrm>
            <a:off x="201599" y="220806"/>
            <a:ext cx="5303273" cy="11777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Preliminary Results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B30F120E-97B7-45DB-8864-2E37C5891B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898" y="1140129"/>
            <a:ext cx="3837459" cy="5243209"/>
          </a:xfrm>
          <a:prstGeom prst="rect">
            <a:avLst/>
          </a:prstGeom>
        </p:spPr>
      </p:pic>
      <p:pic>
        <p:nvPicPr>
          <p:cNvPr id="14" name="Picture 13" descr="Map&#10;&#10;Description automatically generated">
            <a:extLst>
              <a:ext uri="{FF2B5EF4-FFF2-40B4-BE49-F238E27FC236}">
                <a16:creationId xmlns:a16="http://schemas.microsoft.com/office/drawing/2014/main" id="{5E4EFA05-BF9E-4477-9267-D4D74660DC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757" y="3429000"/>
            <a:ext cx="3128276" cy="2880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6D6E32-A703-4A88-A755-C692EE74655C}"/>
              </a:ext>
            </a:extLst>
          </p:cNvPr>
          <p:cNvSpPr/>
          <p:nvPr/>
        </p:nvSpPr>
        <p:spPr>
          <a:xfrm>
            <a:off x="-102385" y="6651466"/>
            <a:ext cx="9246385" cy="206534"/>
          </a:xfrm>
          <a:prstGeom prst="rect">
            <a:avLst/>
          </a:prstGeom>
          <a:solidFill>
            <a:srgbClr val="07408E"/>
          </a:solidFill>
          <a:ln>
            <a:solidFill>
              <a:srgbClr val="0740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9432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65C0FF-0F89-434A-B4D3-8751BEB12C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1599" y="1832121"/>
            <a:ext cx="4098238" cy="4000584"/>
          </a:xfrm>
        </p:spPr>
        <p:txBody>
          <a:bodyPr/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000" dirty="0"/>
              <a:t>TEM depicted several elongated particles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NZ" sz="2000" dirty="0"/>
              <a:t>~45% of zeolite fibres of (WHO</a:t>
            </a:r>
            <a:r>
              <a:rPr lang="en-NZ" sz="2000" baseline="30000" dirty="0"/>
              <a:t>1,2</a:t>
            </a:r>
            <a:r>
              <a:rPr lang="en-NZ" sz="2000" dirty="0"/>
              <a:t>) respirable size: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L ≥ 5 μm, d ≤ 3 μm, and L/d value ≥ 3:1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D</a:t>
            </a:r>
            <a:r>
              <a:rPr lang="en-US" sz="2000" baseline="-25000" dirty="0" err="1">
                <a:solidFill>
                  <a:srgbClr val="000000"/>
                </a:solidFill>
              </a:rPr>
              <a:t>ae</a:t>
            </a:r>
            <a:r>
              <a:rPr lang="en-US" sz="2000" dirty="0">
                <a:solidFill>
                  <a:srgbClr val="000000"/>
                </a:solidFill>
              </a:rPr>
              <a:t> = 1.60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 μm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Aerodynamic diameter (</a:t>
            </a:r>
            <a:r>
              <a:rPr lang="en-US" sz="2000" dirty="0" err="1">
                <a:solidFill>
                  <a:srgbClr val="000000"/>
                </a:solidFill>
              </a:rPr>
              <a:t>D</a:t>
            </a:r>
            <a:r>
              <a:rPr lang="en-US" sz="2000" baseline="-25000" dirty="0" err="1">
                <a:solidFill>
                  <a:srgbClr val="000000"/>
                </a:solidFill>
              </a:rPr>
              <a:t>ae</a:t>
            </a:r>
            <a:r>
              <a:rPr lang="en-US" sz="2000" dirty="0">
                <a:solidFill>
                  <a:srgbClr val="000000"/>
                </a:solidFill>
              </a:rPr>
              <a:t>)</a:t>
            </a:r>
            <a:r>
              <a:rPr lang="en-US" sz="2000" baseline="-25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also indicates fibres can reach alveolar region</a:t>
            </a:r>
            <a:r>
              <a:rPr lang="en-US" sz="2000" baseline="30000" dirty="0">
                <a:solidFill>
                  <a:srgbClr val="000000"/>
                </a:solidFill>
              </a:rPr>
              <a:t>3</a:t>
            </a:r>
            <a:endParaRPr lang="en-NZ" sz="2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18B9C4F-B695-C54C-924B-61748EE6A7C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6AF8B95E-1AF1-4C8B-A6D2-0571328613D9}"/>
              </a:ext>
            </a:extLst>
          </p:cNvPr>
          <p:cNvSpPr txBox="1">
            <a:spLocks/>
          </p:cNvSpPr>
          <p:nvPr/>
        </p:nvSpPr>
        <p:spPr>
          <a:xfrm>
            <a:off x="201599" y="220806"/>
            <a:ext cx="5417097" cy="11777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Morphological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B123D9-2350-4685-9CC4-2104FE583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824" y="1398587"/>
            <a:ext cx="2313776" cy="2304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331FCA-42A6-47AF-93FB-E8F1579F23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3" r="755"/>
          <a:stretch/>
        </p:blipFill>
        <p:spPr>
          <a:xfrm>
            <a:off x="6653719" y="1398730"/>
            <a:ext cx="2316986" cy="230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A8C9EC-5896-4BD6-BF12-F55F80FFB9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5953" y="3908409"/>
            <a:ext cx="4001058" cy="118126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5CCB7B-39EB-4810-BADD-8D0A58EF3C9E}"/>
                  </a:ext>
                </a:extLst>
              </p:cNvPr>
              <p:cNvSpPr txBox="1"/>
              <p:nvPr/>
            </p:nvSpPr>
            <p:spPr>
              <a:xfrm>
                <a:off x="5343719" y="5225872"/>
                <a:ext cx="3094244" cy="606833"/>
              </a:xfrm>
              <a:prstGeom prst="rect">
                <a:avLst/>
              </a:prstGeom>
            </p:spPr>
            <p:txBody>
              <a:bodyPr vert="horz"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where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fiber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diameter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fiber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</a:rPr>
                        <m:t>length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</a:rPr>
                        <m:t>; </m:t>
                      </m:r>
                      <m:r>
                        <m:rPr>
                          <m:sty m:val="p"/>
                        </m:rPr>
                        <a:rPr lang="el-GR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en-NZ" sz="1100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density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unit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density</m:t>
                      </m:r>
                      <m:r>
                        <a:rPr lang="en-NZ" sz="11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( 1</m:t>
                      </m:r>
                      <m:f>
                        <m:fPr>
                          <m:ctrlP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NZ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  <m:sSup>
                            <m:sSupPr>
                              <m:ctrlPr>
                                <a:rPr lang="en-NZ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NZ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NZ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NZ" sz="11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NZ" sz="1100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D5CCB7B-39EB-4810-BADD-8D0A58EF3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719" y="5225872"/>
                <a:ext cx="3094244" cy="606833"/>
              </a:xfrm>
              <a:prstGeom prst="rect">
                <a:avLst/>
              </a:prstGeom>
              <a:blipFill>
                <a:blip r:embed="rId6"/>
                <a:stretch>
                  <a:fillRect l="-789" r="-592" b="-4000"/>
                </a:stretch>
              </a:blipFill>
            </p:spPr>
            <p:txBody>
              <a:bodyPr/>
              <a:lstStyle/>
              <a:p>
                <a:r>
                  <a:rPr lang="en-N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E7CD60B8-1E80-4A5E-886E-B49FA2035C83}"/>
              </a:ext>
            </a:extLst>
          </p:cNvPr>
          <p:cNvSpPr/>
          <p:nvPr/>
        </p:nvSpPr>
        <p:spPr>
          <a:xfrm>
            <a:off x="-102385" y="6651466"/>
            <a:ext cx="9246385" cy="206534"/>
          </a:xfrm>
          <a:prstGeom prst="rect">
            <a:avLst/>
          </a:prstGeom>
          <a:solidFill>
            <a:srgbClr val="07408E"/>
          </a:solidFill>
          <a:ln>
            <a:solidFill>
              <a:srgbClr val="07408E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16830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307565" y="1483017"/>
            <a:ext cx="3521412" cy="1097978"/>
          </a:xfrm>
        </p:spPr>
        <p:txBody>
          <a:bodyPr/>
          <a:lstStyle/>
          <a:p>
            <a:r>
              <a:rPr lang="en-US" sz="4400" dirty="0"/>
              <a:t>Thank you!</a:t>
            </a:r>
          </a:p>
          <a:p>
            <a:endParaRPr lang="en-US" dirty="0"/>
          </a:p>
        </p:txBody>
      </p:sp>
      <p:pic>
        <p:nvPicPr>
          <p:cNvPr id="3" name="Picture 2" descr="MBIE Employment Mediation Services under Alert levels 2 and 3 - NZ Bar  Association">
            <a:extLst>
              <a:ext uri="{FF2B5EF4-FFF2-40B4-BE49-F238E27FC236}">
                <a16:creationId xmlns:a16="http://schemas.microsoft.com/office/drawing/2014/main" id="{68612B20-E575-492B-925C-FC175296A8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8" b="39575"/>
          <a:stretch/>
        </p:blipFill>
        <p:spPr bwMode="auto">
          <a:xfrm>
            <a:off x="3025783" y="4720428"/>
            <a:ext cx="394492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oyal Society Te Apārangi - Wikipedia">
            <a:extLst>
              <a:ext uri="{FF2B5EF4-FFF2-40B4-BE49-F238E27FC236}">
                <a16:creationId xmlns:a16="http://schemas.microsoft.com/office/drawing/2014/main" id="{23BCC264-70CA-4038-A2B9-71D8D5BF48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863" y="5564032"/>
            <a:ext cx="3224845" cy="122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43046-6536-448D-9429-C552B8787582}"/>
              </a:ext>
            </a:extLst>
          </p:cNvPr>
          <p:cNvSpPr txBox="1"/>
          <p:nvPr/>
        </p:nvSpPr>
        <p:spPr>
          <a:xfrm>
            <a:off x="121857" y="5271602"/>
            <a:ext cx="3591452" cy="1531188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References: </a:t>
            </a:r>
          </a:p>
          <a:p>
            <a:endParaRPr lang="en-US" sz="1000" dirty="0">
              <a:solidFill>
                <a:schemeClr val="bg1"/>
              </a:solidFill>
            </a:endParaRPr>
          </a:p>
          <a:p>
            <a:r>
              <a:rPr lang="en-US" sz="900" dirty="0">
                <a:solidFill>
                  <a:schemeClr val="bg1"/>
                </a:solidFill>
              </a:rPr>
              <a:t>1. </a:t>
            </a:r>
            <a:r>
              <a:rPr lang="en-US" sz="900" dirty="0">
                <a:solidFill>
                  <a:schemeClr val="bg1"/>
                </a:solidFill>
                <a:effectLst/>
              </a:rPr>
              <a:t>WHO. (1986). </a:t>
            </a:r>
            <a:r>
              <a:rPr lang="en-US" sz="900" i="1" dirty="0">
                <a:solidFill>
                  <a:schemeClr val="bg1"/>
                </a:solidFill>
                <a:effectLst/>
              </a:rPr>
              <a:t>Asbestos and other natural mineral fibres</a:t>
            </a:r>
            <a:r>
              <a:rPr lang="en-US" sz="900" dirty="0">
                <a:solidFill>
                  <a:schemeClr val="bg1"/>
                </a:solidFill>
                <a:effectLst/>
              </a:rPr>
              <a:t>. World Health Organization. </a:t>
            </a:r>
          </a:p>
          <a:p>
            <a:r>
              <a:rPr lang="en-US" sz="900" dirty="0">
                <a:solidFill>
                  <a:schemeClr val="bg1"/>
                </a:solidFill>
                <a:effectLst/>
              </a:rPr>
              <a:t>2. WHO. (1997). </a:t>
            </a:r>
            <a:r>
              <a:rPr lang="en-US" sz="900" i="1" dirty="0">
                <a:solidFill>
                  <a:schemeClr val="bg1"/>
                </a:solidFill>
                <a:effectLst/>
              </a:rPr>
              <a:t>Determination of airborne </a:t>
            </a:r>
            <a:r>
              <a:rPr lang="en-US" sz="900" i="1" dirty="0" err="1">
                <a:solidFill>
                  <a:schemeClr val="bg1"/>
                </a:solidFill>
                <a:effectLst/>
              </a:rPr>
              <a:t>fibre</a:t>
            </a:r>
            <a:r>
              <a:rPr lang="en-US" sz="900" i="1" dirty="0">
                <a:solidFill>
                  <a:schemeClr val="bg1"/>
                </a:solidFill>
                <a:effectLst/>
              </a:rPr>
              <a:t> number concentrations: A recommended method, by phase-contrast optical microscopy (membrane filter method)</a:t>
            </a:r>
            <a:r>
              <a:rPr lang="en-US" sz="900" dirty="0">
                <a:solidFill>
                  <a:schemeClr val="bg1"/>
                </a:solidFill>
                <a:effectLst/>
              </a:rPr>
              <a:t>. World Health Organization. </a:t>
            </a:r>
          </a:p>
          <a:p>
            <a:r>
              <a:rPr lang="en-US" sz="900" dirty="0">
                <a:solidFill>
                  <a:schemeClr val="bg1"/>
                </a:solidFill>
              </a:rPr>
              <a:t>3. </a:t>
            </a:r>
            <a:r>
              <a:rPr lang="en-US" sz="900" dirty="0">
                <a:solidFill>
                  <a:schemeClr val="bg1"/>
                </a:solidFill>
                <a:effectLst/>
              </a:rPr>
              <a:t>Di Giuseppe, D. (2020). Characterization of Fibrous Mordenite: A First Step for the Evaluation of Its Potential Toxicity. </a:t>
            </a:r>
            <a:r>
              <a:rPr lang="en-US" sz="900" i="1" dirty="0">
                <a:solidFill>
                  <a:schemeClr val="bg1"/>
                </a:solidFill>
                <a:effectLst/>
              </a:rPr>
              <a:t>Crystals</a:t>
            </a:r>
            <a:r>
              <a:rPr lang="en-US" sz="900" dirty="0">
                <a:solidFill>
                  <a:schemeClr val="bg1"/>
                </a:solidFill>
                <a:effectLst/>
              </a:rPr>
              <a:t>, </a:t>
            </a:r>
            <a:r>
              <a:rPr lang="en-US" sz="900" i="1" dirty="0">
                <a:solidFill>
                  <a:schemeClr val="bg1"/>
                </a:solidFill>
                <a:effectLst/>
              </a:rPr>
              <a:t>10</a:t>
            </a:r>
            <a:r>
              <a:rPr lang="en-US" sz="900" dirty="0">
                <a:solidFill>
                  <a:schemeClr val="bg1"/>
                </a:solidFill>
                <a:effectLst/>
              </a:rPr>
              <a:t>(9), 769. </a:t>
            </a:r>
          </a:p>
          <a:p>
            <a:endParaRPr lang="en-NZ" sz="1050" dirty="0">
              <a:solidFill>
                <a:schemeClr val="bg1"/>
              </a:solidFill>
            </a:endParaRPr>
          </a:p>
        </p:txBody>
      </p:sp>
      <p:pic>
        <p:nvPicPr>
          <p:cNvPr id="6" name="Picture 2" descr="University of Modena and Reggio Emilia - Wikiwand">
            <a:extLst>
              <a:ext uri="{FF2B5EF4-FFF2-40B4-BE49-F238E27FC236}">
                <a16:creationId xmlns:a16="http://schemas.microsoft.com/office/drawing/2014/main" id="{36676CFC-942D-4961-BA26-DD7ABB0A1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573" y="4720428"/>
            <a:ext cx="1881570" cy="206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B2917520-5119-4389-B52F-813CEE95F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03" y="257723"/>
            <a:ext cx="4591204" cy="4228673"/>
          </a:xfrm>
          <a:prstGeom prst="rect">
            <a:avLst/>
          </a:prstGeom>
        </p:spPr>
      </p:pic>
      <p:pic>
        <p:nvPicPr>
          <p:cNvPr id="9" name="Picture 8" descr="A picture containing text, scene, room, gambling house&#10;&#10;Description automatically generated">
            <a:extLst>
              <a:ext uri="{FF2B5EF4-FFF2-40B4-BE49-F238E27FC236}">
                <a16:creationId xmlns:a16="http://schemas.microsoft.com/office/drawing/2014/main" id="{6EACC00B-91A5-4601-BAF4-CD227556E1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5396" y="1983426"/>
            <a:ext cx="3650624" cy="273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3352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Custom 13">
      <a:dk1>
        <a:srgbClr val="171717"/>
      </a:dk1>
      <a:lt1>
        <a:sysClr val="window" lastClr="FFFFFF"/>
      </a:lt1>
      <a:dk2>
        <a:srgbClr val="D5EEFF"/>
      </a:dk2>
      <a:lt2>
        <a:srgbClr val="EBEBEB"/>
      </a:lt2>
      <a:accent1>
        <a:srgbClr val="079AFF"/>
      </a:accent1>
      <a:accent2>
        <a:srgbClr val="FECD8C"/>
      </a:accent2>
      <a:accent3>
        <a:srgbClr val="FDE5E8"/>
      </a:accent3>
      <a:accent4>
        <a:srgbClr val="F2EFBA"/>
      </a:accent4>
      <a:accent5>
        <a:srgbClr val="97FFB0"/>
      </a:accent5>
      <a:accent6>
        <a:srgbClr val="EA3C9E"/>
      </a:accent6>
      <a:hlink>
        <a:srgbClr val="EF5285"/>
      </a:hlink>
      <a:folHlink>
        <a:srgbClr val="F77F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/>
      <a:lstStyle>
        <a:defPPr>
          <a:defRPr sz="36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360</Words>
  <Application>Microsoft Office PowerPoint</Application>
  <PresentationFormat>On-screen Show (4:3)</PresentationFormat>
  <Paragraphs>48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 Math</vt:lpstr>
      <vt:lpstr>Verdana</vt:lpstr>
      <vt:lpstr>Custom Design</vt:lpstr>
      <vt:lpstr>Erionite in New Zealand: initial assessment and characterization</vt:lpstr>
      <vt:lpstr>Erionite Overview</vt:lpstr>
      <vt:lpstr>Erionite in NZ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Tenreiro</dc:creator>
  <cp:lastModifiedBy>Janki Patel</cp:lastModifiedBy>
  <cp:revision>53</cp:revision>
  <dcterms:created xsi:type="dcterms:W3CDTF">2015-05-10T23:22:16Z</dcterms:created>
  <dcterms:modified xsi:type="dcterms:W3CDTF">2022-05-23T07:32:35Z</dcterms:modified>
</cp:coreProperties>
</file>