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78" r:id="rId3"/>
    <p:sldId id="283" r:id="rId4"/>
    <p:sldId id="279" r:id="rId5"/>
    <p:sldId id="286" r:id="rId6"/>
    <p:sldId id="287" r:id="rId7"/>
  </p:sldIdLst>
  <p:sldSz cx="12192000" cy="6858000"/>
  <p:notesSz cx="6858000" cy="9144000"/>
  <p:embeddedFontLst>
    <p:embeddedFont>
      <p:font typeface="Arial Black" panose="020B0A04020102020204" pitchFamily="34" charset="0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Segoe UI" panose="020B0502040204020203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0" roundtripDataSignature="AMtx7mgp490Ym5RZm2agzpOHxw1Km2ooz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5C5353-D6B6-4F32-A6FB-7D0A3485BA1D}" name="Gastbenutzer" initials="Ga" userId="Gastbenutzer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554"/>
    <a:srgbClr val="8FB95A"/>
    <a:srgbClr val="8C1515"/>
    <a:srgbClr val="00BFC4"/>
    <a:srgbClr val="FB7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3CCCC9-E9EB-4384-A750-DF8CE4291316}" v="9" dt="2022-05-25T05:55:46.224"/>
    <p1510:client id="{B7138DA3-4C3C-4EE4-93C5-4C8DAED3241A}" v="122" dt="2022-05-25T05:30:48.824"/>
    <p1510:client id="{FBE5B1F9-32ED-47F9-8F1B-C64EDBF3002A}" v="44" dt="2022-05-25T15:38:49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25" autoAdjust="0"/>
  </p:normalViewPr>
  <p:slideViewPr>
    <p:cSldViewPr snapToGrid="0">
      <p:cViewPr varScale="1">
        <p:scale>
          <a:sx n="143" d="100"/>
          <a:sy n="143" d="100"/>
        </p:scale>
        <p:origin x="952" y="9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30" Type="http://customschemas.google.com/relationships/presentationmetadata" Target="meta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providerId="Windows Live" clId="Web-{773CCCC9-E9EB-4384-A750-DF8CE4291316}"/>
    <pc:docChg chg="mod modSld">
      <pc:chgData name="Gastbenutzer" userId="" providerId="Windows Live" clId="Web-{773CCCC9-E9EB-4384-A750-DF8CE4291316}" dt="2022-05-25T05:55:46.224" v="8"/>
      <pc:docMkLst>
        <pc:docMk/>
      </pc:docMkLst>
      <pc:sldChg chg="addSp modSp addCm">
        <pc:chgData name="Gastbenutzer" userId="" providerId="Windows Live" clId="Web-{773CCCC9-E9EB-4384-A750-DF8CE4291316}" dt="2022-05-25T05:55:46.224" v="8"/>
        <pc:sldMkLst>
          <pc:docMk/>
          <pc:sldMk cId="0" sldId="256"/>
        </pc:sldMkLst>
        <pc:spChg chg="add">
          <ac:chgData name="Gastbenutzer" userId="" providerId="Windows Live" clId="Web-{773CCCC9-E9EB-4384-A750-DF8CE4291316}" dt="2022-05-25T05:54:13.159" v="6"/>
          <ac:spMkLst>
            <pc:docMk/>
            <pc:sldMk cId="0" sldId="256"/>
            <ac:spMk id="4" creationId="{57FA5828-BBFD-2AF7-46B1-A89E77C1D695}"/>
          </ac:spMkLst>
        </pc:spChg>
        <pc:picChg chg="add mod">
          <ac:chgData name="Gastbenutzer" userId="" providerId="Windows Live" clId="Web-{773CCCC9-E9EB-4384-A750-DF8CE4291316}" dt="2022-05-25T05:53:37.501" v="3" actId="1076"/>
          <ac:picMkLst>
            <pc:docMk/>
            <pc:sldMk cId="0" sldId="256"/>
            <ac:picMk id="2" creationId="{76AEE399-0E80-DB85-242E-973624F43E37}"/>
          </ac:picMkLst>
        </pc:picChg>
        <pc:picChg chg="add mod">
          <ac:chgData name="Gastbenutzer" userId="" providerId="Windows Live" clId="Web-{773CCCC9-E9EB-4384-A750-DF8CE4291316}" dt="2022-05-25T05:54:10.471" v="5" actId="1076"/>
          <ac:picMkLst>
            <pc:docMk/>
            <pc:sldMk cId="0" sldId="256"/>
            <ac:picMk id="3" creationId="{FF0B05F2-0F7D-C66D-306E-52617214EE6F}"/>
          </ac:picMkLst>
        </pc:picChg>
      </pc:sldChg>
    </pc:docChg>
  </pc:docChgLst>
  <pc:docChgLst>
    <pc:chgData name="Gastbenutzer" providerId="Windows Live" clId="Web-{B7138DA3-4C3C-4EE4-93C5-4C8DAED3241A}"/>
    <pc:docChg chg="modSld">
      <pc:chgData name="Gastbenutzer" userId="" providerId="Windows Live" clId="Web-{B7138DA3-4C3C-4EE4-93C5-4C8DAED3241A}" dt="2022-05-25T05:30:48.824" v="67" actId="20577"/>
      <pc:docMkLst>
        <pc:docMk/>
      </pc:docMkLst>
      <pc:sldChg chg="modSp">
        <pc:chgData name="Gastbenutzer" userId="" providerId="Windows Live" clId="Web-{B7138DA3-4C3C-4EE4-93C5-4C8DAED3241A}" dt="2022-05-25T05:29:41.088" v="54" actId="20577"/>
        <pc:sldMkLst>
          <pc:docMk/>
          <pc:sldMk cId="1077923173" sldId="279"/>
        </pc:sldMkLst>
        <pc:spChg chg="mod">
          <ac:chgData name="Gastbenutzer" userId="" providerId="Windows Live" clId="Web-{B7138DA3-4C3C-4EE4-93C5-4C8DAED3241A}" dt="2022-05-25T05:29:41.088" v="54" actId="20577"/>
          <ac:spMkLst>
            <pc:docMk/>
            <pc:sldMk cId="1077923173" sldId="279"/>
            <ac:spMk id="15" creationId="{9C4B148A-289D-B4FE-02A3-98087B24805C}"/>
          </ac:spMkLst>
        </pc:spChg>
      </pc:sldChg>
      <pc:sldChg chg="modSp">
        <pc:chgData name="Gastbenutzer" userId="" providerId="Windows Live" clId="Web-{B7138DA3-4C3C-4EE4-93C5-4C8DAED3241A}" dt="2022-05-25T05:28:33.399" v="46" actId="20577"/>
        <pc:sldMkLst>
          <pc:docMk/>
          <pc:sldMk cId="820138908" sldId="283"/>
        </pc:sldMkLst>
        <pc:spChg chg="mod">
          <ac:chgData name="Gastbenutzer" userId="" providerId="Windows Live" clId="Web-{B7138DA3-4C3C-4EE4-93C5-4C8DAED3241A}" dt="2022-05-25T05:28:33.399" v="46" actId="20577"/>
          <ac:spMkLst>
            <pc:docMk/>
            <pc:sldMk cId="820138908" sldId="283"/>
            <ac:spMk id="51" creationId="{7EFF3BC0-333E-A1A0-3A6C-A2E7B25B271E}"/>
          </ac:spMkLst>
        </pc:spChg>
      </pc:sldChg>
      <pc:sldChg chg="modSp">
        <pc:chgData name="Gastbenutzer" userId="" providerId="Windows Live" clId="Web-{B7138DA3-4C3C-4EE4-93C5-4C8DAED3241A}" dt="2022-05-25T05:30:48.824" v="67" actId="20577"/>
        <pc:sldMkLst>
          <pc:docMk/>
          <pc:sldMk cId="1226204462" sldId="287"/>
        </pc:sldMkLst>
        <pc:spChg chg="mod">
          <ac:chgData name="Gastbenutzer" userId="" providerId="Windows Live" clId="Web-{B7138DA3-4C3C-4EE4-93C5-4C8DAED3241A}" dt="2022-05-25T05:30:48.824" v="67" actId="20577"/>
          <ac:spMkLst>
            <pc:docMk/>
            <pc:sldMk cId="1226204462" sldId="287"/>
            <ac:spMk id="4" creationId="{001B269A-D842-01C5-6D46-FE5513B7AB8B}"/>
          </ac:spMkLst>
        </pc:spChg>
        <pc:picChg chg="mod">
          <ac:chgData name="Gastbenutzer" userId="" providerId="Windows Live" clId="Web-{B7138DA3-4C3C-4EE4-93C5-4C8DAED3241A}" dt="2022-05-25T05:30:42.308" v="66" actId="1076"/>
          <ac:picMkLst>
            <pc:docMk/>
            <pc:sldMk cId="1226204462" sldId="287"/>
            <ac:picMk id="6" creationId="{F694A1D5-1EDA-9337-55CE-45288C6DCF7A}"/>
          </ac:picMkLst>
        </pc:picChg>
      </pc:sldChg>
    </pc:docChg>
  </pc:docChgLst>
  <pc:docChgLst>
    <pc:chgData name="zhaowei" userId="f395b14c671bbfdf" providerId="LiveId" clId="{FBE5B1F9-32ED-47F9-8F1B-C64EDBF3002A}"/>
    <pc:docChg chg="undo custSel modSld modShowInfo">
      <pc:chgData name="zhaowei" userId="f395b14c671bbfdf" providerId="LiveId" clId="{FBE5B1F9-32ED-47F9-8F1B-C64EDBF3002A}" dt="2022-05-25T21:14:02.953" v="1849"/>
      <pc:docMkLst>
        <pc:docMk/>
      </pc:docMkLst>
      <pc:sldChg chg="addSp delSp modSp mod delCm modCm modNotesTx">
        <pc:chgData name="zhaowei" userId="f395b14c671bbfdf" providerId="LiveId" clId="{FBE5B1F9-32ED-47F9-8F1B-C64EDBF3002A}" dt="2022-05-25T21:14:02.953" v="1849"/>
        <pc:sldMkLst>
          <pc:docMk/>
          <pc:sldMk cId="0" sldId="256"/>
        </pc:sldMkLst>
        <pc:spChg chg="del">
          <ac:chgData name="zhaowei" userId="f395b14c671bbfdf" providerId="LiveId" clId="{FBE5B1F9-32ED-47F9-8F1B-C64EDBF3002A}" dt="2022-05-25T06:44:25.892" v="25" actId="478"/>
          <ac:spMkLst>
            <pc:docMk/>
            <pc:sldMk cId="0" sldId="256"/>
            <ac:spMk id="4" creationId="{57FA5828-BBFD-2AF7-46B1-A89E77C1D695}"/>
          </ac:spMkLst>
        </pc:spChg>
        <pc:spChg chg="add mod ord">
          <ac:chgData name="zhaowei" userId="f395b14c671bbfdf" providerId="LiveId" clId="{FBE5B1F9-32ED-47F9-8F1B-C64EDBF3002A}" dt="2022-05-25T06:56:10.599" v="164" actId="207"/>
          <ac:spMkLst>
            <pc:docMk/>
            <pc:sldMk cId="0" sldId="256"/>
            <ac:spMk id="15" creationId="{6D57C99B-C00A-D141-ADA2-729A7C1E7573}"/>
          </ac:spMkLst>
        </pc:spChg>
        <pc:spChg chg="mod">
          <ac:chgData name="zhaowei" userId="f395b14c671bbfdf" providerId="LiveId" clId="{FBE5B1F9-32ED-47F9-8F1B-C64EDBF3002A}" dt="2022-05-25T06:55:59.993" v="162" actId="1076"/>
          <ac:spMkLst>
            <pc:docMk/>
            <pc:sldMk cId="0" sldId="256"/>
            <ac:spMk id="116" creationId="{00000000-0000-0000-0000-000000000000}"/>
          </ac:spMkLst>
        </pc:spChg>
        <pc:spChg chg="mod">
          <ac:chgData name="zhaowei" userId="f395b14c671bbfdf" providerId="LiveId" clId="{FBE5B1F9-32ED-47F9-8F1B-C64EDBF3002A}" dt="2022-05-25T06:58:53.362" v="165" actId="1076"/>
          <ac:spMkLst>
            <pc:docMk/>
            <pc:sldMk cId="0" sldId="256"/>
            <ac:spMk id="117" creationId="{00000000-0000-0000-0000-000000000000}"/>
          </ac:spMkLst>
        </pc:spChg>
        <pc:spChg chg="mod">
          <ac:chgData name="zhaowei" userId="f395b14c671bbfdf" providerId="LiveId" clId="{FBE5B1F9-32ED-47F9-8F1B-C64EDBF3002A}" dt="2022-05-25T15:31:16.781" v="1714" actId="20577"/>
          <ac:spMkLst>
            <pc:docMk/>
            <pc:sldMk cId="0" sldId="256"/>
            <ac:spMk id="118" creationId="{00000000-0000-0000-0000-000000000000}"/>
          </ac:spMkLst>
        </pc:spChg>
        <pc:picChg chg="mod">
          <ac:chgData name="zhaowei" userId="f395b14c671bbfdf" providerId="LiveId" clId="{FBE5B1F9-32ED-47F9-8F1B-C64EDBF3002A}" dt="2022-05-25T06:45:41.947" v="29" actId="1076"/>
          <ac:picMkLst>
            <pc:docMk/>
            <pc:sldMk cId="0" sldId="256"/>
            <ac:picMk id="2" creationId="{76AEE399-0E80-DB85-242E-973624F43E37}"/>
          </ac:picMkLst>
        </pc:picChg>
        <pc:picChg chg="del mod ord modCrop">
          <ac:chgData name="zhaowei" userId="f395b14c671bbfdf" providerId="LiveId" clId="{FBE5B1F9-32ED-47F9-8F1B-C64EDBF3002A}" dt="2022-05-25T06:51:02.165" v="113" actId="478"/>
          <ac:picMkLst>
            <pc:docMk/>
            <pc:sldMk cId="0" sldId="256"/>
            <ac:picMk id="3" creationId="{FF0B05F2-0F7D-C66D-306E-52617214EE6F}"/>
          </ac:picMkLst>
        </pc:picChg>
        <pc:picChg chg="mod">
          <ac:chgData name="zhaowei" userId="f395b14c671bbfdf" providerId="LiveId" clId="{FBE5B1F9-32ED-47F9-8F1B-C64EDBF3002A}" dt="2022-05-25T06:50:05.391" v="104" actId="14100"/>
          <ac:picMkLst>
            <pc:docMk/>
            <pc:sldMk cId="0" sldId="256"/>
            <ac:picMk id="7" creationId="{9A9A1D8E-C7EE-6E91-D493-BD555AA858AC}"/>
          </ac:picMkLst>
        </pc:picChg>
        <pc:picChg chg="mod">
          <ac:chgData name="zhaowei" userId="f395b14c671bbfdf" providerId="LiveId" clId="{FBE5B1F9-32ED-47F9-8F1B-C64EDBF3002A}" dt="2022-05-25T06:50:02.626" v="103" actId="14100"/>
          <ac:picMkLst>
            <pc:docMk/>
            <pc:sldMk cId="0" sldId="256"/>
            <ac:picMk id="8" creationId="{93DADC77-3055-FDAB-E6B1-A2AB70B9D8DA}"/>
          </ac:picMkLst>
        </pc:picChg>
        <pc:picChg chg="mod">
          <ac:chgData name="zhaowei" userId="f395b14c671bbfdf" providerId="LiveId" clId="{FBE5B1F9-32ED-47F9-8F1B-C64EDBF3002A}" dt="2022-05-25T06:50:15.100" v="109" actId="1076"/>
          <ac:picMkLst>
            <pc:docMk/>
            <pc:sldMk cId="0" sldId="256"/>
            <ac:picMk id="9" creationId="{952906C7-D1DC-9446-D685-9B11FE0B166E}"/>
          </ac:picMkLst>
        </pc:picChg>
        <pc:picChg chg="add mod modCrop">
          <ac:chgData name="zhaowei" userId="f395b14c671bbfdf" providerId="LiveId" clId="{FBE5B1F9-32ED-47F9-8F1B-C64EDBF3002A}" dt="2022-05-25T06:53:37.828" v="139" actId="1076"/>
          <ac:picMkLst>
            <pc:docMk/>
            <pc:sldMk cId="0" sldId="256"/>
            <ac:picMk id="10" creationId="{2535BCCE-1FB8-CFEB-4C24-2D312DABA3EF}"/>
          </ac:picMkLst>
        </pc:picChg>
        <pc:picChg chg="mod">
          <ac:chgData name="zhaowei" userId="f395b14c671bbfdf" providerId="LiveId" clId="{FBE5B1F9-32ED-47F9-8F1B-C64EDBF3002A}" dt="2022-05-25T06:45:44.732" v="30" actId="1076"/>
          <ac:picMkLst>
            <pc:docMk/>
            <pc:sldMk cId="0" sldId="256"/>
            <ac:picMk id="1026" creationId="{FD9D599F-0BCC-3B1F-CE7D-033716980991}"/>
          </ac:picMkLst>
        </pc:picChg>
        <pc:picChg chg="mod">
          <ac:chgData name="zhaowei" userId="f395b14c671bbfdf" providerId="LiveId" clId="{FBE5B1F9-32ED-47F9-8F1B-C64EDBF3002A}" dt="2022-05-25T06:45:47.091" v="31" actId="1076"/>
          <ac:picMkLst>
            <pc:docMk/>
            <pc:sldMk cId="0" sldId="256"/>
            <ac:picMk id="1028" creationId="{A6D550D2-B064-1036-5AD6-4B8DC04D7620}"/>
          </ac:picMkLst>
        </pc:picChg>
        <pc:picChg chg="mod">
          <ac:chgData name="zhaowei" userId="f395b14c671bbfdf" providerId="LiveId" clId="{FBE5B1F9-32ED-47F9-8F1B-C64EDBF3002A}" dt="2022-05-25T06:49:49.277" v="99" actId="1076"/>
          <ac:picMkLst>
            <pc:docMk/>
            <pc:sldMk cId="0" sldId="256"/>
            <ac:picMk id="1032" creationId="{798BC938-3FB9-3CA2-D301-2A1F8B3D95AC}"/>
          </ac:picMkLst>
        </pc:picChg>
      </pc:sldChg>
      <pc:sldChg chg="modSp mod modNotesTx">
        <pc:chgData name="zhaowei" userId="f395b14c671bbfdf" providerId="LiveId" clId="{FBE5B1F9-32ED-47F9-8F1B-C64EDBF3002A}" dt="2022-05-25T15:33:20.945" v="1788" actId="20577"/>
        <pc:sldMkLst>
          <pc:docMk/>
          <pc:sldMk cId="1035220516" sldId="278"/>
        </pc:sldMkLst>
        <pc:spChg chg="mod">
          <ac:chgData name="zhaowei" userId="f395b14c671bbfdf" providerId="LiveId" clId="{FBE5B1F9-32ED-47F9-8F1B-C64EDBF3002A}" dt="2022-05-25T15:33:20.945" v="1788" actId="20577"/>
          <ac:spMkLst>
            <pc:docMk/>
            <pc:sldMk cId="1035220516" sldId="278"/>
            <ac:spMk id="4" creationId="{BABFE55C-C867-43D3-B74B-D329B2A9B04B}"/>
          </ac:spMkLst>
        </pc:spChg>
      </pc:sldChg>
      <pc:sldChg chg="modSp mod modAnim">
        <pc:chgData name="zhaowei" userId="f395b14c671bbfdf" providerId="LiveId" clId="{FBE5B1F9-32ED-47F9-8F1B-C64EDBF3002A}" dt="2022-05-25T06:36:24.828" v="10" actId="1076"/>
        <pc:sldMkLst>
          <pc:docMk/>
          <pc:sldMk cId="1077923173" sldId="279"/>
        </pc:sldMkLst>
        <pc:spChg chg="mod">
          <ac:chgData name="zhaowei" userId="f395b14c671bbfdf" providerId="LiveId" clId="{FBE5B1F9-32ED-47F9-8F1B-C64EDBF3002A}" dt="2022-05-25T06:36:24.828" v="10" actId="1076"/>
          <ac:spMkLst>
            <pc:docMk/>
            <pc:sldMk cId="1077923173" sldId="279"/>
            <ac:spMk id="15" creationId="{9C4B148A-289D-B4FE-02A3-98087B24805C}"/>
          </ac:spMkLst>
        </pc:spChg>
      </pc:sldChg>
      <pc:sldChg chg="modSp mod modAnim modNotesTx">
        <pc:chgData name="zhaowei" userId="f395b14c671bbfdf" providerId="LiveId" clId="{FBE5B1F9-32ED-47F9-8F1B-C64EDBF3002A}" dt="2022-05-25T21:10:46.398" v="1848" actId="20577"/>
        <pc:sldMkLst>
          <pc:docMk/>
          <pc:sldMk cId="820138908" sldId="283"/>
        </pc:sldMkLst>
        <pc:spChg chg="mod">
          <ac:chgData name="zhaowei" userId="f395b14c671bbfdf" providerId="LiveId" clId="{FBE5B1F9-32ED-47F9-8F1B-C64EDBF3002A}" dt="2022-05-25T15:35:03.638" v="1815" actId="20577"/>
          <ac:spMkLst>
            <pc:docMk/>
            <pc:sldMk cId="820138908" sldId="283"/>
            <ac:spMk id="4" creationId="{B1983FEF-30FA-823F-3404-A54FC0A69B31}"/>
          </ac:spMkLst>
        </pc:spChg>
        <pc:spChg chg="mod">
          <ac:chgData name="zhaowei" userId="f395b14c671bbfdf" providerId="LiveId" clId="{FBE5B1F9-32ED-47F9-8F1B-C64EDBF3002A}" dt="2022-05-25T15:34:39.182" v="1806" actId="20577"/>
          <ac:spMkLst>
            <pc:docMk/>
            <pc:sldMk cId="820138908" sldId="283"/>
            <ac:spMk id="7" creationId="{6C2D4F68-8642-6459-568E-02B09FF53B19}"/>
          </ac:spMkLst>
        </pc:spChg>
        <pc:spChg chg="mod">
          <ac:chgData name="zhaowei" userId="f395b14c671bbfdf" providerId="LiveId" clId="{FBE5B1F9-32ED-47F9-8F1B-C64EDBF3002A}" dt="2022-05-25T15:35:38.148" v="1832" actId="20577"/>
          <ac:spMkLst>
            <pc:docMk/>
            <pc:sldMk cId="820138908" sldId="283"/>
            <ac:spMk id="51" creationId="{7EFF3BC0-333E-A1A0-3A6C-A2E7B25B271E}"/>
          </ac:spMkLst>
        </pc:spChg>
        <pc:cxnChg chg="mod">
          <ac:chgData name="zhaowei" userId="f395b14c671bbfdf" providerId="LiveId" clId="{FBE5B1F9-32ED-47F9-8F1B-C64EDBF3002A}" dt="2022-05-25T15:34:34.217" v="1801" actId="14100"/>
          <ac:cxnSpMkLst>
            <pc:docMk/>
            <pc:sldMk cId="820138908" sldId="283"/>
            <ac:cxnSpMk id="16" creationId="{F0E3711A-CA78-C9F5-4130-04A942FDB2E0}"/>
          </ac:cxnSpMkLst>
        </pc:cxnChg>
      </pc:sldChg>
      <pc:sldChg chg="modSp mod modAnim modNotesTx">
        <pc:chgData name="zhaowei" userId="f395b14c671bbfdf" providerId="LiveId" clId="{FBE5B1F9-32ED-47F9-8F1B-C64EDBF3002A}" dt="2022-05-25T15:38:58.919" v="1845" actId="14100"/>
        <pc:sldMkLst>
          <pc:docMk/>
          <pc:sldMk cId="1949248887" sldId="286"/>
        </pc:sldMkLst>
        <pc:spChg chg="mod">
          <ac:chgData name="zhaowei" userId="f395b14c671bbfdf" providerId="LiveId" clId="{FBE5B1F9-32ED-47F9-8F1B-C64EDBF3002A}" dt="2022-05-25T07:37:39.777" v="1257" actId="20577"/>
          <ac:spMkLst>
            <pc:docMk/>
            <pc:sldMk cId="1949248887" sldId="286"/>
            <ac:spMk id="73" creationId="{03518EAE-B816-263C-81A3-1FCADFF28DBF}"/>
          </ac:spMkLst>
        </pc:spChg>
        <pc:graphicFrameChg chg="mod">
          <ac:chgData name="zhaowei" userId="f395b14c671bbfdf" providerId="LiveId" clId="{FBE5B1F9-32ED-47F9-8F1B-C64EDBF3002A}" dt="2022-05-25T15:38:58.919" v="1845" actId="14100"/>
          <ac:graphicFrameMkLst>
            <pc:docMk/>
            <pc:sldMk cId="1949248887" sldId="286"/>
            <ac:graphicFrameMk id="67" creationId="{A7267241-F8EC-4877-9980-C21FFA5E50FF}"/>
          </ac:graphicFrameMkLst>
        </pc:graphicFrameChg>
      </pc:sldChg>
      <pc:sldChg chg="addSp modSp mod modAnim">
        <pc:chgData name="zhaowei" userId="f395b14c671bbfdf" providerId="LiveId" clId="{FBE5B1F9-32ED-47F9-8F1B-C64EDBF3002A}" dt="2022-05-25T07:52:20.462" v="1589"/>
        <pc:sldMkLst>
          <pc:docMk/>
          <pc:sldMk cId="1226204462" sldId="287"/>
        </pc:sldMkLst>
        <pc:spChg chg="mod">
          <ac:chgData name="zhaowei" userId="f395b14c671bbfdf" providerId="LiveId" clId="{FBE5B1F9-32ED-47F9-8F1B-C64EDBF3002A}" dt="2022-05-25T07:28:50.037" v="1252" actId="13926"/>
          <ac:spMkLst>
            <pc:docMk/>
            <pc:sldMk cId="1226204462" sldId="287"/>
            <ac:spMk id="4" creationId="{001B269A-D842-01C5-6D46-FE5513B7AB8B}"/>
          </ac:spMkLst>
        </pc:spChg>
        <pc:spChg chg="add mod">
          <ac:chgData name="zhaowei" userId="f395b14c671bbfdf" providerId="LiveId" clId="{FBE5B1F9-32ED-47F9-8F1B-C64EDBF3002A}" dt="2022-05-25T07:51:00.500" v="1581" actId="113"/>
          <ac:spMkLst>
            <pc:docMk/>
            <pc:sldMk cId="1226204462" sldId="287"/>
            <ac:spMk id="7" creationId="{F27E33E3-F2BD-806B-1C17-3510590B8378}"/>
          </ac:spMkLst>
        </pc:spChg>
        <pc:picChg chg="mod">
          <ac:chgData name="zhaowei" userId="f395b14c671bbfdf" providerId="LiveId" clId="{FBE5B1F9-32ED-47F9-8F1B-C64EDBF3002A}" dt="2022-05-25T07:50:15.091" v="1576" actId="1076"/>
          <ac:picMkLst>
            <pc:docMk/>
            <pc:sldMk cId="1226204462" sldId="287"/>
            <ac:picMk id="6" creationId="{F694A1D5-1EDA-9337-55CE-45288C6DCF7A}"/>
          </ac:picMkLst>
        </pc:picChg>
        <pc:picChg chg="add mod">
          <ac:chgData name="zhaowei" userId="f395b14c671bbfdf" providerId="LiveId" clId="{FBE5B1F9-32ED-47F9-8F1B-C64EDBF3002A}" dt="2022-05-25T07:50:19.578" v="1577" actId="1076"/>
          <ac:picMkLst>
            <pc:docMk/>
            <pc:sldMk cId="1226204462" sldId="287"/>
            <ac:picMk id="1026" creationId="{BE55D9D5-B1B8-CA53-BC38-DD4B29CE805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Firm energy change in 2015-2099 with joint land use management</a:t>
            </a:r>
          </a:p>
        </c:rich>
      </c:tx>
      <c:layout>
        <c:manualLayout>
          <c:xMode val="edge"/>
          <c:yMode val="edge"/>
          <c:x val="8.8082793314725794E-2"/>
          <c:y val="5.12723649474302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79889483718776"/>
          <c:y val="0.21796296296296297"/>
          <c:w val="0.85302067063778453"/>
          <c:h val="0.73111111111111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BAU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68F-40C1-A3AD-CA1BE814CA1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8F-40C1-A3AD-CA1BE814CA18}"/>
              </c:ext>
            </c:extLst>
          </c:dPt>
          <c:cat>
            <c:strRef>
              <c:f>Sheet1!$B$1:$C$1</c:f>
              <c:strCache>
                <c:ptCount val="2"/>
                <c:pt idx="0">
                  <c:v>ssp126</c:v>
                </c:pt>
                <c:pt idx="1">
                  <c:v>ssp585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-11</c:v>
                </c:pt>
                <c:pt idx="1">
                  <c:v>-13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8F-40C1-A3AD-CA1BE814CA1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Reforestation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ssp126</c:v>
                </c:pt>
                <c:pt idx="1">
                  <c:v>ssp585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-5</c:v>
                </c:pt>
                <c:pt idx="1">
                  <c:v>-7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8F-40C1-A3AD-CA1BE814C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6170751"/>
        <c:axId val="1146146207"/>
      </c:barChart>
      <c:catAx>
        <c:axId val="1146170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90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46146207"/>
        <c:crosses val="autoZero"/>
        <c:auto val="1"/>
        <c:lblAlgn val="ctr"/>
        <c:lblOffset val="100"/>
        <c:noMultiLvlLbl val="0"/>
      </c:catAx>
      <c:valAx>
        <c:axId val="114614620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170751"/>
        <c:crosses val="autoZero"/>
        <c:crossBetween val="between"/>
        <c:majorUnit val="5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4022094596641783"/>
          <c:y val="0.84489842924324632"/>
          <c:w val="0.2706064313751782"/>
          <c:h val="7.8380208267866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8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9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77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67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6572651" y="1454098"/>
            <a:ext cx="5287108" cy="61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7605807" y="284480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  <a:defRPr>
                <a:solidFill>
                  <a:srgbClr val="8C15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body" idx="2"/>
          </p:nvPr>
        </p:nvSpPr>
        <p:spPr>
          <a:xfrm>
            <a:off x="7605807" y="380811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482" y="6003553"/>
            <a:ext cx="3784653" cy="80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4665" y="4884598"/>
            <a:ext cx="1216285" cy="101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4"/>
          <p:cNvPicPr preferRelativeResize="0"/>
          <p:nvPr/>
        </p:nvPicPr>
        <p:blipFill rotWithShape="1">
          <a:blip r:embed="rId4">
            <a:alphaModFix/>
          </a:blip>
          <a:srcRect t="11234" b="11233"/>
          <a:stretch/>
        </p:blipFill>
        <p:spPr>
          <a:xfrm>
            <a:off x="0" y="0"/>
            <a:ext cx="5896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Custom Layout">
  <p:cSld name="7_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body" idx="1"/>
          </p:nvPr>
        </p:nvSpPr>
        <p:spPr>
          <a:xfrm>
            <a:off x="7605807" y="284480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  <a:defRPr>
                <a:solidFill>
                  <a:srgbClr val="8C15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body" idx="2"/>
          </p:nvPr>
        </p:nvSpPr>
        <p:spPr>
          <a:xfrm>
            <a:off x="7605807" y="380811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ctrTitle"/>
          </p:nvPr>
        </p:nvSpPr>
        <p:spPr>
          <a:xfrm>
            <a:off x="6572651" y="1454098"/>
            <a:ext cx="5287108" cy="61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3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Custom Layout">
  <p:cSld name="8_Custom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5547" y="5705400"/>
            <a:ext cx="4136012" cy="38125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3"/>
          <p:cNvSpPr txBox="1">
            <a:spLocks noGrp="1"/>
          </p:cNvSpPr>
          <p:nvPr>
            <p:ph type="body" idx="1"/>
          </p:nvPr>
        </p:nvSpPr>
        <p:spPr>
          <a:xfrm>
            <a:off x="1108326" y="273127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  <a:defRPr>
                <a:solidFill>
                  <a:srgbClr val="8C15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2"/>
          </p:nvPr>
        </p:nvSpPr>
        <p:spPr>
          <a:xfrm>
            <a:off x="1108326" y="370360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ctrTitle"/>
          </p:nvPr>
        </p:nvSpPr>
        <p:spPr>
          <a:xfrm>
            <a:off x="71775" y="1667529"/>
            <a:ext cx="5287108" cy="61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>
            <a:spLocks noGrp="1"/>
          </p:cNvSpPr>
          <p:nvPr>
            <p:ph type="pic" idx="3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6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5" name="Google Shape;85;p4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7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202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47"/>
          <p:cNvSpPr txBox="1">
            <a:spLocks noGrp="1"/>
          </p:cNvSpPr>
          <p:nvPr>
            <p:ph type="body" idx="2"/>
          </p:nvPr>
        </p:nvSpPr>
        <p:spPr>
          <a:xfrm>
            <a:off x="838200" y="3982913"/>
            <a:ext cx="5181600" cy="202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7"/>
          <p:cNvSpPr txBox="1">
            <a:spLocks noGrp="1"/>
          </p:cNvSpPr>
          <p:nvPr>
            <p:ph type="body" idx="3"/>
          </p:nvPr>
        </p:nvSpPr>
        <p:spPr>
          <a:xfrm>
            <a:off x="6172203" y="1825626"/>
            <a:ext cx="5181600" cy="202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7"/>
          <p:cNvSpPr txBox="1">
            <a:spLocks noGrp="1"/>
          </p:cNvSpPr>
          <p:nvPr>
            <p:ph type="body" idx="4"/>
          </p:nvPr>
        </p:nvSpPr>
        <p:spPr>
          <a:xfrm>
            <a:off x="6172200" y="3982913"/>
            <a:ext cx="5181600" cy="202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8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181600" cy="417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48"/>
          <p:cNvSpPr txBox="1">
            <a:spLocks noGrp="1"/>
          </p:cNvSpPr>
          <p:nvPr>
            <p:ph type="body" idx="2"/>
          </p:nvPr>
        </p:nvSpPr>
        <p:spPr>
          <a:xfrm>
            <a:off x="6172203" y="1825626"/>
            <a:ext cx="5181600" cy="202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8"/>
          <p:cNvSpPr txBox="1">
            <a:spLocks noGrp="1"/>
          </p:cNvSpPr>
          <p:nvPr>
            <p:ph type="body" idx="3"/>
          </p:nvPr>
        </p:nvSpPr>
        <p:spPr>
          <a:xfrm>
            <a:off x="6172200" y="3982913"/>
            <a:ext cx="5181600" cy="202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ustom Layout">
  <p:cSld name="3_Custom Layou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2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▪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9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060eec1cd_0_19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a060eec1cd_0_19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800"/>
              <a:buChar char="▪"/>
              <a:defRPr/>
            </a:lvl2pPr>
            <a:lvl3pPr marL="1371600" lvl="2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&gt;"/>
              <a:defRPr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-"/>
              <a:defRPr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ga060eec1cd_0_19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ustom Layout">
  <p:cSld name="2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2" descr="A picture containing wind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490" t="17260" r="489" b="8473"/>
          <a:stretch/>
        </p:blipFill>
        <p:spPr>
          <a:xfrm>
            <a:off x="-120770" y="0"/>
            <a:ext cx="123127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2"/>
          <p:cNvSpPr txBox="1">
            <a:spLocks noGrp="1"/>
          </p:cNvSpPr>
          <p:nvPr>
            <p:ph type="ctrTitle"/>
          </p:nvPr>
        </p:nvSpPr>
        <p:spPr>
          <a:xfrm>
            <a:off x="71775" y="1667529"/>
            <a:ext cx="5287108" cy="61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1108326" y="273127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  <a:defRPr>
                <a:solidFill>
                  <a:srgbClr val="8C15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2"/>
          </p:nvPr>
        </p:nvSpPr>
        <p:spPr>
          <a:xfrm>
            <a:off x="1108326" y="370360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5842" y="4571999"/>
            <a:ext cx="1216285" cy="101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2" title="Stanford Univers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557" y="5871182"/>
            <a:ext cx="3735542" cy="456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ctrTitle"/>
          </p:nvPr>
        </p:nvSpPr>
        <p:spPr>
          <a:xfrm>
            <a:off x="6572651" y="1454098"/>
            <a:ext cx="5287108" cy="61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7605807" y="284480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  <a:defRPr>
                <a:solidFill>
                  <a:srgbClr val="8C15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body" idx="2"/>
          </p:nvPr>
        </p:nvSpPr>
        <p:spPr>
          <a:xfrm>
            <a:off x="7605807" y="380811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" name="Google Shape;3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482" y="6003553"/>
            <a:ext cx="3784653" cy="80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4665" y="4884598"/>
            <a:ext cx="1216285" cy="101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3"/>
          <p:cNvPicPr preferRelativeResize="0"/>
          <p:nvPr/>
        </p:nvPicPr>
        <p:blipFill rotWithShape="1">
          <a:blip r:embed="rId4">
            <a:alphaModFix/>
          </a:blip>
          <a:srcRect t="6418" b="6418"/>
          <a:stretch/>
        </p:blipFill>
        <p:spPr>
          <a:xfrm>
            <a:off x="0" y="0"/>
            <a:ext cx="5900467" cy="6862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ctrTitle"/>
          </p:nvPr>
        </p:nvSpPr>
        <p:spPr>
          <a:xfrm>
            <a:off x="6572651" y="1454098"/>
            <a:ext cx="5287108" cy="61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1"/>
          </p:nvPr>
        </p:nvSpPr>
        <p:spPr>
          <a:xfrm>
            <a:off x="7605807" y="284480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  <a:defRPr>
                <a:solidFill>
                  <a:srgbClr val="8C15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2"/>
          </p:nvPr>
        </p:nvSpPr>
        <p:spPr>
          <a:xfrm>
            <a:off x="7605807" y="380811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482" y="6003553"/>
            <a:ext cx="3784653" cy="80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4665" y="4884598"/>
            <a:ext cx="1216285" cy="101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5"/>
          <p:cNvPicPr preferRelativeResize="0"/>
          <p:nvPr/>
        </p:nvPicPr>
        <p:blipFill rotWithShape="1">
          <a:blip r:embed="rId4">
            <a:alphaModFix/>
          </a:blip>
          <a:srcRect t="11234" b="11233"/>
          <a:stretch/>
        </p:blipFill>
        <p:spPr>
          <a:xfrm>
            <a:off x="0" y="0"/>
            <a:ext cx="589649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1"/>
          </p:nvPr>
        </p:nvSpPr>
        <p:spPr>
          <a:xfrm>
            <a:off x="1274237" y="1211580"/>
            <a:ext cx="10267951" cy="501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cap="small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/>
          <p:nvPr/>
        </p:nvSpPr>
        <p:spPr>
          <a:xfrm>
            <a:off x="281354" y="586154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Horizontal">
  <p:cSld name="Two Content Horizonta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1"/>
          </p:nvPr>
        </p:nvSpPr>
        <p:spPr>
          <a:xfrm>
            <a:off x="1265036" y="1211581"/>
            <a:ext cx="10277149" cy="242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2"/>
          </p:nvPr>
        </p:nvSpPr>
        <p:spPr>
          <a:xfrm>
            <a:off x="1265770" y="3788418"/>
            <a:ext cx="10276417" cy="242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/>
          <p:nvPr/>
        </p:nvSpPr>
        <p:spPr>
          <a:xfrm>
            <a:off x="1" y="0"/>
            <a:ext cx="593968" cy="6858000"/>
          </a:xfrm>
          <a:prstGeom prst="rect">
            <a:avLst/>
          </a:prstGeom>
          <a:solidFill>
            <a:srgbClr val="007C92"/>
          </a:solidFill>
          <a:ln w="12700" cap="flat" cmpd="sng">
            <a:solidFill>
              <a:srgbClr val="34798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57" name="Google Shape;57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897464"/>
            <a:ext cx="966158" cy="806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Custom Layout">
  <p:cSld name="4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body" idx="1"/>
          </p:nvPr>
        </p:nvSpPr>
        <p:spPr>
          <a:xfrm>
            <a:off x="7605807" y="284480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  <a:defRPr>
                <a:solidFill>
                  <a:srgbClr val="8C15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2"/>
          </p:nvPr>
        </p:nvSpPr>
        <p:spPr>
          <a:xfrm>
            <a:off x="7605807" y="3808110"/>
            <a:ext cx="3214004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ctrTitle"/>
          </p:nvPr>
        </p:nvSpPr>
        <p:spPr>
          <a:xfrm>
            <a:off x="6572651" y="1454098"/>
            <a:ext cx="5287108" cy="61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>
            <a:spLocks noGrp="1"/>
          </p:cNvSpPr>
          <p:nvPr>
            <p:ph type="pic" idx="3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63" name="Google Shape;6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482" y="6003553"/>
            <a:ext cx="3784653" cy="80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4665" y="4884598"/>
            <a:ext cx="1216285" cy="1014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/>
          <p:nvPr/>
        </p:nvSpPr>
        <p:spPr>
          <a:xfrm>
            <a:off x="1" y="0"/>
            <a:ext cx="531627" cy="6858000"/>
          </a:xfrm>
          <a:prstGeom prst="rect">
            <a:avLst/>
          </a:prstGeom>
          <a:solidFill>
            <a:srgbClr val="007C92"/>
          </a:solidFill>
          <a:ln w="12700" cap="flat" cmpd="sng">
            <a:solidFill>
              <a:srgbClr val="34798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0" y="5933559"/>
            <a:ext cx="966158" cy="80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025467" y="6247786"/>
            <a:ext cx="3014131" cy="64210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1"/>
          <p:cNvSpPr txBox="1">
            <a:spLocks noGrp="1"/>
          </p:cNvSpPr>
          <p:nvPr>
            <p:ph type="body" idx="1"/>
          </p:nvPr>
        </p:nvSpPr>
        <p:spPr>
          <a:xfrm>
            <a:off x="838200" y="178156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&gt;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-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chart" Target="../charts/chart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ctrTitle"/>
          </p:nvPr>
        </p:nvSpPr>
        <p:spPr>
          <a:xfrm>
            <a:off x="254177" y="482316"/>
            <a:ext cx="12017099" cy="16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3487"/>
              <a:buFont typeface="Arial"/>
              <a:buNone/>
            </a:pPr>
            <a:r>
              <a:rPr lang="en-US" sz="3100" b="1" dirty="0"/>
              <a:t>Prioritizing investment into hydropower catchments under climate change </a:t>
            </a:r>
            <a:endParaRPr lang="en-US" sz="3959" i="1" dirty="0"/>
          </a:p>
        </p:txBody>
      </p:sp>
      <p:sp>
        <p:nvSpPr>
          <p:cNvPr id="117" name="Google Shape;117;p8"/>
          <p:cNvSpPr txBox="1">
            <a:spLocks noGrp="1"/>
          </p:cNvSpPr>
          <p:nvPr>
            <p:ph type="body" idx="1"/>
          </p:nvPr>
        </p:nvSpPr>
        <p:spPr>
          <a:xfrm>
            <a:off x="162426" y="4789177"/>
            <a:ext cx="12200599" cy="111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</a:pPr>
            <a:r>
              <a:rPr lang="en-US" sz="1600" b="1" dirty="0" err="1"/>
              <a:t>Zhaowei</a:t>
            </a:r>
            <a:r>
              <a:rPr lang="en-US" sz="1600" b="1" dirty="0"/>
              <a:t> Ding,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None/>
            </a:pPr>
            <a:r>
              <a:rPr lang="en-US" sz="1500" dirty="0"/>
              <a:t>Hector </a:t>
            </a:r>
            <a:r>
              <a:rPr lang="en-US" sz="1500" dirty="0" err="1"/>
              <a:t>Angarita</a:t>
            </a:r>
            <a:r>
              <a:rPr lang="en-US" sz="1500" dirty="0"/>
              <a:t>, Christian </a:t>
            </a:r>
            <a:r>
              <a:rPr lang="en-US" sz="1500" dirty="0" err="1"/>
              <a:t>Montesino</a:t>
            </a:r>
            <a:r>
              <a:rPr lang="en-US" sz="1500" dirty="0"/>
              <a:t> </a:t>
            </a:r>
            <a:r>
              <a:rPr lang="en-US" sz="1500" dirty="0" err="1"/>
              <a:t>Cárceres</a:t>
            </a:r>
            <a:r>
              <a:rPr lang="en-US" sz="1500" dirty="0"/>
              <a:t> ,Waldo </a:t>
            </a:r>
            <a:r>
              <a:rPr lang="en-US" sz="1500" dirty="0" err="1"/>
              <a:t>Lavado</a:t>
            </a:r>
            <a:r>
              <a:rPr lang="en-US" sz="1500" dirty="0"/>
              <a:t> ,Cesar David Barreto Escobedo, Leo Guerrero ,Hua Zheng, Rafael Schmitt </a:t>
            </a:r>
          </a:p>
        </p:txBody>
      </p:sp>
      <p:sp>
        <p:nvSpPr>
          <p:cNvPr id="118" name="Google Shape;118;p8"/>
          <p:cNvSpPr txBox="1"/>
          <p:nvPr/>
        </p:nvSpPr>
        <p:spPr>
          <a:xfrm>
            <a:off x="4521793" y="5947300"/>
            <a:ext cx="323815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Arial"/>
              <a:buNone/>
            </a:pPr>
            <a:r>
              <a:rPr lang="en-US" sz="143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Vienna, Austria</a:t>
            </a:r>
            <a:r>
              <a:rPr lang="zh-CN" altLang="en-US" sz="143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，</a:t>
            </a:r>
            <a:endParaRPr lang="en-US" altLang="zh-CN" sz="143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Arial"/>
              <a:buNone/>
            </a:pPr>
            <a:r>
              <a:rPr lang="en-US" sz="143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May 27,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A1D8E-C7EE-6E91-D493-BD555AA85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45"/>
          <a:stretch/>
        </p:blipFill>
        <p:spPr>
          <a:xfrm>
            <a:off x="9039284" y="5945973"/>
            <a:ext cx="1732285" cy="866892"/>
          </a:xfrm>
          <a:prstGeom prst="rect">
            <a:avLst/>
          </a:prstGeom>
        </p:spPr>
      </p:pic>
      <p:pic>
        <p:nvPicPr>
          <p:cNvPr id="8" name="Picture 4" descr="SENAMHI - Perú">
            <a:extLst>
              <a:ext uri="{FF2B5EF4-FFF2-40B4-BE49-F238E27FC236}">
                <a16:creationId xmlns:a16="http://schemas.microsoft.com/office/drawing/2014/main" id="{93DADC77-3055-FDAB-E6B1-A2AB70B9D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5"/>
          <a:stretch/>
        </p:blipFill>
        <p:spPr bwMode="auto">
          <a:xfrm>
            <a:off x="7359374" y="5794424"/>
            <a:ext cx="1679911" cy="97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906C7-D1DC-9446-D685-9B11FE0B1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4442" y="5904239"/>
            <a:ext cx="1115767" cy="912743"/>
          </a:xfrm>
          <a:prstGeom prst="rect">
            <a:avLst/>
          </a:prstGeom>
        </p:spPr>
      </p:pic>
      <p:pic>
        <p:nvPicPr>
          <p:cNvPr id="1026" name="Picture 2" descr="Block S with Tree - Identity Guide">
            <a:extLst>
              <a:ext uri="{FF2B5EF4-FFF2-40B4-BE49-F238E27FC236}">
                <a16:creationId xmlns:a16="http://schemas.microsoft.com/office/drawing/2014/main" id="{FD9D599F-0BCC-3B1F-CE7D-033716980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30" y="5776769"/>
            <a:ext cx="1119529" cy="11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Natural Capital Project · GitHub">
            <a:extLst>
              <a:ext uri="{FF2B5EF4-FFF2-40B4-BE49-F238E27FC236}">
                <a16:creationId xmlns:a16="http://schemas.microsoft.com/office/drawing/2014/main" id="{A6D550D2-B064-1036-5AD6-4B8DC04D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01" y="5945973"/>
            <a:ext cx="866892" cy="86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zil's Amazon mega-dam: broken promises for distant power - ABC News">
            <a:extLst>
              <a:ext uri="{FF2B5EF4-FFF2-40B4-BE49-F238E27FC236}">
                <a16:creationId xmlns:a16="http://schemas.microsoft.com/office/drawing/2014/main" id="{798BC938-3FB9-3CA2-D301-2A1F8B3D9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 b="51993"/>
          <a:stretch/>
        </p:blipFill>
        <p:spPr bwMode="auto">
          <a:xfrm>
            <a:off x="-5939" y="1826018"/>
            <a:ext cx="12192000" cy="291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2">
            <a:extLst>
              <a:ext uri="{FF2B5EF4-FFF2-40B4-BE49-F238E27FC236}">
                <a16:creationId xmlns:a16="http://schemas.microsoft.com/office/drawing/2014/main" id="{76AEE399-0E80-DB85-242E-973624F43E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973" y="6006206"/>
            <a:ext cx="1801906" cy="708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35BCCE-1FB8-CFEB-4C24-2D312DABA3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175" t="-3662" r="-752" b="3662"/>
          <a:stretch/>
        </p:blipFill>
        <p:spPr>
          <a:xfrm>
            <a:off x="0" y="-9483"/>
            <a:ext cx="2784242" cy="8221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57C99B-C00A-D141-ADA2-729A7C1E7573}"/>
              </a:ext>
            </a:extLst>
          </p:cNvPr>
          <p:cNvSpPr txBox="1"/>
          <p:nvPr/>
        </p:nvSpPr>
        <p:spPr>
          <a:xfrm>
            <a:off x="2884494" y="249233"/>
            <a:ext cx="6199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EGU22-6680  Session HS5.3  </a:t>
            </a:r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6;p9">
            <a:extLst>
              <a:ext uri="{FF2B5EF4-FFF2-40B4-BE49-F238E27FC236}">
                <a16:creationId xmlns:a16="http://schemas.microsoft.com/office/drawing/2014/main" id="{A12272F5-9516-409F-B592-7314E0513A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560" y="653009"/>
            <a:ext cx="1933255" cy="116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High and Dry: Climate Change, Water, and the Economy | Connect4Climate">
            <a:extLst>
              <a:ext uri="{FF2B5EF4-FFF2-40B4-BE49-F238E27FC236}">
                <a16:creationId xmlns:a16="http://schemas.microsoft.com/office/drawing/2014/main" id="{33BE8C35-1157-2176-C52B-279C9FD1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44" y="1315800"/>
            <a:ext cx="1876565" cy="110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1" descr="Ein Bild, das Himmel, draußen, Brücke, auf Reisen enthält.&#10;&#10;Beschreibung automatisch generiert.">
            <a:extLst>
              <a:ext uri="{FF2B5EF4-FFF2-40B4-BE49-F238E27FC236}">
                <a16:creationId xmlns:a16="http://schemas.microsoft.com/office/drawing/2014/main" id="{74885EDE-929E-7DB9-7191-97584352D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400" y="824035"/>
            <a:ext cx="2442411" cy="1607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FE55C-C867-43D3-B74B-D329B2A9B04B}"/>
              </a:ext>
            </a:extLst>
          </p:cNvPr>
          <p:cNvSpPr txBox="1"/>
          <p:nvPr/>
        </p:nvSpPr>
        <p:spPr>
          <a:xfrm>
            <a:off x="463877" y="-76490"/>
            <a:ext cx="12065718" cy="13080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 b="1" dirty="0"/>
              <a:t>Hydropower is essential for a net-zero economy, but it faces uncertain future</a:t>
            </a:r>
            <a:endParaRPr lang="en-US" sz="2200" b="0" dirty="0">
              <a:effectLst/>
            </a:endParaRPr>
          </a:p>
          <a:p>
            <a:br>
              <a:rPr lang="en-US" sz="2800" b="0" dirty="0">
                <a:effectLst/>
              </a:rPr>
            </a:b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05B6B-2D26-4AFC-9D2D-34ED97E2BF71}"/>
              </a:ext>
            </a:extLst>
          </p:cNvPr>
          <p:cNvSpPr txBox="1"/>
          <p:nvPr/>
        </p:nvSpPr>
        <p:spPr>
          <a:xfrm>
            <a:off x="463877" y="304900"/>
            <a:ext cx="7799614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 dirty="0">
                <a:solidFill>
                  <a:srgbClr val="1F497D"/>
                </a:solidFill>
                <a:latin typeface="Times New Roman"/>
              </a:rPr>
              <a:t>  </a:t>
            </a: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/>
              </a:rPr>
              <a:t>Challenges for hydropower and renewable energy in future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Arial Black"/>
            </a:endParaRPr>
          </a:p>
        </p:txBody>
      </p:sp>
      <p:sp>
        <p:nvSpPr>
          <p:cNvPr id="9" name="Google Shape;169;p9">
            <a:extLst>
              <a:ext uri="{FF2B5EF4-FFF2-40B4-BE49-F238E27FC236}">
                <a16:creationId xmlns:a16="http://schemas.microsoft.com/office/drawing/2014/main" id="{CA9AB788-1DD3-46D5-901D-7A87A6B6F690}"/>
              </a:ext>
            </a:extLst>
          </p:cNvPr>
          <p:cNvSpPr txBox="1"/>
          <p:nvPr/>
        </p:nvSpPr>
        <p:spPr>
          <a:xfrm>
            <a:off x="584324" y="577535"/>
            <a:ext cx="451785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b="1"/>
              <a:t>Land use change</a:t>
            </a:r>
            <a:endParaRPr lang="en-US" sz="1200"/>
          </a:p>
        </p:txBody>
      </p:sp>
      <p:pic>
        <p:nvPicPr>
          <p:cNvPr id="10" name="Google Shape;173;p9" descr="Ventura River Ecosystem: Matilija reservoir sedimentation - Summer 2019">
            <a:extLst>
              <a:ext uri="{FF2B5EF4-FFF2-40B4-BE49-F238E27FC236}">
                <a16:creationId xmlns:a16="http://schemas.microsoft.com/office/drawing/2014/main" id="{FF8F4848-7BFF-453E-8B24-A7C3CF0775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87" t="8833" r="33979" b="15179"/>
          <a:stretch/>
        </p:blipFill>
        <p:spPr>
          <a:xfrm>
            <a:off x="6412344" y="836459"/>
            <a:ext cx="2435776" cy="16068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4;p9">
            <a:extLst>
              <a:ext uri="{FF2B5EF4-FFF2-40B4-BE49-F238E27FC236}">
                <a16:creationId xmlns:a16="http://schemas.microsoft.com/office/drawing/2014/main" id="{010AF799-5768-4E2D-8BBA-97745A22A5B5}"/>
              </a:ext>
            </a:extLst>
          </p:cNvPr>
          <p:cNvSpPr txBox="1"/>
          <p:nvPr/>
        </p:nvSpPr>
        <p:spPr>
          <a:xfrm>
            <a:off x="5843766" y="776826"/>
            <a:ext cx="357842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ea typeface="Arial"/>
                <a:cs typeface="Arial"/>
                <a:sym typeface="Arial"/>
              </a:rPr>
              <a:t>Reservoir sedimentation</a:t>
            </a:r>
            <a:endParaRPr lang="en-US" sz="1600" b="1">
              <a:solidFill>
                <a:schemeClr val="lt1"/>
              </a:solidFill>
            </a:endParaRPr>
          </a:p>
        </p:txBody>
      </p:sp>
      <p:pic>
        <p:nvPicPr>
          <p:cNvPr id="12" name="Google Shape;178;p9" descr="Drought saps California reservoirs as hot, dry summer looms">
            <a:extLst>
              <a:ext uri="{FF2B5EF4-FFF2-40B4-BE49-F238E27FC236}">
                <a16:creationId xmlns:a16="http://schemas.microsoft.com/office/drawing/2014/main" id="{84CD9102-E96A-4B1C-B9D3-FCF1BACF9E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5912" t="842" r="11900" b="503"/>
          <a:stretch/>
        </p:blipFill>
        <p:spPr>
          <a:xfrm>
            <a:off x="3891350" y="834742"/>
            <a:ext cx="2168381" cy="16087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9;p9">
            <a:extLst>
              <a:ext uri="{FF2B5EF4-FFF2-40B4-BE49-F238E27FC236}">
                <a16:creationId xmlns:a16="http://schemas.microsoft.com/office/drawing/2014/main" id="{7D0135F1-EBF3-42B4-A41A-B3F764A37D6E}"/>
              </a:ext>
            </a:extLst>
          </p:cNvPr>
          <p:cNvSpPr txBox="1"/>
          <p:nvPr/>
        </p:nvSpPr>
        <p:spPr>
          <a:xfrm>
            <a:off x="3868043" y="770978"/>
            <a:ext cx="1820473" cy="34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>
                <a:solidFill>
                  <a:schemeClr val="lt1"/>
                </a:solidFill>
              </a:rPr>
              <a:t>Less baseflow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" name="Google Shape;180;p9">
            <a:extLst>
              <a:ext uri="{FF2B5EF4-FFF2-40B4-BE49-F238E27FC236}">
                <a16:creationId xmlns:a16="http://schemas.microsoft.com/office/drawing/2014/main" id="{ECC439A9-383F-42AF-9AF5-2787A73DD889}"/>
              </a:ext>
            </a:extLst>
          </p:cNvPr>
          <p:cNvSpPr/>
          <p:nvPr/>
        </p:nvSpPr>
        <p:spPr>
          <a:xfrm>
            <a:off x="3354821" y="1346775"/>
            <a:ext cx="403306" cy="338555"/>
          </a:xfrm>
          <a:prstGeom prst="rightArrow">
            <a:avLst/>
          </a:prstGeom>
          <a:solidFill>
            <a:srgbClr val="D8D8D8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Google Shape;171;p9">
            <a:extLst>
              <a:ext uri="{FF2B5EF4-FFF2-40B4-BE49-F238E27FC236}">
                <a16:creationId xmlns:a16="http://schemas.microsoft.com/office/drawing/2014/main" id="{3E709631-5DE4-4F7A-97FA-2FA80F82B162}"/>
              </a:ext>
            </a:extLst>
          </p:cNvPr>
          <p:cNvSpPr/>
          <p:nvPr/>
        </p:nvSpPr>
        <p:spPr>
          <a:xfrm>
            <a:off x="6060836" y="1475254"/>
            <a:ext cx="353403" cy="338554"/>
          </a:xfrm>
          <a:prstGeom prst="mathPlus">
            <a:avLst>
              <a:gd name="adj1" fmla="val 23520"/>
            </a:avLst>
          </a:prstGeom>
          <a:solidFill>
            <a:srgbClr val="D8D8D8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" name="Google Shape;180;p9">
            <a:extLst>
              <a:ext uri="{FF2B5EF4-FFF2-40B4-BE49-F238E27FC236}">
                <a16:creationId xmlns:a16="http://schemas.microsoft.com/office/drawing/2014/main" id="{800AF57F-CF01-467F-8C92-780E3CB99D2D}"/>
              </a:ext>
            </a:extLst>
          </p:cNvPr>
          <p:cNvSpPr/>
          <p:nvPr/>
        </p:nvSpPr>
        <p:spPr>
          <a:xfrm>
            <a:off x="5628877" y="4103990"/>
            <a:ext cx="403306" cy="338555"/>
          </a:xfrm>
          <a:prstGeom prst="rightArrow">
            <a:avLst/>
          </a:prstGeom>
          <a:solidFill>
            <a:srgbClr val="D8D8D8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39C075-D67E-412A-8E2E-1AD93A2BFE9B}"/>
              </a:ext>
            </a:extLst>
          </p:cNvPr>
          <p:cNvSpPr txBox="1"/>
          <p:nvPr/>
        </p:nvSpPr>
        <p:spPr>
          <a:xfrm>
            <a:off x="584324" y="5582198"/>
            <a:ext cx="10798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Future </a:t>
            </a:r>
            <a:r>
              <a:rPr lang="en-US" altLang="zh-CN" sz="160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application</a:t>
            </a:r>
            <a:endParaRPr lang="en-US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03D29-891D-496C-A2CC-7691447EAD9C}"/>
              </a:ext>
            </a:extLst>
          </p:cNvPr>
          <p:cNvSpPr txBox="1"/>
          <p:nvPr/>
        </p:nvSpPr>
        <p:spPr>
          <a:xfrm>
            <a:off x="7170055" y="3096209"/>
            <a:ext cx="4927354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,Sans-Serif" panose="05000000000000000000" pitchFamily="2" charset="2"/>
              <a:buChar char="Ø"/>
            </a:pPr>
            <a:r>
              <a:rPr lang="en-US" sz="1600" b="1"/>
              <a:t>Provide the general framework for analyzing nature's contribution to energy systems in the face of uncertainty about future climatic driver</a:t>
            </a:r>
          </a:p>
          <a:p>
            <a:pPr marL="285750" indent="-285750">
              <a:lnSpc>
                <a:spcPct val="150000"/>
              </a:lnSpc>
              <a:buFont typeface="Wingdings,Sans-Serif" panose="05000000000000000000" pitchFamily="2" charset="2"/>
              <a:buChar char="Ø"/>
            </a:pPr>
            <a:r>
              <a:rPr lang="en-US" sz="1600" b="1"/>
              <a:t>Quantify the role of sustainable land use management for hydropower generation and maintenance</a:t>
            </a:r>
          </a:p>
          <a:p>
            <a:pPr marL="285750" indent="-285750">
              <a:lnSpc>
                <a:spcPct val="150000"/>
              </a:lnSpc>
              <a:buFont typeface="Wingdings,Sans-Serif" panose="05000000000000000000" pitchFamily="2" charset="2"/>
              <a:buChar char="Ø"/>
            </a:pPr>
            <a:r>
              <a:rPr lang="en-US" sz="1600" b="1"/>
              <a:t>Prioritize effective investments in catchment stewardship for hydropower</a:t>
            </a:r>
          </a:p>
          <a:p>
            <a:endParaRPr lang="en-US" sz="1600" b="1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B3458DB-6E31-077B-9855-38E240B8A53E}"/>
              </a:ext>
            </a:extLst>
          </p:cNvPr>
          <p:cNvSpPr txBox="1"/>
          <p:nvPr/>
        </p:nvSpPr>
        <p:spPr>
          <a:xfrm>
            <a:off x="1283487" y="1283587"/>
            <a:ext cx="19410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1"/>
              <a:t>Climate change</a:t>
            </a:r>
          </a:p>
        </p:txBody>
      </p:sp>
      <p:sp>
        <p:nvSpPr>
          <p:cNvPr id="33" name="Google Shape;180;p9">
            <a:extLst>
              <a:ext uri="{FF2B5EF4-FFF2-40B4-BE49-F238E27FC236}">
                <a16:creationId xmlns:a16="http://schemas.microsoft.com/office/drawing/2014/main" id="{4B9707D1-78B6-4AF7-F26E-74B3396690A3}"/>
              </a:ext>
            </a:extLst>
          </p:cNvPr>
          <p:cNvSpPr/>
          <p:nvPr/>
        </p:nvSpPr>
        <p:spPr>
          <a:xfrm>
            <a:off x="8921521" y="1471024"/>
            <a:ext cx="403306" cy="338555"/>
          </a:xfrm>
          <a:prstGeom prst="rightArrow">
            <a:avLst/>
          </a:prstGeom>
          <a:solidFill>
            <a:srgbClr val="D8D8D8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" name="Grafik 17" descr="Ein Bild, das Berg, Himmel, Natur, draußen enthält.&#10;&#10;Beschreibung automatisch generiert.">
            <a:extLst>
              <a:ext uri="{FF2B5EF4-FFF2-40B4-BE49-F238E27FC236}">
                <a16:creationId xmlns:a16="http://schemas.microsoft.com/office/drawing/2014/main" id="{75E7112C-B9FC-A9FD-F494-262D555DE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15582"/>
            <a:ext cx="6874041" cy="38424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9724B6-9C31-4FC0-BA3C-64467B3D4CB0}"/>
              </a:ext>
            </a:extLst>
          </p:cNvPr>
          <p:cNvSpPr txBox="1"/>
          <p:nvPr/>
        </p:nvSpPr>
        <p:spPr>
          <a:xfrm>
            <a:off x="463877" y="2468081"/>
            <a:ext cx="628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H</a:t>
            </a:r>
            <a:r>
              <a:rPr lang="en-US" sz="1600" b="0" i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</a:rPr>
              <a:t>igh-resolution models to understand links between land use conservation and hydropower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FBE8C1A8-675D-FD9E-9E4B-FE3BF1DCCCFC}"/>
              </a:ext>
            </a:extLst>
          </p:cNvPr>
          <p:cNvCxnSpPr>
            <a:cxnSpLocks/>
          </p:cNvCxnSpPr>
          <p:nvPr/>
        </p:nvCxnSpPr>
        <p:spPr>
          <a:xfrm>
            <a:off x="3754688" y="3520064"/>
            <a:ext cx="0" cy="5655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6A96F87-C395-E877-3612-7BEC682AF421}"/>
              </a:ext>
            </a:extLst>
          </p:cNvPr>
          <p:cNvCxnSpPr>
            <a:cxnSpLocks/>
          </p:cNvCxnSpPr>
          <p:nvPr/>
        </p:nvCxnSpPr>
        <p:spPr>
          <a:xfrm>
            <a:off x="3712743" y="4622750"/>
            <a:ext cx="0" cy="67098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97B3B6F-6046-F98E-A157-407C06965C82}"/>
              </a:ext>
            </a:extLst>
          </p:cNvPr>
          <p:cNvCxnSpPr>
            <a:cxnSpLocks/>
          </p:cNvCxnSpPr>
          <p:nvPr/>
        </p:nvCxnSpPr>
        <p:spPr>
          <a:xfrm flipH="1">
            <a:off x="3437020" y="5686424"/>
            <a:ext cx="317668" cy="6413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C64EA6F-3D89-8397-992F-2B4667461FAA}"/>
              </a:ext>
            </a:extLst>
          </p:cNvPr>
          <p:cNvCxnSpPr>
            <a:cxnSpLocks/>
          </p:cNvCxnSpPr>
          <p:nvPr/>
        </p:nvCxnSpPr>
        <p:spPr>
          <a:xfrm flipH="1" flipV="1">
            <a:off x="1875090" y="5471193"/>
            <a:ext cx="556124" cy="8234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5">
            <a:extLst>
              <a:ext uri="{FF2B5EF4-FFF2-40B4-BE49-F238E27FC236}">
                <a16:creationId xmlns:a16="http://schemas.microsoft.com/office/drawing/2014/main" id="{868E6AA8-67ED-49CC-2D27-808BC41F7D95}"/>
              </a:ext>
            </a:extLst>
          </p:cNvPr>
          <p:cNvSpPr txBox="1"/>
          <p:nvPr/>
        </p:nvSpPr>
        <p:spPr>
          <a:xfrm>
            <a:off x="7337918" y="2559283"/>
            <a:ext cx="476226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>
                <a:solidFill>
                  <a:schemeClr val="accent3">
                    <a:lumMod val="60000"/>
                    <a:lumOff val="40000"/>
                  </a:schemeClr>
                </a:solidFill>
                <a:latin typeface="Arial Black"/>
              </a:rPr>
              <a:t>Anticipated results and real-world applications</a:t>
            </a:r>
            <a:endParaRPr lang="en-US" sz="1600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Textfeld 1">
            <a:extLst>
              <a:ext uri="{FF2B5EF4-FFF2-40B4-BE49-F238E27FC236}">
                <a16:creationId xmlns:a16="http://schemas.microsoft.com/office/drawing/2014/main" id="{24BC9B63-462D-48D5-A868-70F3F2635B1A}"/>
              </a:ext>
            </a:extLst>
          </p:cNvPr>
          <p:cNvSpPr txBox="1"/>
          <p:nvPr/>
        </p:nvSpPr>
        <p:spPr>
          <a:xfrm>
            <a:off x="9410988" y="795466"/>
            <a:ext cx="245366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1" dirty="0"/>
              <a:t>Reduced power generation and higher maintenance</a:t>
            </a:r>
            <a:endParaRPr lang="de-D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EA87EC-DEB0-431D-8D25-286C9CC73960}"/>
              </a:ext>
            </a:extLst>
          </p:cNvPr>
          <p:cNvSpPr txBox="1"/>
          <p:nvPr/>
        </p:nvSpPr>
        <p:spPr>
          <a:xfrm>
            <a:off x="2554703" y="3212287"/>
            <a:ext cx="6417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ighlight>
                  <a:srgbClr val="00FFFF"/>
                </a:highlight>
              </a:rPr>
              <a:t>Climate change scenarios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9BE785-2B72-4D85-9D90-2FAEC2E5DCEC}"/>
              </a:ext>
            </a:extLst>
          </p:cNvPr>
          <p:cNvSpPr txBox="1"/>
          <p:nvPr/>
        </p:nvSpPr>
        <p:spPr>
          <a:xfrm>
            <a:off x="2409318" y="4099530"/>
            <a:ext cx="2879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>
                <a:highlight>
                  <a:srgbClr val="00FFFF"/>
                </a:highlight>
              </a:rPr>
              <a:t>Biophysical models</a:t>
            </a:r>
          </a:p>
          <a:p>
            <a:pPr algn="ctr"/>
            <a:r>
              <a:rPr lang="de-DE">
                <a:highlight>
                  <a:srgbClr val="00FFFF"/>
                </a:highlight>
              </a:rPr>
              <a:t>(Water &amp;sediment simulations) 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AF794-157B-4B5E-A678-63D396FA447B}"/>
              </a:ext>
            </a:extLst>
          </p:cNvPr>
          <p:cNvSpPr txBox="1"/>
          <p:nvPr/>
        </p:nvSpPr>
        <p:spPr>
          <a:xfrm>
            <a:off x="2634547" y="5405501"/>
            <a:ext cx="30539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ighlight>
                  <a:srgbClr val="00FFFF"/>
                </a:highlight>
              </a:rPr>
              <a:t>Hydropower operation model 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53C78E-9BF3-410F-9370-0B78E9264E51}"/>
              </a:ext>
            </a:extLst>
          </p:cNvPr>
          <p:cNvSpPr txBox="1"/>
          <p:nvPr/>
        </p:nvSpPr>
        <p:spPr>
          <a:xfrm>
            <a:off x="677329" y="6327766"/>
            <a:ext cx="6417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>
                <a:highlight>
                  <a:srgbClr val="00FFFF"/>
                </a:highlight>
              </a:rPr>
              <a:t>Electricity generation and revenue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A4C61A-ED33-4D6A-82AC-EAA68B562756}"/>
              </a:ext>
            </a:extLst>
          </p:cNvPr>
          <p:cNvSpPr txBox="1"/>
          <p:nvPr/>
        </p:nvSpPr>
        <p:spPr>
          <a:xfrm>
            <a:off x="405444" y="4707077"/>
            <a:ext cx="21968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highlight>
                  <a:srgbClr val="FFFF00"/>
                </a:highlight>
              </a:rPr>
              <a:t>Where to invest under uncertain future conditions ? </a:t>
            </a:r>
          </a:p>
        </p:txBody>
      </p:sp>
    </p:spTree>
    <p:extLst>
      <p:ext uri="{BB962C8B-B14F-4D97-AF65-F5344CB8AC3E}">
        <p14:creationId xmlns:p14="http://schemas.microsoft.com/office/powerpoint/2010/main" val="103522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00DCA2-C930-D3F1-CF48-53E0328A0D79}"/>
              </a:ext>
            </a:extLst>
          </p:cNvPr>
          <p:cNvSpPr txBox="1"/>
          <p:nvPr/>
        </p:nvSpPr>
        <p:spPr>
          <a:xfrm>
            <a:off x="568652" y="61506"/>
            <a:ext cx="12065718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/>
              <a:t>The workflow of analyzing links between land use conservation and hydropower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983FEF-30FA-823F-3404-A54FC0A69B31}"/>
              </a:ext>
            </a:extLst>
          </p:cNvPr>
          <p:cNvSpPr/>
          <p:nvPr/>
        </p:nvSpPr>
        <p:spPr>
          <a:xfrm>
            <a:off x="2417762" y="2468959"/>
            <a:ext cx="2738438" cy="12334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SWAT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6E763E-323C-7FCE-4ABB-FA960BCBB366}"/>
              </a:ext>
            </a:extLst>
          </p:cNvPr>
          <p:cNvSpPr/>
          <p:nvPr/>
        </p:nvSpPr>
        <p:spPr>
          <a:xfrm>
            <a:off x="2448718" y="4053295"/>
            <a:ext cx="2738438" cy="12334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 Black" panose="020B0A04020102020204" pitchFamily="34" charset="0"/>
              </a:rPr>
              <a:t>Operation models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D17FD-2A91-89F6-7967-BF0CAFADEEEB}"/>
              </a:ext>
            </a:extLst>
          </p:cNvPr>
          <p:cNvSpPr/>
          <p:nvPr/>
        </p:nvSpPr>
        <p:spPr>
          <a:xfrm>
            <a:off x="2443956" y="5563007"/>
            <a:ext cx="2738438" cy="12334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Firm power optimization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2D4F68-8642-6459-568E-02B09FF53B19}"/>
              </a:ext>
            </a:extLst>
          </p:cNvPr>
          <p:cNvSpPr/>
          <p:nvPr/>
        </p:nvSpPr>
        <p:spPr>
          <a:xfrm>
            <a:off x="1196976" y="1345492"/>
            <a:ext cx="2357676" cy="8953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CMIP6</a:t>
            </a:r>
          </a:p>
          <a:p>
            <a:pPr algn="ctr"/>
            <a:r>
              <a:rPr lang="en-US" sz="1600" dirty="0"/>
              <a:t>36 downscaled climate projections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4966CB-EB89-82AE-7721-5306039745AA}"/>
              </a:ext>
            </a:extLst>
          </p:cNvPr>
          <p:cNvSpPr/>
          <p:nvPr/>
        </p:nvSpPr>
        <p:spPr>
          <a:xfrm>
            <a:off x="4164251" y="1323003"/>
            <a:ext cx="2245251" cy="9541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LULC scenarios</a:t>
            </a:r>
          </a:p>
          <a:p>
            <a:pPr algn="ctr"/>
            <a:r>
              <a:rPr lang="en-US"/>
              <a:t>(Forestation, Agriculture expansion, irrigation)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9083BA1-DA59-17DA-D986-DD994E73AF3B}"/>
              </a:ext>
            </a:extLst>
          </p:cNvPr>
          <p:cNvSpPr/>
          <p:nvPr/>
        </p:nvSpPr>
        <p:spPr>
          <a:xfrm>
            <a:off x="690033" y="4192984"/>
            <a:ext cx="1261533" cy="9541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Energy demands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E3711A-CA78-C9F5-4130-04A942FDB2E0}"/>
              </a:ext>
            </a:extLst>
          </p:cNvPr>
          <p:cNvCxnSpPr>
            <a:cxnSpLocks/>
            <a:stCxn id="7" idx="2"/>
            <a:endCxn id="4" idx="0"/>
          </p:cNvCxnSpPr>
          <p:nvPr/>
        </p:nvCxnSpPr>
        <p:spPr>
          <a:xfrm>
            <a:off x="2375814" y="2240842"/>
            <a:ext cx="1411167" cy="228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1B130E7-CC0F-C28D-EDF7-05E7163A8ABC}"/>
              </a:ext>
            </a:extLst>
          </p:cNvPr>
          <p:cNvCxnSpPr>
            <a:cxnSpLocks/>
          </p:cNvCxnSpPr>
          <p:nvPr/>
        </p:nvCxnSpPr>
        <p:spPr>
          <a:xfrm flipH="1">
            <a:off x="3721643" y="2282763"/>
            <a:ext cx="1499896" cy="191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9F777C3-59E5-A037-582F-C49DD4D14FCD}"/>
              </a:ext>
            </a:extLst>
          </p:cNvPr>
          <p:cNvCxnSpPr>
            <a:cxnSpLocks/>
            <a:stCxn id="11" idx="3"/>
            <a:endCxn id="5" idx="1"/>
          </p:cNvCxnSpPr>
          <p:nvPr/>
        </p:nvCxnSpPr>
        <p:spPr>
          <a:xfrm>
            <a:off x="1951566" y="4670038"/>
            <a:ext cx="49715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Arrow: Down 36">
            <a:extLst>
              <a:ext uri="{FF2B5EF4-FFF2-40B4-BE49-F238E27FC236}">
                <a16:creationId xmlns:a16="http://schemas.microsoft.com/office/drawing/2014/main" id="{89BADEA9-A84D-A587-11B8-3D9572110840}"/>
              </a:ext>
            </a:extLst>
          </p:cNvPr>
          <p:cNvSpPr/>
          <p:nvPr/>
        </p:nvSpPr>
        <p:spPr>
          <a:xfrm>
            <a:off x="3722687" y="3755724"/>
            <a:ext cx="216694" cy="22294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04027EF7-C66B-A81F-E467-E9577FCF59A8}"/>
              </a:ext>
            </a:extLst>
          </p:cNvPr>
          <p:cNvSpPr/>
          <p:nvPr/>
        </p:nvSpPr>
        <p:spPr>
          <a:xfrm>
            <a:off x="3722687" y="5334407"/>
            <a:ext cx="216694" cy="22294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oogle Shape;115;p8">
            <a:extLst>
              <a:ext uri="{FF2B5EF4-FFF2-40B4-BE49-F238E27FC236}">
                <a16:creationId xmlns:a16="http://schemas.microsoft.com/office/drawing/2014/main" id="{93C2B21A-D1AF-2450-9E4C-CB9989F97C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811" r="14319"/>
          <a:stretch/>
        </p:blipFill>
        <p:spPr>
          <a:xfrm>
            <a:off x="7004846" y="1345492"/>
            <a:ext cx="2824281" cy="358619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15BA7C-4E93-C713-24E9-8ADEEB3F05AD}"/>
              </a:ext>
            </a:extLst>
          </p:cNvPr>
          <p:cNvSpPr txBox="1"/>
          <p:nvPr/>
        </p:nvSpPr>
        <p:spPr>
          <a:xfrm>
            <a:off x="514211" y="984449"/>
            <a:ext cx="916249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>
                <a:solidFill>
                  <a:srgbClr val="1F497D"/>
                </a:solidFill>
                <a:latin typeface="Times New Roman"/>
              </a:rPr>
              <a:t>  </a:t>
            </a:r>
            <a:r>
              <a:rPr lang="en-US" sz="1600">
                <a:solidFill>
                  <a:schemeClr val="accent3">
                    <a:lumMod val="60000"/>
                    <a:lumOff val="40000"/>
                  </a:schemeClr>
                </a:solidFill>
                <a:latin typeface="Arial Black"/>
              </a:rPr>
              <a:t>Workflow                                                                                     Study area</a:t>
            </a:r>
            <a:endParaRPr lang="en-US">
              <a:solidFill>
                <a:schemeClr val="accent3">
                  <a:lumMod val="60000"/>
                  <a:lumOff val="40000"/>
                </a:schemeClr>
              </a:solidFill>
              <a:latin typeface="Arial Black"/>
            </a:endParaRPr>
          </a:p>
        </p:txBody>
      </p:sp>
      <p:sp>
        <p:nvSpPr>
          <p:cNvPr id="41" name="Google Shape;65;p14">
            <a:extLst>
              <a:ext uri="{FF2B5EF4-FFF2-40B4-BE49-F238E27FC236}">
                <a16:creationId xmlns:a16="http://schemas.microsoft.com/office/drawing/2014/main" id="{305E5346-9867-58E1-8EA5-DC5BC5AB35BD}"/>
              </a:ext>
            </a:extLst>
          </p:cNvPr>
          <p:cNvSpPr txBox="1"/>
          <p:nvPr/>
        </p:nvSpPr>
        <p:spPr>
          <a:xfrm>
            <a:off x="7113723" y="1397748"/>
            <a:ext cx="18180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4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Chaglla Dam</a:t>
            </a:r>
            <a:r>
              <a:rPr lang="en" sz="1467" b="1">
                <a:solidFill>
                  <a:schemeClr val="lt1"/>
                </a:solidFill>
              </a:rPr>
              <a:t>, Huallaga River</a:t>
            </a:r>
            <a:endParaRPr sz="1467"/>
          </a:p>
        </p:txBody>
      </p:sp>
      <p:pic>
        <p:nvPicPr>
          <p:cNvPr id="43" name="Google Shape;380;p15">
            <a:extLst>
              <a:ext uri="{FF2B5EF4-FFF2-40B4-BE49-F238E27FC236}">
                <a16:creationId xmlns:a16="http://schemas.microsoft.com/office/drawing/2014/main" id="{5985408F-531D-E635-BA3A-3403AB1204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937" r="68756" b="52055"/>
          <a:stretch/>
        </p:blipFill>
        <p:spPr>
          <a:xfrm>
            <a:off x="9829127" y="2086145"/>
            <a:ext cx="2250897" cy="219106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381;p15">
            <a:extLst>
              <a:ext uri="{FF2B5EF4-FFF2-40B4-BE49-F238E27FC236}">
                <a16:creationId xmlns:a16="http://schemas.microsoft.com/office/drawing/2014/main" id="{65A70E87-AD67-C72C-FCF4-DED74A223083}"/>
              </a:ext>
            </a:extLst>
          </p:cNvPr>
          <p:cNvSpPr/>
          <p:nvPr/>
        </p:nvSpPr>
        <p:spPr>
          <a:xfrm>
            <a:off x="10276059" y="2991812"/>
            <a:ext cx="102400" cy="102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4EB7C69-9054-DFF2-B715-8AD5AE495734}"/>
              </a:ext>
            </a:extLst>
          </p:cNvPr>
          <p:cNvSpPr/>
          <p:nvPr/>
        </p:nvSpPr>
        <p:spPr>
          <a:xfrm>
            <a:off x="10438726" y="3131912"/>
            <a:ext cx="254000" cy="190500"/>
          </a:xfrm>
          <a:custGeom>
            <a:avLst/>
            <a:gdLst>
              <a:gd name="connsiteX0" fmla="*/ 0 w 254000"/>
              <a:gd name="connsiteY0" fmla="*/ 76200 h 190500"/>
              <a:gd name="connsiteX1" fmla="*/ 44450 w 254000"/>
              <a:gd name="connsiteY1" fmla="*/ 190500 h 190500"/>
              <a:gd name="connsiteX2" fmla="*/ 254000 w 254000"/>
              <a:gd name="connsiteY2" fmla="*/ 177800 h 190500"/>
              <a:gd name="connsiteX3" fmla="*/ 222250 w 254000"/>
              <a:gd name="connsiteY3" fmla="*/ 82550 h 190500"/>
              <a:gd name="connsiteX4" fmla="*/ 19050 w 254000"/>
              <a:gd name="connsiteY4" fmla="*/ 0 h 190500"/>
              <a:gd name="connsiteX5" fmla="*/ 0 w 254000"/>
              <a:gd name="connsiteY5" fmla="*/ 762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0" h="190500">
                <a:moveTo>
                  <a:pt x="0" y="76200"/>
                </a:moveTo>
                <a:lnTo>
                  <a:pt x="44450" y="190500"/>
                </a:lnTo>
                <a:lnTo>
                  <a:pt x="254000" y="177800"/>
                </a:lnTo>
                <a:lnTo>
                  <a:pt x="222250" y="82550"/>
                </a:lnTo>
                <a:lnTo>
                  <a:pt x="1905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195B986-4E95-29FC-263B-6773C64B6415}"/>
              </a:ext>
            </a:extLst>
          </p:cNvPr>
          <p:cNvSpPr/>
          <p:nvPr/>
        </p:nvSpPr>
        <p:spPr>
          <a:xfrm>
            <a:off x="11315026" y="2896562"/>
            <a:ext cx="254000" cy="190500"/>
          </a:xfrm>
          <a:custGeom>
            <a:avLst/>
            <a:gdLst>
              <a:gd name="connsiteX0" fmla="*/ 0 w 254000"/>
              <a:gd name="connsiteY0" fmla="*/ 76200 h 190500"/>
              <a:gd name="connsiteX1" fmla="*/ 44450 w 254000"/>
              <a:gd name="connsiteY1" fmla="*/ 190500 h 190500"/>
              <a:gd name="connsiteX2" fmla="*/ 254000 w 254000"/>
              <a:gd name="connsiteY2" fmla="*/ 177800 h 190500"/>
              <a:gd name="connsiteX3" fmla="*/ 222250 w 254000"/>
              <a:gd name="connsiteY3" fmla="*/ 82550 h 190500"/>
              <a:gd name="connsiteX4" fmla="*/ 19050 w 254000"/>
              <a:gd name="connsiteY4" fmla="*/ 0 h 190500"/>
              <a:gd name="connsiteX5" fmla="*/ 0 w 254000"/>
              <a:gd name="connsiteY5" fmla="*/ 762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0" h="190500">
                <a:moveTo>
                  <a:pt x="0" y="76200"/>
                </a:moveTo>
                <a:lnTo>
                  <a:pt x="44450" y="190500"/>
                </a:lnTo>
                <a:lnTo>
                  <a:pt x="254000" y="177800"/>
                </a:lnTo>
                <a:lnTo>
                  <a:pt x="222250" y="82550"/>
                </a:lnTo>
                <a:lnTo>
                  <a:pt x="1905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36C9241-A87C-4F27-93A5-9EFB3C8BDEAB}"/>
              </a:ext>
            </a:extLst>
          </p:cNvPr>
          <p:cNvSpPr/>
          <p:nvPr/>
        </p:nvSpPr>
        <p:spPr>
          <a:xfrm>
            <a:off x="11569026" y="3398212"/>
            <a:ext cx="519062" cy="796441"/>
          </a:xfrm>
          <a:custGeom>
            <a:avLst/>
            <a:gdLst>
              <a:gd name="connsiteX0" fmla="*/ 0 w 254000"/>
              <a:gd name="connsiteY0" fmla="*/ 76200 h 190500"/>
              <a:gd name="connsiteX1" fmla="*/ 44450 w 254000"/>
              <a:gd name="connsiteY1" fmla="*/ 190500 h 190500"/>
              <a:gd name="connsiteX2" fmla="*/ 254000 w 254000"/>
              <a:gd name="connsiteY2" fmla="*/ 177800 h 190500"/>
              <a:gd name="connsiteX3" fmla="*/ 222250 w 254000"/>
              <a:gd name="connsiteY3" fmla="*/ 82550 h 190500"/>
              <a:gd name="connsiteX4" fmla="*/ 19050 w 254000"/>
              <a:gd name="connsiteY4" fmla="*/ 0 h 190500"/>
              <a:gd name="connsiteX5" fmla="*/ 0 w 254000"/>
              <a:gd name="connsiteY5" fmla="*/ 76200 h 190500"/>
              <a:gd name="connsiteX0" fmla="*/ 0 w 514350"/>
              <a:gd name="connsiteY0" fmla="*/ 76200 h 266700"/>
              <a:gd name="connsiteX1" fmla="*/ 44450 w 514350"/>
              <a:gd name="connsiteY1" fmla="*/ 190500 h 266700"/>
              <a:gd name="connsiteX2" fmla="*/ 514350 w 514350"/>
              <a:gd name="connsiteY2" fmla="*/ 266700 h 266700"/>
              <a:gd name="connsiteX3" fmla="*/ 222250 w 514350"/>
              <a:gd name="connsiteY3" fmla="*/ 82550 h 266700"/>
              <a:gd name="connsiteX4" fmla="*/ 19050 w 514350"/>
              <a:gd name="connsiteY4" fmla="*/ 0 h 266700"/>
              <a:gd name="connsiteX5" fmla="*/ 0 w 514350"/>
              <a:gd name="connsiteY5" fmla="*/ 76200 h 266700"/>
              <a:gd name="connsiteX0" fmla="*/ 0 w 514350"/>
              <a:gd name="connsiteY0" fmla="*/ 76200 h 383879"/>
              <a:gd name="connsiteX1" fmla="*/ 44450 w 514350"/>
              <a:gd name="connsiteY1" fmla="*/ 190500 h 383879"/>
              <a:gd name="connsiteX2" fmla="*/ 514350 w 514350"/>
              <a:gd name="connsiteY2" fmla="*/ 266700 h 383879"/>
              <a:gd name="connsiteX3" fmla="*/ 222250 w 514350"/>
              <a:gd name="connsiteY3" fmla="*/ 82550 h 383879"/>
              <a:gd name="connsiteX4" fmla="*/ 19050 w 514350"/>
              <a:gd name="connsiteY4" fmla="*/ 0 h 383879"/>
              <a:gd name="connsiteX5" fmla="*/ 0 w 514350"/>
              <a:gd name="connsiteY5" fmla="*/ 76200 h 383879"/>
              <a:gd name="connsiteX0" fmla="*/ 6350 w 520700"/>
              <a:gd name="connsiteY0" fmla="*/ 76200 h 578035"/>
              <a:gd name="connsiteX1" fmla="*/ 0 w 520700"/>
              <a:gd name="connsiteY1" fmla="*/ 571500 h 578035"/>
              <a:gd name="connsiteX2" fmla="*/ 520700 w 520700"/>
              <a:gd name="connsiteY2" fmla="*/ 266700 h 578035"/>
              <a:gd name="connsiteX3" fmla="*/ 228600 w 520700"/>
              <a:gd name="connsiteY3" fmla="*/ 82550 h 578035"/>
              <a:gd name="connsiteX4" fmla="*/ 25400 w 520700"/>
              <a:gd name="connsiteY4" fmla="*/ 0 h 578035"/>
              <a:gd name="connsiteX5" fmla="*/ 6350 w 520700"/>
              <a:gd name="connsiteY5" fmla="*/ 76200 h 578035"/>
              <a:gd name="connsiteX0" fmla="*/ 6350 w 520700"/>
              <a:gd name="connsiteY0" fmla="*/ 76200 h 796207"/>
              <a:gd name="connsiteX1" fmla="*/ 0 w 520700"/>
              <a:gd name="connsiteY1" fmla="*/ 571500 h 796207"/>
              <a:gd name="connsiteX2" fmla="*/ 184150 w 520700"/>
              <a:gd name="connsiteY2" fmla="*/ 787800 h 796207"/>
              <a:gd name="connsiteX3" fmla="*/ 520700 w 520700"/>
              <a:gd name="connsiteY3" fmla="*/ 266700 h 796207"/>
              <a:gd name="connsiteX4" fmla="*/ 228600 w 520700"/>
              <a:gd name="connsiteY4" fmla="*/ 82550 h 796207"/>
              <a:gd name="connsiteX5" fmla="*/ 25400 w 520700"/>
              <a:gd name="connsiteY5" fmla="*/ 0 h 796207"/>
              <a:gd name="connsiteX6" fmla="*/ 6350 w 520700"/>
              <a:gd name="connsiteY6" fmla="*/ 76200 h 796207"/>
              <a:gd name="connsiteX0" fmla="*/ 6350 w 522758"/>
              <a:gd name="connsiteY0" fmla="*/ 76200 h 796207"/>
              <a:gd name="connsiteX1" fmla="*/ 0 w 522758"/>
              <a:gd name="connsiteY1" fmla="*/ 571500 h 796207"/>
              <a:gd name="connsiteX2" fmla="*/ 184150 w 522758"/>
              <a:gd name="connsiteY2" fmla="*/ 787800 h 796207"/>
              <a:gd name="connsiteX3" fmla="*/ 273050 w 522758"/>
              <a:gd name="connsiteY3" fmla="*/ 476650 h 796207"/>
              <a:gd name="connsiteX4" fmla="*/ 520700 w 522758"/>
              <a:gd name="connsiteY4" fmla="*/ 266700 h 796207"/>
              <a:gd name="connsiteX5" fmla="*/ 228600 w 522758"/>
              <a:gd name="connsiteY5" fmla="*/ 82550 h 796207"/>
              <a:gd name="connsiteX6" fmla="*/ 25400 w 522758"/>
              <a:gd name="connsiteY6" fmla="*/ 0 h 796207"/>
              <a:gd name="connsiteX7" fmla="*/ 6350 w 522758"/>
              <a:gd name="connsiteY7" fmla="*/ 76200 h 796207"/>
              <a:gd name="connsiteX0" fmla="*/ 77 w 516485"/>
              <a:gd name="connsiteY0" fmla="*/ 76200 h 796441"/>
              <a:gd name="connsiteX1" fmla="*/ 38177 w 516485"/>
              <a:gd name="connsiteY1" fmla="*/ 577850 h 796441"/>
              <a:gd name="connsiteX2" fmla="*/ 177877 w 516485"/>
              <a:gd name="connsiteY2" fmla="*/ 787800 h 796441"/>
              <a:gd name="connsiteX3" fmla="*/ 266777 w 516485"/>
              <a:gd name="connsiteY3" fmla="*/ 476650 h 796441"/>
              <a:gd name="connsiteX4" fmla="*/ 514427 w 516485"/>
              <a:gd name="connsiteY4" fmla="*/ 266700 h 796441"/>
              <a:gd name="connsiteX5" fmla="*/ 222327 w 516485"/>
              <a:gd name="connsiteY5" fmla="*/ 82550 h 796441"/>
              <a:gd name="connsiteX6" fmla="*/ 19127 w 516485"/>
              <a:gd name="connsiteY6" fmla="*/ 0 h 796441"/>
              <a:gd name="connsiteX7" fmla="*/ 77 w 516485"/>
              <a:gd name="connsiteY7" fmla="*/ 76200 h 796441"/>
              <a:gd name="connsiteX0" fmla="*/ 0 w 516408"/>
              <a:gd name="connsiteY0" fmla="*/ 76200 h 796441"/>
              <a:gd name="connsiteX1" fmla="*/ 31750 w 516408"/>
              <a:gd name="connsiteY1" fmla="*/ 368700 h 796441"/>
              <a:gd name="connsiteX2" fmla="*/ 38100 w 516408"/>
              <a:gd name="connsiteY2" fmla="*/ 577850 h 796441"/>
              <a:gd name="connsiteX3" fmla="*/ 177800 w 516408"/>
              <a:gd name="connsiteY3" fmla="*/ 787800 h 796441"/>
              <a:gd name="connsiteX4" fmla="*/ 266700 w 516408"/>
              <a:gd name="connsiteY4" fmla="*/ 476650 h 796441"/>
              <a:gd name="connsiteX5" fmla="*/ 514350 w 516408"/>
              <a:gd name="connsiteY5" fmla="*/ 266700 h 796441"/>
              <a:gd name="connsiteX6" fmla="*/ 222250 w 516408"/>
              <a:gd name="connsiteY6" fmla="*/ 82550 h 796441"/>
              <a:gd name="connsiteX7" fmla="*/ 19050 w 516408"/>
              <a:gd name="connsiteY7" fmla="*/ 0 h 796441"/>
              <a:gd name="connsiteX8" fmla="*/ 0 w 516408"/>
              <a:gd name="connsiteY8" fmla="*/ 76200 h 796441"/>
              <a:gd name="connsiteX0" fmla="*/ 2406 w 518814"/>
              <a:gd name="connsiteY0" fmla="*/ 76200 h 796441"/>
              <a:gd name="connsiteX1" fmla="*/ 2406 w 518814"/>
              <a:gd name="connsiteY1" fmla="*/ 381400 h 796441"/>
              <a:gd name="connsiteX2" fmla="*/ 40506 w 518814"/>
              <a:gd name="connsiteY2" fmla="*/ 577850 h 796441"/>
              <a:gd name="connsiteX3" fmla="*/ 180206 w 518814"/>
              <a:gd name="connsiteY3" fmla="*/ 787800 h 796441"/>
              <a:gd name="connsiteX4" fmla="*/ 269106 w 518814"/>
              <a:gd name="connsiteY4" fmla="*/ 476650 h 796441"/>
              <a:gd name="connsiteX5" fmla="*/ 516756 w 518814"/>
              <a:gd name="connsiteY5" fmla="*/ 266700 h 796441"/>
              <a:gd name="connsiteX6" fmla="*/ 224656 w 518814"/>
              <a:gd name="connsiteY6" fmla="*/ 82550 h 796441"/>
              <a:gd name="connsiteX7" fmla="*/ 21456 w 518814"/>
              <a:gd name="connsiteY7" fmla="*/ 0 h 796441"/>
              <a:gd name="connsiteX8" fmla="*/ 2406 w 518814"/>
              <a:gd name="connsiteY8" fmla="*/ 76200 h 796441"/>
              <a:gd name="connsiteX0" fmla="*/ 2406 w 519062"/>
              <a:gd name="connsiteY0" fmla="*/ 76200 h 796441"/>
              <a:gd name="connsiteX1" fmla="*/ 2406 w 519062"/>
              <a:gd name="connsiteY1" fmla="*/ 381400 h 796441"/>
              <a:gd name="connsiteX2" fmla="*/ 40506 w 519062"/>
              <a:gd name="connsiteY2" fmla="*/ 577850 h 796441"/>
              <a:gd name="connsiteX3" fmla="*/ 180206 w 519062"/>
              <a:gd name="connsiteY3" fmla="*/ 787800 h 796441"/>
              <a:gd name="connsiteX4" fmla="*/ 294506 w 519062"/>
              <a:gd name="connsiteY4" fmla="*/ 508400 h 796441"/>
              <a:gd name="connsiteX5" fmla="*/ 516756 w 519062"/>
              <a:gd name="connsiteY5" fmla="*/ 266700 h 796441"/>
              <a:gd name="connsiteX6" fmla="*/ 224656 w 519062"/>
              <a:gd name="connsiteY6" fmla="*/ 82550 h 796441"/>
              <a:gd name="connsiteX7" fmla="*/ 21456 w 519062"/>
              <a:gd name="connsiteY7" fmla="*/ 0 h 796441"/>
              <a:gd name="connsiteX8" fmla="*/ 2406 w 519062"/>
              <a:gd name="connsiteY8" fmla="*/ 76200 h 79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9062" h="796441">
                <a:moveTo>
                  <a:pt x="2406" y="76200"/>
                </a:moveTo>
                <a:cubicBezTo>
                  <a:pt x="4523" y="137650"/>
                  <a:pt x="-3944" y="297792"/>
                  <a:pt x="2406" y="381400"/>
                </a:cubicBezTo>
                <a:cubicBezTo>
                  <a:pt x="8756" y="465008"/>
                  <a:pt x="16164" y="508000"/>
                  <a:pt x="40506" y="577850"/>
                </a:cubicBezTo>
                <a:cubicBezTo>
                  <a:pt x="76489" y="652000"/>
                  <a:pt x="93423" y="838600"/>
                  <a:pt x="180206" y="787800"/>
                </a:cubicBezTo>
                <a:cubicBezTo>
                  <a:pt x="243706" y="781517"/>
                  <a:pt x="238414" y="595250"/>
                  <a:pt x="294506" y="508400"/>
                </a:cubicBezTo>
                <a:cubicBezTo>
                  <a:pt x="350598" y="421550"/>
                  <a:pt x="542156" y="341908"/>
                  <a:pt x="516756" y="266700"/>
                </a:cubicBezTo>
                <a:lnTo>
                  <a:pt x="224656" y="82550"/>
                </a:lnTo>
                <a:lnTo>
                  <a:pt x="21456" y="0"/>
                </a:lnTo>
                <a:lnTo>
                  <a:pt x="2406" y="7620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BFF3AFD-B7CD-A436-2061-439E84AF434B}"/>
              </a:ext>
            </a:extLst>
          </p:cNvPr>
          <p:cNvSpPr/>
          <p:nvPr/>
        </p:nvSpPr>
        <p:spPr>
          <a:xfrm>
            <a:off x="11594426" y="2433412"/>
            <a:ext cx="107950" cy="184150"/>
          </a:xfrm>
          <a:custGeom>
            <a:avLst/>
            <a:gdLst>
              <a:gd name="connsiteX0" fmla="*/ 25400 w 107950"/>
              <a:gd name="connsiteY0" fmla="*/ 0 h 184150"/>
              <a:gd name="connsiteX1" fmla="*/ 101600 w 107950"/>
              <a:gd name="connsiteY1" fmla="*/ 69850 h 184150"/>
              <a:gd name="connsiteX2" fmla="*/ 107950 w 107950"/>
              <a:gd name="connsiteY2" fmla="*/ 133350 h 184150"/>
              <a:gd name="connsiteX3" fmla="*/ 63500 w 107950"/>
              <a:gd name="connsiteY3" fmla="*/ 184150 h 184150"/>
              <a:gd name="connsiteX4" fmla="*/ 0 w 107950"/>
              <a:gd name="connsiteY4" fmla="*/ 133350 h 184150"/>
              <a:gd name="connsiteX5" fmla="*/ 25400 w 107950"/>
              <a:gd name="connsiteY5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950" h="184150">
                <a:moveTo>
                  <a:pt x="25400" y="0"/>
                </a:moveTo>
                <a:lnTo>
                  <a:pt x="101600" y="69850"/>
                </a:lnTo>
                <a:lnTo>
                  <a:pt x="107950" y="133350"/>
                </a:lnTo>
                <a:lnTo>
                  <a:pt x="63500" y="184150"/>
                </a:lnTo>
                <a:lnTo>
                  <a:pt x="0" y="133350"/>
                </a:lnTo>
                <a:lnTo>
                  <a:pt x="25400" y="0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07EFA65-60CA-BACD-CBB1-8A861583B98C}"/>
              </a:ext>
            </a:extLst>
          </p:cNvPr>
          <p:cNvSpPr/>
          <p:nvPr/>
        </p:nvSpPr>
        <p:spPr>
          <a:xfrm>
            <a:off x="11632526" y="2363562"/>
            <a:ext cx="152400" cy="139700"/>
          </a:xfrm>
          <a:custGeom>
            <a:avLst/>
            <a:gdLst>
              <a:gd name="connsiteX0" fmla="*/ 0 w 152400"/>
              <a:gd name="connsiteY0" fmla="*/ 25400 h 139700"/>
              <a:gd name="connsiteX1" fmla="*/ 76200 w 152400"/>
              <a:gd name="connsiteY1" fmla="*/ 139700 h 139700"/>
              <a:gd name="connsiteX2" fmla="*/ 152400 w 152400"/>
              <a:gd name="connsiteY2" fmla="*/ 57150 h 139700"/>
              <a:gd name="connsiteX3" fmla="*/ 95250 w 152400"/>
              <a:gd name="connsiteY3" fmla="*/ 0 h 139700"/>
              <a:gd name="connsiteX4" fmla="*/ 0 w 152400"/>
              <a:gd name="connsiteY4" fmla="*/ 254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39700">
                <a:moveTo>
                  <a:pt x="0" y="25400"/>
                </a:moveTo>
                <a:lnTo>
                  <a:pt x="76200" y="139700"/>
                </a:lnTo>
                <a:lnTo>
                  <a:pt x="152400" y="57150"/>
                </a:lnTo>
                <a:lnTo>
                  <a:pt x="9525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8DDABF-C864-1553-1687-39DA9BFE2841}"/>
              </a:ext>
            </a:extLst>
          </p:cNvPr>
          <p:cNvSpPr txBox="1"/>
          <p:nvPr/>
        </p:nvSpPr>
        <p:spPr>
          <a:xfrm>
            <a:off x="10203960" y="2785063"/>
            <a:ext cx="126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Chaglla dam</a:t>
            </a: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7EFF3BC0-333E-A1A0-3A6C-A2E7B25B2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956" y="5242832"/>
            <a:ext cx="5855068" cy="1577737"/>
          </a:xfrm>
          <a:prstGeom prst="round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Arial" pitchFamily="34" charset="0"/>
                <a:cs typeface="Arial" pitchFamily="34" charset="0"/>
              </a:rPr>
              <a:t>462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黑体"/>
              </a:rPr>
              <a:t> MW </a:t>
            </a:r>
            <a:r>
              <a:rPr lang="en-US" altLang="zh-CN" sz="2000" dirty="0" err="1">
                <a:solidFill>
                  <a:srgbClr val="000000"/>
                </a:solidFill>
                <a:latin typeface="Arial"/>
                <a:ea typeface="黑体"/>
              </a:rPr>
              <a:t>Chaglla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黑体"/>
              </a:rPr>
              <a:t> Dam is Peru’s third largest hydropower generator</a:t>
            </a:r>
          </a:p>
          <a:p>
            <a:pPr eaLnBrk="1" hangingPunct="1">
              <a:spcBef>
                <a:spcPts val="800"/>
              </a:spcBef>
              <a:buFont typeface="Wingdings" pitchFamily="2" charset="2"/>
              <a:buChar char="n"/>
              <a:defRPr/>
            </a:pPr>
            <a:r>
              <a:rPr lang="en-US" altLang="zh-CN" sz="2000" dirty="0" err="1">
                <a:solidFill>
                  <a:srgbClr val="000000"/>
                </a:solidFill>
                <a:latin typeface="Arial"/>
                <a:ea typeface="黑体"/>
              </a:rPr>
              <a:t>Chaglla</a:t>
            </a:r>
            <a:r>
              <a:rPr lang="en-US" altLang="zh-CN" sz="2000" dirty="0">
                <a:solidFill>
                  <a:srgbClr val="000000"/>
                </a:solidFill>
                <a:latin typeface="Arial"/>
                <a:ea typeface="黑体"/>
              </a:rPr>
              <a:t> Dam is operated as run-off river, and significantly affected by changing discharge</a:t>
            </a:r>
          </a:p>
        </p:txBody>
      </p:sp>
    </p:spTree>
    <p:extLst>
      <p:ext uri="{BB962C8B-B14F-4D97-AF65-F5344CB8AC3E}">
        <p14:creationId xmlns:p14="http://schemas.microsoft.com/office/powerpoint/2010/main" val="82013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26D0EF-0DC3-171D-3469-D701FCB221E9}"/>
              </a:ext>
            </a:extLst>
          </p:cNvPr>
          <p:cNvSpPr txBox="1"/>
          <p:nvPr/>
        </p:nvSpPr>
        <p:spPr>
          <a:xfrm>
            <a:off x="463877" y="75794"/>
            <a:ext cx="1206571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/>
              <a:t>Case study – </a:t>
            </a:r>
            <a:r>
              <a:rPr lang="en-US" sz="2800" err="1"/>
              <a:t>Chaglla</a:t>
            </a:r>
            <a:r>
              <a:rPr lang="en-US" sz="2800"/>
              <a:t> Dam, Peru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B0E5F8-9448-0A0F-56C8-E9DD39980F34}"/>
              </a:ext>
            </a:extLst>
          </p:cNvPr>
          <p:cNvSpPr txBox="1"/>
          <p:nvPr/>
        </p:nvSpPr>
        <p:spPr>
          <a:xfrm>
            <a:off x="463877" y="485369"/>
            <a:ext cx="7799614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>
                <a:solidFill>
                  <a:srgbClr val="1F497D"/>
                </a:solidFill>
                <a:latin typeface="Times New Roman"/>
              </a:rPr>
              <a:t>  </a:t>
            </a:r>
            <a:r>
              <a:rPr lang="en-US" sz="1600">
                <a:solidFill>
                  <a:schemeClr val="accent3">
                    <a:lumMod val="60000"/>
                    <a:lumOff val="40000"/>
                  </a:schemeClr>
                </a:solidFill>
                <a:latin typeface="Arial Black"/>
              </a:rPr>
              <a:t>What’s climate change impact on hydropower generation?</a:t>
            </a:r>
            <a:endParaRPr lang="en-US">
              <a:solidFill>
                <a:schemeClr val="accent3">
                  <a:lumMod val="60000"/>
                  <a:lumOff val="40000"/>
                </a:schemeClr>
              </a:solidFill>
              <a:latin typeface="Arial Black"/>
            </a:endParaRPr>
          </a:p>
        </p:txBody>
      </p:sp>
      <p:pic>
        <p:nvPicPr>
          <p:cNvPr id="41" name="Picture 40" descr="Chart, box and whisker chart&#10;&#10;Description automatically generated">
            <a:extLst>
              <a:ext uri="{FF2B5EF4-FFF2-40B4-BE49-F238E27FC236}">
                <a16:creationId xmlns:a16="http://schemas.microsoft.com/office/drawing/2014/main" id="{40B967EF-8034-486A-5203-5597F2585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38"/>
          <a:stretch/>
        </p:blipFill>
        <p:spPr>
          <a:xfrm>
            <a:off x="657942" y="823923"/>
            <a:ext cx="2852021" cy="3096057"/>
          </a:xfrm>
          <a:prstGeom prst="rect">
            <a:avLst/>
          </a:prstGeom>
        </p:spPr>
      </p:pic>
      <p:pic>
        <p:nvPicPr>
          <p:cNvPr id="43" name="Picture 42" descr="Chart, box and whisker chart&#10;&#10;Description automatically generated">
            <a:extLst>
              <a:ext uri="{FF2B5EF4-FFF2-40B4-BE49-F238E27FC236}">
                <a16:creationId xmlns:a16="http://schemas.microsoft.com/office/drawing/2014/main" id="{0F6B19F9-6C92-C50E-C361-50C4719B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67" y="3686149"/>
            <a:ext cx="3705742" cy="309605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FCB0023-B75C-09AA-7D90-12D93F38D65B}"/>
              </a:ext>
            </a:extLst>
          </p:cNvPr>
          <p:cNvCxnSpPr/>
          <p:nvPr/>
        </p:nvCxnSpPr>
        <p:spPr>
          <a:xfrm>
            <a:off x="1047750" y="2281238"/>
            <a:ext cx="22812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C233F7-4A6C-4D03-DCAF-D056409896F0}"/>
              </a:ext>
            </a:extLst>
          </p:cNvPr>
          <p:cNvCxnSpPr/>
          <p:nvPr/>
        </p:nvCxnSpPr>
        <p:spPr>
          <a:xfrm>
            <a:off x="985838" y="6363107"/>
            <a:ext cx="22812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44375249-08A5-5DD6-CD56-81A6AEE65E08}"/>
              </a:ext>
            </a:extLst>
          </p:cNvPr>
          <p:cNvSpPr/>
          <p:nvPr/>
        </p:nvSpPr>
        <p:spPr>
          <a:xfrm>
            <a:off x="3509963" y="2834816"/>
            <a:ext cx="490537" cy="3385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Chart, box and whisker chart&#10;&#10;Description automatically generated">
            <a:extLst>
              <a:ext uri="{FF2B5EF4-FFF2-40B4-BE49-F238E27FC236}">
                <a16:creationId xmlns:a16="http://schemas.microsoft.com/office/drawing/2014/main" id="{D77E091D-CC80-440E-3940-9355AA42FF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739"/>
          <a:stretch/>
        </p:blipFill>
        <p:spPr>
          <a:xfrm>
            <a:off x="4156484" y="1226060"/>
            <a:ext cx="3344954" cy="3570942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0EB3141-D1F0-5538-356C-BD7F607915B2}"/>
              </a:ext>
            </a:extLst>
          </p:cNvPr>
          <p:cNvCxnSpPr>
            <a:cxnSpLocks/>
          </p:cNvCxnSpPr>
          <p:nvPr/>
        </p:nvCxnSpPr>
        <p:spPr>
          <a:xfrm>
            <a:off x="4666330" y="3207883"/>
            <a:ext cx="25874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C18C3F7F-D2DE-3B61-8F0A-62A7D4BAD0FB}"/>
              </a:ext>
            </a:extLst>
          </p:cNvPr>
          <p:cNvSpPr/>
          <p:nvPr/>
        </p:nvSpPr>
        <p:spPr>
          <a:xfrm>
            <a:off x="7364506" y="2672977"/>
            <a:ext cx="490537" cy="3385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Chart, scatter chart&#10;&#10;Description automatically generated">
            <a:extLst>
              <a:ext uri="{FF2B5EF4-FFF2-40B4-BE49-F238E27FC236}">
                <a16:creationId xmlns:a16="http://schemas.microsoft.com/office/drawing/2014/main" id="{33DCFCB5-69F6-538B-A81A-CD5531581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226" y="1204416"/>
            <a:ext cx="4300049" cy="3592586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D7683CB-9D91-314A-1C53-205B3A769C47}"/>
              </a:ext>
            </a:extLst>
          </p:cNvPr>
          <p:cNvCxnSpPr>
            <a:cxnSpLocks/>
          </p:cNvCxnSpPr>
          <p:nvPr/>
        </p:nvCxnSpPr>
        <p:spPr>
          <a:xfrm>
            <a:off x="8385842" y="2384196"/>
            <a:ext cx="25874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8">
            <a:extLst>
              <a:ext uri="{FF2B5EF4-FFF2-40B4-BE49-F238E27FC236}">
                <a16:creationId xmlns:a16="http://schemas.microsoft.com/office/drawing/2014/main" id="{9C4B148A-289D-B4FE-02A3-98087B24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6662" y="4898335"/>
            <a:ext cx="7633657" cy="1918256"/>
          </a:xfrm>
          <a:prstGeom prst="round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>
            <a:lvl1pPr marL="342900" indent="-3429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Major difference between annual discharge and firm energy illustrates the available water mismatch for hydropower generation in future</a:t>
            </a:r>
          </a:p>
          <a:p>
            <a:pPr>
              <a:spcBef>
                <a:spcPts val="800"/>
              </a:spcBef>
              <a:buFont typeface="Wingdings" pitchFamily="2" charset="2"/>
              <a:buChar char="n"/>
              <a:defRPr/>
            </a:pPr>
            <a:r>
              <a:rPr lang="en-US" sz="2000" dirty="0" err="1">
                <a:solidFill>
                  <a:srgbClr val="000000"/>
                </a:solidFill>
                <a:latin typeface="Arial"/>
                <a:ea typeface="黑体"/>
              </a:rPr>
              <a:t>Chaglla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黑体"/>
              </a:rPr>
              <a:t> Dam hydropower generation will decrease around 10% in uncertain future</a:t>
            </a:r>
            <a:endParaRPr lang="en-US" altLang="zh-CN" sz="2000" dirty="0">
              <a:solidFill>
                <a:srgbClr val="000000"/>
              </a:solidFill>
              <a:latin typeface="Arial"/>
              <a:ea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10779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Map&#10;&#10;Description automatically generated">
            <a:extLst>
              <a:ext uri="{FF2B5EF4-FFF2-40B4-BE49-F238E27FC236}">
                <a16:creationId xmlns:a16="http://schemas.microsoft.com/office/drawing/2014/main" id="{B5C39605-2596-62DF-73E1-9B31B62D9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70"/>
          <a:stretch/>
        </p:blipFill>
        <p:spPr>
          <a:xfrm>
            <a:off x="574795" y="4368832"/>
            <a:ext cx="4178975" cy="2489168"/>
          </a:xfrm>
          <a:prstGeom prst="rect">
            <a:avLst/>
          </a:prstGeom>
        </p:spPr>
      </p:pic>
      <p:pic>
        <p:nvPicPr>
          <p:cNvPr id="60" name="Picture 59" descr="Map&#10;&#10;Description automatically generated">
            <a:extLst>
              <a:ext uri="{FF2B5EF4-FFF2-40B4-BE49-F238E27FC236}">
                <a16:creationId xmlns:a16="http://schemas.microsoft.com/office/drawing/2014/main" id="{4F6FE5E2-D11F-AB3C-2F01-E4754F1C6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6"/>
          <a:stretch/>
        </p:blipFill>
        <p:spPr>
          <a:xfrm>
            <a:off x="829438" y="1562522"/>
            <a:ext cx="4201523" cy="2562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26D0EF-0DC3-171D-3469-D701FCB221E9}"/>
              </a:ext>
            </a:extLst>
          </p:cNvPr>
          <p:cNvSpPr txBox="1"/>
          <p:nvPr/>
        </p:nvSpPr>
        <p:spPr>
          <a:xfrm>
            <a:off x="463877" y="75794"/>
            <a:ext cx="1206571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/>
              <a:t>Case study – </a:t>
            </a:r>
            <a:r>
              <a:rPr lang="en-US" sz="2800" err="1"/>
              <a:t>Chaglla</a:t>
            </a:r>
            <a:r>
              <a:rPr lang="en-US" sz="2800"/>
              <a:t> Dam, Peru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B0E5F8-9448-0A0F-56C8-E9DD39980F34}"/>
              </a:ext>
            </a:extLst>
          </p:cNvPr>
          <p:cNvSpPr txBox="1"/>
          <p:nvPr/>
        </p:nvSpPr>
        <p:spPr>
          <a:xfrm>
            <a:off x="528655" y="486202"/>
            <a:ext cx="7799614" cy="2154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>
                <a:solidFill>
                  <a:srgbClr val="1F497D"/>
                </a:solidFill>
                <a:latin typeface="Times New Roman"/>
              </a:rPr>
              <a:t> </a:t>
            </a:r>
            <a:endParaRPr lang="en-US">
              <a:solidFill>
                <a:schemeClr val="accent3">
                  <a:lumMod val="60000"/>
                  <a:lumOff val="40000"/>
                </a:schemeClr>
              </a:solidFill>
              <a:latin typeface="Arial Black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C42CF3-F484-DA7B-0CDB-C1DAA383E834}"/>
              </a:ext>
            </a:extLst>
          </p:cNvPr>
          <p:cNvSpPr txBox="1"/>
          <p:nvPr/>
        </p:nvSpPr>
        <p:spPr>
          <a:xfrm>
            <a:off x="574795" y="514308"/>
            <a:ext cx="11088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>
                <a:solidFill>
                  <a:schemeClr val="accent3">
                    <a:lumMod val="60000"/>
                    <a:lumOff val="40000"/>
                  </a:schemeClr>
                </a:solidFill>
                <a:latin typeface="Arial Black"/>
              </a:rPr>
              <a:t>Can land stewardship (e.g., reforestation) alleviate the impacts of climate change on hydropower generation?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3A295E-8091-0BEC-BF0C-3837C3C21418}"/>
              </a:ext>
            </a:extLst>
          </p:cNvPr>
          <p:cNvSpPr txBox="1"/>
          <p:nvPr/>
        </p:nvSpPr>
        <p:spPr>
          <a:xfrm>
            <a:off x="939812" y="1090796"/>
            <a:ext cx="295001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600" b="1"/>
              <a:t>Land stewardship scenarios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C9C3B4-6D76-400D-04B4-90C5A3AE0E98}"/>
              </a:ext>
            </a:extLst>
          </p:cNvPr>
          <p:cNvSpPr txBox="1"/>
          <p:nvPr/>
        </p:nvSpPr>
        <p:spPr>
          <a:xfrm>
            <a:off x="829438" y="4175881"/>
            <a:ext cx="2253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S2: Reforestation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87A69A-31EB-1FA7-C977-A58B43C2D5BC}"/>
              </a:ext>
            </a:extLst>
          </p:cNvPr>
          <p:cNvSpPr txBox="1"/>
          <p:nvPr/>
        </p:nvSpPr>
        <p:spPr>
          <a:xfrm>
            <a:off x="785975" y="1488233"/>
            <a:ext cx="2253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S1: Business as usual </a:t>
            </a:r>
            <a:endParaRPr lang="en-US"/>
          </a:p>
        </p:txBody>
      </p:sp>
      <p:graphicFrame>
        <p:nvGraphicFramePr>
          <p:cNvPr id="67" name="Chart 66">
            <a:extLst>
              <a:ext uri="{FF2B5EF4-FFF2-40B4-BE49-F238E27FC236}">
                <a16:creationId xmlns:a16="http://schemas.microsoft.com/office/drawing/2014/main" id="{A7267241-F8EC-4877-9980-C21FFA5E5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235263"/>
              </p:ext>
            </p:extLst>
          </p:nvPr>
        </p:nvGraphicFramePr>
        <p:xfrm>
          <a:off x="5450237" y="1001188"/>
          <a:ext cx="6886413" cy="2943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9" name="Arrow: Right 68">
            <a:extLst>
              <a:ext uri="{FF2B5EF4-FFF2-40B4-BE49-F238E27FC236}">
                <a16:creationId xmlns:a16="http://schemas.microsoft.com/office/drawing/2014/main" id="{A850FFFB-CBC5-5F41-68C7-44B38CA5B163}"/>
              </a:ext>
            </a:extLst>
          </p:cNvPr>
          <p:cNvSpPr/>
          <p:nvPr/>
        </p:nvSpPr>
        <p:spPr>
          <a:xfrm>
            <a:off x="5231206" y="3008644"/>
            <a:ext cx="490537" cy="3385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8">
            <a:extLst>
              <a:ext uri="{FF2B5EF4-FFF2-40B4-BE49-F238E27FC236}">
                <a16:creationId xmlns:a16="http://schemas.microsoft.com/office/drawing/2014/main" id="{A372CE37-E0BC-9EF0-E822-F4FFEFB79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4931" y="3977235"/>
            <a:ext cx="5331994" cy="783193"/>
          </a:xfrm>
          <a:prstGeom prst="roundRect">
            <a:avLst/>
          </a:prstGeom>
          <a:solidFill>
            <a:srgbClr val="FFFFCC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Font typeface="Wingdings" pitchFamily="2" charset="2"/>
              <a:buChar char="n"/>
              <a:defRPr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Reforestation can decrease the impacts of climate change on hydropower. </a:t>
            </a:r>
          </a:p>
        </p:txBody>
      </p:sp>
      <p:pic>
        <p:nvPicPr>
          <p:cNvPr id="71" name="Picture 2" descr="https://appwk.baidu.com/naapi/doc/view?ih=810&amp;o=jpg_6&amp;iw=1080&amp;ix=0&amp;iy=0&amp;aimw=1080&amp;rn=1&amp;doc_id=ec10b856f01dc281e53af0d4&amp;pn=6&amp;sign=1a3f7f5fd6d11da2fc1349a7a9cacfe5&amp;type=1&amp;app_ver=2.9.8.2&amp;ua=bd_800_800_IncredibleS_2.9.8.2_2.3.7&amp;bid=1&amp;app_ua=IncredibleS&amp;uid=&amp;cuid=&amp;fr=3&amp;Bdi_bear=WIFI&amp;from=3_10000&amp;bduss=&amp;pid=1&amp;screen=800_800&amp;sys_ver=2.3.7">
            <a:extLst>
              <a:ext uri="{FF2B5EF4-FFF2-40B4-BE49-F238E27FC236}">
                <a16:creationId xmlns:a16="http://schemas.microsoft.com/office/drawing/2014/main" id="{27F8912B-F311-2DE0-A50E-6F2BA2C9D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42956"/>
          <a:stretch/>
        </p:blipFill>
        <p:spPr bwMode="auto">
          <a:xfrm>
            <a:off x="5764191" y="4996704"/>
            <a:ext cx="1346379" cy="17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3518EAE-B816-263C-81A3-1FCADFF28DBF}"/>
              </a:ext>
            </a:extLst>
          </p:cNvPr>
          <p:cNvSpPr txBox="1"/>
          <p:nvPr/>
        </p:nvSpPr>
        <p:spPr>
          <a:xfrm>
            <a:off x="7310070" y="5351806"/>
            <a:ext cx="3491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/>
              </a:rPr>
              <a:t>Where to invest reforestation for most cost-effective outcomes?</a:t>
            </a:r>
          </a:p>
        </p:txBody>
      </p:sp>
    </p:spTree>
    <p:extLst>
      <p:ext uri="{BB962C8B-B14F-4D97-AF65-F5344CB8AC3E}">
        <p14:creationId xmlns:p14="http://schemas.microsoft.com/office/powerpoint/2010/main" val="19492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/>
      <p:bldP spid="58" grpId="0"/>
      <p:bldGraphic spid="67" grpId="0">
        <p:bldAsOne/>
      </p:bldGraphic>
      <p:bldP spid="69" grpId="0" animBg="1"/>
      <p:bldP spid="70" grpId="0" animBg="1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2282B3-1C46-C353-3EE6-BC8F1E962228}"/>
              </a:ext>
            </a:extLst>
          </p:cNvPr>
          <p:cNvSpPr txBox="1"/>
          <p:nvPr/>
        </p:nvSpPr>
        <p:spPr>
          <a:xfrm>
            <a:off x="556474" y="116305"/>
            <a:ext cx="1206571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B269A-D842-01C5-6D46-FE5513B7AB8B}"/>
              </a:ext>
            </a:extLst>
          </p:cNvPr>
          <p:cNvSpPr txBox="1"/>
          <p:nvPr/>
        </p:nvSpPr>
        <p:spPr>
          <a:xfrm>
            <a:off x="634148" y="769835"/>
            <a:ext cx="11415097" cy="38904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AutoNum type="arabicPeriod"/>
            </a:pPr>
            <a:r>
              <a:rPr lang="en-US" sz="2800" dirty="0"/>
              <a:t>Quantify hydropower outcomes under wide range of climate scenarios</a:t>
            </a:r>
          </a:p>
          <a:p>
            <a:pPr marL="457200" indent="-457200">
              <a:lnSpc>
                <a:spcPct val="150000"/>
              </a:lnSpc>
              <a:buFont typeface="Arial"/>
              <a:buAutoNum type="arabicPeriod"/>
            </a:pPr>
            <a:r>
              <a:rPr lang="en-US" sz="2800" dirty="0"/>
              <a:t>Provide spatial prioritization to identify where to invest into land conservation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/>
              <a:t>Land conservations can significantly improve hydropower outcomes under a wide range of CMIP 6 climate scenarios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94A1D5-1EDA-9337-55CE-45288C6D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992" y="4790634"/>
            <a:ext cx="7248772" cy="17070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55D9D5-B1B8-CA53-BC38-DD4B29CE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810" y="4660324"/>
            <a:ext cx="1404635" cy="16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E33E3-F2BD-806B-1C17-3510590B8378}"/>
              </a:ext>
            </a:extLst>
          </p:cNvPr>
          <p:cNvSpPr txBox="1"/>
          <p:nvPr/>
        </p:nvSpPr>
        <p:spPr>
          <a:xfrm>
            <a:off x="9628810" y="5991288"/>
            <a:ext cx="14455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Rafael Schmitt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62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Lagunita Vertical Bar">
  <a:themeElements>
    <a:clrScheme name="NatCap_2019_templat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8C1515"/>
      </a:accent1>
      <a:accent2>
        <a:srgbClr val="8C1515"/>
      </a:accent2>
      <a:accent3>
        <a:srgbClr val="8C1515"/>
      </a:accent3>
      <a:accent4>
        <a:srgbClr val="0097DA"/>
      </a:accent4>
      <a:accent5>
        <a:srgbClr val="53274E"/>
      </a:accent5>
      <a:accent6>
        <a:srgbClr val="007B91"/>
      </a:accent6>
      <a:hlink>
        <a:srgbClr val="006BB7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398</Words>
  <Application>Microsoft Office PowerPoint</Application>
  <PresentationFormat>Widescreen</PresentationFormat>
  <Paragraphs>63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Calibri</vt:lpstr>
      <vt:lpstr>Noto Sans Symbols</vt:lpstr>
      <vt:lpstr>Open Sans</vt:lpstr>
      <vt:lpstr>Wingdings,Sans-Serif</vt:lpstr>
      <vt:lpstr>Arial Black</vt:lpstr>
      <vt:lpstr>Times New Roman</vt:lpstr>
      <vt:lpstr>Wingdings</vt:lpstr>
      <vt:lpstr>NTR</vt:lpstr>
      <vt:lpstr>Arial</vt:lpstr>
      <vt:lpstr>Segoe UI</vt:lpstr>
      <vt:lpstr>Lagunita Vertical Bar</vt:lpstr>
      <vt:lpstr>Prioritizing investment into hydropower catchments under climate change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 between hydropower and watershed management in Peru</dc:title>
  <dc:creator>Rafael</dc:creator>
  <cp:lastModifiedBy>zhaowei</cp:lastModifiedBy>
  <cp:revision>2</cp:revision>
  <dcterms:created xsi:type="dcterms:W3CDTF">2020-06-03T00:05:07Z</dcterms:created>
  <dcterms:modified xsi:type="dcterms:W3CDTF">2022-05-25T21:39:55Z</dcterms:modified>
</cp:coreProperties>
</file>