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>
          <p15:clr>
            <a:srgbClr val="A4A3A4"/>
          </p15:clr>
        </p15:guide>
        <p15:guide id="2" pos="5417">
          <p15:clr>
            <a:srgbClr val="A4A3A4"/>
          </p15:clr>
        </p15:guide>
        <p15:guide id="3" pos="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58" y="43"/>
      </p:cViewPr>
      <p:guideLst>
        <p:guide orient="horz" pos="2250"/>
        <p:guide pos="5417"/>
        <p:guide pos="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41761-CBE4-134F-8A8E-6DA2A014B497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B015-EC11-564E-A964-94873134EF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80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BF00-6FBD-6C4D-ADAE-9C30D1DFF8A1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FA27-853E-6D46-B869-1A54A8924F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92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6487"/>
            <a:ext cx="9144000" cy="942021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3034" y="1249171"/>
            <a:ext cx="8057932" cy="79638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pic>
        <p:nvPicPr>
          <p:cNvPr id="10" name="Image 9" descr="SavoirViva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-5785" b="-2"/>
          <a:stretch/>
        </p:blipFill>
        <p:spPr>
          <a:xfrm>
            <a:off x="501005" y="286487"/>
            <a:ext cx="8117029" cy="121097"/>
          </a:xfrm>
          <a:prstGeom prst="rect">
            <a:avLst/>
          </a:prstGeom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BD728526-47CC-374C-85C7-FEB8A5E6E784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24" name="Image 23" descr="Uni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BDF61424-D608-D542-92C7-447E1089359A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5" name="Image 14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5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68D773A4-4BF2-AC4F-9B17-531D6088502C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3" name="Image 12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0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2611"/>
            <a:ext cx="8229600" cy="4294651"/>
          </a:xfrm>
        </p:spPr>
        <p:txBody>
          <a:bodyPr/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2" name="Image 11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4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425429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3C4DB46C-3CB0-FA4B-A264-97DA0E44297D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5" name="Image 14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21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57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D757BFED-6013-6940-B920-5D541AA2AA32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6" name="Image 15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53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92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92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470089E6-E858-5647-978F-EA1CF8AB6BD8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8" name="Image 17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77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3F7DBAC3-C148-D74A-9BC8-3D46B61A9D72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4" name="Image 13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73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F0DB6809-F18A-224F-AF14-3B5E7C0D0052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3" name="Image 12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56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59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972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183BC20F-4078-7244-B65B-9DBB336C1CFB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6" name="Image 15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9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23086" y="644296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fr-CH" sz="1200" kern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fld id="{5E20B781-5377-3A46-8AA2-D3A203E0FC4B}" type="datetime1">
              <a:rPr lang="fr-CH" smtClean="0"/>
              <a:t>24.05.2022</a:t>
            </a:fld>
            <a:endParaRPr lang="fr-CH" dirty="0"/>
          </a:p>
        </p:txBody>
      </p:sp>
      <p:pic>
        <p:nvPicPr>
          <p:cNvPr id="16" name="Image 15" descr="Uni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/>
          <a:stretch/>
        </p:blipFill>
        <p:spPr>
          <a:xfrm>
            <a:off x="528338" y="5999270"/>
            <a:ext cx="8073506" cy="441415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42965"/>
            <a:ext cx="280463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fr-FR" dirty="0"/>
              <a:t>Votre pied de page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9700" y="6442965"/>
            <a:ext cx="1156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‹#›</a:t>
            </a:fld>
            <a:r>
              <a:rPr lang="fr-FR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08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12610"/>
            <a:ext cx="8229600" cy="431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01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9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8587" y="437053"/>
            <a:ext cx="7884648" cy="2274856"/>
          </a:xfrm>
        </p:spPr>
        <p:txBody>
          <a:bodyPr/>
          <a:lstStyle/>
          <a:p>
            <a:r>
              <a:rPr lang="en-US" sz="3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Homogenization of </a:t>
            </a:r>
            <a:r>
              <a:rPr lang="en-US" sz="3800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poroelastic</a:t>
            </a:r>
            <a:r>
              <a:rPr lang="en-US" sz="3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without a representative elementary volume for seismic applications</a:t>
            </a:r>
            <a:endParaRPr lang="fr-FR" sz="3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587" y="3041819"/>
            <a:ext cx="8057932" cy="79638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Edith Sotelo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Nicolás D. Barbosa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Santiago G. Solazzi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Marco Favino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 Germán Rubino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Klaus Holliger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1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728526-47CC-374C-85C7-FEB8A5E6E784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595C8EC2-9E1E-4FBF-B82D-CA81FE196D5C}"/>
              </a:ext>
            </a:extLst>
          </p:cNvPr>
          <p:cNvSpPr txBox="1">
            <a:spLocks/>
          </p:cNvSpPr>
          <p:nvPr/>
        </p:nvSpPr>
        <p:spPr>
          <a:xfrm>
            <a:off x="1115212" y="3992872"/>
            <a:ext cx="7064681" cy="11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Institute of Earth Sciences, University of Lausanne, Switzerland,</a:t>
            </a:r>
          </a:p>
          <a:p>
            <a:pPr algn="l"/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CONICET, Centro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Atómico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Bariloche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CNEA, Argentina.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2BED4-E17F-43B5-9712-C950C502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0" y="5174263"/>
            <a:ext cx="883120" cy="1176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6D212-76B8-4BA3-B389-903AB4899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94" y="5499615"/>
            <a:ext cx="1019175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E69A2-9364-4D4D-AA1F-63DE40AF6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32" y="5671914"/>
            <a:ext cx="1276528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6919" y="320630"/>
            <a:ext cx="8229600" cy="1143000"/>
          </a:xfrm>
        </p:spPr>
        <p:txBody>
          <a:bodyPr>
            <a:normAutofit/>
          </a:bodyPr>
          <a:lstStyle/>
          <a:p>
            <a:r>
              <a:rPr lang="fr-FR" b="0" cap="none" dirty="0"/>
              <a:t>Conclusions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10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2189D347-BE36-4708-8C17-93EA70064450}"/>
              </a:ext>
            </a:extLst>
          </p:cNvPr>
          <p:cNvSpPr txBox="1">
            <a:spLocks/>
          </p:cNvSpPr>
          <p:nvPr/>
        </p:nvSpPr>
        <p:spPr>
          <a:xfrm>
            <a:off x="305645" y="1275328"/>
            <a:ext cx="8512148" cy="503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Proposed a </a:t>
            </a:r>
            <a:r>
              <a:rPr lang="en-US" sz="2400" dirty="0" err="1"/>
              <a:t>poroelastic</a:t>
            </a:r>
            <a:r>
              <a:rPr lang="en-US" sz="2400" dirty="0"/>
              <a:t>-to-viscoelastic homogenization procedure that is suitable for PM that do not present  REVs and have sizes that are smaller than the prevailing wavelength.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method is based on considering a sample that incorporates part of the surrounding domain to include its influence on the calculated moduli.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PP reflectivity results show that the viscoelastic representation reproduces with minimal error the response of the respective PM for frequencies within the seismic band.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71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B9D01-318C-43C8-B536-BE9EDB84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28601">
            <a:off x="1794409" y="4321056"/>
            <a:ext cx="2401169" cy="180087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9692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b="0" cap="none" dirty="0"/>
              <a:t>Applications of </a:t>
            </a:r>
            <a:r>
              <a:rPr lang="fr-FR" b="0" cap="none" dirty="0" err="1"/>
              <a:t>seismic</a:t>
            </a:r>
            <a:r>
              <a:rPr lang="fr-FR" b="0" cap="none" dirty="0"/>
              <a:t> </a:t>
            </a:r>
            <a:r>
              <a:rPr lang="fr-FR" b="0" cap="none" dirty="0" err="1"/>
              <a:t>characterization</a:t>
            </a:r>
            <a:endParaRPr lang="fr-FR" b="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2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C7378-2984-4465-834D-BD78046D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5926">
            <a:off x="436840" y="2765172"/>
            <a:ext cx="2619375" cy="1972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85CF50-E357-4C72-8FAD-95C7E273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87" y="1796472"/>
            <a:ext cx="2603426" cy="1743075"/>
          </a:xfrm>
          <a:prstGeom prst="rect">
            <a:avLst/>
          </a:prstGeom>
        </p:spPr>
      </p:pic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6FFB0534-6412-4C41-945D-79D141FD6129}"/>
              </a:ext>
            </a:extLst>
          </p:cNvPr>
          <p:cNvSpPr txBox="1">
            <a:spLocks/>
          </p:cNvSpPr>
          <p:nvPr/>
        </p:nvSpPr>
        <p:spPr>
          <a:xfrm>
            <a:off x="5187723" y="1770687"/>
            <a:ext cx="3806152" cy="174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Geothermal</a:t>
            </a:r>
            <a:r>
              <a:rPr lang="fr-FR" sz="2400" dirty="0"/>
              <a:t> </a:t>
            </a:r>
            <a:r>
              <a:rPr lang="fr-FR" sz="2400" dirty="0" err="1"/>
              <a:t>energy</a:t>
            </a:r>
            <a:r>
              <a:rPr lang="fr-FR" sz="2400" dirty="0"/>
              <a:t>, </a:t>
            </a:r>
            <a:r>
              <a:rPr lang="fr-FR" sz="2400" dirty="0" err="1"/>
              <a:t>carbon</a:t>
            </a:r>
            <a:r>
              <a:rPr lang="fr-FR" sz="2400" dirty="0"/>
              <a:t> capture and </a:t>
            </a:r>
            <a:r>
              <a:rPr lang="fr-FR" sz="2400" dirty="0" err="1"/>
              <a:t>storage</a:t>
            </a:r>
            <a:r>
              <a:rPr lang="fr-FR" sz="2400" dirty="0"/>
              <a:t>, </a:t>
            </a:r>
            <a:r>
              <a:rPr lang="fr-FR" sz="2400" dirty="0" err="1"/>
              <a:t>ground</a:t>
            </a:r>
            <a:r>
              <a:rPr lang="fr-FR" sz="2400" dirty="0"/>
              <a:t> water extraction …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407CF2FC-CD89-474C-BFA3-A87BAE584DD1}"/>
              </a:ext>
            </a:extLst>
          </p:cNvPr>
          <p:cNvSpPr txBox="1">
            <a:spLocks/>
          </p:cNvSpPr>
          <p:nvPr/>
        </p:nvSpPr>
        <p:spPr>
          <a:xfrm>
            <a:off x="4870367" y="4321056"/>
            <a:ext cx="3806152" cy="1743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Underground rocks are in </a:t>
            </a:r>
            <a:r>
              <a:rPr lang="fr-FR" sz="2400" dirty="0" err="1"/>
              <a:t>general</a:t>
            </a:r>
            <a:r>
              <a:rPr lang="fr-FR" sz="2400" dirty="0"/>
              <a:t> </a:t>
            </a:r>
            <a:r>
              <a:rPr lang="fr-FR" sz="2400" dirty="0" err="1"/>
              <a:t>highly</a:t>
            </a:r>
            <a:r>
              <a:rPr lang="fr-FR" sz="2400" dirty="0"/>
              <a:t> </a:t>
            </a:r>
            <a:r>
              <a:rPr lang="fr-FR" sz="2400" dirty="0" err="1"/>
              <a:t>heterogeneous</a:t>
            </a:r>
            <a:r>
              <a:rPr lang="fr-FR" sz="2400" dirty="0"/>
              <a:t> and </a:t>
            </a:r>
            <a:r>
              <a:rPr lang="fr-FR" sz="2400" dirty="0" err="1"/>
              <a:t>saturated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fluids</a:t>
            </a:r>
            <a:r>
              <a:rPr lang="fr-FR" sz="24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5AA2C6-DF14-4DA0-8DDF-59AEC0DC50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54482" y="2874292"/>
            <a:ext cx="3989298" cy="19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cap="none" dirty="0" err="1"/>
              <a:t>Wave</a:t>
            </a:r>
            <a:r>
              <a:rPr lang="fr-FR" b="0" cap="none" dirty="0"/>
              <a:t> </a:t>
            </a:r>
            <a:r>
              <a:rPr lang="fr-FR" b="0" cap="none" dirty="0" err="1"/>
              <a:t>induced</a:t>
            </a:r>
            <a:r>
              <a:rPr lang="fr-FR" b="0" cap="none" dirty="0"/>
              <a:t> </a:t>
            </a:r>
            <a:r>
              <a:rPr lang="fr-FR" b="0" cap="none" dirty="0" err="1"/>
              <a:t>fluid</a:t>
            </a:r>
            <a:r>
              <a:rPr lang="fr-FR" b="0" cap="none" dirty="0"/>
              <a:t> flow in </a:t>
            </a:r>
            <a:r>
              <a:rPr lang="fr-FR" b="0" cap="none" dirty="0" err="1"/>
              <a:t>poroelastic</a:t>
            </a:r>
            <a:r>
              <a:rPr lang="fr-FR" b="0" cap="none" dirty="0"/>
              <a:t> media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3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69B69-097A-493E-86AE-5C835015E7A6}"/>
              </a:ext>
            </a:extLst>
          </p:cNvPr>
          <p:cNvGrpSpPr/>
          <p:nvPr/>
        </p:nvGrpSpPr>
        <p:grpSpPr>
          <a:xfrm>
            <a:off x="-116842" y="1343083"/>
            <a:ext cx="4916750" cy="4715676"/>
            <a:chOff x="1528261" y="1177228"/>
            <a:chExt cx="4916750" cy="47156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DD71E1-7799-41FC-AE00-1C95AF1F2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8261" y="1177228"/>
              <a:ext cx="4916750" cy="47156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3E0C13-F093-4BFC-B33C-73471BE38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315000" y="3345378"/>
              <a:ext cx="1647969" cy="11698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2E07E3-CDB1-47BA-8F24-34490A43959C}"/>
                    </a:ext>
                  </a:extLst>
                </p:cNvPr>
                <p:cNvSpPr txBox="1"/>
                <p:nvPr/>
              </p:nvSpPr>
              <p:spPr>
                <a:xfrm>
                  <a:off x="3901329" y="1994260"/>
                  <a:ext cx="67067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2E07E3-CDB1-47BA-8F24-34490A439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329" y="1994260"/>
                  <a:ext cx="67067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037C76C7-6877-45EA-A863-8AEE61B773F1}"/>
              </a:ext>
            </a:extLst>
          </p:cNvPr>
          <p:cNvSpPr txBox="1">
            <a:spLocks/>
          </p:cNvSpPr>
          <p:nvPr/>
        </p:nvSpPr>
        <p:spPr>
          <a:xfrm>
            <a:off x="5047190" y="1752212"/>
            <a:ext cx="3806152" cy="211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Mesoescale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 err="1"/>
              <a:t>Heterogeneities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are </a:t>
            </a:r>
          </a:p>
          <a:p>
            <a:pPr marL="0" indent="0">
              <a:buNone/>
            </a:pPr>
            <a:r>
              <a:rPr lang="fr-FR" sz="2400" dirty="0" err="1"/>
              <a:t>greater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the pore size</a:t>
            </a:r>
          </a:p>
          <a:p>
            <a:pPr marL="0" indent="0">
              <a:buNone/>
            </a:pPr>
            <a:r>
              <a:rPr lang="fr-FR" sz="2400" dirty="0"/>
              <a:t>but </a:t>
            </a:r>
            <a:r>
              <a:rPr lang="fr-FR" sz="2400" dirty="0" err="1"/>
              <a:t>smaller</a:t>
            </a:r>
            <a:r>
              <a:rPr lang="fr-FR" sz="2400" dirty="0"/>
              <a:t> </a:t>
            </a:r>
            <a:r>
              <a:rPr lang="fr-FR" sz="2400" dirty="0" err="1"/>
              <a:t>wavelength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49DC435E-9090-4918-93F6-9403AB390D1D}"/>
              </a:ext>
            </a:extLst>
          </p:cNvPr>
          <p:cNvSpPr txBox="1">
            <a:spLocks/>
          </p:cNvSpPr>
          <p:nvPr/>
        </p:nvSpPr>
        <p:spPr>
          <a:xfrm>
            <a:off x="5021385" y="4022105"/>
            <a:ext cx="3806152" cy="211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5878B119-D2C5-47E4-A9FD-BEE47645672C}"/>
              </a:ext>
            </a:extLst>
          </p:cNvPr>
          <p:cNvSpPr txBox="1">
            <a:spLocks/>
          </p:cNvSpPr>
          <p:nvPr/>
        </p:nvSpPr>
        <p:spPr>
          <a:xfrm>
            <a:off x="5021385" y="4474600"/>
            <a:ext cx="3806152" cy="158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err="1"/>
              <a:t>Poroelastic</a:t>
            </a:r>
            <a:r>
              <a:rPr lang="fr-FR" sz="2400" b="1" dirty="0"/>
              <a:t> media </a:t>
            </a:r>
            <a:r>
              <a:rPr lang="fr-FR" sz="2400" b="1" dirty="0" err="1"/>
              <a:t>present</a:t>
            </a:r>
            <a:r>
              <a:rPr lang="fr-FR" sz="2400" b="1" dirty="0"/>
              <a:t> an effective  </a:t>
            </a:r>
            <a:r>
              <a:rPr lang="fr-FR" sz="2400" b="1" dirty="0" err="1"/>
              <a:t>viscoelastic</a:t>
            </a:r>
            <a:r>
              <a:rPr lang="fr-FR" sz="2400" b="1" dirty="0"/>
              <a:t> </a:t>
            </a:r>
            <a:r>
              <a:rPr lang="fr-FR" sz="2400" b="1" dirty="0" err="1"/>
              <a:t>behavior</a:t>
            </a:r>
            <a:endParaRPr lang="fr-FR" sz="2400" b="1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3811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cap="none" dirty="0" err="1"/>
              <a:t>Classical</a:t>
            </a:r>
            <a:r>
              <a:rPr lang="fr-FR" b="0" cap="none" dirty="0"/>
              <a:t> </a:t>
            </a:r>
            <a:r>
              <a:rPr lang="fr-FR" b="0" cap="none" dirty="0" err="1"/>
              <a:t>homogenization</a:t>
            </a:r>
            <a:r>
              <a:rPr lang="fr-FR" b="0" cap="none" dirty="0"/>
              <a:t> </a:t>
            </a:r>
            <a:r>
              <a:rPr lang="fr-FR" b="0" cap="none" dirty="0" err="1"/>
              <a:t>procedures</a:t>
            </a:r>
            <a:r>
              <a:rPr lang="fr-FR" b="0" cap="none" dirty="0"/>
              <a:t> </a:t>
            </a:r>
            <a:r>
              <a:rPr lang="fr-FR" b="0" cap="none" dirty="0" err="1"/>
              <a:t>rely</a:t>
            </a:r>
            <a:r>
              <a:rPr lang="fr-FR" b="0" cap="none" dirty="0"/>
              <a:t> on the existence of an REV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4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627E5-CA51-4F39-8D99-7D775319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6" y="2173688"/>
            <a:ext cx="2080878" cy="2231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63E1FC-C74D-4829-82A2-799E9FDC7A24}"/>
                  </a:ext>
                </a:extLst>
              </p:cNvPr>
              <p:cNvSpPr txBox="1"/>
              <p:nvPr/>
            </p:nvSpPr>
            <p:spPr>
              <a:xfrm>
                <a:off x="826095" y="4733791"/>
                <a:ext cx="3032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63E1FC-C74D-4829-82A2-799E9FDC7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5" y="4733791"/>
                <a:ext cx="303222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4D71900-2219-4202-9A17-B9A3866DA27E}"/>
              </a:ext>
            </a:extLst>
          </p:cNvPr>
          <p:cNvSpPr txBox="1"/>
          <p:nvPr/>
        </p:nvSpPr>
        <p:spPr>
          <a:xfrm>
            <a:off x="592000" y="1745977"/>
            <a:ext cx="337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porelastic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medium  (PM)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503163-2879-419B-A24E-EA4B9B324D05}"/>
              </a:ext>
            </a:extLst>
          </p:cNvPr>
          <p:cNvGrpSpPr/>
          <p:nvPr/>
        </p:nvGrpSpPr>
        <p:grpSpPr>
          <a:xfrm>
            <a:off x="4697018" y="2814657"/>
            <a:ext cx="3755581" cy="1850176"/>
            <a:chOff x="4697018" y="2619445"/>
            <a:chExt cx="3880600" cy="185017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A09873-3E8C-4FEC-9388-B662609D1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7018" y="2619445"/>
              <a:ext cx="3880600" cy="18501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FABC694-8BD0-4AA5-BCC4-3E10F7BA2C09}"/>
                    </a:ext>
                  </a:extLst>
                </p:cNvPr>
                <p:cNvSpPr/>
                <p:nvPr/>
              </p:nvSpPr>
              <p:spPr>
                <a:xfrm>
                  <a:off x="6184551" y="3282923"/>
                  <a:ext cx="1123897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FABC694-8BD0-4AA5-BCC4-3E10F7BA2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551" y="3282923"/>
                  <a:ext cx="112389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77F533-FE53-4654-9138-CD2854EF9408}"/>
              </a:ext>
            </a:extLst>
          </p:cNvPr>
          <p:cNvSpPr txBox="1"/>
          <p:nvPr/>
        </p:nvSpPr>
        <p:spPr>
          <a:xfrm>
            <a:off x="4572000" y="1829219"/>
            <a:ext cx="388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viscoelastic medium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B141A3-E69E-4817-90BC-73CCB00EF638}"/>
              </a:ext>
            </a:extLst>
          </p:cNvPr>
          <p:cNvSpPr/>
          <p:nvPr/>
        </p:nvSpPr>
        <p:spPr>
          <a:xfrm>
            <a:off x="517081" y="5420883"/>
            <a:ext cx="7935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stress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Biot’s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quasi-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279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4746" y="2009583"/>
            <a:ext cx="7383439" cy="18765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b="0" cap="none" dirty="0" err="1"/>
              <a:t>What</a:t>
            </a:r>
            <a:r>
              <a:rPr lang="fr-FR" b="0" cap="none" dirty="0"/>
              <a:t> if the </a:t>
            </a:r>
            <a:r>
              <a:rPr lang="fr-FR" b="0" cap="none" dirty="0" err="1"/>
              <a:t>poroelastic</a:t>
            </a:r>
            <a:r>
              <a:rPr lang="fr-FR" b="0" cap="none" dirty="0"/>
              <a:t> medium </a:t>
            </a:r>
            <a:r>
              <a:rPr lang="fr-FR" b="0" cap="none" dirty="0" err="1"/>
              <a:t>does</a:t>
            </a:r>
            <a:r>
              <a:rPr lang="fr-FR" b="0" cap="none" dirty="0"/>
              <a:t> not have an REV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5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15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0" cap="none" dirty="0" err="1"/>
              <a:t>Proposed</a:t>
            </a:r>
            <a:r>
              <a:rPr lang="fr-FR" b="0" cap="none" dirty="0"/>
              <a:t> </a:t>
            </a:r>
            <a:r>
              <a:rPr lang="fr-FR" b="0" cap="none" dirty="0" err="1"/>
              <a:t>homogenization</a:t>
            </a:r>
            <a:r>
              <a:rPr lang="fr-FR" b="0" cap="none" dirty="0"/>
              <a:t> </a:t>
            </a:r>
            <a:r>
              <a:rPr lang="fr-FR" b="0" cap="none" dirty="0" err="1"/>
              <a:t>procedure</a:t>
            </a:r>
            <a:endParaRPr lang="fr-FR" b="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6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4EF03-7F67-4D74-BFD3-77CFF22A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0" y="1295490"/>
            <a:ext cx="4281341" cy="3501452"/>
          </a:xfrm>
          <a:prstGeom prst="rect">
            <a:avLst/>
          </a:prstGeom>
        </p:spPr>
      </p:pic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E54944F6-7FFA-4FBD-A072-043648A00B0B}"/>
              </a:ext>
            </a:extLst>
          </p:cNvPr>
          <p:cNvSpPr txBox="1">
            <a:spLocks/>
          </p:cNvSpPr>
          <p:nvPr/>
        </p:nvSpPr>
        <p:spPr>
          <a:xfrm>
            <a:off x="5047190" y="1222985"/>
            <a:ext cx="3806152" cy="4782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dirty="0"/>
              <a:t> consists of </a:t>
            </a:r>
            <a:r>
              <a:rPr lang="en-US" sz="2400" dirty="0" err="1"/>
              <a:t>poroelastic</a:t>
            </a:r>
            <a:r>
              <a:rPr lang="en-US" sz="2400" dirty="0"/>
              <a:t> medium 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  <a:r>
              <a:rPr lang="en-US" sz="2400" dirty="0"/>
              <a:t> and part of the enclosing domain</a:t>
            </a:r>
          </a:p>
          <a:p>
            <a:endParaRPr lang="en-US" sz="2400" dirty="0"/>
          </a:p>
          <a:p>
            <a:r>
              <a:rPr lang="fr-FR" sz="2400" dirty="0" err="1"/>
              <a:t>Average</a:t>
            </a:r>
            <a:r>
              <a:rPr lang="fr-FR" sz="2400" dirty="0"/>
              <a:t> </a:t>
            </a:r>
            <a:r>
              <a:rPr lang="fr-FR" sz="2400" dirty="0" err="1"/>
              <a:t>strain</a:t>
            </a:r>
            <a:r>
              <a:rPr lang="fr-FR" sz="2400" dirty="0"/>
              <a:t> and stress </a:t>
            </a:r>
            <a:r>
              <a:rPr lang="fr-FR" sz="2400" dirty="0" err="1"/>
              <a:t>calculated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r>
              <a:rPr lang="fr-FR" sz="2400" dirty="0"/>
              <a:t> over 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  <a:r>
              <a:rPr lang="en-US" sz="2400" dirty="0"/>
              <a:t> 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Size of 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  <a:r>
              <a:rPr lang="en-US" sz="2400" dirty="0"/>
              <a:t>  is smaller than the wavelength (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  <a:r>
              <a:rPr lang="en-US" sz="2400" dirty="0"/>
              <a:t> is sampled as effective) 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190096D9-CBF5-4E0F-8720-6BB08C68FC96}"/>
              </a:ext>
            </a:extLst>
          </p:cNvPr>
          <p:cNvSpPr txBox="1">
            <a:spLocks/>
          </p:cNvSpPr>
          <p:nvPr/>
        </p:nvSpPr>
        <p:spPr>
          <a:xfrm>
            <a:off x="290658" y="4641193"/>
            <a:ext cx="4281341" cy="16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Poroelastic</a:t>
            </a:r>
            <a:r>
              <a:rPr lang="en-US" sz="2400" b="1" dirty="0"/>
              <a:t> medium </a:t>
            </a:r>
            <a:r>
              <a:rPr lang="el-GR" sz="2400" b="1" dirty="0"/>
              <a:t>Ω</a:t>
            </a:r>
            <a:r>
              <a:rPr lang="en-US" sz="2400" b="1" baseline="-25000" dirty="0"/>
              <a:t>p </a:t>
            </a:r>
            <a:r>
              <a:rPr lang="en-US" sz="2400" b="1" dirty="0"/>
              <a:t> is affected by the boundaries of the enclosing domain </a:t>
            </a:r>
            <a:r>
              <a:rPr lang="el-GR" sz="2400" b="1" dirty="0"/>
              <a:t>Ω</a:t>
            </a:r>
            <a:r>
              <a:rPr lang="en-US" sz="2400" b="1" baseline="-25000" dirty="0"/>
              <a:t>e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5859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cap="none" dirty="0"/>
              <a:t>Example: Gas-water </a:t>
            </a:r>
            <a:r>
              <a:rPr lang="fr-FR" b="0" cap="none" dirty="0" err="1"/>
              <a:t>saturated</a:t>
            </a:r>
            <a:r>
              <a:rPr lang="fr-FR" b="0" cap="none" dirty="0"/>
              <a:t> </a:t>
            </a:r>
            <a:r>
              <a:rPr lang="fr-FR" b="0" cap="none" dirty="0" err="1"/>
              <a:t>sand</a:t>
            </a:r>
            <a:r>
              <a:rPr lang="fr-FR" b="0" cap="none" dirty="0"/>
              <a:t> </a:t>
            </a:r>
            <a:r>
              <a:rPr lang="fr-FR" b="0" cap="none" dirty="0" err="1"/>
              <a:t>embedded</a:t>
            </a:r>
            <a:r>
              <a:rPr lang="fr-FR" b="0" cap="none" dirty="0"/>
              <a:t> in </a:t>
            </a:r>
            <a:r>
              <a:rPr lang="fr-FR" b="0" cap="none" dirty="0" err="1"/>
              <a:t>impermeable</a:t>
            </a:r>
            <a:r>
              <a:rPr lang="fr-FR" b="0" cap="none" dirty="0"/>
              <a:t> </a:t>
            </a:r>
            <a:r>
              <a:rPr lang="fr-FR" b="0" cap="none" dirty="0" err="1"/>
              <a:t>half-spaces</a:t>
            </a:r>
            <a:endParaRPr lang="fr-FR" b="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7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BD14E-8920-479F-98BB-C667BE77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9" y="1521070"/>
            <a:ext cx="4288576" cy="4552184"/>
          </a:xfrm>
          <a:prstGeom prst="rect">
            <a:avLst/>
          </a:prstGeom>
        </p:spPr>
      </p:pic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2189D347-BE36-4708-8C17-93EA70064450}"/>
              </a:ext>
            </a:extLst>
          </p:cNvPr>
          <p:cNvSpPr txBox="1">
            <a:spLocks/>
          </p:cNvSpPr>
          <p:nvPr/>
        </p:nvSpPr>
        <p:spPr>
          <a:xfrm>
            <a:off x="4694830" y="1482282"/>
            <a:ext cx="4158512" cy="4782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Part 1: Find effective  </a:t>
            </a:r>
            <a:r>
              <a:rPr lang="en-US" sz="2400" dirty="0">
                <a:solidFill>
                  <a:srgbClr val="FF0000"/>
                </a:solidFill>
              </a:rPr>
              <a:t>C(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using: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Proposed  method: using sample </a:t>
            </a:r>
            <a:r>
              <a:rPr lang="el-GR" sz="2400" dirty="0"/>
              <a:t>Ω</a:t>
            </a:r>
            <a:r>
              <a:rPr lang="en-US" sz="2400" dirty="0"/>
              <a:t> consisting of the PM (</a:t>
            </a:r>
            <a:r>
              <a:rPr lang="el-GR" sz="2400" dirty="0"/>
              <a:t>Ω</a:t>
            </a:r>
            <a:r>
              <a:rPr lang="en-US" sz="2400" baseline="-25000" dirty="0"/>
              <a:t>p1</a:t>
            </a:r>
            <a:r>
              <a:rPr lang="en-US" sz="2400" dirty="0"/>
              <a:t> U</a:t>
            </a:r>
            <a:r>
              <a:rPr lang="el-GR" sz="2400" dirty="0"/>
              <a:t> Ω</a:t>
            </a:r>
            <a:r>
              <a:rPr lang="en-US" sz="2400" baseline="-25000" dirty="0"/>
              <a:t>p2</a:t>
            </a:r>
            <a:r>
              <a:rPr lang="en-US" sz="2400" dirty="0"/>
              <a:t>) and part of the embedding medium</a:t>
            </a:r>
          </a:p>
          <a:p>
            <a:endParaRPr lang="en-US" sz="2400" dirty="0"/>
          </a:p>
          <a:p>
            <a:r>
              <a:rPr lang="en-US" sz="2400" dirty="0"/>
              <a:t>Using a sample consisting of the PM only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2803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cap="none" dirty="0"/>
              <a:t>Paer 1: Effective </a:t>
            </a:r>
            <a:r>
              <a:rPr lang="fr-FR" b="0" cap="none" dirty="0" err="1"/>
              <a:t>moduli</a:t>
            </a:r>
            <a:r>
              <a:rPr lang="fr-FR" b="0" cap="none" dirty="0"/>
              <a:t> of the </a:t>
            </a:r>
            <a:r>
              <a:rPr lang="fr-FR" b="0" cap="none" dirty="0" err="1"/>
              <a:t>viscoelastic</a:t>
            </a:r>
            <a:r>
              <a:rPr lang="fr-FR" b="0" cap="none" dirty="0"/>
              <a:t> media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8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18846-DC7D-4DB0-83EB-9045CBA6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43688" cy="4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6919" y="160372"/>
            <a:ext cx="8229600" cy="776240"/>
          </a:xfrm>
        </p:spPr>
        <p:txBody>
          <a:bodyPr>
            <a:normAutofit/>
          </a:bodyPr>
          <a:lstStyle/>
          <a:p>
            <a:r>
              <a:rPr lang="fr-FR" b="0" cap="none" dirty="0"/>
              <a:t>Part 2: PP </a:t>
            </a:r>
            <a:r>
              <a:rPr lang="fr-FR" b="0" cap="none" dirty="0" err="1"/>
              <a:t>Reflectivity</a:t>
            </a:r>
            <a:endParaRPr lang="fr-FR" b="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1AB4C-2D2A-8141-A4F5-ADB851361055}" type="datetime1">
              <a:rPr lang="fr-CH" smtClean="0"/>
              <a:t>24.05.2022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79F8CDA-3D76-8147-A783-F8EF6F842A04}" type="slidenum">
              <a:rPr lang="fr-FR" smtClean="0">
                <a:latin typeface="Arial"/>
              </a:rPr>
              <a:pPr algn="r"/>
              <a:t>9</a:t>
            </a:fld>
            <a:r>
              <a:rPr lang="fr-FR">
                <a:latin typeface="Arial"/>
              </a:rPr>
              <a:t> </a:t>
            </a:r>
            <a:endParaRPr lang="fr-FR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E81CC-AE9E-4B18-AE12-1DFD663D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51" y="936612"/>
            <a:ext cx="5226142" cy="5620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BED13-C94D-4830-9964-D4DFE287F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21" y="914514"/>
            <a:ext cx="2487815" cy="2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956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Unil">
  <a:themeElements>
    <a:clrScheme name="Unil_Bleu">
      <a:dk1>
        <a:srgbClr val="000000"/>
      </a:dk1>
      <a:lt1>
        <a:sysClr val="window" lastClr="FFFFFF"/>
      </a:lt1>
      <a:dk2>
        <a:srgbClr val="0076AF"/>
      </a:dk2>
      <a:lt2>
        <a:srgbClr val="0076AF"/>
      </a:lt2>
      <a:accent1>
        <a:srgbClr val="34AAA9"/>
      </a:accent1>
      <a:accent2>
        <a:srgbClr val="2D1957"/>
      </a:accent2>
      <a:accent3>
        <a:srgbClr val="00A0D6"/>
      </a:accent3>
      <a:accent4>
        <a:srgbClr val="006852"/>
      </a:accent4>
      <a:accent5>
        <a:srgbClr val="003953"/>
      </a:accent5>
      <a:accent6>
        <a:srgbClr val="405694"/>
      </a:accent6>
      <a:hlink>
        <a:srgbClr val="6C1869"/>
      </a:hlink>
      <a:folHlink>
        <a:srgbClr val="439EC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Unil.potx</Template>
  <TotalTime>1909</TotalTime>
  <Words>392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Modèle Unil</vt:lpstr>
      <vt:lpstr>Homogenization of poroelastic media without a representative elementary volume for seismic applications</vt:lpstr>
      <vt:lpstr>Applications of seismic characterization</vt:lpstr>
      <vt:lpstr>Wave induced fluid flow in poroelastic media</vt:lpstr>
      <vt:lpstr>Classical homogenization procedures rely on the existence of an REV</vt:lpstr>
      <vt:lpstr>What if the poroelastic medium does not have an REV ?</vt:lpstr>
      <vt:lpstr>Proposed homogenization procedure</vt:lpstr>
      <vt:lpstr>Example: Gas-water saturated sand embedded in impermeable half-spaces</vt:lpstr>
      <vt:lpstr>Paer 1: Effective moduli of the viscoelastic media</vt:lpstr>
      <vt:lpstr>Part 2: PP Reflectivity</vt:lpstr>
      <vt:lpstr>Conclusions</vt:lpstr>
    </vt:vector>
  </TitlesOfParts>
  <Company>UNIL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Jacqueline Frey</dc:creator>
  <cp:lastModifiedBy>Edith Sotelo</cp:lastModifiedBy>
  <cp:revision>106</cp:revision>
  <cp:lastPrinted>2013-12-23T11:45:40Z</cp:lastPrinted>
  <dcterms:created xsi:type="dcterms:W3CDTF">2013-12-16T07:11:10Z</dcterms:created>
  <dcterms:modified xsi:type="dcterms:W3CDTF">2022-05-24T10:38:58Z</dcterms:modified>
</cp:coreProperties>
</file>