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7" r:id="rId4"/>
    <p:sldId id="264" r:id="rId5"/>
    <p:sldId id="265" r:id="rId6"/>
    <p:sldId id="266" r:id="rId7"/>
    <p:sldId id="269" r:id="rId8"/>
    <p:sldId id="268" r:id="rId9"/>
    <p:sldId id="262" r:id="rId10"/>
  </p:sldIdLst>
  <p:sldSz cx="12192000" cy="6858000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1E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8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D07670-D20F-4241-BEF0-BBA28ADEC4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432738B-B22A-41FE-B4B7-585D2D536A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54F51D-FBB4-4E02-AE3B-57D345856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70E0-B254-46C6-80BD-AA41F988AA15}" type="datetimeFigureOut">
              <a:rPr lang="es-SV" smtClean="0"/>
              <a:t>24/5/2022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61F4E1-1BF0-4789-A176-51D8B8D8F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5BE5A7-C396-4567-A2F8-BA3FCCEFE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10E03-8F58-4CDF-8016-AD714939AAF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358967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C0261A-1387-45B6-B26C-52F529D3E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01EE9EC-DF06-4DDD-A5D5-760540BC23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BC42A9-49CD-4360-A912-6266A42B2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70E0-B254-46C6-80BD-AA41F988AA15}" type="datetimeFigureOut">
              <a:rPr lang="es-SV" smtClean="0"/>
              <a:t>24/5/2022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FB32C18-A77D-4B8F-8D57-B5A42DA11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BC04C9-3588-4276-865B-1DCBA54E1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10E03-8F58-4CDF-8016-AD714939AAF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460354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B2FE598-A71B-4116-8044-CC6DAD8307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0F766AF-00BB-40B5-A701-353E921B03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E0935E-B7B6-4DF1-B311-56A9C55FA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70E0-B254-46C6-80BD-AA41F988AA15}" type="datetimeFigureOut">
              <a:rPr lang="es-SV" smtClean="0"/>
              <a:t>24/5/2022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2B47B7-4360-41C3-A8DC-8F19FFE60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2808930-D597-4033-9541-627B71CA1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10E03-8F58-4CDF-8016-AD714939AAF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10570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7A7D55-7042-4683-BCBA-F453EAB6B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4F33BF1-30AE-4EF2-A8DA-FEE4514D4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06B33B-EF4D-410D-8A82-09E581C32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70E0-B254-46C6-80BD-AA41F988AA15}" type="datetimeFigureOut">
              <a:rPr lang="es-SV" smtClean="0"/>
              <a:t>24/5/2022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849A31-E884-428D-A5FA-B3C3CBCAA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154CE3-FF16-4216-A826-37A691A50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10E03-8F58-4CDF-8016-AD714939AAF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470390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3A0DA4-D986-40D7-B421-99CA9315F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D78C1A0-CD39-4624-933A-52B7D36840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01DF4C-54B0-48A5-A46D-3202C373D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70E0-B254-46C6-80BD-AA41F988AA15}" type="datetimeFigureOut">
              <a:rPr lang="es-SV" smtClean="0"/>
              <a:t>24/5/2022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DAE43D-2183-438F-BAE4-79ADD9F01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FF7322-0FB6-4477-A870-FD290C11A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10E03-8F58-4CDF-8016-AD714939AAF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559207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6F1163-FEA6-47DD-A722-495EBE53F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C004A4-39F1-4A61-A017-B1B76FD891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A99E49C-99F3-4EB0-AB54-5FE6EA64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7933BFC-617B-4A75-B838-3C8885F32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70E0-B254-46C6-80BD-AA41F988AA15}" type="datetimeFigureOut">
              <a:rPr lang="es-SV" smtClean="0"/>
              <a:t>24/5/2022</a:t>
            </a:fld>
            <a:endParaRPr lang="es-SV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3B1DE53-3D42-4D25-8206-1CE8ADF57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443A6FD-2D8B-49E8-8779-38262A899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10E03-8F58-4CDF-8016-AD714939AAF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397043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A55407-13AC-418D-A3F7-591CDBB89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1856215-30E9-4841-9A09-0A248C1E2B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78281B2-28C7-41A3-B29D-9C4987D769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8025969-B36F-4499-9F59-1D3271CAC7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AD8CB9D-CDA2-4342-8595-33DC2E02C9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96F2AF8-5A46-4ADB-B488-577E2896B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70E0-B254-46C6-80BD-AA41F988AA15}" type="datetimeFigureOut">
              <a:rPr lang="es-SV" smtClean="0"/>
              <a:t>24/5/2022</a:t>
            </a:fld>
            <a:endParaRPr lang="es-SV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5167D7E-D00F-4937-8D01-B9965F94B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FC314F9-E5AA-4109-B19F-3B4CC3444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10E03-8F58-4CDF-8016-AD714939AAF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39271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971268-E8FB-42C5-AC18-0CA6B21AD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B28FED-B0ED-4851-AB79-3CC6A338A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70E0-B254-46C6-80BD-AA41F988AA15}" type="datetimeFigureOut">
              <a:rPr lang="es-SV" smtClean="0"/>
              <a:t>24/5/2022</a:t>
            </a:fld>
            <a:endParaRPr lang="es-SV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1378153-F9BD-4791-A19F-EB3ADF709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E0FA47C-E779-4FC9-985E-DB5627FA7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10E03-8F58-4CDF-8016-AD714939AAF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48065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E56CCBA-3B9A-4C65-9F30-9B1FB6DC1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70E0-B254-46C6-80BD-AA41F988AA15}" type="datetimeFigureOut">
              <a:rPr lang="es-SV" smtClean="0"/>
              <a:t>24/5/2022</a:t>
            </a:fld>
            <a:endParaRPr lang="es-SV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65B5D6E-5869-47AC-9832-3652F5499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9FEBE36-138D-40F6-98FB-ED3D5F6F1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10E03-8F58-4CDF-8016-AD714939AAF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34586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03F9C8-A218-477B-87ED-4CF2C6272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845F092-D122-4BA7-B065-C875D3769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C0EFC21-8F3D-4834-B78B-BCA9AB1D69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3056A82-6D3B-46AA-A486-D36F57F80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70E0-B254-46C6-80BD-AA41F988AA15}" type="datetimeFigureOut">
              <a:rPr lang="es-SV" smtClean="0"/>
              <a:t>24/5/2022</a:t>
            </a:fld>
            <a:endParaRPr lang="es-SV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C0A8437-AF64-4355-9AA1-8659C165D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B2B8D1F-498B-4F84-B8E0-A6D080BAA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10E03-8F58-4CDF-8016-AD714939AAF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4776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AE9FCD-B8C2-46EF-AD34-5B3B6AE97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A0B3B7A-F59A-4C91-AC12-12A7A52839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DC4C3FB-4892-409B-8EEB-DD80010559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67F3F72-3B08-4D1C-9BDC-399842987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70E0-B254-46C6-80BD-AA41F988AA15}" type="datetimeFigureOut">
              <a:rPr lang="es-SV" smtClean="0"/>
              <a:t>24/5/2022</a:t>
            </a:fld>
            <a:endParaRPr lang="es-SV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A619E4-FA5F-41DB-906F-44DC9955C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1A86FA6-FBF9-4F89-8D29-8FC28E8A2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10E03-8F58-4CDF-8016-AD714939AAF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02193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7560301-1F3B-4C16-9C3E-A69BE8347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69A7B75-4046-40C5-A0ED-18CBB005F2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68E9AC-6916-422F-B64D-C878ED4105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770E0-B254-46C6-80BD-AA41F988AA15}" type="datetimeFigureOut">
              <a:rPr lang="es-SV" smtClean="0"/>
              <a:t>24/5/2022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DFE7B3-FC8D-484D-A337-483FD7F86E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F09B17-93DD-4C7B-8801-B1E7268DF1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10E03-8F58-4CDF-8016-AD714939AAF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17753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7/s00703-007-0262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10D89EF-BD38-2047-97FE-BDD4865F2E8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095" y="3648381"/>
            <a:ext cx="1380511" cy="77653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E37D7D2-3FFB-094C-AB68-AC670C32404D}"/>
              </a:ext>
            </a:extLst>
          </p:cNvPr>
          <p:cNvSpPr txBox="1"/>
          <p:nvPr/>
        </p:nvSpPr>
        <p:spPr>
          <a:xfrm>
            <a:off x="1070995" y="2389559"/>
            <a:ext cx="1005001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111E60"/>
                </a:solidFill>
                <a:latin typeface="Museo 700" panose="02000000000000000000" pitchFamily="50" charset="0"/>
              </a:rPr>
              <a:t>Rainfall thresholds for shallow landslide triggering in El Salvador</a:t>
            </a:r>
            <a:endParaRPr lang="es-SV" sz="2400" b="1" dirty="0">
              <a:solidFill>
                <a:srgbClr val="111E60"/>
              </a:solidFill>
              <a:latin typeface="Museo 700" panose="02000000000000000000" pitchFamily="50" charset="0"/>
            </a:endParaRPr>
          </a:p>
          <a:p>
            <a:pPr algn="ctr"/>
            <a:endParaRPr lang="en-US" sz="2000" dirty="0">
              <a:solidFill>
                <a:srgbClr val="111E60"/>
              </a:solidFill>
              <a:latin typeface="Museo Sans 300" panose="02000000000000000000" pitchFamily="2" charset="77"/>
            </a:endParaRPr>
          </a:p>
          <a:p>
            <a:pPr algn="ctr"/>
            <a:endParaRPr lang="en-US" sz="2000" dirty="0">
              <a:solidFill>
                <a:srgbClr val="111E60"/>
              </a:solidFill>
              <a:latin typeface="Museo Sans 300" panose="02000000000000000000" pitchFamily="2" charset="77"/>
            </a:endParaRPr>
          </a:p>
          <a:p>
            <a:endParaRPr lang="en-US" sz="2000" dirty="0">
              <a:solidFill>
                <a:srgbClr val="111E60"/>
              </a:solidFill>
              <a:latin typeface="Museo Sans 300" panose="02000000000000000000" pitchFamily="2" charset="77"/>
            </a:endParaRPr>
          </a:p>
          <a:p>
            <a:r>
              <a:rPr lang="en-US" sz="2000" dirty="0">
                <a:solidFill>
                  <a:srgbClr val="111E60"/>
                </a:solidFill>
                <a:latin typeface="Museo Sans 300" panose="02000000000000000000" pitchFamily="2" charset="77"/>
              </a:rPr>
              <a:t>Mario </a:t>
            </a:r>
            <a:r>
              <a:rPr lang="en-US" sz="2000" dirty="0" smtClean="0">
                <a:solidFill>
                  <a:srgbClr val="111E60"/>
                </a:solidFill>
                <a:latin typeface="Museo Sans 300" panose="02000000000000000000" pitchFamily="2" charset="77"/>
              </a:rPr>
              <a:t>Reyes</a:t>
            </a:r>
          </a:p>
          <a:p>
            <a:r>
              <a:rPr lang="es-SV" sz="2000" dirty="0" err="1" smtClean="0">
                <a:solidFill>
                  <a:srgbClr val="111E60"/>
                </a:solidFill>
                <a:latin typeface="Museo Sans 300" panose="02000000000000000000" pitchFamily="2" charset="77"/>
              </a:rPr>
              <a:t>Observatory</a:t>
            </a:r>
            <a:r>
              <a:rPr lang="es-SV" sz="2000" dirty="0" smtClean="0">
                <a:solidFill>
                  <a:srgbClr val="111E60"/>
                </a:solidFill>
                <a:latin typeface="Museo Sans 300" panose="02000000000000000000" pitchFamily="2" charset="77"/>
              </a:rPr>
              <a:t> of </a:t>
            </a:r>
            <a:r>
              <a:rPr lang="es-SV" sz="2000" dirty="0" err="1" smtClean="0">
                <a:solidFill>
                  <a:srgbClr val="111E60"/>
                </a:solidFill>
                <a:latin typeface="Museo Sans 300" panose="02000000000000000000" pitchFamily="2" charset="77"/>
              </a:rPr>
              <a:t>Hazards</a:t>
            </a:r>
            <a:r>
              <a:rPr lang="es-SV" sz="2000" dirty="0" smtClean="0">
                <a:solidFill>
                  <a:srgbClr val="111E60"/>
                </a:solidFill>
                <a:latin typeface="Museo Sans 300" panose="02000000000000000000" pitchFamily="2" charset="77"/>
              </a:rPr>
              <a:t> and Natural </a:t>
            </a:r>
            <a:r>
              <a:rPr lang="es-SV" sz="2000" dirty="0" err="1" smtClean="0">
                <a:solidFill>
                  <a:srgbClr val="111E60"/>
                </a:solidFill>
                <a:latin typeface="Museo Sans 300" panose="02000000000000000000" pitchFamily="2" charset="77"/>
              </a:rPr>
              <a:t>Resources</a:t>
            </a:r>
            <a:endParaRPr lang="en-US" sz="2000" dirty="0">
              <a:solidFill>
                <a:srgbClr val="111E60"/>
              </a:solidFill>
              <a:latin typeface="Museo Sans 300" panose="02000000000000000000" pitchFamily="2" charset="77"/>
            </a:endParaRPr>
          </a:p>
          <a:p>
            <a:r>
              <a:rPr lang="en-US" sz="2000" dirty="0">
                <a:solidFill>
                  <a:srgbClr val="111E60"/>
                </a:solidFill>
                <a:latin typeface="Museo Sans 300" panose="02000000000000000000" pitchFamily="2" charset="77"/>
              </a:rPr>
              <a:t>Ministry of Environment and Natural Resources</a:t>
            </a:r>
          </a:p>
          <a:p>
            <a:r>
              <a:rPr lang="en-US" sz="2000" dirty="0">
                <a:solidFill>
                  <a:srgbClr val="111E60"/>
                </a:solidFill>
                <a:latin typeface="Museo Sans 300" panose="02000000000000000000" pitchFamily="2" charset="77"/>
              </a:rPr>
              <a:t>El Salvador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0FC7E92-12FB-654A-BAF6-F1889661ED0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" y="5565709"/>
            <a:ext cx="1959429" cy="129229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AF4312F0-3FE8-9568-B8AB-CEE537A4DD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4541" b="69254"/>
          <a:stretch/>
        </p:blipFill>
        <p:spPr>
          <a:xfrm>
            <a:off x="176169" y="275489"/>
            <a:ext cx="3474840" cy="95524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6681" y="538799"/>
            <a:ext cx="5876925" cy="428625"/>
          </a:xfrm>
          <a:prstGeom prst="rect">
            <a:avLst/>
          </a:prstGeom>
        </p:spPr>
      </p:pic>
      <p:pic>
        <p:nvPicPr>
          <p:cNvPr id="3074" name="Picture 2" descr="https://egu22.eu/EGU22-sharing-is-encouraged.png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65" y="4197449"/>
            <a:ext cx="1369880" cy="191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979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6CEFD4B-84F7-C143-A1EC-64F4BB888D1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" y="5565709"/>
            <a:ext cx="1959429" cy="129229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D7BEA644-8006-C91D-D1E2-AD0EAAB3C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400" b="1" dirty="0">
                <a:solidFill>
                  <a:srgbClr val="111E60"/>
                </a:solidFill>
                <a:latin typeface="Museo 700" panose="02000000000000000000" pitchFamily="50" charset="0"/>
              </a:rPr>
              <a:t>El </a:t>
            </a:r>
            <a:r>
              <a:rPr lang="es-MX" sz="4400" b="1" dirty="0" smtClean="0">
                <a:solidFill>
                  <a:srgbClr val="111E60"/>
                </a:solidFill>
                <a:latin typeface="Museo 700" panose="02000000000000000000" pitchFamily="50" charset="0"/>
              </a:rPr>
              <a:t>Salvador at a </a:t>
            </a:r>
            <a:r>
              <a:rPr lang="es-MX" sz="4400" b="1" dirty="0" err="1" smtClean="0">
                <a:solidFill>
                  <a:srgbClr val="111E60"/>
                </a:solidFill>
                <a:latin typeface="Museo 700" panose="02000000000000000000" pitchFamily="50" charset="0"/>
              </a:rPr>
              <a:t>glance</a:t>
            </a:r>
            <a:endParaRPr lang="es-MX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35E7A8-9EC4-37FE-0D5A-EA4925ED5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3416"/>
            <a:ext cx="4586067" cy="30664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sz="2000" dirty="0" err="1" smtClean="0">
                <a:latin typeface="Museo Sans 300"/>
              </a:rPr>
              <a:t>Area</a:t>
            </a:r>
            <a:r>
              <a:rPr lang="es-MX" sz="2000" dirty="0" smtClean="0">
                <a:latin typeface="Museo Sans 300"/>
              </a:rPr>
              <a:t>: 21,041 km²</a:t>
            </a:r>
          </a:p>
          <a:p>
            <a:pPr marL="0" indent="0">
              <a:buNone/>
            </a:pPr>
            <a:r>
              <a:rPr lang="es-MX" sz="2000" dirty="0" err="1" smtClean="0">
                <a:latin typeface="Museo Sans 300"/>
              </a:rPr>
              <a:t>Population</a:t>
            </a:r>
            <a:r>
              <a:rPr lang="es-MX" sz="2000" dirty="0" smtClean="0">
                <a:latin typeface="Museo Sans 300"/>
              </a:rPr>
              <a:t> </a:t>
            </a:r>
            <a:r>
              <a:rPr lang="es-MX" sz="2000" dirty="0" err="1" smtClean="0">
                <a:latin typeface="Museo Sans 300"/>
              </a:rPr>
              <a:t>density</a:t>
            </a:r>
            <a:r>
              <a:rPr lang="es-MX" sz="2000" dirty="0" smtClean="0">
                <a:latin typeface="Museo Sans 300"/>
              </a:rPr>
              <a:t>: 313 </a:t>
            </a:r>
            <a:r>
              <a:rPr lang="es-MX" sz="2000" dirty="0" err="1" smtClean="0">
                <a:latin typeface="Museo Sans 300"/>
              </a:rPr>
              <a:t>hab</a:t>
            </a:r>
            <a:r>
              <a:rPr lang="es-MX" sz="2000" dirty="0" smtClean="0">
                <a:latin typeface="Museo Sans 300"/>
              </a:rPr>
              <a:t>/km² </a:t>
            </a:r>
            <a:r>
              <a:rPr lang="es-MX" sz="2000" dirty="0">
                <a:latin typeface="Museo Sans 300"/>
              </a:rPr>
              <a:t>(https://</a:t>
            </a:r>
            <a:r>
              <a:rPr lang="es-MX" sz="2000" dirty="0" smtClean="0">
                <a:latin typeface="Museo Sans 300"/>
              </a:rPr>
              <a:t>data.worldbank.org/indicator/EN.POP.DNST?locations=SV)</a:t>
            </a:r>
            <a:endParaRPr lang="es-MX" sz="2000" dirty="0">
              <a:latin typeface="Museo Sans 300"/>
            </a:endParaRPr>
          </a:p>
          <a:p>
            <a:pPr marL="0" indent="0">
              <a:buNone/>
            </a:pPr>
            <a:r>
              <a:rPr lang="es-MX" sz="2000" dirty="0" err="1">
                <a:latin typeface="Museo Sans 300"/>
              </a:rPr>
              <a:t>Rainy</a:t>
            </a:r>
            <a:r>
              <a:rPr lang="es-MX" sz="2000" dirty="0">
                <a:latin typeface="Museo Sans 300"/>
              </a:rPr>
              <a:t> </a:t>
            </a:r>
            <a:r>
              <a:rPr lang="es-MX" sz="2000" dirty="0" err="1" smtClean="0">
                <a:latin typeface="Museo Sans 300"/>
              </a:rPr>
              <a:t>season</a:t>
            </a:r>
            <a:r>
              <a:rPr lang="es-MX" sz="2000" dirty="0" smtClean="0">
                <a:latin typeface="Museo Sans 300"/>
              </a:rPr>
              <a:t>: </a:t>
            </a:r>
            <a:r>
              <a:rPr lang="es-MX" sz="2000" dirty="0" err="1" smtClean="0">
                <a:latin typeface="Museo Sans 300"/>
              </a:rPr>
              <a:t>May</a:t>
            </a:r>
            <a:r>
              <a:rPr lang="es-MX" sz="2000" dirty="0" smtClean="0">
                <a:latin typeface="Museo Sans 300"/>
              </a:rPr>
              <a:t> </a:t>
            </a:r>
            <a:r>
              <a:rPr lang="es-MX" sz="2000" dirty="0">
                <a:latin typeface="Museo Sans 300"/>
              </a:rPr>
              <a:t>to </a:t>
            </a:r>
            <a:r>
              <a:rPr lang="es-MX" sz="2000" dirty="0" err="1" smtClean="0">
                <a:latin typeface="Museo Sans 300"/>
              </a:rPr>
              <a:t>October</a:t>
            </a:r>
            <a:endParaRPr lang="es-MX" sz="2000" dirty="0" smtClean="0">
              <a:latin typeface="Museo Sans 300"/>
            </a:endParaRPr>
          </a:p>
          <a:p>
            <a:pPr marL="0" indent="0">
              <a:buNone/>
            </a:pPr>
            <a:r>
              <a:rPr lang="es-MX" sz="2000" dirty="0" err="1" smtClean="0">
                <a:latin typeface="Museo Sans 300"/>
              </a:rPr>
              <a:t>Average</a:t>
            </a:r>
            <a:r>
              <a:rPr lang="es-MX" sz="2000" dirty="0" smtClean="0">
                <a:latin typeface="Museo Sans 300"/>
              </a:rPr>
              <a:t> </a:t>
            </a:r>
            <a:r>
              <a:rPr lang="es-MX" sz="2000" dirty="0" err="1" smtClean="0">
                <a:latin typeface="Museo Sans 300"/>
              </a:rPr>
              <a:t>rainfall</a:t>
            </a:r>
            <a:r>
              <a:rPr lang="es-MX" sz="2000" dirty="0" smtClean="0">
                <a:latin typeface="Museo Sans 300"/>
              </a:rPr>
              <a:t>: ~ 1800 mm</a:t>
            </a:r>
          </a:p>
          <a:p>
            <a:pPr marL="0" indent="0">
              <a:buNone/>
            </a:pPr>
            <a:r>
              <a:rPr lang="en-US" sz="2000" dirty="0" smtClean="0">
                <a:latin typeface="Museo Sans 300"/>
              </a:rPr>
              <a:t>Frequently affected </a:t>
            </a:r>
            <a:r>
              <a:rPr lang="en-US" sz="2000" dirty="0">
                <a:latin typeface="Museo Sans 300"/>
              </a:rPr>
              <a:t>by large hurricanes and tropical storms that </a:t>
            </a:r>
            <a:r>
              <a:rPr lang="en-US" sz="2000" dirty="0" smtClean="0">
                <a:latin typeface="Museo Sans 300"/>
              </a:rPr>
              <a:t>result </a:t>
            </a:r>
            <a:r>
              <a:rPr lang="en-US" sz="2000" dirty="0">
                <a:latin typeface="Museo Sans 300"/>
              </a:rPr>
              <a:t>in </a:t>
            </a:r>
            <a:r>
              <a:rPr lang="en-US" sz="2000" dirty="0" smtClean="0">
                <a:latin typeface="Museo Sans 300"/>
              </a:rPr>
              <a:t>floods and landslides </a:t>
            </a:r>
            <a:endParaRPr lang="es-MX" sz="2000" dirty="0">
              <a:latin typeface="Museo Sans 300"/>
            </a:endParaRPr>
          </a:p>
        </p:txBody>
      </p:sp>
      <p:pic>
        <p:nvPicPr>
          <p:cNvPr id="1026" name="Picture 2" descr="https://upload.wikimedia.org/wikipedia/commons/thumb/8/86/LocationElSalvador.svg/1280px-LocationElSalvador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806" y="1893416"/>
            <a:ext cx="6132879" cy="306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5162842" y="5162584"/>
            <a:ext cx="68053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Museo Sans 300"/>
              </a:rPr>
              <a:t>https://commons.wikimedia.org/wiki/File:LocationElSalvador.svg</a:t>
            </a:r>
          </a:p>
        </p:txBody>
      </p:sp>
    </p:spTree>
    <p:extLst>
      <p:ext uri="{BB962C8B-B14F-4D97-AF65-F5344CB8AC3E}">
        <p14:creationId xmlns:p14="http://schemas.microsoft.com/office/powerpoint/2010/main" val="209315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6CEFD4B-84F7-C143-A1EC-64F4BB888D1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" y="5565709"/>
            <a:ext cx="1959429" cy="129229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D7BEA644-8006-C91D-D1E2-AD0EAAB3C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400" b="1" dirty="0">
                <a:solidFill>
                  <a:srgbClr val="111E60"/>
                </a:solidFill>
                <a:latin typeface="Museo 700" panose="02000000000000000000" pitchFamily="50" charset="0"/>
              </a:rPr>
              <a:t>Data</a:t>
            </a:r>
            <a:endParaRPr lang="es-MX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35E7A8-9EC4-37FE-0D5A-EA4925ED5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3873"/>
            <a:ext cx="4057357" cy="4351338"/>
          </a:xfrm>
        </p:spPr>
        <p:txBody>
          <a:bodyPr/>
          <a:lstStyle/>
          <a:p>
            <a:pPr marL="0" indent="0">
              <a:buNone/>
            </a:pPr>
            <a:r>
              <a:rPr lang="es-MX" b="1" dirty="0" err="1">
                <a:latin typeface="Museo Sans 300"/>
              </a:rPr>
              <a:t>Landslide</a:t>
            </a:r>
            <a:r>
              <a:rPr lang="es-MX" b="1" dirty="0">
                <a:latin typeface="Museo Sans 300"/>
              </a:rPr>
              <a:t> data: </a:t>
            </a:r>
            <a:r>
              <a:rPr lang="es-MX" dirty="0">
                <a:latin typeface="Museo Sans 300"/>
              </a:rPr>
              <a:t>366 </a:t>
            </a:r>
            <a:r>
              <a:rPr lang="es-MX" dirty="0" err="1">
                <a:latin typeface="Museo Sans 300"/>
              </a:rPr>
              <a:t>shallow</a:t>
            </a:r>
            <a:r>
              <a:rPr lang="es-MX" dirty="0">
                <a:latin typeface="Museo Sans 300"/>
              </a:rPr>
              <a:t> </a:t>
            </a:r>
            <a:r>
              <a:rPr lang="es-MX" dirty="0" err="1">
                <a:latin typeface="Museo Sans 300"/>
              </a:rPr>
              <a:t>landslides</a:t>
            </a:r>
            <a:r>
              <a:rPr lang="es-MX" dirty="0">
                <a:latin typeface="Museo Sans 300"/>
              </a:rPr>
              <a:t> </a:t>
            </a:r>
            <a:r>
              <a:rPr lang="es-MX" dirty="0" err="1">
                <a:latin typeface="Museo Sans 300"/>
              </a:rPr>
              <a:t>ocurred</a:t>
            </a:r>
            <a:r>
              <a:rPr lang="es-MX" dirty="0">
                <a:latin typeface="Museo Sans 300"/>
              </a:rPr>
              <a:t> </a:t>
            </a:r>
            <a:r>
              <a:rPr lang="es-MX" dirty="0" err="1">
                <a:latin typeface="Museo Sans 300"/>
              </a:rPr>
              <a:t>between</a:t>
            </a:r>
            <a:r>
              <a:rPr lang="es-MX" dirty="0">
                <a:latin typeface="Museo Sans 300"/>
              </a:rPr>
              <a:t> 2004 and </a:t>
            </a:r>
            <a:r>
              <a:rPr lang="es-MX" dirty="0" smtClean="0">
                <a:latin typeface="Museo Sans 300"/>
              </a:rPr>
              <a:t>2019</a:t>
            </a:r>
            <a:endParaRPr lang="es-MX" dirty="0">
              <a:latin typeface="Museo Sans 300"/>
            </a:endParaRPr>
          </a:p>
          <a:p>
            <a:pPr marL="0" indent="0">
              <a:buNone/>
            </a:pPr>
            <a:r>
              <a:rPr lang="es-MX" b="1" dirty="0" err="1">
                <a:latin typeface="Museo Sans 300"/>
              </a:rPr>
              <a:t>Rainfall</a:t>
            </a:r>
            <a:r>
              <a:rPr lang="es-MX" b="1" dirty="0">
                <a:latin typeface="Museo Sans 300"/>
              </a:rPr>
              <a:t> data</a:t>
            </a:r>
            <a:r>
              <a:rPr lang="es-MX" dirty="0">
                <a:latin typeface="Museo Sans 300"/>
              </a:rPr>
              <a:t>: </a:t>
            </a:r>
            <a:r>
              <a:rPr lang="es-MX" dirty="0" err="1">
                <a:latin typeface="Museo Sans 300"/>
              </a:rPr>
              <a:t>hourly</a:t>
            </a:r>
            <a:r>
              <a:rPr lang="es-MX" dirty="0">
                <a:latin typeface="Museo Sans 300"/>
              </a:rPr>
              <a:t> </a:t>
            </a:r>
            <a:r>
              <a:rPr lang="es-MX" dirty="0" err="1">
                <a:latin typeface="Museo Sans 300"/>
              </a:rPr>
              <a:t>rainfall</a:t>
            </a:r>
            <a:r>
              <a:rPr lang="es-MX" dirty="0">
                <a:latin typeface="Museo Sans 300"/>
              </a:rPr>
              <a:t> </a:t>
            </a:r>
            <a:r>
              <a:rPr lang="es-MX" dirty="0" err="1">
                <a:latin typeface="Museo Sans 300"/>
              </a:rPr>
              <a:t>for</a:t>
            </a:r>
            <a:r>
              <a:rPr lang="es-MX" dirty="0">
                <a:latin typeface="Museo Sans 300"/>
              </a:rPr>
              <a:t> 120 rain gauges </a:t>
            </a:r>
            <a:r>
              <a:rPr lang="es-MX" dirty="0" err="1">
                <a:latin typeface="Museo Sans 300"/>
              </a:rPr>
              <a:t>for</a:t>
            </a:r>
            <a:r>
              <a:rPr lang="es-MX" dirty="0">
                <a:latin typeface="Museo Sans 300"/>
              </a:rPr>
              <a:t> </a:t>
            </a:r>
            <a:r>
              <a:rPr lang="es-MX" dirty="0" err="1">
                <a:latin typeface="Museo Sans 300"/>
              </a:rPr>
              <a:t>the</a:t>
            </a:r>
            <a:r>
              <a:rPr lang="es-MX" dirty="0">
                <a:latin typeface="Museo Sans 300"/>
              </a:rPr>
              <a:t> </a:t>
            </a:r>
            <a:r>
              <a:rPr lang="es-MX" dirty="0" err="1">
                <a:latin typeface="Museo Sans 300"/>
              </a:rPr>
              <a:t>same</a:t>
            </a:r>
            <a:r>
              <a:rPr lang="es-MX" dirty="0">
                <a:latin typeface="Museo Sans 300"/>
              </a:rPr>
              <a:t> </a:t>
            </a:r>
            <a:r>
              <a:rPr lang="es-MX" dirty="0" err="1" smtClean="0">
                <a:latin typeface="Museo Sans 300"/>
              </a:rPr>
              <a:t>period</a:t>
            </a:r>
            <a:r>
              <a:rPr lang="es-MX" dirty="0" smtClean="0">
                <a:latin typeface="Museo Sans 300"/>
              </a:rPr>
              <a:t> </a:t>
            </a:r>
            <a:endParaRPr lang="es-MX" dirty="0">
              <a:latin typeface="Museo Sans 30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290" y="1165723"/>
            <a:ext cx="6962453" cy="492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96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6CEFD4B-84F7-C143-A1EC-64F4BB888D1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" y="5565709"/>
            <a:ext cx="1959429" cy="129229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D7BEA644-8006-C91D-D1E2-AD0EAAB3C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400" b="1" dirty="0" err="1">
                <a:solidFill>
                  <a:srgbClr val="111E60"/>
                </a:solidFill>
                <a:latin typeface="Museo 700" panose="02000000000000000000" pitchFamily="50" charset="0"/>
              </a:rPr>
              <a:t>Methodology</a:t>
            </a:r>
            <a:endParaRPr lang="es-MX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35E7A8-9EC4-37FE-0D5A-EA4925ED5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6097172" cy="4351338"/>
          </a:xfrm>
        </p:spPr>
        <p:txBody>
          <a:bodyPr>
            <a:normAutofit lnSpcReduction="10000"/>
          </a:bodyPr>
          <a:lstStyle/>
          <a:p>
            <a:pPr algn="just"/>
            <a:r>
              <a:rPr lang="es-MX" sz="2400" dirty="0" err="1">
                <a:latin typeface="Museo Sans 300"/>
              </a:rPr>
              <a:t>The</a:t>
            </a:r>
            <a:r>
              <a:rPr lang="es-MX" sz="2400" dirty="0">
                <a:latin typeface="Museo Sans 300"/>
              </a:rPr>
              <a:t> CTRL-T </a:t>
            </a:r>
            <a:r>
              <a:rPr lang="es-ES" sz="2400" dirty="0">
                <a:latin typeface="Museo Sans 300"/>
              </a:rPr>
              <a:t>(</a:t>
            </a:r>
            <a:r>
              <a:rPr lang="es-ES" sz="2400" dirty="0" err="1">
                <a:latin typeface="Museo Sans 300"/>
              </a:rPr>
              <a:t>Calculation</a:t>
            </a:r>
            <a:r>
              <a:rPr lang="es-ES" sz="2400" dirty="0">
                <a:latin typeface="Museo Sans 300"/>
              </a:rPr>
              <a:t> </a:t>
            </a:r>
            <a:r>
              <a:rPr lang="es-ES" sz="2400" dirty="0" err="1">
                <a:latin typeface="Museo Sans 300"/>
              </a:rPr>
              <a:t>of</a:t>
            </a:r>
            <a:r>
              <a:rPr lang="es-ES" sz="2400" dirty="0">
                <a:latin typeface="Museo Sans 300"/>
              </a:rPr>
              <a:t> </a:t>
            </a:r>
            <a:r>
              <a:rPr lang="es-ES" sz="2400" dirty="0" err="1">
                <a:latin typeface="Museo Sans 300"/>
              </a:rPr>
              <a:t>Thresholds</a:t>
            </a:r>
            <a:r>
              <a:rPr lang="es-ES" sz="2400" dirty="0">
                <a:latin typeface="Museo Sans 300"/>
              </a:rPr>
              <a:t> </a:t>
            </a:r>
            <a:r>
              <a:rPr lang="es-ES" sz="2400" dirty="0" err="1">
                <a:latin typeface="Museo Sans 300"/>
              </a:rPr>
              <a:t>for</a:t>
            </a:r>
            <a:r>
              <a:rPr lang="es-ES" sz="2400" dirty="0">
                <a:latin typeface="Museo Sans 300"/>
              </a:rPr>
              <a:t> </a:t>
            </a:r>
            <a:r>
              <a:rPr lang="es-ES" sz="2400" dirty="0" err="1">
                <a:latin typeface="Museo Sans 300"/>
              </a:rPr>
              <a:t>Rainfall-induced</a:t>
            </a:r>
            <a:r>
              <a:rPr lang="es-ES" sz="2400" dirty="0">
                <a:latin typeface="Museo Sans 300"/>
              </a:rPr>
              <a:t> </a:t>
            </a:r>
            <a:r>
              <a:rPr lang="es-ES" sz="2400" dirty="0" err="1">
                <a:latin typeface="Museo Sans 300"/>
              </a:rPr>
              <a:t>Landslides</a:t>
            </a:r>
            <a:r>
              <a:rPr lang="es-ES" sz="2400" dirty="0">
                <a:latin typeface="Museo Sans 300"/>
              </a:rPr>
              <a:t> Tool)</a:t>
            </a:r>
            <a:r>
              <a:rPr lang="es-MX" sz="2400" dirty="0">
                <a:latin typeface="Museo Sans 300"/>
              </a:rPr>
              <a:t> (</a:t>
            </a:r>
            <a:r>
              <a:rPr lang="es-MX" sz="2400" dirty="0" err="1">
                <a:latin typeface="Museo Sans 300"/>
              </a:rPr>
              <a:t>Melillo</a:t>
            </a:r>
            <a:r>
              <a:rPr lang="es-MX" sz="2400" dirty="0">
                <a:latin typeface="Museo Sans 300"/>
              </a:rPr>
              <a:t> et al, 2018) </a:t>
            </a:r>
            <a:r>
              <a:rPr lang="es-MX" sz="2400" dirty="0" err="1">
                <a:latin typeface="Museo Sans 300"/>
              </a:rPr>
              <a:t>code</a:t>
            </a:r>
            <a:r>
              <a:rPr lang="es-MX" sz="2400" dirty="0">
                <a:latin typeface="Museo Sans 300"/>
              </a:rPr>
              <a:t> </a:t>
            </a:r>
            <a:r>
              <a:rPr lang="es-MX" sz="2400" dirty="0" err="1">
                <a:latin typeface="Museo Sans 300"/>
              </a:rPr>
              <a:t>was</a:t>
            </a:r>
            <a:r>
              <a:rPr lang="es-MX" sz="2400" dirty="0">
                <a:latin typeface="Museo Sans 300"/>
              </a:rPr>
              <a:t> </a:t>
            </a:r>
            <a:r>
              <a:rPr lang="es-MX" sz="2400" dirty="0" err="1" smtClean="0">
                <a:latin typeface="Museo Sans 300"/>
              </a:rPr>
              <a:t>used</a:t>
            </a:r>
            <a:r>
              <a:rPr lang="es-MX" sz="2400" dirty="0" smtClean="0">
                <a:latin typeface="Museo Sans 300"/>
              </a:rPr>
              <a:t> to </a:t>
            </a:r>
            <a:r>
              <a:rPr lang="es-MX" sz="2400" dirty="0" err="1" smtClean="0">
                <a:latin typeface="Museo Sans 300"/>
              </a:rPr>
              <a:t>reconstruct</a:t>
            </a:r>
            <a:r>
              <a:rPr lang="es-MX" sz="2400" dirty="0" smtClean="0">
                <a:latin typeface="Museo Sans 300"/>
              </a:rPr>
              <a:t> </a:t>
            </a:r>
            <a:r>
              <a:rPr lang="es-MX" sz="2400" dirty="0" err="1" smtClean="0">
                <a:latin typeface="Museo Sans 300"/>
              </a:rPr>
              <a:t>the</a:t>
            </a:r>
            <a:r>
              <a:rPr lang="es-MX" sz="2400" dirty="0" smtClean="0">
                <a:latin typeface="Museo Sans 300"/>
              </a:rPr>
              <a:t> </a:t>
            </a:r>
            <a:r>
              <a:rPr lang="es-MX" sz="2400" dirty="0" err="1" smtClean="0">
                <a:latin typeface="Museo Sans 300"/>
              </a:rPr>
              <a:t>rainfall</a:t>
            </a:r>
            <a:r>
              <a:rPr lang="es-MX" sz="2400" dirty="0" smtClean="0">
                <a:latin typeface="Museo Sans 300"/>
              </a:rPr>
              <a:t> </a:t>
            </a:r>
            <a:r>
              <a:rPr lang="es-MX" sz="2400" dirty="0" err="1" smtClean="0">
                <a:latin typeface="Museo Sans 300"/>
              </a:rPr>
              <a:t>conditions</a:t>
            </a:r>
            <a:r>
              <a:rPr lang="es-MX" sz="2400" dirty="0" smtClean="0">
                <a:latin typeface="Museo Sans 300"/>
              </a:rPr>
              <a:t> </a:t>
            </a:r>
            <a:r>
              <a:rPr lang="es-MX" sz="2400" dirty="0" err="1" smtClean="0">
                <a:latin typeface="Museo Sans 300"/>
              </a:rPr>
              <a:t>associated</a:t>
            </a:r>
            <a:r>
              <a:rPr lang="es-MX" sz="2400" dirty="0" smtClean="0">
                <a:latin typeface="Museo Sans 300"/>
              </a:rPr>
              <a:t> to </a:t>
            </a:r>
            <a:r>
              <a:rPr lang="es-MX" sz="2400" dirty="0" err="1" smtClean="0">
                <a:latin typeface="Museo Sans 300"/>
              </a:rPr>
              <a:t>landslides</a:t>
            </a:r>
            <a:r>
              <a:rPr lang="es-MX" sz="2400" dirty="0" smtClean="0">
                <a:latin typeface="Museo Sans 300"/>
              </a:rPr>
              <a:t> and </a:t>
            </a:r>
            <a:r>
              <a:rPr lang="es-MX" sz="2400" dirty="0" err="1" smtClean="0">
                <a:latin typeface="Museo Sans 300"/>
              </a:rPr>
              <a:t>calculate</a:t>
            </a:r>
            <a:r>
              <a:rPr lang="es-MX" sz="2400" dirty="0" smtClean="0">
                <a:latin typeface="Museo Sans 300"/>
              </a:rPr>
              <a:t> </a:t>
            </a:r>
            <a:r>
              <a:rPr lang="es-MX" sz="2400" dirty="0" err="1" smtClean="0">
                <a:latin typeface="Museo Sans 300"/>
              </a:rPr>
              <a:t>the</a:t>
            </a:r>
            <a:r>
              <a:rPr lang="es-MX" sz="2400" dirty="0" smtClean="0">
                <a:latin typeface="Museo Sans 300"/>
              </a:rPr>
              <a:t> </a:t>
            </a:r>
            <a:r>
              <a:rPr lang="es-MX" sz="2400" dirty="0" err="1" smtClean="0">
                <a:latin typeface="Museo Sans 300"/>
              </a:rPr>
              <a:t>thresholds</a:t>
            </a:r>
            <a:r>
              <a:rPr lang="es-MX" sz="2400" dirty="0" smtClean="0">
                <a:latin typeface="Museo Sans 300"/>
              </a:rPr>
              <a:t>. </a:t>
            </a:r>
          </a:p>
          <a:p>
            <a:pPr algn="just"/>
            <a:r>
              <a:rPr lang="es-MX" sz="2400" dirty="0" smtClean="0">
                <a:latin typeface="Museo Sans 300"/>
              </a:rPr>
              <a:t>A no </a:t>
            </a:r>
            <a:r>
              <a:rPr lang="es-MX" sz="2400" dirty="0" err="1" smtClean="0">
                <a:latin typeface="Museo Sans 300"/>
              </a:rPr>
              <a:t>rainfall</a:t>
            </a:r>
            <a:r>
              <a:rPr lang="es-MX" sz="2400" dirty="0" smtClean="0">
                <a:latin typeface="Museo Sans 300"/>
              </a:rPr>
              <a:t> </a:t>
            </a:r>
            <a:r>
              <a:rPr lang="es-MX" sz="2400" dirty="0" err="1" smtClean="0">
                <a:latin typeface="Museo Sans 300"/>
              </a:rPr>
              <a:t>period</a:t>
            </a:r>
            <a:r>
              <a:rPr lang="es-MX" sz="2400" dirty="0" smtClean="0">
                <a:latin typeface="Museo Sans 300"/>
              </a:rPr>
              <a:t> of 24 </a:t>
            </a:r>
            <a:r>
              <a:rPr lang="es-MX" sz="2400" dirty="0" err="1" smtClean="0">
                <a:latin typeface="Museo Sans 300"/>
              </a:rPr>
              <a:t>hours</a:t>
            </a:r>
            <a:r>
              <a:rPr lang="es-MX" sz="2400" dirty="0" smtClean="0">
                <a:latin typeface="Museo Sans 300"/>
              </a:rPr>
              <a:t> </a:t>
            </a:r>
            <a:r>
              <a:rPr lang="es-MX" sz="2400" dirty="0" err="1" smtClean="0">
                <a:latin typeface="Museo Sans 300"/>
              </a:rPr>
              <a:t>was</a:t>
            </a:r>
            <a:r>
              <a:rPr lang="es-MX" sz="2400" dirty="0" smtClean="0">
                <a:latin typeface="Museo Sans 300"/>
              </a:rPr>
              <a:t> </a:t>
            </a:r>
            <a:r>
              <a:rPr lang="es-MX" sz="2400" dirty="0" err="1" smtClean="0">
                <a:latin typeface="Museo Sans 300"/>
              </a:rPr>
              <a:t>selected</a:t>
            </a:r>
            <a:r>
              <a:rPr lang="es-MX" sz="2400" dirty="0" smtClean="0">
                <a:latin typeface="Museo Sans 300"/>
              </a:rPr>
              <a:t> as a </a:t>
            </a:r>
            <a:r>
              <a:rPr lang="es-MX" sz="2400" dirty="0" err="1" smtClean="0">
                <a:latin typeface="Museo Sans 300"/>
              </a:rPr>
              <a:t>parameter</a:t>
            </a:r>
            <a:r>
              <a:rPr lang="es-MX" sz="2400" dirty="0" smtClean="0">
                <a:latin typeface="Museo Sans 300"/>
              </a:rPr>
              <a:t> </a:t>
            </a:r>
            <a:r>
              <a:rPr lang="es-MX" sz="2400" dirty="0" err="1" smtClean="0">
                <a:latin typeface="Museo Sans 300"/>
              </a:rPr>
              <a:t>for</a:t>
            </a:r>
            <a:r>
              <a:rPr lang="es-MX" sz="2400" dirty="0" smtClean="0">
                <a:latin typeface="Museo Sans 300"/>
              </a:rPr>
              <a:t> </a:t>
            </a:r>
            <a:r>
              <a:rPr lang="es-MX" sz="2400" dirty="0" err="1" smtClean="0">
                <a:latin typeface="Museo Sans 300"/>
              </a:rPr>
              <a:t>the</a:t>
            </a:r>
            <a:r>
              <a:rPr lang="es-MX" sz="2400" dirty="0" smtClean="0">
                <a:latin typeface="Museo Sans 300"/>
              </a:rPr>
              <a:t> </a:t>
            </a:r>
            <a:r>
              <a:rPr lang="es-MX" sz="2400" dirty="0" err="1" smtClean="0">
                <a:latin typeface="Museo Sans 300"/>
              </a:rPr>
              <a:t>rainfall</a:t>
            </a:r>
            <a:r>
              <a:rPr lang="es-MX" sz="2400" dirty="0" smtClean="0">
                <a:latin typeface="Museo Sans 300"/>
              </a:rPr>
              <a:t> </a:t>
            </a:r>
            <a:r>
              <a:rPr lang="es-MX" sz="2400" dirty="0" err="1" smtClean="0">
                <a:latin typeface="Museo Sans 300"/>
              </a:rPr>
              <a:t>conditions</a:t>
            </a:r>
            <a:r>
              <a:rPr lang="es-MX" sz="2400" dirty="0" smtClean="0">
                <a:latin typeface="Museo Sans 300"/>
              </a:rPr>
              <a:t> </a:t>
            </a:r>
            <a:r>
              <a:rPr lang="es-MX" sz="2400" dirty="0" err="1" smtClean="0">
                <a:latin typeface="Museo Sans 300"/>
              </a:rPr>
              <a:t>reconstruction</a:t>
            </a:r>
            <a:r>
              <a:rPr lang="es-MX" sz="2400" dirty="0" smtClean="0">
                <a:latin typeface="Museo Sans 300"/>
              </a:rPr>
              <a:t>, </a:t>
            </a:r>
            <a:r>
              <a:rPr lang="es-MX" sz="2400" dirty="0" err="1" smtClean="0">
                <a:latin typeface="Museo Sans 300"/>
              </a:rPr>
              <a:t>after</a:t>
            </a:r>
            <a:r>
              <a:rPr lang="es-MX" sz="2400" dirty="0" smtClean="0">
                <a:latin typeface="Museo Sans 300"/>
              </a:rPr>
              <a:t> a trial and error </a:t>
            </a:r>
            <a:r>
              <a:rPr lang="es-MX" sz="2400" dirty="0" err="1" smtClean="0">
                <a:latin typeface="Museo Sans 300"/>
              </a:rPr>
              <a:t>process</a:t>
            </a:r>
            <a:r>
              <a:rPr lang="es-MX" sz="2400" dirty="0" smtClean="0">
                <a:latin typeface="Museo Sans 300"/>
              </a:rPr>
              <a:t>.</a:t>
            </a:r>
          </a:p>
          <a:p>
            <a:pPr algn="just"/>
            <a:r>
              <a:rPr lang="es-MX" sz="2400" dirty="0" err="1" smtClean="0">
                <a:latin typeface="Museo Sans 300"/>
              </a:rPr>
              <a:t>The</a:t>
            </a:r>
            <a:r>
              <a:rPr lang="es-MX" sz="2400" dirty="0" smtClean="0">
                <a:latin typeface="Museo Sans 300"/>
              </a:rPr>
              <a:t> </a:t>
            </a:r>
            <a:r>
              <a:rPr lang="es-MX" sz="2400" dirty="0" err="1" smtClean="0">
                <a:latin typeface="Museo Sans 300"/>
              </a:rPr>
              <a:t>results</a:t>
            </a:r>
            <a:r>
              <a:rPr lang="es-MX" sz="2400" dirty="0" smtClean="0">
                <a:latin typeface="Museo Sans 300"/>
              </a:rPr>
              <a:t> </a:t>
            </a:r>
            <a:r>
              <a:rPr lang="es-MX" sz="2400" dirty="0" err="1" smtClean="0">
                <a:latin typeface="Museo Sans 300"/>
              </a:rPr>
              <a:t>were</a:t>
            </a:r>
            <a:r>
              <a:rPr lang="es-MX" sz="2400" dirty="0" smtClean="0">
                <a:latin typeface="Museo Sans 300"/>
              </a:rPr>
              <a:t> </a:t>
            </a:r>
            <a:r>
              <a:rPr lang="es-MX" sz="2400" dirty="0" err="1" smtClean="0">
                <a:latin typeface="Museo Sans 300"/>
              </a:rPr>
              <a:t>validated</a:t>
            </a:r>
            <a:r>
              <a:rPr lang="es-MX" sz="2400" dirty="0" smtClean="0">
                <a:latin typeface="Museo Sans 300"/>
              </a:rPr>
              <a:t> </a:t>
            </a:r>
            <a:r>
              <a:rPr lang="es-MX" sz="2400" dirty="0" err="1" smtClean="0">
                <a:latin typeface="Museo Sans 300"/>
              </a:rPr>
              <a:t>with</a:t>
            </a:r>
            <a:r>
              <a:rPr lang="es-MX" sz="2400" dirty="0" smtClean="0">
                <a:latin typeface="Museo Sans 300"/>
              </a:rPr>
              <a:t> 63 </a:t>
            </a:r>
            <a:r>
              <a:rPr lang="es-MX" sz="2400" dirty="0" err="1" smtClean="0">
                <a:latin typeface="Museo Sans 300"/>
              </a:rPr>
              <a:t>landslides</a:t>
            </a:r>
            <a:r>
              <a:rPr lang="es-MX" sz="2400" dirty="0" smtClean="0">
                <a:latin typeface="Museo Sans 300"/>
              </a:rPr>
              <a:t> </a:t>
            </a:r>
            <a:r>
              <a:rPr lang="es-MX" sz="2400" dirty="0" err="1" smtClean="0">
                <a:latin typeface="Museo Sans 300"/>
              </a:rPr>
              <a:t>ocurred</a:t>
            </a:r>
            <a:r>
              <a:rPr lang="es-MX" sz="2400" dirty="0" smtClean="0">
                <a:latin typeface="Museo Sans 300"/>
              </a:rPr>
              <a:t> in 2020 </a:t>
            </a:r>
            <a:r>
              <a:rPr lang="es-MX" sz="2400" dirty="0" err="1" smtClean="0">
                <a:latin typeface="Museo Sans 300"/>
              </a:rPr>
              <a:t>that</a:t>
            </a:r>
            <a:r>
              <a:rPr lang="es-MX" sz="2400" dirty="0" smtClean="0">
                <a:latin typeface="Museo Sans 300"/>
              </a:rPr>
              <a:t> </a:t>
            </a:r>
            <a:r>
              <a:rPr lang="es-MX" sz="2400" dirty="0" err="1" smtClean="0">
                <a:latin typeface="Museo Sans 300"/>
              </a:rPr>
              <a:t>were</a:t>
            </a:r>
            <a:r>
              <a:rPr lang="es-MX" sz="2400" dirty="0" smtClean="0">
                <a:latin typeface="Museo Sans 300"/>
              </a:rPr>
              <a:t> </a:t>
            </a:r>
            <a:r>
              <a:rPr lang="es-MX" sz="2400" dirty="0" err="1" smtClean="0">
                <a:latin typeface="Museo Sans 300"/>
              </a:rPr>
              <a:t>not</a:t>
            </a:r>
            <a:r>
              <a:rPr lang="es-MX" sz="2400" dirty="0" smtClean="0">
                <a:latin typeface="Museo Sans 300"/>
              </a:rPr>
              <a:t> </a:t>
            </a:r>
            <a:r>
              <a:rPr lang="es-MX" sz="2400" dirty="0" err="1" smtClean="0">
                <a:latin typeface="Museo Sans 300"/>
              </a:rPr>
              <a:t>used</a:t>
            </a:r>
            <a:r>
              <a:rPr lang="es-MX" sz="2400" dirty="0" smtClean="0">
                <a:latin typeface="Museo Sans 300"/>
              </a:rPr>
              <a:t> to créate </a:t>
            </a:r>
            <a:r>
              <a:rPr lang="es-MX" sz="2400" dirty="0" err="1" smtClean="0">
                <a:latin typeface="Museo Sans 300"/>
              </a:rPr>
              <a:t>the</a:t>
            </a:r>
            <a:r>
              <a:rPr lang="es-MX" sz="2400" dirty="0" smtClean="0">
                <a:latin typeface="Museo Sans 300"/>
              </a:rPr>
              <a:t> </a:t>
            </a:r>
            <a:r>
              <a:rPr lang="es-MX" sz="2400" dirty="0" err="1" smtClean="0">
                <a:latin typeface="Museo Sans 300"/>
              </a:rPr>
              <a:t>thresholds</a:t>
            </a:r>
            <a:endParaRPr lang="es-MX" sz="2400" dirty="0" smtClean="0">
              <a:latin typeface="Museo Sans 300"/>
            </a:endParaRPr>
          </a:p>
          <a:p>
            <a:pPr algn="just"/>
            <a:endParaRPr lang="es-MX" sz="2400" dirty="0">
              <a:latin typeface="Museo Sans 300"/>
            </a:endParaRPr>
          </a:p>
          <a:p>
            <a:endParaRPr lang="es-MX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5829" y="1690688"/>
            <a:ext cx="4836733" cy="330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84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6CEFD4B-84F7-C143-A1EC-64F4BB888D1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" y="5565709"/>
            <a:ext cx="1959429" cy="129229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D7BEA644-8006-C91D-D1E2-AD0EAAB3C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400" b="1" dirty="0" err="1">
                <a:solidFill>
                  <a:srgbClr val="111E60"/>
                </a:solidFill>
                <a:latin typeface="Museo 700" panose="02000000000000000000" pitchFamily="50" charset="0"/>
              </a:rPr>
              <a:t>Results</a:t>
            </a:r>
            <a:endParaRPr lang="es-MX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90688"/>
            <a:ext cx="10624356" cy="398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00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6CEFD4B-84F7-C143-A1EC-64F4BB888D1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" y="5565709"/>
            <a:ext cx="1959429" cy="129229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D7BEA644-8006-C91D-D1E2-AD0EAAB3C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71" y="35031"/>
            <a:ext cx="10515600" cy="1325563"/>
          </a:xfrm>
        </p:spPr>
        <p:txBody>
          <a:bodyPr>
            <a:normAutofit/>
          </a:bodyPr>
          <a:lstStyle/>
          <a:p>
            <a:r>
              <a:rPr lang="es-MX" sz="4400" b="1" dirty="0" err="1">
                <a:solidFill>
                  <a:srgbClr val="111E60"/>
                </a:solidFill>
                <a:latin typeface="Museo 700" panose="02000000000000000000" pitchFamily="50" charset="0"/>
              </a:rPr>
              <a:t>Validation</a:t>
            </a:r>
            <a:endParaRPr lang="es-MX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5" r="10823"/>
          <a:stretch/>
        </p:blipFill>
        <p:spPr>
          <a:xfrm>
            <a:off x="1146412" y="1130457"/>
            <a:ext cx="5093624" cy="473807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36" y="1153234"/>
            <a:ext cx="5551553" cy="505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60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6CEFD4B-84F7-C143-A1EC-64F4BB888D1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" y="5565709"/>
            <a:ext cx="1959429" cy="129229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D7BEA644-8006-C91D-D1E2-AD0EAAB3C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84" y="223645"/>
            <a:ext cx="10515600" cy="960603"/>
          </a:xfrm>
        </p:spPr>
        <p:txBody>
          <a:bodyPr>
            <a:normAutofit/>
          </a:bodyPr>
          <a:lstStyle/>
          <a:p>
            <a:r>
              <a:rPr lang="es-MX" sz="4400" b="1" dirty="0" err="1" smtClean="0">
                <a:solidFill>
                  <a:srgbClr val="111E60"/>
                </a:solidFill>
                <a:latin typeface="Museo 700" panose="02000000000000000000" pitchFamily="50" charset="0"/>
              </a:rPr>
              <a:t>Comparison</a:t>
            </a:r>
            <a:r>
              <a:rPr lang="es-MX" sz="4400" b="1" dirty="0" smtClean="0">
                <a:solidFill>
                  <a:srgbClr val="111E60"/>
                </a:solidFill>
                <a:latin typeface="Museo 700" panose="02000000000000000000" pitchFamily="50" charset="0"/>
              </a:rPr>
              <a:t> </a:t>
            </a:r>
            <a:r>
              <a:rPr lang="es-MX" sz="4400" b="1" dirty="0" err="1" smtClean="0">
                <a:solidFill>
                  <a:srgbClr val="111E60"/>
                </a:solidFill>
                <a:latin typeface="Museo 700" panose="02000000000000000000" pitchFamily="50" charset="0"/>
              </a:rPr>
              <a:t>with</a:t>
            </a:r>
            <a:r>
              <a:rPr lang="es-MX" sz="4400" b="1" dirty="0" smtClean="0">
                <a:solidFill>
                  <a:srgbClr val="111E60"/>
                </a:solidFill>
                <a:latin typeface="Museo 700" panose="02000000000000000000" pitchFamily="50" charset="0"/>
              </a:rPr>
              <a:t> </a:t>
            </a:r>
            <a:r>
              <a:rPr lang="es-MX" sz="4400" b="1" dirty="0" err="1" smtClean="0">
                <a:solidFill>
                  <a:srgbClr val="111E60"/>
                </a:solidFill>
                <a:latin typeface="Museo 700" panose="02000000000000000000" pitchFamily="50" charset="0"/>
              </a:rPr>
              <a:t>other</a:t>
            </a:r>
            <a:r>
              <a:rPr lang="es-MX" sz="4400" b="1" dirty="0" smtClean="0">
                <a:solidFill>
                  <a:srgbClr val="111E60"/>
                </a:solidFill>
                <a:latin typeface="Museo 700" panose="02000000000000000000" pitchFamily="50" charset="0"/>
              </a:rPr>
              <a:t> </a:t>
            </a:r>
            <a:r>
              <a:rPr lang="es-MX" sz="4400" b="1" dirty="0" err="1" smtClean="0">
                <a:solidFill>
                  <a:srgbClr val="111E60"/>
                </a:solidFill>
                <a:latin typeface="Museo 700" panose="02000000000000000000" pitchFamily="50" charset="0"/>
              </a:rPr>
              <a:t>thresholds</a:t>
            </a:r>
            <a:endParaRPr lang="es-MX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7912" y="1006828"/>
            <a:ext cx="7847527" cy="567375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CCA1AC2-83AC-4594-B8F4-038090FE0822}"/>
              </a:ext>
            </a:extLst>
          </p:cNvPr>
          <p:cNvSpPr txBox="1"/>
          <p:nvPr/>
        </p:nvSpPr>
        <p:spPr>
          <a:xfrm>
            <a:off x="2961828" y="1646078"/>
            <a:ext cx="43766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s-MX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Caine</a:t>
            </a:r>
            <a:r>
              <a:rPr lang="es-MX" sz="1200" b="1" dirty="0">
                <a:latin typeface="Arial" panose="020B0604020202020204" pitchFamily="34" charset="0"/>
                <a:cs typeface="Arial" panose="020B0604020202020204" pitchFamily="34" charset="0"/>
              </a:rPr>
              <a:t> (1980), Global</a:t>
            </a:r>
          </a:p>
          <a:p>
            <a:pPr marL="228600" indent="-228600">
              <a:buAutoNum type="arabicPeriod"/>
            </a:pPr>
            <a:r>
              <a:rPr lang="es-MX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Guzzetti</a:t>
            </a:r>
            <a:r>
              <a:rPr lang="es-MX" sz="1200" b="1" dirty="0">
                <a:latin typeface="Arial" panose="020B0604020202020204" pitchFamily="34" charset="0"/>
                <a:cs typeface="Arial" panose="020B0604020202020204" pitchFamily="34" charset="0"/>
              </a:rPr>
              <a:t> et al (2007), Global</a:t>
            </a:r>
          </a:p>
          <a:p>
            <a:pPr marL="228600" indent="-228600">
              <a:buAutoNum type="arabicPeriod"/>
            </a:pP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Perucacci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et al (2017), Italia, 5% </a:t>
            </a:r>
          </a:p>
          <a:p>
            <a:pPr marL="228600" indent="-228600">
              <a:buAutoNum type="arabicPeriod"/>
            </a:pP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Melillo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et al (2018), Liguria, Italia, 5%</a:t>
            </a:r>
          </a:p>
          <a:p>
            <a:pPr marL="228600" indent="-228600">
              <a:buAutoNum type="arabicPeriod"/>
            </a:pP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Gariano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et al (2015), Sicilia, Italia, 5%</a:t>
            </a:r>
          </a:p>
          <a:p>
            <a:pPr marL="228600" indent="-228600">
              <a:buAutoNum type="arabicPeriod"/>
            </a:pP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Garcia y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Axelsson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(2015), Tegucigalpa, Honduras </a:t>
            </a: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MX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duration</a:t>
            </a: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days</a:t>
            </a: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MX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20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6CEFD4B-84F7-C143-A1EC-64F4BB888D1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" y="5565709"/>
            <a:ext cx="1959429" cy="129229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D7BEA644-8006-C91D-D1E2-AD0EAAB3C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400" b="1" dirty="0" err="1" smtClean="0">
                <a:solidFill>
                  <a:srgbClr val="111E60"/>
                </a:solidFill>
                <a:latin typeface="Museo 700" panose="02000000000000000000" pitchFamily="50" charset="0"/>
              </a:rPr>
              <a:t>References</a:t>
            </a:r>
            <a:endParaRPr lang="es-MX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35E7A8-9EC4-37FE-0D5A-EA4925ED5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sz="2400" dirty="0">
                <a:latin typeface="Museo Sans 300"/>
              </a:rPr>
              <a:t>Caine, N. (1980) The Rainfall Intensity: Duration Control of Shallow Landslides and Debris Flows. </a:t>
            </a:r>
            <a:r>
              <a:rPr lang="en-US" sz="2400" dirty="0" err="1">
                <a:latin typeface="Museo Sans 300"/>
              </a:rPr>
              <a:t>Geografiska</a:t>
            </a:r>
            <a:r>
              <a:rPr lang="en-US" sz="2400" dirty="0">
                <a:latin typeface="Museo Sans 300"/>
              </a:rPr>
              <a:t> </a:t>
            </a:r>
            <a:r>
              <a:rPr lang="en-US" sz="2400" dirty="0" err="1">
                <a:latin typeface="Museo Sans 300"/>
              </a:rPr>
              <a:t>Annaler</a:t>
            </a:r>
            <a:r>
              <a:rPr lang="en-US" sz="2400" dirty="0">
                <a:latin typeface="Museo Sans 300"/>
              </a:rPr>
              <a:t>, 62, </a:t>
            </a:r>
            <a:r>
              <a:rPr lang="en-US" sz="2400" dirty="0" smtClean="0">
                <a:latin typeface="Museo Sans 300"/>
              </a:rPr>
              <a:t>23-27. https</a:t>
            </a:r>
            <a:r>
              <a:rPr lang="en-US" sz="2400" dirty="0">
                <a:latin typeface="Museo Sans 300"/>
              </a:rPr>
              <a:t>://doi.org/10.2307/520449</a:t>
            </a:r>
            <a:endParaRPr lang="es-MX" sz="2400" dirty="0">
              <a:latin typeface="Museo Sans 300"/>
            </a:endParaRPr>
          </a:p>
          <a:p>
            <a:pPr algn="just"/>
            <a:r>
              <a:rPr lang="es-MX" sz="2400" dirty="0" err="1" smtClean="0">
                <a:latin typeface="Museo Sans 300"/>
              </a:rPr>
              <a:t>Melillo</a:t>
            </a:r>
            <a:r>
              <a:rPr lang="es-MX" sz="2400" dirty="0">
                <a:latin typeface="Museo Sans 300"/>
              </a:rPr>
              <a:t>, M., </a:t>
            </a:r>
            <a:r>
              <a:rPr lang="es-MX" sz="2400" dirty="0" err="1">
                <a:latin typeface="Museo Sans 300"/>
              </a:rPr>
              <a:t>Brunetti</a:t>
            </a:r>
            <a:r>
              <a:rPr lang="es-MX" sz="2400" dirty="0">
                <a:latin typeface="Museo Sans 300"/>
              </a:rPr>
              <a:t> M.T., </a:t>
            </a:r>
            <a:r>
              <a:rPr lang="es-MX" sz="2400" dirty="0" err="1">
                <a:latin typeface="Museo Sans 300"/>
              </a:rPr>
              <a:t>Peruccacci</a:t>
            </a:r>
            <a:r>
              <a:rPr lang="es-MX" sz="2400" dirty="0">
                <a:latin typeface="Museo Sans 300"/>
              </a:rPr>
              <a:t> S.., </a:t>
            </a:r>
            <a:r>
              <a:rPr lang="es-MX" sz="2400" dirty="0" err="1">
                <a:latin typeface="Museo Sans 300"/>
              </a:rPr>
              <a:t>Gariano</a:t>
            </a:r>
            <a:r>
              <a:rPr lang="es-MX" sz="2400" dirty="0">
                <a:latin typeface="Museo Sans 300"/>
              </a:rPr>
              <a:t> S.L., </a:t>
            </a:r>
            <a:r>
              <a:rPr lang="es-MX" sz="2400" dirty="0" err="1">
                <a:latin typeface="Museo Sans 300"/>
              </a:rPr>
              <a:t>Roccati</a:t>
            </a:r>
            <a:r>
              <a:rPr lang="es-MX" sz="2400" dirty="0">
                <a:latin typeface="Museo Sans 300"/>
              </a:rPr>
              <a:t> A., </a:t>
            </a:r>
            <a:r>
              <a:rPr lang="es-MX" sz="2400" dirty="0" err="1">
                <a:latin typeface="Museo Sans 300"/>
              </a:rPr>
              <a:t>Guzzetti</a:t>
            </a:r>
            <a:r>
              <a:rPr lang="es-MX" sz="2400" dirty="0">
                <a:latin typeface="Museo Sans 300"/>
              </a:rPr>
              <a:t> F. (2018) CTRL-T: a </a:t>
            </a:r>
            <a:r>
              <a:rPr lang="es-MX" sz="2400" dirty="0" err="1">
                <a:latin typeface="Museo Sans 300"/>
              </a:rPr>
              <a:t>tool</a:t>
            </a:r>
            <a:r>
              <a:rPr lang="es-MX" sz="2400" dirty="0">
                <a:latin typeface="Museo Sans 300"/>
              </a:rPr>
              <a:t> </a:t>
            </a:r>
            <a:r>
              <a:rPr lang="es-MX" sz="2400" dirty="0" err="1">
                <a:latin typeface="Museo Sans 300"/>
              </a:rPr>
              <a:t>for</a:t>
            </a:r>
            <a:r>
              <a:rPr lang="es-MX" sz="2400" dirty="0">
                <a:latin typeface="Museo Sans 300"/>
              </a:rPr>
              <a:t> </a:t>
            </a:r>
            <a:r>
              <a:rPr lang="es-MX" sz="2400" dirty="0" err="1">
                <a:latin typeface="Museo Sans 300"/>
              </a:rPr>
              <a:t>the</a:t>
            </a:r>
            <a:r>
              <a:rPr lang="es-MX" sz="2400" dirty="0">
                <a:latin typeface="Museo Sans 300"/>
              </a:rPr>
              <a:t> </a:t>
            </a:r>
            <a:r>
              <a:rPr lang="es-MX" sz="2400" dirty="0" err="1">
                <a:latin typeface="Museo Sans 300"/>
              </a:rPr>
              <a:t>automatic</a:t>
            </a:r>
            <a:r>
              <a:rPr lang="es-MX" sz="2400" dirty="0">
                <a:latin typeface="Museo Sans 300"/>
              </a:rPr>
              <a:t> </a:t>
            </a:r>
            <a:r>
              <a:rPr lang="es-MX" sz="2400" dirty="0" err="1">
                <a:latin typeface="Museo Sans 300"/>
              </a:rPr>
              <a:t>calculation</a:t>
            </a:r>
            <a:r>
              <a:rPr lang="es-MX" sz="2400" dirty="0">
                <a:latin typeface="Museo Sans 300"/>
              </a:rPr>
              <a:t> of </a:t>
            </a:r>
            <a:r>
              <a:rPr lang="es-MX" sz="2400" dirty="0" err="1">
                <a:latin typeface="Museo Sans 300"/>
              </a:rPr>
              <a:t>rainfall</a:t>
            </a:r>
            <a:r>
              <a:rPr lang="es-MX" sz="2400" dirty="0">
                <a:latin typeface="Museo Sans 300"/>
              </a:rPr>
              <a:t> </a:t>
            </a:r>
            <a:r>
              <a:rPr lang="es-MX" sz="2400" dirty="0" err="1">
                <a:latin typeface="Museo Sans 300"/>
              </a:rPr>
              <a:t>thresholds</a:t>
            </a:r>
            <a:r>
              <a:rPr lang="es-MX" sz="2400" dirty="0">
                <a:latin typeface="Museo Sans 300"/>
              </a:rPr>
              <a:t> </a:t>
            </a:r>
            <a:r>
              <a:rPr lang="es-MX" sz="2400" dirty="0" err="1">
                <a:latin typeface="Museo Sans 300"/>
              </a:rPr>
              <a:t>for</a:t>
            </a:r>
            <a:r>
              <a:rPr lang="es-MX" sz="2400" dirty="0">
                <a:latin typeface="Museo Sans 300"/>
              </a:rPr>
              <a:t> </a:t>
            </a:r>
            <a:r>
              <a:rPr lang="es-MX" sz="2400" dirty="0" err="1">
                <a:latin typeface="Museo Sans 300"/>
              </a:rPr>
              <a:t>landslide</a:t>
            </a:r>
            <a:r>
              <a:rPr lang="es-MX" sz="2400" dirty="0">
                <a:latin typeface="Museo Sans 300"/>
              </a:rPr>
              <a:t> </a:t>
            </a:r>
            <a:r>
              <a:rPr lang="es-MX" sz="2400" dirty="0" err="1">
                <a:latin typeface="Museo Sans 300"/>
              </a:rPr>
              <a:t>occurrence</a:t>
            </a:r>
            <a:r>
              <a:rPr lang="es-MX" sz="2400" dirty="0">
                <a:latin typeface="Museo Sans 300"/>
              </a:rPr>
              <a:t>. </a:t>
            </a:r>
            <a:r>
              <a:rPr lang="es-MX" sz="2400" dirty="0" err="1">
                <a:latin typeface="Museo Sans 300"/>
              </a:rPr>
              <a:t>Environmental</a:t>
            </a:r>
            <a:r>
              <a:rPr lang="es-MX" sz="2400" dirty="0">
                <a:latin typeface="Museo Sans 300"/>
              </a:rPr>
              <a:t> </a:t>
            </a:r>
            <a:r>
              <a:rPr lang="es-MX" sz="2400" dirty="0" err="1">
                <a:latin typeface="Museo Sans 300"/>
              </a:rPr>
              <a:t>Modelling</a:t>
            </a:r>
            <a:r>
              <a:rPr lang="es-MX" sz="2400" dirty="0">
                <a:latin typeface="Museo Sans 300"/>
              </a:rPr>
              <a:t> &amp; Software 105 230–243, https://doi.org/ </a:t>
            </a:r>
            <a:r>
              <a:rPr lang="es-MX" sz="2400" dirty="0" smtClean="0">
                <a:latin typeface="Museo Sans 300"/>
              </a:rPr>
              <a:t>10.1016/j.envsoft.2018.03.024</a:t>
            </a:r>
          </a:p>
          <a:p>
            <a:pPr algn="just"/>
            <a:r>
              <a:rPr lang="it-IT" sz="2500" dirty="0">
                <a:latin typeface="Museo Sans 300"/>
              </a:rPr>
              <a:t>Garcia-Urquia, E. &amp; Axelsson, K. (2015). Rainfall thresholds for the occurrence of urban landslides in Tegucigalpa, Honduras: An application of the critical rainfall intensity. Geografiska Annaler. Series A, Physical Geography, 97(1), 61-83</a:t>
            </a:r>
          </a:p>
          <a:p>
            <a:pPr algn="just"/>
            <a:r>
              <a:rPr lang="it-IT" sz="2500" dirty="0" smtClean="0">
                <a:latin typeface="Museo Sans 300"/>
              </a:rPr>
              <a:t>Gariano </a:t>
            </a:r>
            <a:r>
              <a:rPr lang="it-IT" sz="2500" dirty="0">
                <a:latin typeface="Museo Sans 300"/>
              </a:rPr>
              <a:t>S.L., Brunetti, M.T., Iovine, G., Melillo, M., Peruccacci, S., Terranova, O., Vennari, C., </a:t>
            </a:r>
            <a:r>
              <a:rPr lang="en-US" sz="2500" dirty="0">
                <a:latin typeface="Museo Sans 300"/>
              </a:rPr>
              <a:t>Guzzetti, F. (2015). Calibration and validation of rainfall thresholds for shallow landslide forecasting in Sicily, southern Italy. Geomorphology 228:653–665.</a:t>
            </a:r>
          </a:p>
          <a:p>
            <a:pPr algn="just"/>
            <a:r>
              <a:rPr lang="en-US" sz="2400" dirty="0" smtClean="0">
                <a:latin typeface="Museo Sans 300"/>
              </a:rPr>
              <a:t>Guzzetti</a:t>
            </a:r>
            <a:r>
              <a:rPr lang="en-US" sz="2400" dirty="0">
                <a:latin typeface="Museo Sans 300"/>
              </a:rPr>
              <a:t>, F., </a:t>
            </a:r>
            <a:r>
              <a:rPr lang="en-US" sz="2400" dirty="0" err="1">
                <a:latin typeface="Museo Sans 300"/>
              </a:rPr>
              <a:t>Peruccacci</a:t>
            </a:r>
            <a:r>
              <a:rPr lang="en-US" sz="2400" dirty="0">
                <a:latin typeface="Museo Sans 300"/>
              </a:rPr>
              <a:t>, S., Rossi, M. et al (2007). Rainfall thresholds for the initiation of landslides in central and southern Europe. </a:t>
            </a:r>
            <a:r>
              <a:rPr lang="en-US" sz="2400" dirty="0" err="1">
                <a:latin typeface="Museo Sans 300"/>
              </a:rPr>
              <a:t>Meteorol</a:t>
            </a:r>
            <a:r>
              <a:rPr lang="en-US" sz="2400" dirty="0">
                <a:latin typeface="Museo Sans 300"/>
              </a:rPr>
              <a:t>. Atmos. Phys. 98, 239–267. </a:t>
            </a:r>
            <a:r>
              <a:rPr lang="en-US" sz="2400" dirty="0">
                <a:latin typeface="Museo Sans 300"/>
                <a:hlinkClick r:id="rId3"/>
              </a:rPr>
              <a:t>https://</a:t>
            </a:r>
            <a:r>
              <a:rPr lang="en-US" sz="2400" dirty="0" smtClean="0">
                <a:latin typeface="Museo Sans 300"/>
                <a:hlinkClick r:id="rId3"/>
              </a:rPr>
              <a:t>doi.org/10.1007/s00703-007-0262</a:t>
            </a:r>
            <a:endParaRPr lang="en-US" sz="2400" dirty="0" smtClean="0">
              <a:latin typeface="Museo Sans 300"/>
            </a:endParaRPr>
          </a:p>
          <a:p>
            <a:pPr algn="just"/>
            <a:r>
              <a:rPr lang="en-US" sz="2500" dirty="0" err="1">
                <a:latin typeface="Museo Sans 300"/>
              </a:rPr>
              <a:t>Peruccacci</a:t>
            </a:r>
            <a:r>
              <a:rPr lang="en-US" sz="2500" dirty="0">
                <a:latin typeface="Museo Sans 300"/>
              </a:rPr>
              <a:t>, S., Brunetti, M. T., </a:t>
            </a:r>
            <a:r>
              <a:rPr lang="en-US" sz="2500" dirty="0" err="1">
                <a:latin typeface="Museo Sans 300"/>
              </a:rPr>
              <a:t>Gariano</a:t>
            </a:r>
            <a:r>
              <a:rPr lang="en-US" sz="2500" dirty="0">
                <a:latin typeface="Museo Sans 300"/>
              </a:rPr>
              <a:t>, S. L., </a:t>
            </a:r>
            <a:r>
              <a:rPr lang="en-US" sz="2500" dirty="0" err="1">
                <a:latin typeface="Museo Sans 300"/>
              </a:rPr>
              <a:t>Melillo</a:t>
            </a:r>
            <a:r>
              <a:rPr lang="en-US" sz="2500" dirty="0">
                <a:latin typeface="Museo Sans 300"/>
              </a:rPr>
              <a:t>, M., Rossi, M., &amp; Guzzetti, F. (2017). Rainfall thresholds for possible landslide occurrence in Italy. Geomorphology, 290, 39-57.</a:t>
            </a:r>
          </a:p>
          <a:p>
            <a:pPr algn="just"/>
            <a:endParaRPr lang="en-US" sz="2400" dirty="0" smtClean="0">
              <a:latin typeface="Museo Sans 300"/>
            </a:endParaRPr>
          </a:p>
          <a:p>
            <a:endParaRPr lang="en-US" sz="2400" dirty="0">
              <a:latin typeface="Museo Sans 300"/>
            </a:endParaRPr>
          </a:p>
          <a:p>
            <a:endParaRPr lang="es-MX" sz="2400" dirty="0">
              <a:latin typeface="Museo Sans 300"/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7692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BCFB979-4635-0240-9094-222F5ECE1E6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357" y="2370040"/>
            <a:ext cx="3211286" cy="211791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EA9A5D7-894F-4B4E-ABD0-29763BB4B2F2}"/>
              </a:ext>
            </a:extLst>
          </p:cNvPr>
          <p:cNvSpPr txBox="1"/>
          <p:nvPr/>
        </p:nvSpPr>
        <p:spPr>
          <a:xfrm>
            <a:off x="4648171" y="4257126"/>
            <a:ext cx="3485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Museo Sans 300"/>
              </a:rPr>
              <a:t>mreyes@marn.gob.sv</a:t>
            </a:r>
          </a:p>
        </p:txBody>
      </p:sp>
    </p:spTree>
    <p:extLst>
      <p:ext uri="{BB962C8B-B14F-4D97-AF65-F5344CB8AC3E}">
        <p14:creationId xmlns:p14="http://schemas.microsoft.com/office/powerpoint/2010/main" val="34351930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951</TotalTime>
  <Words>433</Words>
  <Application>Microsoft Office PowerPoint</Application>
  <PresentationFormat>Panorámica</PresentationFormat>
  <Paragraphs>41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Museo 700</vt:lpstr>
      <vt:lpstr>Museo Sans 300</vt:lpstr>
      <vt:lpstr>Tema de Office</vt:lpstr>
      <vt:lpstr>Presentación de PowerPoint</vt:lpstr>
      <vt:lpstr>El Salvador at a glance</vt:lpstr>
      <vt:lpstr>Data</vt:lpstr>
      <vt:lpstr>Methodology</vt:lpstr>
      <vt:lpstr>Results</vt:lpstr>
      <vt:lpstr>Validation</vt:lpstr>
      <vt:lpstr>Comparison with other thresholds</vt:lpstr>
      <vt:lpstr>References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Karen Carias</dc:creator>
  <cp:lastModifiedBy>Mario Reyes</cp:lastModifiedBy>
  <cp:revision>44</cp:revision>
  <dcterms:created xsi:type="dcterms:W3CDTF">2020-08-17T23:35:56Z</dcterms:created>
  <dcterms:modified xsi:type="dcterms:W3CDTF">2022-05-24T10:40:17Z</dcterms:modified>
</cp:coreProperties>
</file>