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7" r:id="rId4"/>
    <p:sldId id="264" r:id="rId5"/>
    <p:sldId id="265" r:id="rId6"/>
    <p:sldId id="263" r:id="rId7"/>
    <p:sldId id="266" r:id="rId8"/>
    <p:sldId id="26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00"/>
    <a:srgbClr val="296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3" autoAdjust="0"/>
  </p:normalViewPr>
  <p:slideViewPr>
    <p:cSldViewPr snapToGrid="0">
      <p:cViewPr varScale="1">
        <p:scale>
          <a:sx n="84" d="100"/>
          <a:sy n="84" d="100"/>
        </p:scale>
        <p:origin x="629" y="8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045A-C2DD-4440-AFA9-23913D330DA7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B08A-BF03-45C3-946F-BEE2CD5D4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4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B08A-BF03-45C3-946F-BEE2CD5D41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3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8D9A-F478-483E-943B-01016F41B6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5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8D9A-F478-483E-943B-01016F41B6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34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EB08A-BF03-45C3-946F-BEE2CD5D41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9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8D9A-F478-483E-943B-01016F41B6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1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77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2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4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7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8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5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0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38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1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85F0-EAB6-4DBA-BD21-6BF8E2523E7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E78D-782C-46BE-98B5-3F7D8762E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1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1673" y="1974610"/>
            <a:ext cx="10982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600" b="1" kern="1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Strike-slip motion in the Late Mesozoic on the East Asian continental margin: Insight from 3-D numerical models with the Tan-Lu fault</a:t>
            </a:r>
            <a:endParaRPr lang="zh-CN" altLang="zh-CN" sz="3600" b="1" kern="1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7" y="0"/>
            <a:ext cx="2145723" cy="1543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18" y="175206"/>
            <a:ext cx="4435224" cy="12497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00250" y="4389120"/>
            <a:ext cx="766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Meng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Ting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Lijun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Deng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Peng Guo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7840" y="4957495"/>
            <a:ext cx="8244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0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1.Southern </a:t>
            </a:r>
            <a:r>
              <a:rPr lang="en-US" altLang="zh-CN" sz="2000" kern="100" dirty="0">
                <a:latin typeface="Arial" panose="020B0604020202020204" pitchFamily="34" charset="0"/>
                <a:cs typeface="Arial" panose="020B0604020202020204" pitchFamily="34" charset="0"/>
              </a:rPr>
              <a:t>University of Science and Technology Shenzhen 518055</a:t>
            </a:r>
            <a:endParaRPr lang="zh-CN" altLang="zh-CN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34950" y="5890714"/>
            <a:ext cx="7252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Correspondence to: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Zhou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11930418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@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mail.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sustech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.edu.cn</a:t>
            </a:r>
          </a:p>
        </p:txBody>
      </p:sp>
      <p:sp>
        <p:nvSpPr>
          <p:cNvPr id="3" name="矩形 2"/>
          <p:cNvSpPr/>
          <p:nvPr/>
        </p:nvSpPr>
        <p:spPr>
          <a:xfrm>
            <a:off x="7416751" y="568369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EGU22-6782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8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611" y="1761565"/>
            <a:ext cx="5236982" cy="39277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5308" y="5690796"/>
            <a:ext cx="413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1</a:t>
            </a:r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ain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tectonic features of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East Asian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8014" y="575221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2.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Plate reconstruction ( Yang et al. 2020 )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8" name="矩形 7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3" y="1634083"/>
            <a:ext cx="4367699" cy="39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5" name="矩形 4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40737" y="1879330"/>
            <a:ext cx="177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?:</a:t>
            </a:r>
            <a:endParaRPr lang="zh-CN" altLang="en-US" sz="72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1851" y="1963270"/>
            <a:ext cx="849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formation mechanism of the large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strike-motion of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Tan-Lu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fault in the Late Mesozoic?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6030" y="3924926"/>
            <a:ext cx="849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Main Previous studies: </a:t>
            </a: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paleo-Pacific NNW-ward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subduction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76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11" name="矩形 10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3768" r="7262" b="-1621"/>
          <a:stretch/>
        </p:blipFill>
        <p:spPr>
          <a:xfrm>
            <a:off x="190555" y="1574078"/>
            <a:ext cx="8114732" cy="34067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39498" y="5226442"/>
            <a:ext cx="6590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paleo-Pacific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motion history in the trench‐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arallel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direction from different 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reconstructions.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38072" y="1785334"/>
            <a:ext cx="33635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average velocity of the </a:t>
            </a:r>
            <a:r>
              <a:rPr lang="en-US" altLang="zh-CN" sz="2000" dirty="0" smtClean="0">
                <a:solidFill>
                  <a:srgbClr val="3333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paleo-Pacific </a:t>
            </a:r>
            <a:r>
              <a:rPr lang="en-US" altLang="zh-CN" sz="2000" dirty="0">
                <a:solidFill>
                  <a:srgbClr val="3333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plate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the trench‐p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arallel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direction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between 150~60Ma</a:t>
            </a:r>
            <a:r>
              <a:rPr lang="en-US" altLang="zh-CN" sz="2000" dirty="0" smtClean="0">
                <a:solidFill>
                  <a:srgbClr val="3333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</a:p>
          <a:p>
            <a:endParaRPr lang="en-US" altLang="zh-CN" sz="2000" dirty="0" smtClean="0">
              <a:solidFill>
                <a:srgbClr val="333333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5.84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cm/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yr</a:t>
            </a:r>
            <a:endParaRPr lang="en-US" altLang="zh-CN" sz="2000" dirty="0" smtClean="0">
              <a:solidFill>
                <a:srgbClr val="333333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000" dirty="0" smtClean="0">
                <a:solidFill>
                  <a:srgbClr val="33333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Matthews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 al.,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2016 )</a:t>
            </a:r>
          </a:p>
          <a:p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5.98cm/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yr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 Müller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 al.,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2019 )</a:t>
            </a:r>
          </a:p>
          <a:p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11" name="矩形 10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6" y="2307999"/>
            <a:ext cx="3942596" cy="1731740"/>
          </a:xfrm>
          <a:prstGeom prst="rect">
            <a:avLst/>
          </a:prstGeom>
        </p:spPr>
      </p:pic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6539127" y="2506542"/>
            <a:ext cx="5225795" cy="2608718"/>
            <a:chOff x="3974172" y="3502485"/>
            <a:chExt cx="5809389" cy="271114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172" y="3502485"/>
              <a:ext cx="5760849" cy="134196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009" y="4981289"/>
              <a:ext cx="5750552" cy="1232337"/>
            </a:xfrm>
            <a:prstGeom prst="rect">
              <a:avLst/>
            </a:prstGeom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860306" y="2320016"/>
            <a:ext cx="357153" cy="1686415"/>
            <a:chOff x="9765792" y="2449107"/>
            <a:chExt cx="709716" cy="335115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792" y="2449107"/>
              <a:ext cx="654413" cy="3351151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0159345" y="3262149"/>
              <a:ext cx="316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519793" y="1135593"/>
            <a:ext cx="55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Reference 3-D experiment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95969" y="1750572"/>
            <a:ext cx="3019064" cy="46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3-D model diagram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93419" y="5449651"/>
            <a:ext cx="5508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Initial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viscosity field and 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compositional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field near the subduction zone.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81442" y="1827668"/>
            <a:ext cx="1909232" cy="4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Profile-map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77091" y="4564033"/>
            <a:ext cx="4939263" cy="1072975"/>
            <a:chOff x="366332" y="4725396"/>
            <a:chExt cx="4939263" cy="107297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32" y="4725396"/>
              <a:ext cx="4939263" cy="107297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3994480" y="490767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Micro-block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6923" y="5698428"/>
            <a:ext cx="4942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compositional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field near the subduction 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zone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experiment with a micro-block on the 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subducting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plate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8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5" name="矩形 4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44002" y="1475642"/>
            <a:ext cx="5592663" cy="2429384"/>
            <a:chOff x="-571400" y="2196930"/>
            <a:chExt cx="5359177" cy="2327206"/>
          </a:xfrm>
        </p:grpSpPr>
        <p:pic>
          <p:nvPicPr>
            <p:cNvPr id="7" name="图片 6"/>
            <p:cNvPicPr preferRelativeResize="0"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400" y="2445355"/>
              <a:ext cx="4298955" cy="2078781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661313" y="2196930"/>
              <a:ext cx="613477" cy="2305390"/>
              <a:chOff x="-72528" y="2190394"/>
              <a:chExt cx="613830" cy="230580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476" y="2572429"/>
                <a:ext cx="225628" cy="192376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2528" y="2190394"/>
                <a:ext cx="613830" cy="411857"/>
              </a:xfrm>
              <a:prstGeom prst="rect">
                <a:avLst/>
              </a:prstGeom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4110188" y="2274759"/>
              <a:ext cx="677589" cy="2215703"/>
              <a:chOff x="404097" y="-468441"/>
              <a:chExt cx="677589" cy="22157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039" y="-149084"/>
                <a:ext cx="173461" cy="1896346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097" y="-468441"/>
                <a:ext cx="677589" cy="317825"/>
              </a:xfrm>
              <a:prstGeom prst="rect">
                <a:avLst/>
              </a:prstGeom>
            </p:spPr>
          </p:pic>
        </p:grp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52842" y="3985471"/>
            <a:ext cx="5210809" cy="1522444"/>
            <a:chOff x="0" y="0"/>
            <a:chExt cx="3732357" cy="1091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91255" cy="10915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182" y="872836"/>
              <a:ext cx="511175" cy="219075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724600" y="1137385"/>
            <a:ext cx="3019064" cy="46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Reference model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5407" y="5762973"/>
            <a:ext cx="5009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 results.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viscosity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field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、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velocity filed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the trench‐p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arallel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direction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stress filed 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35270" y="6064624"/>
            <a:ext cx="524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Figure 2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zh-CN" altLang="en-US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 revolution. velocity filed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the trench‐p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arallel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direction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stress filed 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02221" y="1602888"/>
            <a:ext cx="4450278" cy="4356849"/>
            <a:chOff x="6845251" y="1559857"/>
            <a:chExt cx="4450278" cy="435684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1" r="-422"/>
            <a:stretch/>
          </p:blipFill>
          <p:spPr>
            <a:xfrm>
              <a:off x="6856011" y="2571078"/>
              <a:ext cx="4342700" cy="1163702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6884626" y="3627940"/>
              <a:ext cx="4378630" cy="2288766"/>
              <a:chOff x="7025591" y="3659076"/>
              <a:chExt cx="4549638" cy="239892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5591" y="3659076"/>
                <a:ext cx="4467531" cy="1088345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6346" y="4911904"/>
                <a:ext cx="4473991" cy="113357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5995" y="5793988"/>
                <a:ext cx="619234" cy="264009"/>
              </a:xfrm>
              <a:prstGeom prst="rect">
                <a:avLst/>
              </a:prstGeom>
            </p:spPr>
          </p:pic>
        </p:grp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61" r="-3027"/>
            <a:stretch/>
          </p:blipFill>
          <p:spPr>
            <a:xfrm>
              <a:off x="6845251" y="1559857"/>
              <a:ext cx="4450278" cy="1043492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6987344" y="1149937"/>
            <a:ext cx="38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 with a micro-block</a:t>
            </a:r>
            <a:endParaRPr lang="zh-CN" altLang="en-US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26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11" name="矩形 10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1700" y="1455196"/>
            <a:ext cx="3310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[1] The NNW-ward subduction of the paleo-Pacific leads the strike-slip motion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437459" y="3160157"/>
            <a:ext cx="3284687" cy="132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[2]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weakening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T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 Tan-Lu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fault zone is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 necessary factor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its’ strike-slip motion.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8973" y="4776587"/>
            <a:ext cx="3252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[3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]</a:t>
            </a:r>
            <a:r>
              <a:rPr lang="zh-CN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strike-slip motion can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influenced the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coupling degree between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 plates. </a:t>
            </a:r>
            <a:endParaRPr lang="zh-CN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4437729" y="1215904"/>
            <a:ext cx="6905774" cy="5382173"/>
            <a:chOff x="4437729" y="1215904"/>
            <a:chExt cx="6905774" cy="5382173"/>
          </a:xfrm>
        </p:grpSpPr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4437729" y="1215904"/>
              <a:ext cx="6905774" cy="2653223"/>
              <a:chOff x="4823339" y="1421027"/>
              <a:chExt cx="6371883" cy="24481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52" r="-48"/>
              <a:stretch/>
            </p:blipFill>
            <p:spPr>
              <a:xfrm>
                <a:off x="4823339" y="1433384"/>
                <a:ext cx="3183839" cy="243574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86" r="-229"/>
              <a:stretch/>
            </p:blipFill>
            <p:spPr>
              <a:xfrm>
                <a:off x="8005650" y="1421027"/>
                <a:ext cx="3189572" cy="2448100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4437729" y="3955813"/>
              <a:ext cx="6905774" cy="2642264"/>
              <a:chOff x="4823339" y="4077729"/>
              <a:chExt cx="6520164" cy="2494723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17" r="-50"/>
              <a:stretch/>
            </p:blipFill>
            <p:spPr>
              <a:xfrm>
                <a:off x="4823339" y="4077729"/>
                <a:ext cx="3245623" cy="249472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7717" r="-315"/>
              <a:stretch/>
            </p:blipFill>
            <p:spPr>
              <a:xfrm>
                <a:off x="8089278" y="4077730"/>
                <a:ext cx="3254225" cy="24947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870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6">
            <a:extLst>
              <a:ext uri="{FF2B5EF4-FFF2-40B4-BE49-F238E27FC236}">
                <a16:creationId xmlns:a16="http://schemas.microsoft.com/office/drawing/2014/main" xmlns="" id="{42DA9A8C-0F69-42DE-90C5-FD171555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61530" y="144407"/>
            <a:ext cx="3812642" cy="700556"/>
          </a:xfrm>
          <a:prstGeom prst="rect">
            <a:avLst/>
          </a:prstGeom>
        </p:spPr>
      </p:pic>
      <p:sp>
        <p:nvSpPr>
          <p:cNvPr id="5" name="矩形 4"/>
          <p:cNvSpPr>
            <a:spLocks/>
          </p:cNvSpPr>
          <p:nvPr/>
        </p:nvSpPr>
        <p:spPr>
          <a:xfrm>
            <a:off x="226845" y="996066"/>
            <a:ext cx="11737910" cy="6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1376981"/>
            <a:ext cx="325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Answer</a:t>
            </a: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6777" y="4208929"/>
            <a:ext cx="886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[2]: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paleo-Pacific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subduction could lead large-scale strike-slip motion of the Tan-Lu fault on the continent.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44707" y="2667000"/>
            <a:ext cx="8866093" cy="111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[1]: the paleo-Pacific subduction accompanying trench-parallel component of velocity.</a:t>
            </a:r>
          </a:p>
        </p:txBody>
      </p:sp>
    </p:spTree>
    <p:extLst>
      <p:ext uri="{BB962C8B-B14F-4D97-AF65-F5344CB8AC3E}">
        <p14:creationId xmlns:p14="http://schemas.microsoft.com/office/powerpoint/2010/main" val="74990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322</Words>
  <Application>Microsoft Office PowerPoint</Application>
  <PresentationFormat>宽屏</PresentationFormat>
  <Paragraphs>41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 Unicode MS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208</cp:revision>
  <dcterms:created xsi:type="dcterms:W3CDTF">2022-05-23T15:14:55Z</dcterms:created>
  <dcterms:modified xsi:type="dcterms:W3CDTF">2022-05-25T13:36:53Z</dcterms:modified>
</cp:coreProperties>
</file>