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  <p:sldMasterId id="2147483671" r:id="rId2"/>
  </p:sldMasterIdLst>
  <p:notesMasterIdLst>
    <p:notesMasterId r:id="rId12"/>
  </p:notesMasterIdLst>
  <p:sldIdLst>
    <p:sldId id="390" r:id="rId3"/>
    <p:sldId id="472" r:id="rId4"/>
    <p:sldId id="474" r:id="rId5"/>
    <p:sldId id="488" r:id="rId6"/>
    <p:sldId id="489" r:id="rId7"/>
    <p:sldId id="476" r:id="rId8"/>
    <p:sldId id="484" r:id="rId9"/>
    <p:sldId id="478" r:id="rId10"/>
    <p:sldId id="471" r:id="rId1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" id="{817625CE-6EA1-4E93-A402-9654F2365BD5}">
          <p14:sldIdLst>
            <p14:sldId id="390"/>
          </p14:sldIdLst>
        </p14:section>
        <p14:section name="内容" id="{5B39E124-2655-4EC2-834C-703B97B9ADCB}">
          <p14:sldIdLst>
            <p14:sldId id="472"/>
            <p14:sldId id="474"/>
            <p14:sldId id="488"/>
            <p14:sldId id="489"/>
            <p14:sldId id="476"/>
            <p14:sldId id="484"/>
            <p14:sldId id="478"/>
            <p14:sldId id="4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91">
          <p15:clr>
            <a:srgbClr val="A4A3A4"/>
          </p15:clr>
        </p15:guide>
        <p15:guide id="2" pos="38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qun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1322" autoAdjust="0"/>
  </p:normalViewPr>
  <p:slideViewPr>
    <p:cSldViewPr snapToGrid="0">
      <p:cViewPr varScale="1">
        <p:scale>
          <a:sx n="93" d="100"/>
          <a:sy n="93" d="100"/>
        </p:scale>
        <p:origin x="1230" y="96"/>
      </p:cViewPr>
      <p:guideLst>
        <p:guide orient="horz" pos="2191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78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en-US" altLang="zh-CN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7512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en-US" altLang="zh-CN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90001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en-US" altLang="zh-CN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9367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en-US" altLang="zh-CN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76194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en-US" altLang="zh-CN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7032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en-US" altLang="zh-CN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07348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30EE-E87D-4F27-89FC-B3E51AB36C5A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03F7-736E-4BE7-BF51-7864953F70BC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75C1-F9DD-46F6-9871-83035257D905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5ACF5-FA94-46BD-A9B2-035800059B6E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72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9EBD-2F41-41D8-AE91-3C04940FC21E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545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92F9-B2DB-4B22-A6AB-50C94FD36823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68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0077-D965-4C81-B71D-DBB051E15F9F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24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04D0B-43DD-4F87-84DB-84EB7A6333E1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949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0943-D4CD-46E0-9865-FBA9C09A3249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425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E56F-AC6B-49CB-9455-F90D6915B312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193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A8CD-1BD1-4583-9DEB-5D4F1CDE1248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12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75C1-FC70-45E4-8F86-B3769CF5306B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0E1F-C9D8-4C4E-9BA2-33C55A2098B4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44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F3B-6026-4828-9C7D-5DE5317DA5A5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64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DC53-A94F-4356-9537-273BE401740E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89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12B-27D4-4084-9288-7E2609D6582C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B5-7D84-4389-B438-818CD9E61FC9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6FE4-D928-4F7C-9005-F1C5A9FF64B1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691-32D4-42D0-8DC9-C1A8DC785D3F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88BB-B33F-489A-8737-ED4AF60C8B59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9682-0699-4E78-B792-03CA2CBE7C08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0E7CB-54CD-4E54-9590-BFF0E5A82612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62E77E-A032-4B8C-9476-1FEBFAE2E8BC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B3CD-BAAB-4C50-9560-B64F5A1A424D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2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346557" y="1338517"/>
            <a:ext cx="11530594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20007" y="1952218"/>
            <a:ext cx="1136239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Footlight MT Light" panose="0204060206030A020304" pitchFamily="18" charset="0"/>
                <a:ea typeface="黑体" panose="02010609060101010101" pitchFamily="49" charset="-122"/>
              </a:rPr>
              <a:t>Numerical Simulations of </a:t>
            </a:r>
            <a:endParaRPr lang="en-US" altLang="zh-CN" sz="4800" b="1" dirty="0" smtClean="0">
              <a:solidFill>
                <a:srgbClr val="002060"/>
              </a:solidFill>
              <a:latin typeface="Footlight MT Light" panose="0204060206030A020304" pitchFamily="18" charset="0"/>
              <a:ea typeface="黑体" panose="02010609060101010101" pitchFamily="49" charset="-122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altLang="zh-CN" sz="48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黑体" panose="02010609060101010101" pitchFamily="49" charset="-122"/>
              </a:rPr>
              <a:t>Internal </a:t>
            </a:r>
            <a:r>
              <a:rPr lang="en-US" altLang="zh-CN" sz="4800" b="1" dirty="0">
                <a:solidFill>
                  <a:srgbClr val="002060"/>
                </a:solidFill>
                <a:latin typeface="Footlight MT Light" panose="0204060206030A020304" pitchFamily="18" charset="0"/>
                <a:ea typeface="黑体" panose="02010609060101010101" pitchFamily="49" charset="-122"/>
              </a:rPr>
              <a:t>Solitary Wave Evolution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Footlight MT Light" panose="0204060206030A020304" pitchFamily="18" charset="0"/>
                <a:ea typeface="黑体" panose="02010609060101010101" pitchFamily="49" charset="-122"/>
              </a:rPr>
              <a:t>Beneath an Ice Keel</a:t>
            </a:r>
            <a:endParaRPr lang="zh-CN" altLang="en-US" sz="4800" b="1" dirty="0">
              <a:solidFill>
                <a:srgbClr val="002060"/>
              </a:solidFill>
              <a:latin typeface="Footlight MT Light" panose="0204060206030A020304" pitchFamily="18" charset="0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728" y="402517"/>
            <a:ext cx="3270497" cy="93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 descr="中国科学院大学（横式）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85" y="562252"/>
            <a:ext cx="2929466" cy="6120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-195687" y="4874242"/>
            <a:ext cx="12615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Peiwen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en-US" altLang="zh-CN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1,2,3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Zhenhua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altLang="zh-CN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1,2,3,4,5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Qun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zh-CN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Jia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r>
              <a:rPr lang="en-US" altLang="zh-CN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1,2,3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Baoshu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Yin1</a:t>
            </a:r>
            <a:r>
              <a:rPr lang="en-US" altLang="zh-CN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,2,3,4,5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Robin Robertson</a:t>
            </a:r>
            <a:r>
              <a:rPr lang="en-US" altLang="zh-CN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Quanan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Zheng</a:t>
            </a:r>
            <a:r>
              <a:rPr lang="en-US" altLang="zh-CN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altLang="zh-C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CAS Key Laboratory of Ocean Circulation and Waves, Institute of Oceanology Chinese Academy of Sciences,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Qingdao, China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for Ocean Mega-Science, Chinese Academy of Sciences, Qingdao,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College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of Earth and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Planetary Sciences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, University of Chinese Academy of Sciences, Beijing,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National Laboratory for Marine Science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and Technology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, Qingdao,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CAS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Engineering Laboratory for Marine Ranching, Institute of Oceanology, Chinese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Academy of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Sciences, Qingdao,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MNR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Key Laboratory for Polar Science, Polar Research Institute of China, Shanghai, China,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China-Asean College of Marine Science, Xiamen University Malaysia, </a:t>
            </a:r>
            <a:r>
              <a:rPr lang="en-US" altLang="zh-CN" sz="1050" dirty="0" err="1">
                <a:latin typeface="Arial" panose="020B0604020202020204" pitchFamily="34" charset="0"/>
                <a:cs typeface="Arial" panose="020B0604020202020204" pitchFamily="34" charset="0"/>
              </a:rPr>
              <a:t>Sepang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  <a:p>
            <a:pPr algn="ctr"/>
            <a:r>
              <a:rPr lang="en-US" altLang="zh-CN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of Atmospheric </a:t>
            </a:r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and Oceanic 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Science, University of Maryland, College Park, MD, USA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98" y="86881"/>
            <a:ext cx="4174857" cy="1169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3"/>
    </mc:Choice>
    <mc:Fallback xmlns="">
      <p:transition spd="slow" advTm="3299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05795" y="801573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49085" y="184491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Introduction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6" r="28472"/>
          <a:stretch/>
        </p:blipFill>
        <p:spPr bwMode="auto">
          <a:xfrm>
            <a:off x="1580791" y="4053929"/>
            <a:ext cx="4266822" cy="24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6166414" y="1135489"/>
            <a:ext cx="5786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ISWs in mid and low latitude region:</a:t>
            </a:r>
          </a:p>
          <a:p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Generation: tides, lee-wave mechanism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Evolution: background current, topography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0028" y="3609863"/>
            <a:ext cx="55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ISW generated by interaction of </a:t>
            </a: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barotropic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tide and topography </a:t>
            </a:r>
          </a:p>
          <a:p>
            <a:pPr algn="ctr"/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371" y="6510704"/>
            <a:ext cx="5131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Acoustic observations of internal waves under the sea ice (</a:t>
            </a: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Stranne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2017)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24967" y="3936019"/>
            <a:ext cx="1697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Ice 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左右箭头 5"/>
          <p:cNvSpPr/>
          <p:nvPr/>
        </p:nvSpPr>
        <p:spPr>
          <a:xfrm>
            <a:off x="8322868" y="4035656"/>
            <a:ext cx="1567443" cy="4792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020310" y="3970656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ISWs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8629259" y="3508991"/>
            <a:ext cx="707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zh-CN" altLang="en-US" sz="9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66414" y="3185825"/>
            <a:ext cx="3091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ISWs in High latitude region: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873" y="839860"/>
            <a:ext cx="3144236" cy="278820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77395" y="5818206"/>
            <a:ext cx="5858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ISW theory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8861612" y="4935071"/>
            <a:ext cx="475010" cy="8068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0"/>
    </mc:Choice>
    <mc:Fallback xmlns="">
      <p:transition spd="slow" advTm="6297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05795" y="801573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49085" y="184491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Introduction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8" y="930962"/>
            <a:ext cx="8030353" cy="40806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97681" y="963270"/>
            <a:ext cx="338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Arctic Ocean: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97681" y="1594248"/>
            <a:ext cx="4054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 effect confined by ice cover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tides can not freely propagate</a:t>
            </a:r>
          </a:p>
        </p:txBody>
      </p:sp>
      <p:sp>
        <p:nvSpPr>
          <p:cNvPr id="11" name="下箭头 10"/>
          <p:cNvSpPr/>
          <p:nvPr/>
        </p:nvSpPr>
        <p:spPr>
          <a:xfrm>
            <a:off x="9687214" y="2779824"/>
            <a:ext cx="537882" cy="1069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80218" y="4120620"/>
            <a:ext cx="4211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Freely propagated ISW </a:t>
            </a:r>
          </a:p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sea ice</a:t>
            </a:r>
          </a:p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could be important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1303" y="5707236"/>
            <a:ext cx="1130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configurations of ice keels and the pycnocline are more similar to the evolution of an elevated ISW over a bottom ridge.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3"/>
    </mc:Choice>
    <mc:Fallback xmlns="">
      <p:transition spd="slow" advTm="3750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94" y="705972"/>
            <a:ext cx="6905794" cy="4050573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03" y="902949"/>
            <a:ext cx="4093262" cy="21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381935" y="611841"/>
            <a:ext cx="305556" cy="76648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687491" y="723207"/>
            <a:ext cx="3734412" cy="4987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421903" y="3610129"/>
            <a:ext cx="4217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keel ---- A downward projecting ridge on the underside of the sea ice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91304" y="523304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34594" y="-93778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Results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3288" y="4872717"/>
            <a:ext cx="97923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MITgcm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interaction between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barotropic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tides and ice keel can generate ISWs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ISWs can freely propagated away from the critical latitude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5</a:t>
            </a:fld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391304" y="523304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34594" y="-93778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Results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3288" y="4872717"/>
            <a:ext cx="97923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ISWs including mode-1 and mode-2 ISWs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turbulent dissipation rate is enhanced along the propagation path of ISWs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sensitive to the ice keel depth and amplitude of tidal flow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732" y="818153"/>
            <a:ext cx="5357015" cy="38779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22" y="818153"/>
            <a:ext cx="4725439" cy="38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05795" y="801573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49085" y="184491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Results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5795" y="5196798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Snapshots of density and horizontal velocity at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d) 8 </a:t>
            </a:r>
            <a:r>
              <a:rPr lang="en-US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i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(b, e) 10 </a:t>
            </a:r>
            <a:r>
              <a:rPr lang="en-US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i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(c, f) 10.67 </a:t>
            </a:r>
            <a:r>
              <a:rPr lang="en-US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i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zoom-in plots show the overturning at (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10 </a:t>
            </a:r>
            <a:r>
              <a:rPr lang="en-US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i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 10.67 </a:t>
            </a:r>
            <a:r>
              <a:rPr lang="en-US" altLang="zh-CN" sz="1600" i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i="1" kern="1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i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6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85465" y="2269719"/>
            <a:ext cx="36942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MITgcm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 keel can destabilize the ISW and make it disintegrate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Convectively unstable and a low Richardson number (&lt; 0.1)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overturning, enhanced local mixing and heat transport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6" y="1337021"/>
            <a:ext cx="7743868" cy="37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6"/>
    </mc:Choice>
    <mc:Fallback xmlns="">
      <p:transition spd="slow" advTm="4921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05795" y="801573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49085" y="184491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Results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046" y="4599916"/>
            <a:ext cx="10981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interaction, the turbulent dissipation rate can reach o(10</a:t>
            </a: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near ice keel,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orders higher than the background dissipation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interaction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an area-averaged change in heat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0.54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MJ/m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10.67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flux induced by vertical mixing can reach 30 W/m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heat stores in ocean interior was transport upward by this interaction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85" y="983454"/>
            <a:ext cx="7625374" cy="34345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407569" y="1816540"/>
            <a:ext cx="28843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The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logarithmic turbulent dissipation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rate. Black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 indicate the propagation trails of waves.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the area-averaged change in heat content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ice keel. The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heat flux at 10.67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16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shown in (c) and (d), respectively.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6"/>
    </mc:Choice>
    <mc:Fallback xmlns="">
      <p:transition spd="slow" advTm="5162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05795" y="801573"/>
            <a:ext cx="11037570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  <a:effectLst>
            <a:glow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49085" y="184491"/>
            <a:ext cx="1184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66"/>
                </a:solidFill>
                <a:latin typeface="Footlight MT Light" panose="0204060206030A020304" pitchFamily="18" charset="0"/>
                <a:ea typeface="黑体" panose="02010609060101010101" pitchFamily="49" charset="-122"/>
                <a:sym typeface="+mn-ea"/>
              </a:rPr>
              <a:t>Summary</a:t>
            </a:r>
            <a:endParaRPr lang="zh-CN" altLang="en-US" sz="3200" b="1" dirty="0">
              <a:solidFill>
                <a:srgbClr val="003366"/>
              </a:solidFill>
              <a:latin typeface="Footlight MT Light" panose="0204060206030A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9085" y="1847263"/>
            <a:ext cx="114664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role of 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 keel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generation and evolution of ISW is revealed for the first time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mode-1 and mode-2 ISW could be generated by the interaction between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barotropic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tides and ice keel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 keel depth and amplitude of tidal flow control the generation of ISW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ISWs will destabilize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disintegrate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an ice keel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the energy radiating into secondary waves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Turbulent </a:t>
            </a:r>
            <a:r>
              <a:rPr lang="en-US" altLang="zh-CN" sz="2000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mixing and vertical heat flux are significantly enhanced</a:t>
            </a:r>
            <a:r>
              <a:rPr lang="en-US" altLang="zh-CN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during ISW-ice interactions</a:t>
            </a:r>
            <a:r>
              <a:rPr lang="en-US" altLang="zh-CN" sz="2000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0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00"/>
    </mc:Choice>
    <mc:Fallback xmlns="">
      <p:transition spd="slow" advTm="518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29221" y="2041672"/>
            <a:ext cx="5771292" cy="286231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Thanks!</a:t>
            </a:r>
          </a:p>
          <a:p>
            <a:pPr algn="ctr"/>
            <a:endParaRPr lang="en-US" altLang="zh-CN" sz="6000" b="1" dirty="0">
              <a:solidFill>
                <a:schemeClr val="bg1"/>
              </a:solidFill>
              <a:latin typeface="Centaur" panose="020305040502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Questions?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68" y="96517"/>
            <a:ext cx="3270497" cy="93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图片 12" descr="中国科学院大学（横式）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62" y="258517"/>
            <a:ext cx="2929466" cy="6120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23" y="177199"/>
            <a:ext cx="4174857" cy="11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"/>
    </mc:Choice>
    <mc:Fallback xmlns="">
      <p:transition spd="slow" advTm="182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6793</TotalTime>
  <Words>648</Words>
  <Application>Microsoft Office PowerPoint</Application>
  <PresentationFormat>宽屏</PresentationFormat>
  <Paragraphs>90</Paragraphs>
  <Slides>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6" baseType="lpstr">
      <vt:lpstr>等线</vt:lpstr>
      <vt:lpstr>等线 Light</vt:lpstr>
      <vt:lpstr>黑体</vt:lpstr>
      <vt:lpstr>隶书</vt:lpstr>
      <vt:lpstr>宋体</vt:lpstr>
      <vt:lpstr>微软雅黑</vt:lpstr>
      <vt:lpstr>Arial</vt:lpstr>
      <vt:lpstr>Arial Black</vt:lpstr>
      <vt:lpstr>Calibri</vt:lpstr>
      <vt:lpstr>Centaur</vt:lpstr>
      <vt:lpstr>Constantia</vt:lpstr>
      <vt:lpstr>Footlight MT Light</vt:lpstr>
      <vt:lpstr>Times New Roman</vt:lpstr>
      <vt:lpstr>Wingdings</vt:lpstr>
      <vt:lpstr>Wingdings 2</vt:lpstr>
      <vt:lpstr>流畅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</dc:creator>
  <cp:lastModifiedBy>zpw</cp:lastModifiedBy>
  <cp:revision>326</cp:revision>
  <dcterms:created xsi:type="dcterms:W3CDTF">2017-07-09T08:03:00Z</dcterms:created>
  <dcterms:modified xsi:type="dcterms:W3CDTF">2022-05-25T01:48:29Z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