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0383" r:id="rId1"/>
  </p:sldMasterIdLst>
  <p:notesMasterIdLst>
    <p:notesMasterId r:id="rId16"/>
  </p:notesMasterIdLst>
  <p:handoutMasterIdLst>
    <p:handoutMasterId r:id="rId17"/>
  </p:handoutMasterIdLst>
  <p:sldIdLst>
    <p:sldId id="798" r:id="rId2"/>
    <p:sldId id="831" r:id="rId3"/>
    <p:sldId id="865" r:id="rId4"/>
    <p:sldId id="821" r:id="rId5"/>
    <p:sldId id="856" r:id="rId6"/>
    <p:sldId id="864" r:id="rId7"/>
    <p:sldId id="870" r:id="rId8"/>
    <p:sldId id="871" r:id="rId9"/>
    <p:sldId id="861" r:id="rId10"/>
    <p:sldId id="852" r:id="rId11"/>
    <p:sldId id="869" r:id="rId12"/>
    <p:sldId id="860" r:id="rId13"/>
    <p:sldId id="829" r:id="rId14"/>
    <p:sldId id="80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2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0000"/>
    <a:srgbClr val="C10000"/>
    <a:srgbClr val="0070C0"/>
    <a:srgbClr val="0000FF"/>
    <a:srgbClr val="0000C0"/>
    <a:srgbClr val="00B0F0"/>
    <a:srgbClr val="C5D9CD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439" autoAdjust="0"/>
  </p:normalViewPr>
  <p:slideViewPr>
    <p:cSldViewPr>
      <p:cViewPr varScale="1">
        <p:scale>
          <a:sx n="110" d="100"/>
          <a:sy n="110" d="100"/>
        </p:scale>
        <p:origin x="1132" y="72"/>
      </p:cViewPr>
      <p:guideLst>
        <p:guide orient="horz" pos="2160"/>
        <p:guide pos="2880"/>
        <p:guide pos="2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9188BB-23CB-448B-9B55-EA4EAF59EADF}" type="datetimeFigureOut">
              <a:rPr lang="zh-CN" altLang="en-US"/>
              <a:pPr>
                <a:defRPr/>
              </a:pPr>
              <a:t>2022/5/21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8E8AC2-E812-4BE6-8515-70842971AA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3E7EEA-103F-41EC-A3F4-D384ECCFB4C7}" type="datetimeFigureOut">
              <a:rPr lang="zh-CN" altLang="en-US"/>
              <a:pPr>
                <a:defRPr/>
              </a:pPr>
              <a:t>2022/5/21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191DE12-10B6-4D36-8827-37A7930047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855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1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6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5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1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03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5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2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24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7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6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7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46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F987290-1E1B-45AA-9919-725FAF3F9C59}" type="datetime1">
              <a:rPr lang="zh-CN" altLang="en-US" smtClean="0"/>
              <a:t>2022/5/21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1DE12-10B6-4D36-8827-37A7930047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0" y="2924944"/>
            <a:ext cx="6705600" cy="0"/>
          </a:xfrm>
          <a:prstGeom prst="line">
            <a:avLst/>
          </a:prstGeom>
          <a:noFill/>
          <a:ln w="1905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381000" cy="472440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 rot="5400000">
            <a:off x="0" y="4716463"/>
            <a:ext cx="381000" cy="381000"/>
          </a:xfrm>
          <a:prstGeom prst="rtTriangle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 flipH="1">
            <a:off x="-15875" y="2924944"/>
            <a:ext cx="395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3"/>
            <a:ext cx="7772400" cy="1470025"/>
          </a:xfrm>
        </p:spPr>
        <p:txBody>
          <a:bodyPr/>
          <a:lstStyle>
            <a:lvl1pPr algn="ctr">
              <a:defRPr>
                <a:ea typeface="黑体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pic>
        <p:nvPicPr>
          <p:cNvPr id="14" name="Picture 16" descr="Logo-WuhanUni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6410" y="160979"/>
            <a:ext cx="777090" cy="82009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q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41CB-5FC0-4E84-99F2-50337CC1BA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3" indent="0">
              <a:buNone/>
              <a:defRPr sz="1351"/>
            </a:lvl2pPr>
            <a:lvl3pPr marL="685766" indent="0">
              <a:buNone/>
              <a:defRPr sz="1200"/>
            </a:lvl3pPr>
            <a:lvl4pPr marL="1028649" indent="0">
              <a:buNone/>
              <a:defRPr sz="1051"/>
            </a:lvl4pPr>
            <a:lvl5pPr marL="1371532" indent="0">
              <a:buNone/>
              <a:defRPr sz="1051"/>
            </a:lvl5pPr>
            <a:lvl6pPr marL="1714414" indent="0">
              <a:buNone/>
              <a:defRPr sz="1051"/>
            </a:lvl6pPr>
            <a:lvl7pPr marL="2057297" indent="0">
              <a:buNone/>
              <a:defRPr sz="1051"/>
            </a:lvl7pPr>
            <a:lvl8pPr marL="2400180" indent="0">
              <a:buNone/>
              <a:defRPr sz="1051"/>
            </a:lvl8pPr>
            <a:lvl9pPr marL="2743063" indent="0">
              <a:buNone/>
              <a:defRPr sz="10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05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461127"/>
            <a:ext cx="1038225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7715258" y="6500827"/>
            <a:ext cx="1038225" cy="3571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黑体" pitchFamily="2" charset="-122"/>
              </a:defRPr>
            </a:lvl1pPr>
          </a:lstStyle>
          <a:p>
            <a:pPr>
              <a:defRPr/>
            </a:pPr>
            <a:fld id="{ECA047B8-47C7-47E9-9708-F987528D2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27" name="Line 17"/>
          <p:cNvSpPr>
            <a:spLocks noChangeShapeType="1"/>
          </p:cNvSpPr>
          <p:nvPr/>
        </p:nvSpPr>
        <p:spPr bwMode="auto">
          <a:xfrm>
            <a:off x="6705600" y="6416675"/>
            <a:ext cx="2438400" cy="0"/>
          </a:xfrm>
          <a:prstGeom prst="line">
            <a:avLst/>
          </a:prstGeom>
          <a:noFill/>
          <a:ln w="1905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1063625"/>
            <a:ext cx="6705600" cy="0"/>
          </a:xfrm>
          <a:prstGeom prst="line">
            <a:avLst/>
          </a:prstGeom>
          <a:noFill/>
          <a:ln w="19050">
            <a:solidFill>
              <a:srgbClr val="C1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351"/>
            <a:ext cx="7859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71575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81000" cy="472440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5400000">
            <a:off x="0" y="4716463"/>
            <a:ext cx="381000" cy="381000"/>
          </a:xfrm>
          <a:prstGeom prst="rtTriangle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763000" y="5486400"/>
            <a:ext cx="381000" cy="137160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5400000">
            <a:off x="8763000" y="5105400"/>
            <a:ext cx="381000" cy="381000"/>
          </a:xfrm>
          <a:prstGeom prst="rtTriangle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-15875" y="1052513"/>
            <a:ext cx="3952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8748723" y="6413500"/>
            <a:ext cx="3952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15" name="Picture 16" descr="Logo-WuhanUni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76410" y="160979"/>
            <a:ext cx="777090" cy="820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384" r:id="rId1"/>
    <p:sldLayoutId id="2147490385" r:id="rId2"/>
    <p:sldLayoutId id="2147490386" r:id="rId3"/>
    <p:sldLayoutId id="2147490387" r:id="rId4"/>
    <p:sldLayoutId id="2147490388" r:id="rId5"/>
    <p:sldLayoutId id="2147490389" r:id="rId6"/>
    <p:sldLayoutId id="2147490390" r:id="rId7"/>
    <p:sldLayoutId id="2147490391" r:id="rId8"/>
    <p:sldLayoutId id="2147490392" r:id="rId9"/>
    <p:sldLayoutId id="2147490393" r:id="rId10"/>
    <p:sldLayoutId id="214749039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1"/>
          </a:solidFill>
          <a:latin typeface="+mj-lt"/>
          <a:ea typeface="+mj-ea"/>
          <a:cs typeface="宋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1"/>
          </a:solidFill>
          <a:latin typeface="Times New Roman" pitchFamily="18" charset="0"/>
          <a:ea typeface="宋体" charset="-122"/>
          <a:cs typeface="宋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1"/>
          </a:solidFill>
          <a:latin typeface="Times New Roman" pitchFamily="18" charset="0"/>
          <a:ea typeface="宋体" charset="-122"/>
          <a:cs typeface="宋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1"/>
          </a:solidFill>
          <a:latin typeface="Times New Roman" pitchFamily="18" charset="0"/>
          <a:ea typeface="宋体" charset="-122"/>
          <a:cs typeface="宋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1"/>
          </a:solidFill>
          <a:latin typeface="Times New Roman" pitchFamily="18" charset="0"/>
          <a:ea typeface="宋体" charset="-122"/>
          <a:cs typeface="宋体" charset="0"/>
        </a:defRPr>
      </a:lvl5pPr>
      <a:lvl6pPr marL="342883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  <a:ea typeface="宋体" charset="-122"/>
        </a:defRPr>
      </a:lvl6pPr>
      <a:lvl7pPr marL="685766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  <a:ea typeface="宋体" charset="-122"/>
        </a:defRPr>
      </a:lvl7pPr>
      <a:lvl8pPr marL="1028649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  <a:ea typeface="宋体" charset="-122"/>
        </a:defRPr>
      </a:lvl8pPr>
      <a:lvl9pPr marL="1371532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imes New Roman" pitchFamily="18" charset="0"/>
          <a:ea typeface="宋体" charset="-122"/>
        </a:defRPr>
      </a:lvl9pPr>
    </p:titleStyle>
    <p:bodyStyle>
      <a:lvl1pPr marL="257162" indent="-257162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p"/>
        <a:defRPr kumimoji="1" sz="2100">
          <a:solidFill>
            <a:srgbClr val="0000FF"/>
          </a:solidFill>
          <a:latin typeface="+mn-lt"/>
          <a:ea typeface="+mn-ea"/>
          <a:cs typeface="宋体" charset="0"/>
        </a:defRPr>
      </a:lvl1pPr>
      <a:lvl2pPr marL="557185" indent="-214303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1800">
          <a:solidFill>
            <a:schemeClr val="tx1"/>
          </a:solidFill>
          <a:latin typeface="+mn-lt"/>
          <a:ea typeface="+mn-ea"/>
        </a:defRPr>
      </a:lvl2pPr>
      <a:lvl3pPr marL="857207" indent="-171442" algn="just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090" indent="-171442" algn="just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2973" indent="-171442" algn="just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856" indent="-171442" algn="just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39" indent="-171442" algn="just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22" indent="-171442" algn="just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04" indent="-171442" algn="just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5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jpe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0224"/>
            <a:ext cx="9144000" cy="1957776"/>
          </a:xfrm>
          <a:prstGeom prst="rect">
            <a:avLst/>
          </a:prstGeom>
          <a:noFill/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3222" y="3409579"/>
            <a:ext cx="6840487" cy="720725"/>
          </a:xfrm>
        </p:spPr>
        <p:txBody>
          <a:bodyPr/>
          <a:lstStyle/>
          <a:p>
            <a:pPr eaLnBrk="1" hangingPunct="1"/>
            <a:r>
              <a:rPr lang="en-US" altLang="zh-CN" sz="2000" dirty="0"/>
              <a:t>Shi Huang, Yongqiang Yuan, Keke Zhang, and Xingxing Li</a:t>
            </a:r>
            <a:endParaRPr kumimoji="0"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195739" y="4725145"/>
            <a:ext cx="4752703" cy="74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7" algn="ctr">
              <a:lnSpc>
                <a:spcPct val="120000"/>
              </a:lnSpc>
              <a:defRPr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sym typeface="Lucida Grande" charset="0"/>
              </a:rPr>
              <a:t>2022.5.26</a:t>
            </a:r>
            <a:endParaRPr lang="zh-CN" altLang="en-US" sz="2000" dirty="0">
              <a:solidFill>
                <a:srgbClr val="000000"/>
              </a:solidFill>
              <a:latin typeface="Times New Roman"/>
              <a:sym typeface="Lucida Grande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977" y="193077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Geocenter motions derived from BDS</a:t>
            </a:r>
          </a:p>
        </p:txBody>
      </p:sp>
      <p:sp>
        <p:nvSpPr>
          <p:cNvPr id="3" name="矩形 2"/>
          <p:cNvSpPr/>
          <p:nvPr/>
        </p:nvSpPr>
        <p:spPr>
          <a:xfrm>
            <a:off x="1907707" y="4292344"/>
            <a:ext cx="6156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dirty="0">
                <a:latin typeface="+mn-lt"/>
              </a:rPr>
              <a:t>School of Geodesy and Geomatics, Wuhan University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1CC353-D5D6-8762-C784-6283DE7BE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1" y="147817"/>
            <a:ext cx="2444876" cy="647733"/>
          </a:xfrm>
          <a:prstGeom prst="rect">
            <a:avLst/>
          </a:prstGeom>
        </p:spPr>
      </p:pic>
      <p:pic>
        <p:nvPicPr>
          <p:cNvPr id="9" name="Picture 2" descr="https://timgsa.baidu.com/timg?image&amp;quality=80&amp;size=b9999_10000&amp;sec=1558332497719&amp;di=1f89ba442fefbf15429d5821ecc9626a&amp;imgtype=0&amp;src=http%3A%2F%2Fpic.baike.soso.com%2Fp%2F20131108%2F20131108144850-1914770683.jpg">
            <a:extLst>
              <a:ext uri="{FF2B5EF4-FFF2-40B4-BE49-F238E27FC236}">
                <a16:creationId xmlns:a16="http://schemas.microsoft.com/office/drawing/2014/main" id="{6DEE53B9-894F-6122-3ED0-9A905E92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42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Correlations between GCC-Z and SRP parameters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5CBE20-F1E5-E6ED-90EB-05D08DFDB8E6}"/>
              </a:ext>
            </a:extLst>
          </p:cNvPr>
          <p:cNvSpPr txBox="1"/>
          <p:nvPr/>
        </p:nvSpPr>
        <p:spPr>
          <a:xfrm>
            <a:off x="119803" y="5538346"/>
            <a:ext cx="475252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altLang="zh-CN" sz="12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Fig. 8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Correlations between the GCC-Z estimate and the SRPs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July 1, 2020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The correlations of satellites in the same orbital plane is averaged.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6FB7EA-391E-124B-733E-0671042FC9AF}"/>
              </a:ext>
            </a:extLst>
          </p:cNvPr>
          <p:cNvGrpSpPr/>
          <p:nvPr/>
        </p:nvGrpSpPr>
        <p:grpSpPr>
          <a:xfrm>
            <a:off x="479843" y="1468702"/>
            <a:ext cx="4032448" cy="4188954"/>
            <a:chOff x="971600" y="1613112"/>
            <a:chExt cx="3710377" cy="397612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4362484-B88D-AE69-E2B6-010A659D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13112"/>
              <a:ext cx="3710377" cy="3976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1F951EB-DEED-5D45-0FC5-9A2FF0F063B8}"/>
                </a:ext>
              </a:extLst>
            </p:cNvPr>
            <p:cNvSpPr/>
            <p:nvPr/>
          </p:nvSpPr>
          <p:spPr>
            <a:xfrm>
              <a:off x="1691680" y="1988840"/>
              <a:ext cx="360040" cy="19442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ea typeface="黑体" pitchFamily="2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F24C9F6-0F75-BDC8-3601-9F7C6A95CC3C}"/>
                </a:ext>
              </a:extLst>
            </p:cNvPr>
            <p:cNvSpPr/>
            <p:nvPr/>
          </p:nvSpPr>
          <p:spPr>
            <a:xfrm>
              <a:off x="2555226" y="1988840"/>
              <a:ext cx="360040" cy="19442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ea typeface="黑体" pitchFamily="2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AB4275B-2A74-5FB1-3EF9-9D0D7F6908D2}"/>
              </a:ext>
            </a:extLst>
          </p:cNvPr>
          <p:cNvSpPr txBox="1"/>
          <p:nvPr/>
        </p:nvSpPr>
        <p:spPr>
          <a:xfrm>
            <a:off x="4512291" y="1550379"/>
            <a:ext cx="38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For the </a:t>
            </a:r>
            <a:r>
              <a:rPr lang="en-US" altLang="zh-CN" b="1" dirty="0">
                <a:latin typeface="+mn-lt"/>
              </a:rPr>
              <a:t>ECOM</a:t>
            </a:r>
            <a:r>
              <a:rPr lang="en-US" altLang="zh-CN" dirty="0">
                <a:latin typeface="+mn-lt"/>
              </a:rPr>
              <a:t> and </a:t>
            </a:r>
            <a:r>
              <a:rPr lang="en-US" altLang="zh-CN" b="1" dirty="0">
                <a:latin typeface="+mn-lt"/>
              </a:rPr>
              <a:t>ECOM2</a:t>
            </a:r>
            <a:r>
              <a:rPr lang="en-US" altLang="zh-CN" dirty="0">
                <a:latin typeface="+mn-lt"/>
              </a:rPr>
              <a:t> cases,</a:t>
            </a:r>
          </a:p>
          <a:p>
            <a:r>
              <a:rPr lang="en-US" altLang="zh-CN" dirty="0">
                <a:latin typeface="+mn-lt"/>
              </a:rPr>
              <a:t>the GCC-Z is correlated with</a:t>
            </a:r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4CCD6D78-39D3-F43C-423F-AC0B5C24F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1600"/>
              </p:ext>
            </p:extLst>
          </p:nvPr>
        </p:nvGraphicFramePr>
        <p:xfrm>
          <a:off x="7302424" y="1841159"/>
          <a:ext cx="811389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2424" y="1841159"/>
                        <a:ext cx="811389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76E19B0F-FAFA-057F-419A-374B4300B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28292"/>
              </p:ext>
            </p:extLst>
          </p:nvPr>
        </p:nvGraphicFramePr>
        <p:xfrm>
          <a:off x="4170363" y="2397125"/>
          <a:ext cx="476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8" imgW="4762440" imgH="685800" progId="Equation.DSMT4">
                  <p:embed/>
                </p:oleObj>
              </mc:Choice>
              <mc:Fallback>
                <p:oleObj name="Equation" r:id="rId8" imgW="4762440" imgH="685800" progId="Equation.DSMT4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99C32D1-1509-9563-99BC-E69A1D86F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0363" y="2397125"/>
                        <a:ext cx="4762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4BC9105D-E6E5-4B40-6FAE-E183D62B59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03" y="3183968"/>
            <a:ext cx="3437079" cy="245588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E00DB65-DAFA-FBD6-430F-381B4B28C5EC}"/>
              </a:ext>
            </a:extLst>
          </p:cNvPr>
          <p:cNvSpPr txBox="1"/>
          <p:nvPr/>
        </p:nvSpPr>
        <p:spPr>
          <a:xfrm>
            <a:off x="4832069" y="5538346"/>
            <a:ext cx="4013143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altLang="zh-CN" sz="12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Fig. </a:t>
            </a:r>
            <a:r>
              <a:rPr lang="en-US" altLang="zh-CN" sz="12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Time series of GCC-Z separately obtained by estimation and reconstruction using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formula 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above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and the grey lines represent the absolute difference between them.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27A1A9-20EC-8841-4F34-53572AD86906}"/>
              </a:ext>
            </a:extLst>
          </p:cNvPr>
          <p:cNvSpPr/>
          <p:nvPr/>
        </p:nvSpPr>
        <p:spPr>
          <a:xfrm>
            <a:off x="5148064" y="2477495"/>
            <a:ext cx="258177" cy="29362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675982F-4BFA-CE40-3E7A-76948331477F}"/>
              </a:ext>
            </a:extLst>
          </p:cNvPr>
          <p:cNvSpPr/>
          <p:nvPr/>
        </p:nvSpPr>
        <p:spPr>
          <a:xfrm>
            <a:off x="6174379" y="2492896"/>
            <a:ext cx="377399" cy="29362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5198D95-E5AB-BDD2-0920-6234F2B04614}"/>
              </a:ext>
            </a:extLst>
          </p:cNvPr>
          <p:cNvSpPr/>
          <p:nvPr/>
        </p:nvSpPr>
        <p:spPr>
          <a:xfrm>
            <a:off x="4187621" y="2771115"/>
            <a:ext cx="528395" cy="22583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3622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Correlations between GCC-Z and SRP parameters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5CBE20-F1E5-E6ED-90EB-05D08DFDB8E6}"/>
              </a:ext>
            </a:extLst>
          </p:cNvPr>
          <p:cNvSpPr txBox="1"/>
          <p:nvPr/>
        </p:nvSpPr>
        <p:spPr>
          <a:xfrm>
            <a:off x="119803" y="5538346"/>
            <a:ext cx="475252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x-none" altLang="zh-CN" sz="1200" b="1" kern="1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Fig. 8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Correlations between the GCC-Z estimate and the SRPs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July 1, 2020</a:t>
            </a:r>
            <a:r>
              <a:rPr lang="x-none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The correlations of satellites in the same orbital plane is averaged.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6FB7EA-391E-124B-733E-0671042FC9AF}"/>
              </a:ext>
            </a:extLst>
          </p:cNvPr>
          <p:cNvGrpSpPr/>
          <p:nvPr/>
        </p:nvGrpSpPr>
        <p:grpSpPr>
          <a:xfrm>
            <a:off x="479843" y="1468702"/>
            <a:ext cx="4032448" cy="4188954"/>
            <a:chOff x="971600" y="1613112"/>
            <a:chExt cx="3710377" cy="397612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4362484-B88D-AE69-E2B6-010A659DC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13112"/>
              <a:ext cx="3710377" cy="3976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86B158-1E9B-FDF5-F1A8-0AE393787ADF}"/>
                </a:ext>
              </a:extLst>
            </p:cNvPr>
            <p:cNvSpPr/>
            <p:nvPr/>
          </p:nvSpPr>
          <p:spPr>
            <a:xfrm>
              <a:off x="3418772" y="3969060"/>
              <a:ext cx="360040" cy="10801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ea typeface="黑体" pitchFamily="2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541A805-1A6C-C22A-0B51-7C490D84F06F}"/>
                </a:ext>
              </a:extLst>
            </p:cNvPr>
            <p:cNvSpPr/>
            <p:nvPr/>
          </p:nvSpPr>
          <p:spPr>
            <a:xfrm>
              <a:off x="1691680" y="3969060"/>
              <a:ext cx="360040" cy="10801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ea typeface="黑体" pitchFamily="2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A1B8D671-DB59-D391-519B-414DA18C7E0B}"/>
              </a:ext>
            </a:extLst>
          </p:cNvPr>
          <p:cNvSpPr txBox="1"/>
          <p:nvPr/>
        </p:nvSpPr>
        <p:spPr>
          <a:xfrm>
            <a:off x="4512291" y="1723610"/>
            <a:ext cx="45893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For the </a:t>
            </a:r>
            <a:r>
              <a:rPr lang="en-US" altLang="zh-CN" b="1" dirty="0">
                <a:latin typeface="+mn-lt"/>
              </a:rPr>
              <a:t>ABW</a:t>
            </a:r>
            <a:r>
              <a:rPr lang="en-US" altLang="zh-CN" dirty="0">
                <a:latin typeface="+mn-lt"/>
              </a:rPr>
              <a:t> case,</a:t>
            </a:r>
          </a:p>
          <a:p>
            <a:r>
              <a:rPr lang="en-US" altLang="zh-CN" dirty="0">
                <a:latin typeface="+mn-lt"/>
              </a:rPr>
              <a:t>the GCC-Z is correlated with</a:t>
            </a:r>
          </a:p>
          <a:p>
            <a:r>
              <a:rPr lang="en-US" altLang="zh-CN" dirty="0">
                <a:latin typeface="+mn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        and           are similar to        and        in ECOM/ECOM2 model, for both of them might bring an </a:t>
            </a:r>
            <a:r>
              <a:rPr lang="en-US" altLang="zh-CN" b="1" dirty="0">
                <a:latin typeface="+mn-lt"/>
              </a:rPr>
              <a:t>non-zero out-of-plane acceleration </a:t>
            </a:r>
            <a:r>
              <a:rPr lang="en-US" altLang="zh-CN" dirty="0">
                <a:latin typeface="+mn-lt"/>
              </a:rPr>
              <a:t>which will disturb the </a:t>
            </a:r>
            <a:r>
              <a:rPr lang="en-US" altLang="zh-CN">
                <a:latin typeface="+mn-lt"/>
              </a:rPr>
              <a:t>GCC-Z estimation </a:t>
            </a:r>
            <a:endParaRPr lang="en-US" altLang="zh-CN" b="1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The physical model with prior optical information helps </a:t>
            </a:r>
            <a:r>
              <a:rPr lang="en-US" altLang="zh-CN" b="1" dirty="0">
                <a:latin typeface="+mn-lt"/>
              </a:rPr>
              <a:t>de-correlating</a:t>
            </a:r>
            <a:r>
              <a:rPr lang="en-US" altLang="zh-CN" dirty="0">
                <a:latin typeface="+mn-lt"/>
              </a:rPr>
              <a:t> the SRP parameters and the GCC-Z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FE721C36-D614-B3FC-02CF-12F98AC90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514118"/>
              </p:ext>
            </p:extLst>
          </p:nvPr>
        </p:nvGraphicFramePr>
        <p:xfrm>
          <a:off x="7384894" y="2058236"/>
          <a:ext cx="990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Equation" r:id="rId6" imgW="990794" imgH="336972" progId="Equation.DSMT4">
                  <p:embed/>
                </p:oleObj>
              </mc:Choice>
              <mc:Fallback>
                <p:oleObj name="Equation" r:id="rId6" imgW="990794" imgH="3369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4894" y="2058236"/>
                        <a:ext cx="9906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A80EDC77-52FD-C214-A786-F969E8482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93442"/>
              </p:ext>
            </p:extLst>
          </p:nvPr>
        </p:nvGraphicFramePr>
        <p:xfrm>
          <a:off x="4888321" y="2565398"/>
          <a:ext cx="403759" cy="31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" name="Equation" r:id="rId8" imgW="228600" imgH="177480" progId="Equation.DSMT4">
                  <p:embed/>
                </p:oleObj>
              </mc:Choice>
              <mc:Fallback>
                <p:oleObj name="Equation" r:id="rId8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8321" y="2565398"/>
                        <a:ext cx="403759" cy="31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C74558C2-2169-965C-E789-FE9FC6B9D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34771"/>
              </p:ext>
            </p:extLst>
          </p:nvPr>
        </p:nvGraphicFramePr>
        <p:xfrm>
          <a:off x="7524328" y="2526889"/>
          <a:ext cx="360040" cy="40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6"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24328" y="2526889"/>
                        <a:ext cx="360040" cy="40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4BA3F3B8-FB39-BCB1-5E78-9503732F7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12328"/>
              </p:ext>
            </p:extLst>
          </p:nvPr>
        </p:nvGraphicFramePr>
        <p:xfrm>
          <a:off x="5724128" y="2592224"/>
          <a:ext cx="520763" cy="26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Equation" r:id="rId12" imgW="330120" imgH="164880" progId="Equation.DSMT4">
                  <p:embed/>
                </p:oleObj>
              </mc:Choice>
              <mc:Fallback>
                <p:oleObj name="Equation" r:id="rId12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24128" y="2592224"/>
                        <a:ext cx="520763" cy="26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2823345-6D80-DFF7-F9DD-56F990775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59927"/>
              </p:ext>
            </p:extLst>
          </p:nvPr>
        </p:nvGraphicFramePr>
        <p:xfrm>
          <a:off x="8346232" y="2538881"/>
          <a:ext cx="402232" cy="3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Equation" r:id="rId14" imgW="241200" imgH="228600" progId="Equation.DSMT4">
                  <p:embed/>
                </p:oleObj>
              </mc:Choice>
              <mc:Fallback>
                <p:oleObj name="Equation" r:id="rId14" imgW="241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46232" y="2538881"/>
                        <a:ext cx="402232" cy="3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6413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Comparison to external solutions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FB12E4-A70E-C578-B8BB-9E52F93BC77F}"/>
              </a:ext>
            </a:extLst>
          </p:cNvPr>
          <p:cNvSpPr txBox="1"/>
          <p:nvPr/>
        </p:nvSpPr>
        <p:spPr>
          <a:xfrm>
            <a:off x="778879" y="4324365"/>
            <a:ext cx="352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altLang="zh-CN" sz="1200" b="1" dirty="0">
                <a:effectLst/>
                <a:latin typeface="Arial" panose="020B0604020202020204" pitchFamily="34" charset="0"/>
                <a:ea typeface="等线" panose="02010600030101010101" pitchFamily="2" charset="-122"/>
              </a:rPr>
              <a:t>Fig. </a:t>
            </a:r>
            <a:r>
              <a:rPr lang="en-US" altLang="zh-CN" sz="1200" b="1" dirty="0">
                <a:ea typeface="等线" panose="02010600030101010101" pitchFamily="2" charset="-122"/>
              </a:rPr>
              <a:t>9</a:t>
            </a:r>
            <a:r>
              <a:rPr lang="x-none" altLang="zh-CN" sz="12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 Amplitudes and phases of the annual signals</a:t>
            </a:r>
            <a:endParaRPr lang="zh-CN" altLang="en-US" sz="1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D3133A4-DC37-2A73-8D14-E6228F78D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902"/>
          <a:stretch/>
        </p:blipFill>
        <p:spPr>
          <a:xfrm>
            <a:off x="456973" y="1466390"/>
            <a:ext cx="4172204" cy="285797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4856097-33B5-32C7-6CB3-3AC4588B0A66}"/>
              </a:ext>
            </a:extLst>
          </p:cNvPr>
          <p:cNvSpPr/>
          <p:nvPr/>
        </p:nvSpPr>
        <p:spPr>
          <a:xfrm>
            <a:off x="3004612" y="1772816"/>
            <a:ext cx="432048" cy="249371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6543E6-9104-6FB0-2906-A13208C14D47}"/>
              </a:ext>
            </a:extLst>
          </p:cNvPr>
          <p:cNvSpPr txBox="1"/>
          <p:nvPr/>
        </p:nvSpPr>
        <p:spPr>
          <a:xfrm>
            <a:off x="5148064" y="4221088"/>
            <a:ext cx="3649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Fig. 10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Time series of three components of GCC estimates derived from IGSO+MEO of BDS.</a:t>
            </a:r>
            <a:endParaRPr lang="zh-CN" altLang="en-US" sz="1200" dirty="0"/>
          </a:p>
        </p:txBody>
      </p:sp>
      <p:sp>
        <p:nvSpPr>
          <p:cNvPr id="24" name="箭头: 下弧形 23">
            <a:extLst>
              <a:ext uri="{FF2B5EF4-FFF2-40B4-BE49-F238E27FC236}">
                <a16:creationId xmlns:a16="http://schemas.microsoft.com/office/drawing/2014/main" id="{A85556D4-59D1-73F7-F191-F27A365009D7}"/>
              </a:ext>
            </a:extLst>
          </p:cNvPr>
          <p:cNvSpPr/>
          <p:nvPr/>
        </p:nvSpPr>
        <p:spPr>
          <a:xfrm>
            <a:off x="3534563" y="4057503"/>
            <a:ext cx="1956917" cy="276999"/>
          </a:xfrm>
          <a:prstGeom prst="curvedUpArrow">
            <a:avLst/>
          </a:prstGeom>
          <a:noFill/>
          <a:ln w="12700">
            <a:solidFill>
              <a:srgbClr val="D9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460236A-7FE1-36D8-3F61-A1CBD4336408}"/>
              </a:ext>
            </a:extLst>
          </p:cNvPr>
          <p:cNvSpPr txBox="1"/>
          <p:nvPr/>
        </p:nvSpPr>
        <p:spPr>
          <a:xfrm>
            <a:off x="778879" y="4967160"/>
            <a:ext cx="7618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Difference of SRP modeling and inclusion of IGSO satellites have little impact on the annual signals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X and Y components of GCC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</a:rPr>
              <a:t>IGSO+MEO 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</a:rPr>
              <a:t>solution using </a:t>
            </a:r>
            <a:r>
              <a:rPr lang="en-US" altLang="zh-CN" b="1" dirty="0">
                <a:latin typeface="Times New Roman" panose="02020603050405020304" pitchFamily="18" charset="0"/>
                <a:ea typeface="等线" panose="02010600030101010101" pitchFamily="2" charset="-122"/>
              </a:rPr>
              <a:t>ABW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</a:rPr>
              <a:t> model is in the best agreement with CODE and ILRS solutions.</a:t>
            </a:r>
            <a:endParaRPr lang="en-US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F0FB4A1-EA59-BDBB-87F5-C7A2740E7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77" y="1382926"/>
            <a:ext cx="4485886" cy="25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56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7584" y="1988843"/>
            <a:ext cx="75616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Compared to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ECOM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 and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ECOM2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 models, the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ABW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 model is more suitable for BDS to determine the GCC;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latin typeface="+mn-lt"/>
              <a:ea typeface="黑体" panose="02010609060101010101" pitchFamily="49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The inclusion of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IGSO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 satellites can reduce the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MEO-specific signal 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and the </a:t>
            </a:r>
            <a:r>
              <a:rPr lang="en-US" altLang="zh-CN" sz="2000" b="1" dirty="0">
                <a:latin typeface="+mn-lt"/>
                <a:ea typeface="黑体" panose="02010609060101010101" pitchFamily="49" charset="-122"/>
              </a:rPr>
              <a:t>annual signal </a:t>
            </a:r>
            <a:r>
              <a:rPr lang="en-US" altLang="zh-CN" sz="2000" dirty="0">
                <a:latin typeface="+mn-lt"/>
                <a:ea typeface="黑体" panose="02010609060101010101" pitchFamily="49" charset="-122"/>
              </a:rPr>
              <a:t>of GCC-Z series;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latin typeface="+mn-lt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</a:rPr>
              <a:t>The time series of GCC derived from  MEO and IGSO satellites of BDS using ABW model is in the best agreement with </a:t>
            </a:r>
            <a:r>
              <a:rPr lang="en-US" altLang="zh-CN" sz="2000" b="1" dirty="0">
                <a:latin typeface="Times New Roman" panose="02020603050405020304" pitchFamily="18" charset="0"/>
                <a:ea typeface="等线" panose="02010600030101010101" pitchFamily="2" charset="-122"/>
              </a:rPr>
              <a:t>CODE</a:t>
            </a: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</a:rPr>
              <a:t> and </a:t>
            </a:r>
            <a:r>
              <a:rPr lang="en-US" altLang="zh-CN" sz="2000" b="1" dirty="0">
                <a:latin typeface="Times New Roman" panose="02020603050405020304" pitchFamily="18" charset="0"/>
                <a:ea typeface="等线" panose="02010600030101010101" pitchFamily="2" charset="-122"/>
              </a:rPr>
              <a:t>ILRS</a:t>
            </a: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</a:rPr>
              <a:t> solutions.</a:t>
            </a:r>
            <a:endParaRPr lang="en-US" altLang="zh-CN" sz="20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5688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0080" y="1196753"/>
            <a:ext cx="7966720" cy="86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120000"/>
              </a:lnSpc>
              <a:spcBef>
                <a:spcPct val="20000"/>
              </a:spcBef>
            </a:pPr>
            <a:endParaRPr kumimoji="1" lang="en-US" altLang="zh-CN" sz="2000" kern="0" dirty="0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  <a:p>
            <a:pPr marL="800080" lvl="1" indent="-342891" eaLnBrk="0" hangingPunct="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kumimoji="1" lang="en-US" altLang="zh-CN" sz="2000" kern="0" dirty="0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7096" y="306896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+mn-lt"/>
                <a:ea typeface="黑体" panose="02010609060101010101" pitchFamily="49" charset="-122"/>
              </a:rPr>
              <a:t>Thanks</a:t>
            </a:r>
            <a:r>
              <a:rPr lang="zh-CN" altLang="en-US" sz="4800" dirty="0">
                <a:latin typeface="+mn-lt"/>
                <a:ea typeface="黑体" panose="02010609060101010101" pitchFamily="49" charset="-122"/>
              </a:rPr>
              <a:t>！</a:t>
            </a:r>
            <a:endParaRPr lang="en-US" altLang="zh-CN" sz="4800" dirty="0"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9984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0976" y="1253507"/>
            <a:ext cx="855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We focus on the </a:t>
            </a:r>
            <a:r>
              <a:rPr lang="en-US" altLang="zh-CN" b="1" dirty="0">
                <a:latin typeface="+mn-lt"/>
              </a:rPr>
              <a:t>solar radiation pressure (SRP) </a:t>
            </a:r>
            <a:r>
              <a:rPr lang="en-US" altLang="zh-CN" dirty="0">
                <a:latin typeface="+mn-lt"/>
              </a:rPr>
              <a:t>models of </a:t>
            </a:r>
            <a:r>
              <a:rPr lang="en-US" altLang="zh-CN" b="1" dirty="0">
                <a:latin typeface="+mn-lt"/>
              </a:rPr>
              <a:t>BDS</a:t>
            </a:r>
            <a:r>
              <a:rPr lang="en-US" altLang="zh-CN" dirty="0">
                <a:latin typeface="+mn-lt"/>
              </a:rPr>
              <a:t> satellites to improve the BDS-derived </a:t>
            </a:r>
            <a:r>
              <a:rPr lang="en-US" altLang="zh-CN" b="1" dirty="0">
                <a:latin typeface="+mn-lt"/>
              </a:rPr>
              <a:t>geocenter coordinates (GCC).</a:t>
            </a:r>
            <a:endParaRPr lang="zh-CN" altLang="en-US" b="1" dirty="0"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9604" y="2486664"/>
            <a:ext cx="8590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The</a:t>
            </a:r>
            <a:r>
              <a:rPr lang="en-US" altLang="zh-CN" b="1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impact of </a:t>
            </a:r>
            <a:r>
              <a:rPr lang="en-US" altLang="zh-CN" b="1" dirty="0">
                <a:latin typeface="+mn-lt"/>
              </a:rPr>
              <a:t>SRP modeling</a:t>
            </a:r>
            <a:r>
              <a:rPr lang="en-US" altLang="zh-CN" dirty="0">
                <a:latin typeface="+mn-lt"/>
              </a:rPr>
              <a:t> on GCC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The contribution of </a:t>
            </a:r>
            <a:r>
              <a:rPr lang="en-US" altLang="zh-CN" b="1" dirty="0">
                <a:latin typeface="+mn-lt"/>
              </a:rPr>
              <a:t>IGSO satellites </a:t>
            </a:r>
            <a:r>
              <a:rPr lang="en-US" altLang="zh-CN" dirty="0">
                <a:latin typeface="+mn-lt"/>
              </a:rPr>
              <a:t>in GCC estimation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altLang="zh-CN" b="1" dirty="0">
              <a:latin typeface="+mn-lt"/>
            </a:endParaRP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The correlations between </a:t>
            </a:r>
            <a:r>
              <a:rPr lang="en-US" altLang="zh-CN" b="1" dirty="0">
                <a:latin typeface="+mn-lt"/>
              </a:rPr>
              <a:t>GCC-Z</a:t>
            </a:r>
            <a:r>
              <a:rPr lang="en-US" altLang="zh-CN" dirty="0">
                <a:latin typeface="+mn-lt"/>
              </a:rPr>
              <a:t> and </a:t>
            </a:r>
            <a:r>
              <a:rPr lang="en-US" altLang="zh-CN" b="1" dirty="0">
                <a:latin typeface="+mn-lt"/>
              </a:rPr>
              <a:t>SRP parameters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The comparison to the external </a:t>
            </a:r>
            <a:r>
              <a:rPr lang="en-US" altLang="zh-CN" b="1" dirty="0">
                <a:latin typeface="+mn-lt"/>
              </a:rPr>
              <a:t>GNSS</a:t>
            </a:r>
            <a:r>
              <a:rPr lang="en-US" altLang="zh-CN" dirty="0">
                <a:latin typeface="+mn-lt"/>
              </a:rPr>
              <a:t> and </a:t>
            </a:r>
            <a:r>
              <a:rPr lang="en-US" altLang="zh-CN" b="1" dirty="0">
                <a:latin typeface="+mn-lt"/>
              </a:rPr>
              <a:t>SLR</a:t>
            </a:r>
            <a:r>
              <a:rPr lang="en-US" altLang="zh-CN" dirty="0">
                <a:latin typeface="+mn-lt"/>
              </a:rPr>
              <a:t> solutions</a:t>
            </a:r>
            <a:endParaRPr lang="zh-CN" altLang="en-US" dirty="0"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5209" y="1225949"/>
            <a:ext cx="8415263" cy="79208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16" name="矩形 15">
            <a:hlinkClick r:id="rId3" action="ppaction://hlinksldjump"/>
          </p:cNvPr>
          <p:cNvSpPr/>
          <p:nvPr/>
        </p:nvSpPr>
        <p:spPr>
          <a:xfrm>
            <a:off x="2555776" y="5099922"/>
            <a:ext cx="1800200" cy="973484"/>
          </a:xfrm>
          <a:prstGeom prst="rect">
            <a:avLst/>
          </a:prstGeom>
          <a:solidFill>
            <a:srgbClr val="C10000"/>
          </a:solidFill>
          <a:ln w="12700"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ea typeface="黑体" pitchFamily="2" charset="-122"/>
              </a:rPr>
              <a:t>Method</a:t>
            </a:r>
            <a:endParaRPr lang="zh-CN" altLang="en-US" sz="2600" dirty="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17" name="矩形 16">
            <a:hlinkClick r:id="rId4" action="ppaction://hlinksldjump"/>
          </p:cNvPr>
          <p:cNvSpPr/>
          <p:nvPr/>
        </p:nvSpPr>
        <p:spPr>
          <a:xfrm>
            <a:off x="400977" y="5099922"/>
            <a:ext cx="1800200" cy="973484"/>
          </a:xfrm>
          <a:prstGeom prst="rect">
            <a:avLst/>
          </a:prstGeom>
          <a:solidFill>
            <a:srgbClr val="C10000"/>
          </a:solidFill>
          <a:ln w="12700"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ea typeface="黑体" pitchFamily="2" charset="-122"/>
              </a:rPr>
              <a:t>Background</a:t>
            </a:r>
            <a:endParaRPr lang="zh-CN" altLang="en-US" sz="2600" dirty="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18" name="矩形 17">
            <a:hlinkClick r:id="rId5" action="ppaction://hlinksldjump"/>
          </p:cNvPr>
          <p:cNvSpPr/>
          <p:nvPr/>
        </p:nvSpPr>
        <p:spPr>
          <a:xfrm>
            <a:off x="4716016" y="5099922"/>
            <a:ext cx="1800200" cy="973484"/>
          </a:xfrm>
          <a:prstGeom prst="rect">
            <a:avLst/>
          </a:prstGeom>
          <a:solidFill>
            <a:srgbClr val="C10000"/>
          </a:solidFill>
          <a:ln w="12700"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ea typeface="黑体" pitchFamily="2" charset="-122"/>
              </a:rPr>
              <a:t>Result</a:t>
            </a:r>
            <a:endParaRPr lang="zh-CN" altLang="en-US" sz="2600" dirty="0">
              <a:solidFill>
                <a:schemeClr val="bg1"/>
              </a:solidFill>
              <a:ea typeface="黑体" pitchFamily="2" charset="-122"/>
            </a:endParaRPr>
          </a:p>
        </p:txBody>
      </p:sp>
      <p:sp>
        <p:nvSpPr>
          <p:cNvPr id="19" name="矩形 18">
            <a:hlinkClick r:id="rId6" action="ppaction://hlinksldjump"/>
          </p:cNvPr>
          <p:cNvSpPr/>
          <p:nvPr/>
        </p:nvSpPr>
        <p:spPr>
          <a:xfrm>
            <a:off x="6876256" y="5099922"/>
            <a:ext cx="1800200" cy="973484"/>
          </a:xfrm>
          <a:prstGeom prst="rect">
            <a:avLst/>
          </a:prstGeom>
          <a:solidFill>
            <a:srgbClr val="C10000"/>
          </a:solidFill>
          <a:ln w="12700"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ea typeface="黑体" pitchFamily="2" charset="-122"/>
              </a:rPr>
              <a:t>Summary</a:t>
            </a:r>
            <a:endParaRPr lang="zh-CN" altLang="en-US" sz="2600" dirty="0">
              <a:solidFill>
                <a:schemeClr val="bg1"/>
              </a:solidFill>
              <a:ea typeface="黑体" pitchFamily="2" charset="-122"/>
            </a:endParaRPr>
          </a:p>
        </p:txBody>
      </p:sp>
      <p:pic>
        <p:nvPicPr>
          <p:cNvPr id="13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5"/>
          <p:cNvSpPr txBox="1"/>
          <p:nvPr/>
        </p:nvSpPr>
        <p:spPr>
          <a:xfrm>
            <a:off x="699604" y="6274816"/>
            <a:ext cx="420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Navigation</a:t>
            </a:r>
            <a:r>
              <a:rPr lang="en-US" altLang="de-AT" sz="1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</a:t>
            </a:r>
            <a:r>
              <a:rPr lang="de-AT" sz="1400" dirty="0">
                <a:latin typeface="+mn-lt"/>
              </a:rPr>
              <a:t>Click </a:t>
            </a:r>
            <a:r>
              <a:rPr lang="de-AT" sz="1400" dirty="0" err="1">
                <a:latin typeface="+mn-lt"/>
              </a:rPr>
              <a:t>buttons</a:t>
            </a:r>
            <a:r>
              <a:rPr lang="de-AT" sz="1400" dirty="0">
                <a:latin typeface="+mn-lt"/>
              </a:rPr>
              <a:t> </a:t>
            </a:r>
            <a:r>
              <a:rPr lang="de-AT" sz="1400" dirty="0" err="1">
                <a:latin typeface="+mn-lt"/>
              </a:rPr>
              <a:t>for</a:t>
            </a:r>
            <a:r>
              <a:rPr lang="de-AT" sz="1400" dirty="0">
                <a:latin typeface="+mn-lt"/>
              </a:rPr>
              <a:t> </a:t>
            </a:r>
            <a:r>
              <a:rPr lang="de-AT" sz="1400" dirty="0" err="1">
                <a:latin typeface="+mn-lt"/>
              </a:rPr>
              <a:t>more</a:t>
            </a:r>
            <a:r>
              <a:rPr lang="de-AT" sz="1400" dirty="0">
                <a:latin typeface="+mn-lt"/>
              </a:rPr>
              <a:t> </a:t>
            </a:r>
            <a:r>
              <a:rPr lang="de-AT" sz="1400" dirty="0" err="1">
                <a:latin typeface="+mn-lt"/>
              </a:rPr>
              <a:t>information</a:t>
            </a:r>
            <a:endParaRPr lang="de-A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2550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8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Background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560" y="112474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Determination of Geocenter coordinates (GCC)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5692A59-8898-9072-70B4-AEE66A458269}"/>
              </a:ext>
            </a:extLst>
          </p:cNvPr>
          <p:cNvSpPr txBox="1"/>
          <p:nvPr/>
        </p:nvSpPr>
        <p:spPr>
          <a:xfrm>
            <a:off x="6183438" y="4938322"/>
            <a:ext cx="1905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Fig. 1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Definition of GCC.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CF2B278-BC54-F232-BD50-8443913F7297}"/>
              </a:ext>
            </a:extLst>
          </p:cNvPr>
          <p:cNvSpPr txBox="1"/>
          <p:nvPr/>
        </p:nvSpPr>
        <p:spPr>
          <a:xfrm>
            <a:off x="624664" y="1909223"/>
            <a:ext cx="47097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lt"/>
              </a:rPr>
              <a:t>The GCC is defined as the vector offset of </a:t>
            </a:r>
            <a:r>
              <a:rPr lang="en-US" altLang="zh-CN" sz="2000" b="1" dirty="0">
                <a:latin typeface="+mn-lt"/>
              </a:rPr>
              <a:t>CM</a:t>
            </a:r>
            <a:r>
              <a:rPr lang="en-US" altLang="zh-CN" sz="2000" dirty="0">
                <a:latin typeface="+mn-lt"/>
              </a:rPr>
              <a:t> relative to </a:t>
            </a:r>
            <a:r>
              <a:rPr lang="en-US" altLang="zh-CN" sz="2000" b="1" dirty="0">
                <a:latin typeface="+mn-lt"/>
              </a:rPr>
              <a:t>CF</a:t>
            </a:r>
          </a:p>
          <a:p>
            <a:endParaRPr lang="en-US" altLang="zh-CN" sz="2000" dirty="0">
              <a:latin typeface="+mn-lt"/>
            </a:endParaRPr>
          </a:p>
          <a:p>
            <a:pPr marL="285744" indent="-28574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lt"/>
              </a:rPr>
              <a:t>Precise determination of the </a:t>
            </a:r>
            <a:r>
              <a:rPr lang="en-US" altLang="zh-CN" sz="2000" b="1" dirty="0">
                <a:latin typeface="+mn-lt"/>
              </a:rPr>
              <a:t>instantaneous GCC</a:t>
            </a:r>
            <a:r>
              <a:rPr lang="en-US" altLang="zh-CN" sz="2000" dirty="0">
                <a:latin typeface="+mn-lt"/>
              </a:rPr>
              <a:t> is one of tasks of geodesy, and is important for the geophysical interpretation of geodetic measurements</a:t>
            </a:r>
          </a:p>
          <a:p>
            <a:pPr>
              <a:spcBef>
                <a:spcPts val="1200"/>
              </a:spcBef>
            </a:pPr>
            <a:endParaRPr lang="en-US" altLang="zh-CN" sz="2000" dirty="0">
              <a:latin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4AC211F-9BA5-3F6C-F02B-BE03FB1F176C}"/>
              </a:ext>
            </a:extLst>
          </p:cNvPr>
          <p:cNvGrpSpPr/>
          <p:nvPr/>
        </p:nvGrpSpPr>
        <p:grpSpPr>
          <a:xfrm>
            <a:off x="5380905" y="1957510"/>
            <a:ext cx="3308774" cy="2799971"/>
            <a:chOff x="5431462" y="1590970"/>
            <a:chExt cx="3308774" cy="279997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586E24F-B854-695E-086A-DC3EB5C22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7323" y="2411116"/>
              <a:ext cx="1607083" cy="1376785"/>
            </a:xfrm>
            <a:prstGeom prst="rect">
              <a:avLst/>
            </a:prstGeom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998A4AB7-D866-B270-CCD6-BB9E827B4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7221" y="1822238"/>
              <a:ext cx="0" cy="18567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BE8E115-120C-5356-033F-A04ACDE05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770" y="3678991"/>
              <a:ext cx="966451" cy="6751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080448FD-090B-E0F4-6EB1-73D4DE1F7C72}"/>
                </a:ext>
              </a:extLst>
            </p:cNvPr>
            <p:cNvCxnSpPr>
              <a:cxnSpLocks/>
            </p:cNvCxnSpPr>
            <p:nvPr/>
          </p:nvCxnSpPr>
          <p:spPr>
            <a:xfrm>
              <a:off x="6717221" y="3678991"/>
              <a:ext cx="18450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C4087E2-3DD0-8440-36ED-88123C926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7221" y="3092440"/>
              <a:ext cx="667673" cy="58655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E120905-1942-86B6-8121-91814A214822}"/>
                </a:ext>
              </a:extLst>
            </p:cNvPr>
            <p:cNvSpPr txBox="1"/>
            <p:nvPr/>
          </p:nvSpPr>
          <p:spPr>
            <a:xfrm>
              <a:off x="6709708" y="1590970"/>
              <a:ext cx="397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ABCFF61-2F8A-76D6-7A8E-0C355CDDDE26}"/>
                </a:ext>
              </a:extLst>
            </p:cNvPr>
            <p:cNvSpPr txBox="1"/>
            <p:nvPr/>
          </p:nvSpPr>
          <p:spPr>
            <a:xfrm>
              <a:off x="5431462" y="4021609"/>
              <a:ext cx="41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5AAFB13-2F50-E0F6-B7A0-FF4DB95D3B87}"/>
                </a:ext>
              </a:extLst>
            </p:cNvPr>
            <p:cNvSpPr txBox="1"/>
            <p:nvPr/>
          </p:nvSpPr>
          <p:spPr>
            <a:xfrm>
              <a:off x="8327156" y="3291427"/>
              <a:ext cx="413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Y</a:t>
              </a:r>
              <a:endParaRPr lang="zh-CN" altLang="en-US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A6748FD-3B99-53C1-4783-918CA020A8CF}"/>
                </a:ext>
              </a:extLst>
            </p:cNvPr>
            <p:cNvSpPr txBox="1"/>
            <p:nvPr/>
          </p:nvSpPr>
          <p:spPr>
            <a:xfrm>
              <a:off x="5800542" y="3185535"/>
              <a:ext cx="85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ITRF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40656B5-E12E-E311-573C-F9B0F593B8AE}"/>
                </a:ext>
              </a:extLst>
            </p:cNvPr>
            <p:cNvSpPr txBox="1"/>
            <p:nvPr/>
          </p:nvSpPr>
          <p:spPr>
            <a:xfrm>
              <a:off x="7005216" y="3283831"/>
              <a:ext cx="851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GCC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B90347D-87F1-E1CD-C183-487D940AE1C3}"/>
                </a:ext>
              </a:extLst>
            </p:cNvPr>
            <p:cNvSpPr txBox="1"/>
            <p:nvPr/>
          </p:nvSpPr>
          <p:spPr>
            <a:xfrm>
              <a:off x="6552209" y="3739557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CF</a:t>
              </a:r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1F669EE-1037-ABB3-1898-7253106C8181}"/>
                </a:ext>
              </a:extLst>
            </p:cNvPr>
            <p:cNvSpPr txBox="1"/>
            <p:nvPr/>
          </p:nvSpPr>
          <p:spPr>
            <a:xfrm>
              <a:off x="7044652" y="275613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CM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8596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898610" y="1849116"/>
            <a:ext cx="539990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>
                <a:latin typeface="+mn-lt"/>
              </a:rPr>
              <a:t>BDS constellation:</a:t>
            </a:r>
          </a:p>
          <a:p>
            <a:pPr>
              <a:spcBef>
                <a:spcPts val="0"/>
              </a:spcBef>
            </a:pPr>
            <a:endParaRPr lang="en-US" altLang="zh-CN" sz="2000" dirty="0">
              <a:latin typeface="+mn-lt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lt"/>
              </a:rPr>
              <a:t>7 Geostationary Earth Orbit </a:t>
            </a:r>
          </a:p>
          <a:p>
            <a:r>
              <a:rPr lang="en-US" altLang="zh-CN" sz="2000" dirty="0">
                <a:latin typeface="+mn-lt"/>
              </a:rPr>
              <a:t>    (GEO) satellites</a:t>
            </a:r>
          </a:p>
          <a:p>
            <a:endParaRPr lang="en-US" altLang="zh-CN" sz="2000" dirty="0">
              <a:latin typeface="+mn-lt"/>
            </a:endParaRPr>
          </a:p>
          <a:p>
            <a:pPr marL="285744" indent="-28574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lt"/>
              </a:rPr>
              <a:t>10 Inclined Geosynchronous Orbit </a:t>
            </a:r>
          </a:p>
          <a:p>
            <a:pPr>
              <a:spcBef>
                <a:spcPts val="1200"/>
              </a:spcBef>
            </a:pPr>
            <a:r>
              <a:rPr lang="en-US" altLang="zh-CN" sz="2000" dirty="0">
                <a:latin typeface="+mn-lt"/>
              </a:rPr>
              <a:t>    (IGSO) satellites</a:t>
            </a:r>
          </a:p>
          <a:p>
            <a:pPr>
              <a:spcBef>
                <a:spcPts val="1200"/>
              </a:spcBef>
            </a:pPr>
            <a:endParaRPr lang="en-US" altLang="zh-CN" sz="2000" dirty="0">
              <a:latin typeface="+mn-lt"/>
            </a:endParaRPr>
          </a:p>
          <a:p>
            <a:pPr marL="285744" indent="-28574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+mn-lt"/>
              </a:rPr>
              <a:t>27 Medium Earth Orbit </a:t>
            </a:r>
          </a:p>
          <a:p>
            <a:pPr>
              <a:spcBef>
                <a:spcPts val="1200"/>
              </a:spcBef>
            </a:pPr>
            <a:r>
              <a:rPr lang="en-US" altLang="zh-CN" sz="2000" dirty="0">
                <a:latin typeface="+mn-lt"/>
              </a:rPr>
              <a:t>    (MEO) satellites</a:t>
            </a:r>
          </a:p>
        </p:txBody>
      </p:sp>
      <p:sp>
        <p:nvSpPr>
          <p:cNvPr id="8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Background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4489" y="4798506"/>
            <a:ext cx="356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Fig. 2</a:t>
            </a:r>
            <a:r>
              <a:rPr lang="en-US" altLang="zh-CN" sz="12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Schematic diagram of BDS constellation.</a:t>
            </a:r>
          </a:p>
          <a:p>
            <a:pPr algn="ctr"/>
            <a:r>
              <a:rPr lang="en-US" altLang="zh-CN" sz="1200" dirty="0">
                <a:solidFill>
                  <a:srgbClr val="0070C0"/>
                </a:solidFill>
                <a:ea typeface="黑体" panose="02010609060101010101" pitchFamily="49" charset="-122"/>
              </a:rPr>
              <a:t>http://www.csno-tarc.cn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560" y="112474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BeiDou Navigation Satellite System (BDS)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10AAA3-EDA4-C4BD-3F8F-E90B46C95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35391"/>
            <a:ext cx="3009981" cy="29119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CE5D02-B24E-C978-6341-F8484761C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01" y="1690489"/>
            <a:ext cx="3186078" cy="179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5EF9EC-F802-4652-C905-E0DFB2CD9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78" y="3382188"/>
            <a:ext cx="2423704" cy="136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AD540B-3ABE-44C9-FF47-0463954C85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01" y="4734284"/>
            <a:ext cx="2487388" cy="1399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BF4D05-2A7C-1BE6-5D01-50EAE1D2BDDB}"/>
              </a:ext>
            </a:extLst>
          </p:cNvPr>
          <p:cNvSpPr txBox="1"/>
          <p:nvPr/>
        </p:nvSpPr>
        <p:spPr>
          <a:xfrm>
            <a:off x="393912" y="5202199"/>
            <a:ext cx="3153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BDS-3 has been </a:t>
            </a:r>
            <a:r>
              <a:rPr lang="en-US" altLang="zh-CN" sz="1800" b="1" dirty="0">
                <a:latin typeface="+mn-lt"/>
              </a:rPr>
              <a:t>completed</a:t>
            </a:r>
            <a:r>
              <a:rPr lang="en-US" altLang="zh-CN" sz="1800" dirty="0">
                <a:latin typeface="+mn-lt"/>
              </a:rPr>
              <a:t> in June 2020.</a:t>
            </a:r>
          </a:p>
          <a:p>
            <a:r>
              <a:rPr lang="en-US" altLang="zh-CN" sz="1800" dirty="0">
                <a:latin typeface="+mn-lt"/>
              </a:rPr>
              <a:t>As a member of GNSS, </a:t>
            </a:r>
            <a:r>
              <a:rPr lang="en-US" altLang="zh-CN" sz="1800" b="1" dirty="0">
                <a:latin typeface="+mn-lt"/>
              </a:rPr>
              <a:t>BDS</a:t>
            </a:r>
            <a:r>
              <a:rPr lang="en-US" altLang="zh-CN" sz="1800" dirty="0">
                <a:latin typeface="+mn-lt"/>
              </a:rPr>
              <a:t> has the ability to determine the </a:t>
            </a:r>
            <a:r>
              <a:rPr lang="en-US" altLang="zh-CN" sz="1800" b="1" dirty="0">
                <a:latin typeface="+mn-lt"/>
              </a:rPr>
              <a:t>GCC</a:t>
            </a:r>
            <a:r>
              <a:rPr lang="en-US" altLang="zh-CN" sz="1800" dirty="0">
                <a:latin typeface="+mn-lt"/>
              </a:rPr>
              <a:t> independently</a:t>
            </a:r>
          </a:p>
          <a:p>
            <a:endParaRPr lang="en-US" altLang="zh-CN" sz="1800" dirty="0">
              <a:latin typeface="+mn-lt"/>
            </a:endParaRPr>
          </a:p>
          <a:p>
            <a:r>
              <a:rPr lang="en-US" altLang="zh-CN" sz="1800" dirty="0">
                <a:latin typeface="+mn-lt"/>
              </a:rPr>
              <a:t> </a:t>
            </a:r>
          </a:p>
          <a:p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583556B-C066-5549-790F-D8A86708DAFE}"/>
              </a:ext>
            </a:extLst>
          </p:cNvPr>
          <p:cNvSpPr/>
          <p:nvPr/>
        </p:nvSpPr>
        <p:spPr>
          <a:xfrm>
            <a:off x="334489" y="5788656"/>
            <a:ext cx="3101291" cy="93283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930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8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Method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7166" y="623707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ea typeface="黑体" panose="02010609060101010101" pitchFamily="49" charset="-122"/>
                <a:cs typeface="Arial" panose="020B0604020202020204" pitchFamily="34" charset="0"/>
              </a:rPr>
              <a:t>Fig. 3 </a:t>
            </a:r>
            <a:r>
              <a:rPr lang="en-US" altLang="zh-CN" sz="1200" dirty="0">
                <a:latin typeface="+mn-lt"/>
              </a:rPr>
              <a:t>The distribution of stations</a:t>
            </a:r>
            <a:r>
              <a:rPr lang="en-US" altLang="zh-CN" sz="1200" kern="0" dirty="0">
                <a:latin typeface="+mn-lt"/>
              </a:rPr>
              <a:t>, and the color of the dot indicates the station’s priority</a:t>
            </a:r>
            <a:endParaRPr lang="zh-CN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128" y="1124745"/>
            <a:ext cx="435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Strategy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C21D31-AF99-84DD-FB05-B6D6CA4BC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2" y="3631729"/>
            <a:ext cx="5210175" cy="263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96BB95B-786C-8853-219A-828002AE22A2}"/>
              </a:ext>
            </a:extLst>
          </p:cNvPr>
          <p:cNvSpPr txBox="1"/>
          <p:nvPr/>
        </p:nvSpPr>
        <p:spPr>
          <a:xfrm>
            <a:off x="564444" y="1462602"/>
            <a:ext cx="8427716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n-lt"/>
              </a:rPr>
              <a:t>SRP models </a:t>
            </a:r>
            <a:r>
              <a:rPr lang="en-US" altLang="zh-CN" sz="1800" dirty="0">
                <a:latin typeface="+mn-lt"/>
              </a:rPr>
              <a:t>used in this study: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The Empirical CODE Orbit Model (</a:t>
            </a:r>
            <a:r>
              <a:rPr lang="en-US" altLang="zh-CN" b="1" dirty="0">
                <a:latin typeface="+mn-lt"/>
              </a:rPr>
              <a:t>ECOM</a:t>
            </a:r>
            <a:r>
              <a:rPr lang="en-US" altLang="zh-CN" dirty="0">
                <a:latin typeface="+mn-lt"/>
              </a:rPr>
              <a:t>) with 5 parameters</a:t>
            </a:r>
            <a:endParaRPr lang="zh-CN" altLang="en-US" dirty="0">
              <a:latin typeface="+mn-lt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The extended ECOM (</a:t>
            </a:r>
            <a:r>
              <a:rPr lang="en-US" altLang="zh-CN" b="1" dirty="0">
                <a:latin typeface="+mn-lt"/>
              </a:rPr>
              <a:t>ECOM2</a:t>
            </a:r>
            <a:r>
              <a:rPr lang="en-US" altLang="zh-CN" dirty="0">
                <a:latin typeface="+mn-lt"/>
              </a:rPr>
              <a:t>) with </a:t>
            </a:r>
            <a:r>
              <a:rPr lang="en-US" altLang="zh-CN">
                <a:latin typeface="+mn-lt"/>
              </a:rPr>
              <a:t>9 parameters</a:t>
            </a:r>
            <a:endParaRPr lang="zh-CN" altLang="en-US" dirty="0">
              <a:latin typeface="+mn-lt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Adjustable box-wing model (</a:t>
            </a:r>
            <a:r>
              <a:rPr lang="en-US" altLang="zh-CN" b="1" dirty="0">
                <a:latin typeface="+mn-lt"/>
              </a:rPr>
              <a:t>ABW</a:t>
            </a:r>
            <a:r>
              <a:rPr lang="en-US" altLang="zh-CN" dirty="0">
                <a:latin typeface="+mn-lt"/>
              </a:rPr>
              <a:t>)</a:t>
            </a:r>
            <a:endParaRPr lang="zh-CN" altLang="en-US" dirty="0">
              <a:latin typeface="+mn-lt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A maximum of </a:t>
            </a:r>
            <a:r>
              <a:rPr lang="en-US" altLang="zh-CN" b="1" dirty="0">
                <a:latin typeface="+mn-lt"/>
              </a:rPr>
              <a:t>130</a:t>
            </a:r>
            <a:r>
              <a:rPr lang="en-US" altLang="zh-CN" dirty="0">
                <a:latin typeface="+mn-lt"/>
              </a:rPr>
              <a:t> globally homogenous IGS/iGMAS stations during the period </a:t>
            </a:r>
            <a:r>
              <a:rPr lang="en-US" altLang="zh-CN" b="1" dirty="0">
                <a:latin typeface="+mn-lt"/>
              </a:rPr>
              <a:t>2019-2021</a:t>
            </a:r>
            <a:r>
              <a:rPr lang="en-US" altLang="zh-CN" dirty="0">
                <a:latin typeface="+mn-lt"/>
              </a:rPr>
              <a:t> were selected as shown in Fig. 3: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5F7717-D116-26DF-6802-4CA6631C7BA8}"/>
              </a:ext>
            </a:extLst>
          </p:cNvPr>
          <p:cNvSpPr txBox="1"/>
          <p:nvPr/>
        </p:nvSpPr>
        <p:spPr>
          <a:xfrm>
            <a:off x="5724128" y="4005064"/>
            <a:ext cx="30243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+mn-lt"/>
              </a:rPr>
              <a:t>The </a:t>
            </a:r>
            <a:r>
              <a:rPr lang="en-US" altLang="zh-CN" b="1" dirty="0">
                <a:latin typeface="+mn-lt"/>
              </a:rPr>
              <a:t>geocenter coordinates </a:t>
            </a:r>
            <a:r>
              <a:rPr lang="en-US" altLang="zh-CN" dirty="0">
                <a:latin typeface="+mn-lt"/>
              </a:rPr>
              <a:t>(</a:t>
            </a:r>
            <a:r>
              <a:rPr lang="en-US" altLang="zh-CN" b="1" dirty="0">
                <a:latin typeface="+mn-lt"/>
              </a:rPr>
              <a:t>GCC</a:t>
            </a:r>
            <a:r>
              <a:rPr lang="en-US" altLang="zh-CN" dirty="0">
                <a:latin typeface="+mn-lt"/>
              </a:rPr>
              <a:t>) are determined together with the </a:t>
            </a:r>
            <a:r>
              <a:rPr lang="en-US" altLang="zh-CN" b="1" dirty="0">
                <a:latin typeface="+mn-lt"/>
              </a:rPr>
              <a:t>satellite orbits</a:t>
            </a:r>
            <a:r>
              <a:rPr lang="en-US" altLang="zh-CN" dirty="0">
                <a:latin typeface="+mn-lt"/>
              </a:rPr>
              <a:t>, station coordinates, troposphere parameters and Earth rotation parameters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2311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Time series of GCC-Z derived from BDS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061402-C177-2C61-AA3D-A4C9225E4615}"/>
              </a:ext>
            </a:extLst>
          </p:cNvPr>
          <p:cNvSpPr txBox="1"/>
          <p:nvPr/>
        </p:nvSpPr>
        <p:spPr>
          <a:xfrm>
            <a:off x="6165389" y="1988840"/>
            <a:ext cx="29092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+mn-lt"/>
              </a:rPr>
              <a:t>ECOM</a:t>
            </a:r>
            <a:r>
              <a:rPr lang="en-US" altLang="zh-CN" dirty="0">
                <a:latin typeface="+mn-lt"/>
              </a:rPr>
              <a:t> case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In MEO solution, the </a:t>
            </a:r>
            <a:r>
              <a:rPr lang="en-US" altLang="zh-CN" b="1" dirty="0">
                <a:latin typeface="+mn-lt"/>
              </a:rPr>
              <a:t>annual signal </a:t>
            </a:r>
            <a:r>
              <a:rPr lang="en-US" altLang="zh-CN" dirty="0">
                <a:latin typeface="+mn-lt"/>
              </a:rPr>
              <a:t>with an amplitude of </a:t>
            </a:r>
            <a:r>
              <a:rPr lang="en-US" altLang="zh-CN" b="1" dirty="0">
                <a:latin typeface="+mn-lt"/>
              </a:rPr>
              <a:t>84.6 mm </a:t>
            </a:r>
            <a:r>
              <a:rPr lang="en-US" altLang="zh-CN" dirty="0">
                <a:latin typeface="+mn-lt"/>
              </a:rPr>
              <a:t>takes great domination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+mn-lt"/>
              </a:rPr>
              <a:t>The inclusion of </a:t>
            </a:r>
            <a:r>
              <a:rPr lang="en-US" altLang="zh-CN" b="1" dirty="0">
                <a:latin typeface="+mn-lt"/>
              </a:rPr>
              <a:t>IGSO</a:t>
            </a:r>
            <a:r>
              <a:rPr lang="en-US" altLang="zh-CN" dirty="0">
                <a:latin typeface="+mn-lt"/>
              </a:rPr>
              <a:t> reduced the amplitude of annual signal by </a:t>
            </a:r>
            <a:r>
              <a:rPr lang="en-US" altLang="zh-CN" b="1" dirty="0">
                <a:latin typeface="+mn-lt"/>
              </a:rPr>
              <a:t>27.8%</a:t>
            </a:r>
          </a:p>
          <a:p>
            <a:endParaRPr lang="en-US" altLang="zh-CN" dirty="0">
              <a:latin typeface="+mn-lt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76E3EEF-B5C6-CD70-1349-172F36FE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25" y="5258508"/>
            <a:ext cx="5545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Fig. 5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Time series (left) and spectrum analysis (right) of GCC-Zs derived separately from </a:t>
            </a:r>
            <a:r>
              <a:rPr lang="en-US" altLang="zh-CN" sz="1200" dirty="0">
                <a:latin typeface="+mn-lt"/>
                <a:cs typeface="Times New Roman" panose="02020603050405020304" pitchFamily="18" charset="0"/>
              </a:rPr>
              <a:t>MEO, 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IGSO+MEO satellites of BDS with respect to the SLR-based solution provided by ILRS. 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EA946D-B62C-EE1E-FC58-7C289EE2B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5070"/>
            <a:ext cx="5642018" cy="324244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4A017DC-2786-20EB-7FA1-A6FBFC35FE6B}"/>
              </a:ext>
            </a:extLst>
          </p:cNvPr>
          <p:cNvSpPr/>
          <p:nvPr/>
        </p:nvSpPr>
        <p:spPr>
          <a:xfrm>
            <a:off x="467544" y="2204864"/>
            <a:ext cx="5616623" cy="7920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5865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Time series of GCC-Z derived from BDS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061402-C177-2C61-AA3D-A4C9225E4615}"/>
              </a:ext>
            </a:extLst>
          </p:cNvPr>
          <p:cNvSpPr txBox="1"/>
          <p:nvPr/>
        </p:nvSpPr>
        <p:spPr>
          <a:xfrm>
            <a:off x="6109562" y="1481197"/>
            <a:ext cx="2909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+mn-lt"/>
              </a:rPr>
              <a:t>ECOM2</a:t>
            </a:r>
            <a:r>
              <a:rPr lang="en-US" altLang="zh-CN" dirty="0">
                <a:latin typeface="+mn-lt"/>
              </a:rPr>
              <a:t> case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MEO-only solutions, the switch from ECOM to ECOM2 model reduces the amplitude of the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annual signal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by a factor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2.5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(from 84.6 mm to 33.5 mm).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After the inclusion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IGSO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the signals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1, 2, 3 cpy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(cycle per year) have decreased by a factor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1.5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7.8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respectively.</a:t>
            </a:r>
            <a:endParaRPr lang="en-US" altLang="zh-CN" dirty="0">
              <a:latin typeface="+mn-lt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76E3EEF-B5C6-CD70-1349-172F36FE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25" y="5258508"/>
            <a:ext cx="5545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Fig. 5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Time series (left) and spectrum analysis (right) of GCC-Zs derived separately from </a:t>
            </a:r>
            <a:r>
              <a:rPr lang="en-US" altLang="zh-CN" sz="1200" dirty="0">
                <a:latin typeface="+mn-lt"/>
                <a:cs typeface="Times New Roman" panose="02020603050405020304" pitchFamily="18" charset="0"/>
              </a:rPr>
              <a:t>MEO, 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IGSO+MEO satellites of BDS with respect to the SLR-based solution provided by ILRS. 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EA946D-B62C-EE1E-FC58-7C289EE2B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5070"/>
            <a:ext cx="5642018" cy="324244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E4F4F78-9928-4ED1-B3FB-0112C7ACF6C4}"/>
              </a:ext>
            </a:extLst>
          </p:cNvPr>
          <p:cNvSpPr/>
          <p:nvPr/>
        </p:nvSpPr>
        <p:spPr>
          <a:xfrm>
            <a:off x="456872" y="2985922"/>
            <a:ext cx="5616623" cy="7920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7417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Time series of GCC-Z derived from BDS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061402-C177-2C61-AA3D-A4C9225E4615}"/>
              </a:ext>
            </a:extLst>
          </p:cNvPr>
          <p:cNvSpPr txBox="1"/>
          <p:nvPr/>
        </p:nvSpPr>
        <p:spPr>
          <a:xfrm>
            <a:off x="6012160" y="1218889"/>
            <a:ext cx="2909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+mn-lt"/>
              </a:rPr>
              <a:t>ABW</a:t>
            </a:r>
            <a:r>
              <a:rPr lang="en-US" altLang="zh-CN" dirty="0">
                <a:latin typeface="+mn-lt"/>
              </a:rPr>
              <a:t> case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the MEO-only solutions, the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ABW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model appears to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reduce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the amplitude of annual signal by factors of 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5.4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2.1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with respect to ECOM and ECOM2 models.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inclusion of IGSO largely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reduces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the annual signal by a factor of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2.8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(from 15.6 mm to 5.5 mm). Also, the dominant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 cpy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signal is significantly improved, dumping from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29.3 mm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to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16.1 mm.</a:t>
            </a:r>
            <a:endParaRPr lang="en-US" altLang="zh-CN" b="1" dirty="0">
              <a:latin typeface="+mn-lt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76E3EEF-B5C6-CD70-1349-172F36FE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25" y="5258508"/>
            <a:ext cx="55458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Fig. 5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Time series (left) and spectrum analysis (right) of GCC-Zs derived separately from </a:t>
            </a:r>
            <a:r>
              <a:rPr lang="en-US" altLang="zh-CN" sz="1200" dirty="0">
                <a:latin typeface="+mn-lt"/>
                <a:cs typeface="Times New Roman" panose="02020603050405020304" pitchFamily="18" charset="0"/>
              </a:rPr>
              <a:t>MEO, 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IGSO+MEO satellites of BDS with respect to the SLR-based solution provided by ILRS. 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EA946D-B62C-EE1E-FC58-7C289EE2B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5070"/>
            <a:ext cx="5642018" cy="324244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068F139-DF6E-E6C6-E207-588828F9E51D}"/>
              </a:ext>
            </a:extLst>
          </p:cNvPr>
          <p:cNvSpPr/>
          <p:nvPr/>
        </p:nvSpPr>
        <p:spPr>
          <a:xfrm>
            <a:off x="467544" y="3789040"/>
            <a:ext cx="5616623" cy="7920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3126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timgsa.baidu.com/timg?image&amp;quality=80&amp;size=b9999_10000&amp;sec=1558332497719&amp;di=1f89ba442fefbf15429d5821ecc9626a&amp;imgtype=0&amp;src=http%3A%2F%2Fpic.baike.soso.com%2Fp%2F20131108%2F20131108144850-191477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7" y="0"/>
            <a:ext cx="1429335" cy="11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61"/>
            <a:ext cx="2133600" cy="365125"/>
          </a:xfrm>
        </p:spPr>
        <p:txBody>
          <a:bodyPr/>
          <a:lstStyle/>
          <a:p>
            <a:pPr>
              <a:defRPr/>
            </a:pPr>
            <a:fld id="{C9DF41CB-5FC0-4E84-99F2-50337CC1BA2E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3128" y="1124745"/>
            <a:ext cx="572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Wingdings" panose="05000000000000000000" pitchFamily="2" charset="2"/>
              <a:buChar char="p"/>
            </a:pPr>
            <a:r>
              <a:rPr lang="en-US" altLang="zh-CN" dirty="0">
                <a:solidFill>
                  <a:srgbClr val="0000FF"/>
                </a:solidFill>
                <a:latin typeface="+mn-lt"/>
              </a:rPr>
              <a:t>Analysis of formal errors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标题 3"/>
          <p:cNvSpPr txBox="1"/>
          <p:nvPr/>
        </p:nvSpPr>
        <p:spPr bwMode="auto">
          <a:xfrm>
            <a:off x="539552" y="332662"/>
            <a:ext cx="4536504" cy="48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1" rIns="68580" bIns="34291" numCol="1" anchor="ctr" anchorCtr="0" compatLnSpc="1"/>
          <a:lstStyle/>
          <a:p>
            <a:pPr eaLnBrk="0" hangingPunct="0">
              <a:defRPr/>
            </a:pPr>
            <a:r>
              <a:rPr lang="en-US" altLang="zh-CN" sz="3600" kern="0" dirty="0"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Results</a:t>
            </a:r>
            <a:endParaRPr lang="en-US" altLang="zh-CN" sz="3200" kern="0" dirty="0"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FDB8CE-B27F-FCC9-C98B-52C7C8E5D7F4}"/>
              </a:ext>
            </a:extLst>
          </p:cNvPr>
          <p:cNvSpPr txBox="1"/>
          <p:nvPr/>
        </p:nvSpPr>
        <p:spPr>
          <a:xfrm>
            <a:off x="696037" y="6079362"/>
            <a:ext cx="3816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Fig. 6</a:t>
            </a:r>
            <a:r>
              <a:rPr lang="en-US" altLang="zh-CN" sz="12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Time series of formal error of the GCC-Z in mm.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F06DD1F-DE0C-2D03-8CDD-4AA3DD62FA5E}"/>
              </a:ext>
            </a:extLst>
          </p:cNvPr>
          <p:cNvSpPr txBox="1"/>
          <p:nvPr/>
        </p:nvSpPr>
        <p:spPr>
          <a:xfrm>
            <a:off x="4375546" y="2132856"/>
            <a:ext cx="45893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time series of formal errors of GCC-Z shows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 tendency towards lower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due to the increasing number of observations of BDS during this time period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inclusion of IGSOs decreases the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averages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of formal errors by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16.5%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22.0%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13.4%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the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STDs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are also reduced by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38.2%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36.2%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28.6%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for the ECOM, ECOM2 and ABW solutions respectively.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67A85A-77F8-E0F4-D100-1E38C778A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8" y="1494077"/>
            <a:ext cx="3672408" cy="43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147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 smtClean="0">
            <a:solidFill>
              <a:schemeClr val="tx1"/>
            </a:solidFill>
            <a:ea typeface="黑体" pitchFamily="2" charset="-122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28093</TotalTime>
  <Words>1068</Words>
  <Application>Microsoft Office PowerPoint</Application>
  <PresentationFormat>全屏显示(4:3)</PresentationFormat>
  <Paragraphs>156</Paragraphs>
  <Slides>14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4_默认设计模板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qinyujie</dc:creator>
  <cp:lastModifiedBy>黄 适</cp:lastModifiedBy>
  <cp:revision>2484</cp:revision>
  <dcterms:created xsi:type="dcterms:W3CDTF">2014-06-13T12:56:36Z</dcterms:created>
  <dcterms:modified xsi:type="dcterms:W3CDTF">2022-05-21T12:01:06Z</dcterms:modified>
</cp:coreProperties>
</file>