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</p:sldMasterIdLst>
  <p:notesMasterIdLst>
    <p:notesMasterId r:id="rId5"/>
  </p:notesMasterIdLst>
  <p:sldIdLst>
    <p:sldId id="261" r:id="rId4"/>
    <p:sldId id="11088683" r:id="rId6"/>
    <p:sldId id="11088711" r:id="rId7"/>
    <p:sldId id="11088713" r:id="rId8"/>
    <p:sldId id="11088712" r:id="rId9"/>
    <p:sldId id="11088715" r:id="rId10"/>
    <p:sldId id="11088723" r:id="rId11"/>
    <p:sldId id="11088716" r:id="rId12"/>
    <p:sldId id="11088717" r:id="rId13"/>
    <p:sldId id="11088719" r:id="rId14"/>
    <p:sldId id="11088720" r:id="rId15"/>
    <p:sldId id="11088722" r:id="rId16"/>
    <p:sldId id="302" r:id="rId17"/>
    <p:sldId id="11088733" r:id="rId18"/>
    <p:sldId id="11088732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司航 朱" initials="司航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0EF6"/>
    <a:srgbClr val="FFFFFF"/>
    <a:srgbClr val="CA13DF"/>
    <a:srgbClr val="DE34EE"/>
    <a:srgbClr val="000000"/>
    <a:srgbClr val="1D41D5"/>
    <a:srgbClr val="005A9E"/>
    <a:srgbClr val="00B050"/>
    <a:srgbClr val="00823B"/>
    <a:srgbClr val="435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8" autoAdjust="0"/>
    <p:restoredTop sz="94243" autoAdjust="0"/>
  </p:normalViewPr>
  <p:slideViewPr>
    <p:cSldViewPr>
      <p:cViewPr varScale="1">
        <p:scale>
          <a:sx n="94" d="100"/>
          <a:sy n="94" d="100"/>
        </p:scale>
        <p:origin x="776" y="56"/>
      </p:cViewPr>
      <p:guideLst>
        <p:guide orient="horz" pos="2036"/>
        <p:guide pos="29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BC4DD-8521-46E0-9084-CA88F5CFA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50D06-2C4C-421D-9E34-8F4D41522B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19D6B-75E7-46A2-9A2C-0762C74E43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en-US" altLang="zh-CN"/>
              <a:t>The biochar was produced from wheat straw under 600 degree centigrade. </a:t>
            </a:r>
            <a:endParaRPr lang="zh-CN" altLang="zh-CN"/>
          </a:p>
          <a:p>
            <a:r>
              <a:rPr lang="en-US" altLang="zh-CN"/>
              <a:t>we use ball mill to grind biochar until it reaches an average particle size of around 600 nanometer</a:t>
            </a:r>
            <a:r>
              <a:rPr lang="zh-CN" altLang="zh-CN"/>
              <a:t>。</a:t>
            </a:r>
            <a:endParaRPr lang="zh-CN" altLang="zh-CN"/>
          </a:p>
          <a:p>
            <a:r>
              <a:rPr lang="en-US" altLang="zh-CN"/>
              <a:t>The image on the left shows the </a:t>
            </a:r>
            <a:r>
              <a:rPr lang="en-US" altLang="zh-CN" b="1"/>
              <a:t>SEM analysis of biochar after grind.</a:t>
            </a:r>
            <a:endParaRPr lang="zh-CN" altLang="zh-CN"/>
          </a:p>
        </p:txBody>
      </p:sp>
      <p:sp>
        <p:nvSpPr>
          <p:cNvPr id="60420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</a:ln>
        </p:spPr>
        <p:txBody>
          <a:bodyPr/>
          <a:lstStyle/>
          <a:p>
            <a:fld id="{CDB92015-3F9B-4488-ACC2-CAFCED044B19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60421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6038F54-4F9A-47CE-9817-7B8D615843B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8959-CDF0-4BAE-A1DE-DE4DBAFCA3C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25817" r="243"/>
          <a:stretch>
            <a:fillRect/>
          </a:stretch>
        </p:blipFill>
        <p:spPr>
          <a:xfrm>
            <a:off x="0" y="1813018"/>
            <a:ext cx="9129758" cy="50435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8" y="109115"/>
            <a:ext cx="1888462" cy="553262"/>
          </a:xfrm>
          <a:prstGeom prst="rect">
            <a:avLst/>
          </a:prstGeom>
        </p:spPr>
      </p:pic>
      <p:sp>
        <p:nvSpPr>
          <p:cNvPr id="12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51720" y="2708275"/>
            <a:ext cx="5400600" cy="72072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单击此处添加章节标题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087367"/>
            <a:ext cx="5707380" cy="277063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3" y="0"/>
            <a:ext cx="9140952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67E5C-E965-49DB-8B0A-1C159DDA57AA}" type="datetime1">
              <a:rPr lang="zh-CN" altLang="en-US"/>
            </a:fld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BB1C-F05C-4B38-8169-8CF3D519B47F}" type="slidenum">
              <a:rPr lang="zh-CN" altLang="en-US"/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9144000" cy="7392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NNL_Logo_2-Color_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9463" y="5849938"/>
            <a:ext cx="182880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-1588"/>
            <a:ext cx="9144000" cy="914401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9A94D-74E0-4203-AA5F-5E891067F20C}" type="slidenum">
              <a:rPr lang="en-US"/>
            </a:fld>
            <a:r>
              <a:rPr lang="en-US">
                <a:latin typeface="Times New Roman" panose="02020603050405020304" pitchFamily="-80" charset="0"/>
              </a:rPr>
              <a:t> </a:t>
            </a:r>
            <a:endParaRPr lang="en-US">
              <a:latin typeface="Times New Roman" panose="02020603050405020304" pitchFamily="-80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087367"/>
            <a:ext cx="5707380" cy="277063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3" y="0"/>
            <a:ext cx="9140952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67E5C-E965-49DB-8B0A-1C159DDA57AA}" type="datetime1">
              <a:rPr lang="zh-CN" altLang="en-US"/>
            </a:fld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BB1C-F05C-4B38-8169-8CF3D519B47F}" type="slidenum">
              <a:rPr lang="zh-CN" altLang="en-US"/>
            </a:fld>
            <a:endParaRPr lang="zh-CN" altLang="en-US" sz="13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NNL_Logo_2-Color_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9463" y="5849938"/>
            <a:ext cx="182880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-1588"/>
            <a:ext cx="9144000" cy="914401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9A94D-74E0-4203-AA5F-5E891067F20C}" type="slidenum">
              <a:rPr lang="en-US"/>
            </a:fld>
            <a:r>
              <a:rPr lang="en-US">
                <a:latin typeface="Times New Roman" panose="02020603050405020304" pitchFamily="-80" charset="0"/>
              </a:rPr>
              <a:t> </a:t>
            </a:r>
            <a:endParaRPr lang="en-US">
              <a:latin typeface="Times New Roman" panose="02020603050405020304" pitchFamily="-80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0ACADD57-2D13-4F10-BB2B-262FE4D7A5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16644" y="6548626"/>
            <a:ext cx="274954" cy="215444"/>
          </a:xfrm>
        </p:spPr>
        <p:txBody>
          <a:bodyPr/>
          <a:lstStyle/>
          <a:p>
            <a:fld id="{BAD0D846-6C42-4900-9C6C-2CCC3E45D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2" Type="http://schemas.openxmlformats.org/officeDocument/2006/relationships/image" Target="../media/image8.jpeg"/><Relationship Id="rId11" Type="http://schemas.openxmlformats.org/officeDocument/2006/relationships/image" Target="../media/image7.png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AE12D-51E1-4509-A4CB-D557D76F58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86575-CC65-4AB8-A0D2-5AD8AB6139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4087367"/>
            <a:ext cx="5707380" cy="277063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53200" y="44196"/>
            <a:ext cx="2555748" cy="8092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1200" y="394258"/>
            <a:ext cx="7721599" cy="451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3775" y="1172844"/>
            <a:ext cx="7156450" cy="3434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16644" y="6548626"/>
            <a:ext cx="274954" cy="26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emf"/><Relationship Id="rId2" Type="http://schemas.openxmlformats.org/officeDocument/2006/relationships/image" Target="../media/image18.emf"/><Relationship Id="rId1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emf"/><Relationship Id="rId1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emf"/><Relationship Id="rId1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.xml"/><Relationship Id="rId1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emf"/><Relationship Id="rId1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.emf"/><Relationship Id="rId2" Type="http://schemas.openxmlformats.org/officeDocument/2006/relationships/image" Target="../media/image17.emf"/><Relationship Id="rId1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75740" y="4293235"/>
            <a:ext cx="549656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-80" charset="0"/>
                <a:ea typeface="微软雅黑" panose="020B0503020204020204" pitchFamily="34" charset="-122"/>
                <a:cs typeface="Times New Roman" panose="02020603050405020304" pitchFamily="-80" charset="0"/>
              </a:rPr>
              <a:t>     China Agricultural University</a:t>
            </a:r>
            <a:endParaRPr lang="zh-CN" altLang="en-US" sz="2000" b="1" dirty="0">
              <a:latin typeface="Times New Roman" panose="02020603050405020304" pitchFamily="-80" charset="0"/>
              <a:ea typeface="微软雅黑" panose="020B0503020204020204" pitchFamily="34" charset="-122"/>
              <a:cs typeface="Times New Roman" panose="02020603050405020304" pitchFamily="-80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-80" charset="0"/>
                <a:ea typeface="微软雅黑" panose="020B0503020204020204" pitchFamily="34" charset="-122"/>
                <a:cs typeface="Times New Roman" panose="02020603050405020304" pitchFamily="-80" charset="0"/>
              </a:rPr>
              <a:t>                       Professor Jianying Shang</a:t>
            </a:r>
            <a:endParaRPr lang="en-US" altLang="zh-CN" sz="2000" b="1" dirty="0">
              <a:latin typeface="Times New Roman" panose="02020603050405020304" pitchFamily="-80" charset="0"/>
              <a:ea typeface="微软雅黑" panose="020B0503020204020204" pitchFamily="34" charset="-122"/>
              <a:cs typeface="Times New Roman" panose="02020603050405020304" pitchFamily="-80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-80" charset="0"/>
                <a:ea typeface="微软雅黑" panose="020B0503020204020204" pitchFamily="34" charset="-122"/>
                <a:cs typeface="Times New Roman" panose="02020603050405020304" pitchFamily="-80" charset="0"/>
              </a:rPr>
              <a:t>                       Phd   Chaorui Yan</a:t>
            </a:r>
            <a:endParaRPr lang="en-US" altLang="zh-CN" sz="2000" b="1" dirty="0">
              <a:latin typeface="Times New Roman" panose="02020603050405020304" pitchFamily="-80" charset="0"/>
              <a:ea typeface="微软雅黑" panose="020B0503020204020204" pitchFamily="34" charset="-122"/>
              <a:cs typeface="Times New Roman" panose="02020603050405020304" pitchFamily="-80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-80" charset="0"/>
                <a:ea typeface="微软雅黑" panose="020B0503020204020204" pitchFamily="34" charset="-122"/>
                <a:cs typeface="Times New Roman" panose="02020603050405020304" pitchFamily="-80" charset="0"/>
              </a:rPr>
              <a:t>                  Nalanda University</a:t>
            </a:r>
            <a:endParaRPr lang="en-US" altLang="zh-CN" sz="2000" b="1" dirty="0">
              <a:latin typeface="Times New Roman" panose="02020603050405020304" pitchFamily="-80" charset="0"/>
              <a:ea typeface="微软雅黑" panose="020B0503020204020204" pitchFamily="34" charset="-122"/>
              <a:cs typeface="Times New Roman" panose="02020603050405020304" pitchFamily="-80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-80" charset="0"/>
                <a:ea typeface="微软雅黑" panose="020B0503020204020204" pitchFamily="34" charset="-122"/>
                <a:cs typeface="Times New Roman" panose="02020603050405020304" pitchFamily="-80" charset="0"/>
              </a:rPr>
              <a:t>                       Professor Prabhakar Sharma</a:t>
            </a:r>
            <a:endParaRPr lang="en-US" altLang="zh-CN" sz="2000" b="1" dirty="0">
              <a:latin typeface="Times New Roman" panose="02020603050405020304" pitchFamily="-80" charset="0"/>
              <a:ea typeface="微软雅黑" panose="020B0503020204020204" pitchFamily="34" charset="-122"/>
              <a:cs typeface="Times New Roman" panose="02020603050405020304" pitchFamily="-80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9144635" cy="19107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16200000">
            <a:off x="3248660" y="-869315"/>
            <a:ext cx="2644775" cy="8204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1F0EF6"/>
                </a:solidFill>
                <a:latin typeface="Times New Roman" panose="02020603050405020304" pitchFamily="-80" charset="0"/>
                <a:ea typeface="微软雅黑" panose="020B0503020204020204" pitchFamily="34" charset="-122"/>
                <a:cs typeface="Times New Roman" panose="02020603050405020304" pitchFamily="-80" charset="0"/>
              </a:rPr>
              <a:t>Coupled impact of proteins with different molecular weight and surface charge on nanoparticle mobility</a:t>
            </a:r>
            <a:endParaRPr lang="zh-CN" altLang="en-US" sz="4000" b="1" dirty="0">
              <a:solidFill>
                <a:srgbClr val="1F0EF6"/>
              </a:solidFill>
              <a:latin typeface="Times New Roman" panose="02020603050405020304" pitchFamily="-80" charset="0"/>
              <a:ea typeface="微软雅黑" panose="020B0503020204020204" pitchFamily="34" charset="-122"/>
              <a:cs typeface="Times New Roman" panose="02020603050405020304" pitchFamily="-80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 rot="16200000">
            <a:off x="8194040" y="5878195"/>
            <a:ext cx="598170" cy="1348740"/>
          </a:xfrm>
          <a:prstGeom prst="rect">
            <a:avLst/>
          </a:prstGeom>
          <a:noFill/>
        </p:spPr>
        <p:txBody>
          <a:bodyPr vert="eaVert" wrap="non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-80" charset="0"/>
                <a:ea typeface="微软雅黑" panose="020B0503020204020204" pitchFamily="34" charset="-122"/>
                <a:cs typeface="Times New Roman" panose="02020603050405020304" pitchFamily="-80" charset="0"/>
                <a:sym typeface="+mn-ea"/>
              </a:rPr>
              <a:t>EGU in 2022</a:t>
            </a:r>
            <a:endParaRPr lang="en-US" altLang="zh-CN" b="1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-80" charset="0"/>
              <a:ea typeface="微软雅黑" panose="020B0503020204020204" pitchFamily="34" charset="-122"/>
              <a:cs typeface="Times New Roman" panose="02020603050405020304" pitchFamily="-80" charset="0"/>
              <a:sym typeface="+mn-ea"/>
            </a:endParaRPr>
          </a:p>
        </p:txBody>
      </p:sp>
    </p:spTree>
  </p:cSld>
  <p:clrMapOvr>
    <a:masterClrMapping/>
  </p:clrMapOvr>
  <p:transition advTm="4084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251232" y="-99650"/>
            <a:ext cx="772096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Effect of three proteins on TiO</a:t>
            </a:r>
            <a:r>
              <a:rPr lang="en-US" altLang="zh-CN" sz="3600" b="1" baseline="-250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2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 mobility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</p:txBody>
      </p:sp>
      <p:pic>
        <p:nvPicPr>
          <p:cNvPr id="5" name="图片 3" descr="E:\实验\二氧化钛、纳米银\experiment\TiO2\TiO2 paper\不同分子量蛋白对TiO2的影响\图\Fig. 1 1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1" t="28085" r="33816" b="38211"/>
          <a:stretch>
            <a:fillRect/>
          </a:stretch>
        </p:blipFill>
        <p:spPr>
          <a:xfrm>
            <a:off x="5866130" y="1196340"/>
            <a:ext cx="3206115" cy="23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1" descr="E:\实验\二氧化钛、纳米银\experiment\TiO2\TiO2 paper\不同分子量蛋白对TiO2的影响\图\Fig. 6 1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1" t="14834" r="32811" b="20820"/>
          <a:stretch>
            <a:fillRect/>
          </a:stretch>
        </p:blipFill>
        <p:spPr>
          <a:xfrm>
            <a:off x="251460" y="620395"/>
            <a:ext cx="5497195" cy="611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5" descr="E:\实验\二氧化钛、纳米银\experiment\TiO2\TiO2 paper\不同分子量蛋白对TiO2的影响\图\Fig. 3 1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7" t="66958" r="27032" b="9067"/>
          <a:stretch>
            <a:fillRect/>
          </a:stretch>
        </p:blipFill>
        <p:spPr>
          <a:xfrm>
            <a:off x="5912485" y="3789045"/>
            <a:ext cx="3114040" cy="2645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92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99467" y="-99650"/>
            <a:ext cx="910653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Relationship between absorped layer thickness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and NPs mobility 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</p:txBody>
      </p:sp>
      <p:pic>
        <p:nvPicPr>
          <p:cNvPr id="2" name="图片 5" descr="E:\实验\二氧化钛、纳米银\experiment\TiO2\TiO2 paper\不同分子量蛋白对TiO2的影响\图\吸附层厚度与XDLVO能垒的关系-不同蛋白质-砂1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18740" r="1458" b="35544"/>
          <a:stretch>
            <a:fillRect/>
          </a:stretch>
        </p:blipFill>
        <p:spPr>
          <a:xfrm>
            <a:off x="107315" y="1484630"/>
            <a:ext cx="8856980" cy="32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9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095375" y="3857625"/>
            <a:ext cx="7710170" cy="252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050" b="0">
                <a:latin typeface="Times New Roman" panose="02020603050405020304" pitchFamily="-80" charset="0"/>
                <a:ea typeface="等线" panose="02010600030101010101" charset="-122"/>
              </a:rPr>
              <a:t> </a:t>
            </a:r>
            <a:endParaRPr lang="zh-CN" altLang="en-US"/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35332" y="18460"/>
            <a:ext cx="238569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Mechanism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</p:txBody>
      </p:sp>
      <p:pic>
        <p:nvPicPr>
          <p:cNvPr id="5" name="图片 8" descr="E:\实验\二氧化钛、纳米银\experiment\TiO2\TiO2 paper\不同分子量蛋白对TiO2的影响\图\Fig. 7 Mechanism diagram-9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r="11420" b="1190"/>
          <a:stretch>
            <a:fillRect/>
          </a:stretch>
        </p:blipFill>
        <p:spPr>
          <a:xfrm>
            <a:off x="179705" y="1268730"/>
            <a:ext cx="8779510" cy="3816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767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9989" y="2708807"/>
            <a:ext cx="568382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i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en-US" altLang="zh-CN" sz="4800" i="1" dirty="0">
              <a:solidFill>
                <a:srgbClr val="0000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5" descr="E:\实验\二氧化钛、纳米银\experiment\TiO2\TiO2 paper\不同分子量蛋白对TiO2的影响\图\Fig. 3 1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67627" r="48035" b="9067"/>
          <a:stretch>
            <a:fillRect/>
          </a:stretch>
        </p:blipFill>
        <p:spPr>
          <a:xfrm>
            <a:off x="2339975" y="981075"/>
            <a:ext cx="4141470" cy="3201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-36195" y="-26035"/>
            <a:ext cx="798449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600" b="1">
                <a:solidFill>
                  <a:srgbClr val="000000"/>
                </a:solidFill>
                <a:latin typeface="+mj-lt"/>
                <a:ea typeface="等线" panose="02010600030101010101" charset="-122"/>
                <a:cs typeface="+mj-lt"/>
              </a:rPr>
              <a:t>Adsorbed protein layer thickness</a:t>
            </a:r>
            <a:endParaRPr lang="en-US" sz="3600" b="1">
              <a:solidFill>
                <a:srgbClr val="000000"/>
              </a:solidFill>
              <a:latin typeface="+mj-lt"/>
              <a:ea typeface="等线" panose="02010600030101010101" charset="-122"/>
              <a:cs typeface="+mj-lt"/>
            </a:endParaRPr>
          </a:p>
          <a:p>
            <a:pPr indent="0"/>
            <a:r>
              <a:rPr lang="en-US" sz="3600" b="1">
                <a:solidFill>
                  <a:srgbClr val="000000"/>
                </a:solidFill>
                <a:latin typeface="+mj-lt"/>
                <a:ea typeface="等线" panose="02010600030101010101" charset="-122"/>
                <a:cs typeface="+mj-lt"/>
              </a:rPr>
              <a:t>(Ohshima's soft particle theory)</a:t>
            </a:r>
            <a:endParaRPr lang="en-US" altLang="en-US" sz="3600" b="1">
              <a:solidFill>
                <a:srgbClr val="000000"/>
              </a:solidFill>
              <a:latin typeface="+mj-lt"/>
              <a:ea typeface="等线" panose="02010600030101010101" charset="-122"/>
              <a:cs typeface="+mj-lt"/>
            </a:endParaRPr>
          </a:p>
        </p:txBody>
      </p:sp>
      <p:pic>
        <p:nvPicPr>
          <p:cNvPr id="11" name="图片 11" descr="E:\实验\二氧化钛、纳米银\experiment\TiO2\TiO2 paper\不同分子量蛋白对TiO2的影响\图\吸附层厚度与XDLVO能垒的关系-BSA-球1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17339" r="4502" b="36599"/>
          <a:stretch>
            <a:fillRect/>
          </a:stretch>
        </p:blipFill>
        <p:spPr>
          <a:xfrm>
            <a:off x="1115695" y="4293235"/>
            <a:ext cx="7194550" cy="2516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0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323622" y="116885"/>
            <a:ext cx="690880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Effect of protein BSA with different 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concentrations on TiO</a:t>
            </a:r>
            <a:r>
              <a:rPr lang="en-US" altLang="zh-CN" sz="3600" b="1" baseline="-250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2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 mobility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850" y="4797425"/>
            <a:ext cx="89687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Protein OVA show the strongest mobility 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due to more negative surface charge of 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OVA protein.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3" descr="E:\实验\二氧化钛、纳米银\experiment\TiO2\TiO2 paper\不同分子量蛋白对TiO2的影响\图\Fig. 1 1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1" t="28085" r="33816" b="38211"/>
          <a:stretch>
            <a:fillRect/>
          </a:stretch>
        </p:blipFill>
        <p:spPr>
          <a:xfrm>
            <a:off x="5715000" y="4293235"/>
            <a:ext cx="3206115" cy="23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6" descr="E:\实验\二氧化钛、纳米银\experiment\TiO2\TiO2 paper\不同分子量蛋白对TiO2的影响\图\Fig. 5 1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27356" r="15935" b="36667"/>
          <a:stretch>
            <a:fillRect/>
          </a:stretch>
        </p:blipFill>
        <p:spPr>
          <a:xfrm>
            <a:off x="609600" y="1315720"/>
            <a:ext cx="7666990" cy="285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32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323622" y="116885"/>
            <a:ext cx="576643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Three proteins with different 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molecular weights 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</p:txBody>
      </p:sp>
      <p:pic>
        <p:nvPicPr>
          <p:cNvPr id="2" name="图片 3" descr="E:\实验\二氧化钛、纳米银\experiment\TiO2\TiO2 paper\不同分子量蛋白对TiO2的影响\图\Fig. 1 1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5" r="33816" b="38211"/>
          <a:stretch>
            <a:fillRect/>
          </a:stretch>
        </p:blipFill>
        <p:spPr>
          <a:xfrm>
            <a:off x="539115" y="3717290"/>
            <a:ext cx="7976235" cy="304609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395605" y="1387475"/>
            <a:ext cx="508000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1">
                <a:solidFill>
                  <a:srgbClr val="000000"/>
                </a:solidFill>
                <a:latin typeface="Times New Roman" panose="02020603050405020304" pitchFamily="-80" charset="0"/>
                <a:ea typeface="宋体" panose="02010600030101010101" pitchFamily="2" charset="-122"/>
                <a:cs typeface="Times New Roman" panose="02020603050405020304" pitchFamily="-80" charset="0"/>
              </a:rPr>
              <a:t>1. bovine serum albumin (BSA)</a:t>
            </a:r>
            <a:endParaRPr lang="en-US" sz="2800" b="1">
              <a:solidFill>
                <a:srgbClr val="000000"/>
              </a:solidFill>
              <a:latin typeface="Times New Roman" panose="02020603050405020304" pitchFamily="-80" charset="0"/>
              <a:ea typeface="宋体" panose="02010600030101010101" pitchFamily="2" charset="-122"/>
              <a:cs typeface="Times New Roman" panose="02020603050405020304" pitchFamily="-80" charset="0"/>
            </a:endParaRPr>
          </a:p>
          <a:p>
            <a:pPr indent="0"/>
            <a:r>
              <a:rPr lang="en-US" sz="2800" b="1">
                <a:solidFill>
                  <a:srgbClr val="000000"/>
                </a:solidFill>
                <a:latin typeface="Times New Roman" panose="02020603050405020304" pitchFamily="-80" charset="0"/>
                <a:ea typeface="宋体" panose="02010600030101010101" pitchFamily="2" charset="-122"/>
                <a:cs typeface="Times New Roman" panose="02020603050405020304" pitchFamily="-80" charset="0"/>
              </a:rPr>
              <a:t>2. ovalbumin (OVA)</a:t>
            </a:r>
            <a:endParaRPr lang="en-US" sz="2800" b="1">
              <a:solidFill>
                <a:srgbClr val="000000"/>
              </a:solidFill>
              <a:latin typeface="Times New Roman" panose="02020603050405020304" pitchFamily="-80" charset="0"/>
              <a:ea typeface="宋体" panose="02010600030101010101" pitchFamily="2" charset="-122"/>
              <a:cs typeface="Times New Roman" panose="02020603050405020304" pitchFamily="-80" charset="0"/>
            </a:endParaRPr>
          </a:p>
          <a:p>
            <a:pPr indent="0"/>
            <a:r>
              <a:rPr lang="en-US" sz="2800" b="1">
                <a:solidFill>
                  <a:srgbClr val="000000"/>
                </a:solidFill>
                <a:latin typeface="Times New Roman" panose="02020603050405020304" pitchFamily="-80" charset="0"/>
                <a:ea typeface="宋体" panose="02010600030101010101" pitchFamily="2" charset="-122"/>
                <a:cs typeface="Times New Roman" panose="02020603050405020304" pitchFamily="-80" charset="0"/>
              </a:rPr>
              <a:t>3. α-lactalbumin (A-LA)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-80" charset="0"/>
              <a:ea typeface="宋体" panose="02010600030101010101" pitchFamily="2" charset="-122"/>
              <a:cs typeface="Times New Roman" panose="02020603050405020304" pitchFamily="-80" charset="0"/>
            </a:endParaRPr>
          </a:p>
        </p:txBody>
      </p:sp>
      <p:pic>
        <p:nvPicPr>
          <p:cNvPr id="11" name="图片 2" descr="E:\实验\二氧化钛、纳米银\experiment\TiO2\TiO2 paper\不同分子量蛋白对TiO2的影响\图\Fig. S1a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4" t="22476" r="24362" b="17373"/>
          <a:stretch>
            <a:fillRect/>
          </a:stretch>
        </p:blipFill>
        <p:spPr>
          <a:xfrm>
            <a:off x="5723573" y="692468"/>
            <a:ext cx="2879725" cy="248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3" descr="E:\实验\二氧化钛、纳米银\experiment\TiO2\TiO2 paper\不同分子量蛋白对TiO2的影响\图\GA-12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9" t="83811" r="29689"/>
          <a:stretch>
            <a:fillRect/>
          </a:stretch>
        </p:blipFill>
        <p:spPr>
          <a:xfrm>
            <a:off x="611505" y="2853055"/>
            <a:ext cx="4172585" cy="652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2472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323622" y="116885"/>
            <a:ext cx="762254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Effect of three proteins on TiO</a:t>
            </a:r>
            <a:r>
              <a:rPr lang="en-US" altLang="zh-CN" sz="3600" b="1" baseline="-250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2 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stability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 rot="16200000">
            <a:off x="2424430" y="3776980"/>
            <a:ext cx="459740" cy="1060450"/>
          </a:xfrm>
          <a:prstGeom prst="rect">
            <a:avLst/>
          </a:prstGeom>
          <a:noFill/>
        </p:spPr>
        <p:txBody>
          <a:bodyPr vert="eaVert" wrap="square" rtlCol="0" anchor="t">
            <a:spAutoFit/>
          </a:bodyPr>
          <a:p>
            <a:pPr algn="l"/>
            <a:r>
              <a:rPr lang="en-US" altLang="zh-CN" b="1" dirty="0">
                <a:latin typeface="+mj-lt"/>
                <a:ea typeface="黑体" panose="02010609060101010101" pitchFamily="49" charset="-122"/>
                <a:cs typeface="+mj-lt"/>
                <a:sym typeface="+mn-ea"/>
              </a:rPr>
              <a:t>Time (min)</a:t>
            </a:r>
            <a:endParaRPr lang="en-US" altLang="zh-CN"/>
          </a:p>
        </p:txBody>
      </p:sp>
      <p:pic>
        <p:nvPicPr>
          <p:cNvPr id="4" name="图片 4" descr="E:\实验\二氧化钛、纳米银\experiment\TiO2\TiO2 paper\不同分子量蛋白对TiO2的影响\图\Fig. 2 2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t="28705" r="31800" b="21976"/>
          <a:stretch>
            <a:fillRect/>
          </a:stretch>
        </p:blipFill>
        <p:spPr>
          <a:xfrm>
            <a:off x="1043305" y="1196975"/>
            <a:ext cx="6463665" cy="4649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612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323622" y="116885"/>
            <a:ext cx="762254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Effect of three proteins on TiO</a:t>
            </a:r>
            <a:r>
              <a:rPr lang="en-US" altLang="zh-CN" sz="3600" b="1" baseline="-250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2 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stability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</p:txBody>
      </p:sp>
      <p:pic>
        <p:nvPicPr>
          <p:cNvPr id="15" name="图片 14" descr="E:\实验\二氧化钛、纳米银\experiment\TiO2\TiO2 paper\不同分子量蛋白对TiO2的影响\图\Fig. 4.tif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9909" r="10804" b="15499"/>
          <a:stretch>
            <a:fillRect/>
          </a:stretch>
        </p:blipFill>
        <p:spPr bwMode="auto">
          <a:xfrm>
            <a:off x="899795" y="1125220"/>
            <a:ext cx="6974840" cy="49072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  <p:transition advTm="2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323622" y="116885"/>
            <a:ext cx="762254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Effect of three proteins on TiO</a:t>
            </a:r>
            <a:r>
              <a:rPr lang="en-US" altLang="zh-CN" sz="3600" b="1" baseline="-250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2 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stability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</p:txBody>
      </p:sp>
      <p:pic>
        <p:nvPicPr>
          <p:cNvPr id="5" name="图片 5" descr="E:\实验\二氧化钛、纳米银\experiment\TiO2\TiO2 paper\不同分子量蛋白对TiO2的影响\图\Fig. 3 1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2" t="2119" r="26268" b="75465"/>
          <a:stretch>
            <a:fillRect/>
          </a:stretch>
        </p:blipFill>
        <p:spPr>
          <a:xfrm>
            <a:off x="107315" y="2105025"/>
            <a:ext cx="4041775" cy="30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5" descr="E:\实验\二氧化钛、纳米银\experiment\TiO2\TiO2 paper\不同分子量蛋白对TiO2的影响\图\Fig. 3 1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2" t="23502" r="26046" b="31901"/>
          <a:stretch>
            <a:fillRect/>
          </a:stretch>
        </p:blipFill>
        <p:spPr>
          <a:xfrm>
            <a:off x="4376420" y="746760"/>
            <a:ext cx="4023995" cy="5890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7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7" name="图片 17" descr="E:\实验\二氧化钛、纳米银\experiment\TiO2\TiO2 paper\不同分子量蛋白对TiO2的影响\图\Fig. S11 1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0" t="29475" r="24568" b="20627"/>
          <a:stretch>
            <a:fillRect/>
          </a:stretch>
        </p:blipFill>
        <p:spPr>
          <a:xfrm>
            <a:off x="126365" y="548640"/>
            <a:ext cx="8069580" cy="588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5560" y="-99060"/>
            <a:ext cx="79844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en-US" sz="3600" b="1">
                <a:solidFill>
                  <a:srgbClr val="000000"/>
                </a:solidFill>
                <a:latin typeface="+mj-lt"/>
                <a:ea typeface="等线" panose="02010600030101010101" charset="-122"/>
                <a:cs typeface="+mj-lt"/>
              </a:rPr>
              <a:t>XDLVO Theory</a:t>
            </a:r>
            <a:endParaRPr lang="en-US" altLang="en-US" sz="3600" b="1">
              <a:solidFill>
                <a:srgbClr val="000000"/>
              </a:solidFill>
              <a:latin typeface="+mj-lt"/>
              <a:ea typeface="等线" panose="02010600030101010101" charset="-122"/>
              <a:cs typeface="+mj-lt"/>
            </a:endParaRPr>
          </a:p>
        </p:txBody>
      </p:sp>
    </p:spTree>
  </p:cSld>
  <p:clrMapOvr>
    <a:masterClrMapping/>
  </p:clrMapOvr>
  <p:transition advTm="56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07722" y="-27260"/>
            <a:ext cx="491871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Absorped layer thickness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828040" y="1022985"/>
          <a:ext cx="7651750" cy="3984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0010"/>
                <a:gridCol w="980440"/>
                <a:gridCol w="1700530"/>
                <a:gridCol w="1217930"/>
                <a:gridCol w="737235"/>
                <a:gridCol w="845185"/>
                <a:gridCol w="820420"/>
              </a:tblGrid>
              <a:tr h="995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Particle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Protein type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Concentration(mg L</a:t>
                      </a:r>
                      <a:r>
                        <a:rPr lang="en-US" sz="1800" b="1" baseline="3000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-1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)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 i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ZN/N</a:t>
                      </a:r>
                      <a:r>
                        <a:rPr lang="en-US" sz="1800" b="1" i="1" baseline="-2500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A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(mol m</a:t>
                      </a:r>
                      <a:r>
                        <a:rPr lang="en-US" sz="1800" b="1" baseline="3000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-3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)</a:t>
                      </a:r>
                      <a:endParaRPr lang="en-US" altLang="en-US" sz="1800" b="1" i="1">
                        <a:solidFill>
                          <a:srgbClr val="00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 i="1">
                          <a:solidFill>
                            <a:srgbClr val="1F0EF6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d </a:t>
                      </a:r>
                      <a:r>
                        <a:rPr lang="en-US" sz="1800" b="1">
                          <a:solidFill>
                            <a:srgbClr val="1F0EF6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(nm)</a:t>
                      </a:r>
                      <a:endParaRPr lang="en-US" altLang="en-US" sz="1800" b="1" i="1">
                        <a:solidFill>
                          <a:srgbClr val="1F0EF6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1/</a:t>
                      </a:r>
                      <a:r>
                        <a:rPr lang="en-US" sz="1800" b="1" i="1">
                          <a:latin typeface="Calibri" panose="020F0502020204030204" charset="0"/>
                          <a:cs typeface="Calibri" panose="020F0502020204030204" charset="0"/>
                        </a:rPr>
                        <a:t>λ 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(nm)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R</a:t>
                      </a:r>
                      <a:r>
                        <a:rPr lang="en-US" sz="1800" b="1" baseline="3000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2 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 cap="flat"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TiO</a:t>
                      </a:r>
                      <a:r>
                        <a:rPr lang="en-US" sz="1800" b="1" baseline="-25000">
                          <a:latin typeface="Calibri" panose="020F0502020204030204" charset="0"/>
                          <a:cs typeface="Calibri" panose="020F0502020204030204" charset="0"/>
                        </a:rPr>
                        <a:t>2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BSA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2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0.23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1F0EF6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4.7</a:t>
                      </a:r>
                      <a:endParaRPr lang="en-US" altLang="en-US" sz="1800" b="1">
                        <a:solidFill>
                          <a:srgbClr val="1F0EF6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5.5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0.99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11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BSA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4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0.33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1F0EF6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4.8</a:t>
                      </a:r>
                      <a:endParaRPr lang="en-US" altLang="en-US" sz="1800" b="1">
                        <a:solidFill>
                          <a:srgbClr val="1F0EF6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5.1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0.99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20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ea typeface="等线" panose="02010600030101010101" charset="-122"/>
                          <a:cs typeface="Calibri" panose="020F0502020204030204" charset="0"/>
                        </a:rPr>
                        <a:t>B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SA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等线" panose="0201060003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ea typeface="等线" panose="02010600030101010101" charset="-122"/>
                          <a:cs typeface="Calibri" panose="020F0502020204030204" charset="0"/>
                        </a:rPr>
                        <a:t>8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等线" panose="0201060003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0.21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5.4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5.8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0.98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BSA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16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0.35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1F0EF6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5.8</a:t>
                      </a:r>
                      <a:endParaRPr lang="en-US" altLang="en-US" sz="1800" b="1">
                        <a:solidFill>
                          <a:srgbClr val="1F0EF6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5.6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Calibri" panose="020F0502020204030204" charset="0"/>
                          <a:cs typeface="Calibri" panose="020F0502020204030204" charset="0"/>
                        </a:rPr>
                        <a:t>0.99</a:t>
                      </a:r>
                      <a:endParaRPr lang="en-US" altLang="en-US" sz="1800" b="1"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20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OVA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8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0.72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5.7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5.1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0.97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 vMerge="1">
                  <a:tcPr>
                    <a:lnB cap="flat">
                      <a:noFill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A-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ea typeface="等线" panose="02010600030101010101" charset="-122"/>
                          <a:cs typeface="Calibri" panose="020F0502020204030204" charset="0"/>
                        </a:rPr>
                        <a:t>L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A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ea typeface="等线" panose="02010600030101010101" charset="-122"/>
                          <a:cs typeface="Calibri" panose="020F0502020204030204" charset="0"/>
                        </a:rPr>
                        <a:t>8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等线" panose="0201060003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0.58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7.5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5.6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Times New Roman" panose="02020603050405020304" pitchFamily="-80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ea typeface="等线" panose="02010600030101010101" charset="-122"/>
                          <a:cs typeface="Calibri" panose="020F0502020204030204" charset="0"/>
                        </a:rPr>
                        <a:t>0.9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7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Calibri" panose="020F0502020204030204" charset="0"/>
                        <a:ea typeface="等线" panose="0201060003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1095375" y="3857625"/>
            <a:ext cx="7710170" cy="252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050" b="0">
                <a:latin typeface="Times New Roman" panose="02020603050405020304" pitchFamily="-80" charset="0"/>
                <a:ea typeface="等线" panose="02010600030101010101" charset="-122"/>
              </a:rPr>
              <a:t> </a:t>
            </a:r>
            <a:endParaRPr lang="zh-CN" altLang="en-US"/>
          </a:p>
        </p:txBody>
      </p:sp>
    </p:spTree>
  </p:cSld>
  <p:clrMapOvr>
    <a:masterClrMapping/>
  </p:clrMapOvr>
  <p:transition advTm="336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-36195" y="-26035"/>
            <a:ext cx="798449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600" b="1">
                <a:solidFill>
                  <a:srgbClr val="000000"/>
                </a:solidFill>
                <a:latin typeface="+mj-lt"/>
                <a:ea typeface="等线" panose="02010600030101010101" charset="-122"/>
                <a:cs typeface="+mj-lt"/>
              </a:rPr>
              <a:t>Adsorbed protein layer thickness</a:t>
            </a:r>
            <a:endParaRPr lang="en-US" sz="3600" b="1">
              <a:solidFill>
                <a:srgbClr val="000000"/>
              </a:solidFill>
              <a:latin typeface="+mj-lt"/>
              <a:ea typeface="等线" panose="02010600030101010101" charset="-122"/>
              <a:cs typeface="+mj-lt"/>
            </a:endParaRPr>
          </a:p>
          <a:p>
            <a:pPr indent="0"/>
            <a:r>
              <a:rPr lang="en-US" sz="3600" b="1">
                <a:solidFill>
                  <a:srgbClr val="000000"/>
                </a:solidFill>
                <a:latin typeface="+mj-lt"/>
                <a:ea typeface="等线" panose="02010600030101010101" charset="-122"/>
                <a:cs typeface="+mj-lt"/>
              </a:rPr>
              <a:t>(Ohshima's soft particle theory)</a:t>
            </a:r>
            <a:endParaRPr lang="en-US" altLang="en-US" sz="3600" b="1">
              <a:solidFill>
                <a:srgbClr val="000000"/>
              </a:solidFill>
              <a:latin typeface="+mj-lt"/>
              <a:ea typeface="等线" panose="02010600030101010101" charset="-122"/>
              <a:cs typeface="+mj-lt"/>
            </a:endParaRPr>
          </a:p>
        </p:txBody>
      </p:sp>
      <p:pic>
        <p:nvPicPr>
          <p:cNvPr id="5" name="图片 5" descr="E:\实验\二氧化钛、纳米银\experiment\TiO2\TiO2 paper\不同分子量蛋白对TiO2的影响\图\Fig. 3 1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7" t="66958" r="27032" b="9067"/>
          <a:stretch>
            <a:fillRect/>
          </a:stretch>
        </p:blipFill>
        <p:spPr>
          <a:xfrm>
            <a:off x="2844165" y="1268730"/>
            <a:ext cx="3114040" cy="264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4" descr="E:\实验\二氧化钛、纳米银\experiment\TiO2\TiO2 paper\不同分子量蛋白对TiO2的影响\图\吸附层厚度与XDLVO能垒的关系-不同蛋白质-球1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19615" r="5812" b="34498"/>
          <a:stretch>
            <a:fillRect/>
          </a:stretch>
        </p:blipFill>
        <p:spPr>
          <a:xfrm>
            <a:off x="1403985" y="4077335"/>
            <a:ext cx="6544945" cy="2446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1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38AC9-7150-48B3-84B9-58C2DBD8B23C}" type="slidenum">
              <a:rPr lang="zh-CN" altLang="en-US" smtClean="0"/>
            </a:fld>
            <a:endParaRPr lang="zh-CN" altLang="en-US" sz="1300" dirty="0">
              <a:solidFill>
                <a:schemeClr val="tx1"/>
              </a:solidFill>
            </a:endParaRPr>
          </a:p>
        </p:txBody>
      </p:sp>
      <p:sp>
        <p:nvSpPr>
          <p:cNvPr id="36875" name="AutoShape 3"/>
          <p:cNvSpPr>
            <a:spLocks noChangeAspect="1" noChangeArrowheads="1" noTextEdit="1"/>
          </p:cNvSpPr>
          <p:nvPr/>
        </p:nvSpPr>
        <p:spPr bwMode="auto">
          <a:xfrm>
            <a:off x="5865813" y="-1493838"/>
            <a:ext cx="498475" cy="506413"/>
          </a:xfrm>
          <a:prstGeom prst="rect">
            <a:avLst/>
          </a:prstGeom>
          <a:noFill/>
          <a:ln w="9525">
            <a:noFill/>
            <a:beve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323622" y="116885"/>
            <a:ext cx="518096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j-lt"/>
              </a:rPr>
              <a:t>Mobility of three proteins </a:t>
            </a:r>
            <a:endParaRPr lang="en-US" altLang="zh-CN" sz="3600" b="1" dirty="0">
              <a:solidFill>
                <a:schemeClr val="tx1"/>
              </a:solidFill>
              <a:latin typeface="+mj-lt"/>
              <a:ea typeface="黑体" panose="02010609060101010101" pitchFamily="49" charset="-122"/>
              <a:cs typeface="+mj-lt"/>
            </a:endParaRPr>
          </a:p>
        </p:txBody>
      </p:sp>
      <p:pic>
        <p:nvPicPr>
          <p:cNvPr id="12" name="图片 3" descr="E:\实验\二氧化钛、纳米银\experiment\TiO2\TiO2 paper\不同分子量蛋白对TiO2的影响\图\GA-12.e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9" t="83811" r="29689"/>
          <a:stretch>
            <a:fillRect/>
          </a:stretch>
        </p:blipFill>
        <p:spPr>
          <a:xfrm>
            <a:off x="1979930" y="908685"/>
            <a:ext cx="417258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8" descr="E:\实验\二氧化钛、纳米银\experiment\TiO2\TiO2 paper\不同分子量蛋白对TiO2的影响\图\protein BTC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0" t="40466" r="17546" b="38326"/>
          <a:stretch>
            <a:fillRect/>
          </a:stretch>
        </p:blipFill>
        <p:spPr>
          <a:xfrm>
            <a:off x="107315" y="1844675"/>
            <a:ext cx="8813800" cy="21355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23850" y="4797425"/>
            <a:ext cx="89687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Protein OVA show the strongest mobility 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due to more negative surface charge of 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OVA protein.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3" descr="E:\实验\二氧化钛、纳米银\experiment\TiO2\TiO2 paper\不同分子量蛋白对TiO2的影响\图\Fig. 1 1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1" t="28085" r="33816" b="38211"/>
          <a:stretch>
            <a:fillRect/>
          </a:stretch>
        </p:blipFill>
        <p:spPr>
          <a:xfrm>
            <a:off x="5715000" y="4293235"/>
            <a:ext cx="3206115" cy="239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75"/>
</p:sld>
</file>

<file path=ppt/tags/tag1.xml><?xml version="1.0" encoding="utf-8"?>
<p:tagLst xmlns:p="http://schemas.openxmlformats.org/presentationml/2006/main">
  <p:tag name="TIMING" val="|0.602"/>
</p:tagLst>
</file>

<file path=ppt/tags/tag2.xml><?xml version="1.0" encoding="utf-8"?>
<p:tagLst xmlns:p="http://schemas.openxmlformats.org/presentationml/2006/main">
  <p:tag name="KSO_WM_UNIT_TABLE_BEAUTIFY" val="smartTable{a2a8087e-2adb-4bb4-9842-9e33eeb47e94}"/>
  <p:tag name="TABLE_ENDDRAG_ORIGIN_RECT" val="602*313"/>
  <p:tag name="TABLE_ENDDRAG_RECT" val="65*80*602*313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eaVert" wrap="none" rtlCol="0">
        <a:spAutoFit/>
      </a:bodyPr>
      <a:lstStyle>
        <a:defPPr>
          <a:defRPr lang="en-US" altLang="zh-CN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1354</Words>
  <Application>WPS 演示</Application>
  <PresentationFormat>全屏显示(4:3)</PresentationFormat>
  <Paragraphs>185</Paragraphs>
  <Slides>15</Slides>
  <Notes>45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Arial</vt:lpstr>
      <vt:lpstr>Times New Roman</vt:lpstr>
      <vt:lpstr>黑体</vt:lpstr>
      <vt:lpstr>等线</vt:lpstr>
      <vt:lpstr>Calibri</vt:lpstr>
      <vt:lpstr>Arial Unicode MS</vt:lpstr>
      <vt:lpstr>2_Office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土壤非饱和导水率与电导率的相关关系研究 </dc:title>
  <dc:creator>Administrator</dc:creator>
  <cp:lastModifiedBy>Jianying</cp:lastModifiedBy>
  <cp:revision>862</cp:revision>
  <dcterms:created xsi:type="dcterms:W3CDTF">2019-03-30T04:01:00Z</dcterms:created>
  <dcterms:modified xsi:type="dcterms:W3CDTF">2022-05-13T03:35:42Z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8373AD923D3E43B392E29880E6A981D5</vt:lpwstr>
  </property>
</Properties>
</file>