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87" r:id="rId2"/>
    <p:sldId id="288" r:id="rId3"/>
    <p:sldId id="289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FFD2D-8726-9747-B366-1351047D0A2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FD1B-935A-9944-8E3A-DBD8C4F5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31DF0-4DDB-E847-9DAA-857822ECC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2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ABD1-5E85-B245-AAD3-D4EED2CE3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4847A-6D44-0B4F-8700-B09DDBC5C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AEE08-FE59-444B-96E5-545B881C0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58E8F-C205-5749-AE29-3E6A79A8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AD71F-E1E0-3A48-9B6E-51D77CA1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7186-3D51-B849-9D9D-FF3DAC4C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07FED-5C8E-F540-AD2B-42E7B239F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7F3-8626-6B4B-AB9B-E0E8FF2F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8094B-6396-6149-9EAE-C412A222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701B4-9B0F-F046-BF28-73B00E94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2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F3159-EC66-8143-8682-AB2CCC4E1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7871A-06CA-7C43-B9C0-7958FB9C7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B6278-99F3-7849-8C4A-032F9448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BC5B-CB7C-6149-A82E-1B9C9625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4095-A905-8242-9DFA-6995EDC5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0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4CA7-B6E2-0F43-BB93-CB5BFF5D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DCCA-E6E5-CA41-8F92-8AEE9605C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BE613-7AB1-7E48-8AE6-AC92744F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A249A-150D-E244-9DBC-1E186762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8E649-C781-BC4C-A5F3-93AA4951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1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4F79-627F-C34F-AAB7-2EA77C7D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0CEAD-853C-2242-A16A-0842F70FD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D1F8-8D9E-4344-89B8-54694071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4769B-890D-8C45-BFD0-98B7370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B7D77-CDAB-9C43-A1A4-39ED067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9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5D710-7EDF-E844-BAF1-EB9C59E1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AD77-72D2-5D44-9B5B-49DA78EF8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0474E-F27A-1B42-B712-E0AF57315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A4320-737D-9C4C-B18C-E90B6E55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5DB6A-0A8A-044B-8D53-AC498F5F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99D10-165E-3944-945B-D02BC157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2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E17E-606C-434D-BCC1-7F1A01FA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9D24E-A22E-4B47-AB77-7796C38D1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0164E-7F5A-4A4E-A825-69D4E7357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597DE-5D76-7745-AE3C-96EA94704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A4D79-EF37-C640-A331-D1ECEB126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84B68-F3CB-CD49-8D7E-667E320C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CEF7D-C182-D345-BBBC-11CA92EE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CB6F6-F186-D74D-BD90-5BF9B65B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5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1CB4-F5D3-9741-9D0A-123ED454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53CC7-994E-E94E-BFE0-72CCE56E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E13F8-3AE7-BC40-A7AA-ACC208ED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5B8-BE7A-BA41-90C6-C83881AE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4FCBF-05C0-7340-9CF4-B771987E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0971C-32DE-524B-898B-7BD4DD2A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B96DB-0384-CD4D-BE7B-AE88931F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DB07-38A3-8D48-AAD0-F8C1DB6F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C0920-ED32-C141-A500-25A0C2C28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E4216-A04E-854C-A562-23E0AD660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6A247-45AA-2746-99B6-78B7EC55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89857-6158-6445-B033-4ED9EFCA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F8647-06D5-E64C-8024-3907C228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8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ADDE-B92C-894F-BD06-E50D4171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F26D65-C927-2042-9492-BA3D6CAB2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C45E9-C3F4-B44E-8098-9DEE997D4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FFC5D-690D-B349-8AF5-0B1DC669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68A34-3F6D-3E4E-B77E-B6C0E519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1ACE3-D7B3-904C-B450-11D5D850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2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7FA62-E636-9647-A005-E53BD9F0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E569E-AF3F-1B4C-838D-976E836E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B879-ACBA-644F-B6A6-A5A9FB682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6462-4AD4-2747-90C3-185036A1787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E942-118A-C54F-9A4F-7DDD752B3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F792C-9321-9F46-9B34-419F16C79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B63B8-8A81-324E-BC5A-FA741520D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BC0601-47EC-D54A-8EB8-8C30DC01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0645"/>
            <a:ext cx="11935838" cy="652020"/>
          </a:xfrm>
        </p:spPr>
        <p:txBody>
          <a:bodyPr>
            <a:noAutofit/>
          </a:bodyPr>
          <a:lstStyle/>
          <a:p>
            <a:r>
              <a:rPr lang="en-US" sz="3600" b="1" dirty="0"/>
              <a:t>Influence of stratospheric gravity waves on TIDs at mid-latitudes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962416-C174-D348-AAD4-8A2240D2D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993" y="2608520"/>
            <a:ext cx="5181600" cy="327292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Hypothesis</a:t>
            </a:r>
            <a:r>
              <a:rPr lang="en-US" dirty="0"/>
              <a:t>: a ‘hotspot’ in stratospheric gravity wave activity can be imprinted on the ionosphere/thermosphere as a ‘hotspot’ in </a:t>
            </a:r>
            <a:r>
              <a:rPr lang="en-US" dirty="0" err="1"/>
              <a:t>thermospheric</a:t>
            </a:r>
            <a:r>
              <a:rPr lang="en-US" dirty="0"/>
              <a:t> gravity waves and traveling ionospheric disturbances</a:t>
            </a:r>
          </a:p>
          <a:p>
            <a:r>
              <a:rPr lang="en-US" b="1" dirty="0"/>
              <a:t>Question</a:t>
            </a:r>
            <a:r>
              <a:rPr lang="en-US" dirty="0"/>
              <a:t>: is this hypothesis correct?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71487-DE0E-EE4E-8A5F-F57872F16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6536" y="2581005"/>
            <a:ext cx="5181600" cy="327292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Answer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YES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</a:p>
          <a:p>
            <a:r>
              <a:rPr lang="en-US" b="1" dirty="0">
                <a:solidFill>
                  <a:srgbClr val="FF0000"/>
                </a:solidFill>
              </a:rPr>
              <a:t>YES</a:t>
            </a:r>
            <a:r>
              <a:rPr lang="en-US" b="1" dirty="0"/>
              <a:t> </a:t>
            </a:r>
            <a:r>
              <a:rPr lang="en-US" dirty="0"/>
              <a:t>– TIDs with higher amplitudes are observed during  time periods of high stratospheric GW activity</a:t>
            </a:r>
          </a:p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dirty="0"/>
              <a:t>– GW ‘hotspots’ evolve with altitude and latitude; enhanced TID activity is observed in a wide range of latitudes and longitudes</a:t>
            </a:r>
          </a:p>
          <a:p>
            <a:r>
              <a:rPr lang="en-US" dirty="0"/>
              <a:t>TID observations agree well with GW simulations with HIAMCM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66D6F-5AC8-6843-AB04-55EC156B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5" y="4931381"/>
            <a:ext cx="1454285" cy="1733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AC3BF3-3355-D943-BD53-70CFB3459A40}"/>
              </a:ext>
            </a:extLst>
          </p:cNvPr>
          <p:cNvSpPr txBox="1"/>
          <p:nvPr/>
        </p:nvSpPr>
        <p:spPr>
          <a:xfrm>
            <a:off x="4954477" y="5061397"/>
            <a:ext cx="904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0AE60-3C57-924F-A31F-750CE477B234}"/>
              </a:ext>
            </a:extLst>
          </p:cNvPr>
          <p:cNvSpPr/>
          <p:nvPr/>
        </p:nvSpPr>
        <p:spPr>
          <a:xfrm>
            <a:off x="232729" y="1505021"/>
            <a:ext cx="117031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Larisa Goncharenko</a:t>
            </a:r>
            <a:r>
              <a:rPr lang="en-US" baseline="30000" dirty="0"/>
              <a:t>1</a:t>
            </a:r>
            <a:r>
              <a:rPr lang="en-US" dirty="0"/>
              <a:t> , V Lynn Harvey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Chihoko</a:t>
            </a:r>
            <a:r>
              <a:rPr lang="en-US" dirty="0"/>
              <a:t> Cullens</a:t>
            </a:r>
            <a:r>
              <a:rPr lang="en-US" baseline="30000" dirty="0"/>
              <a:t>2</a:t>
            </a:r>
            <a:r>
              <a:rPr lang="en-US" dirty="0"/>
              <a:t>, Erich Becker</a:t>
            </a:r>
            <a:r>
              <a:rPr lang="en-US" baseline="30000" dirty="0"/>
              <a:t>3</a:t>
            </a:r>
            <a:r>
              <a:rPr lang="en-US" dirty="0"/>
              <a:t>, Shun-Rong Zhang</a:t>
            </a:r>
            <a:r>
              <a:rPr lang="en-US" baseline="30000" dirty="0"/>
              <a:t>1</a:t>
            </a:r>
            <a:r>
              <a:rPr lang="en-US" dirty="0"/>
              <a:t>, Anthea Coster</a:t>
            </a:r>
            <a:r>
              <a:rPr lang="en-US" baseline="30000" dirty="0"/>
              <a:t>1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/>
              <a:t>Grace Kwon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r>
              <a:rPr lang="en-US" sz="1600" baseline="30000" dirty="0"/>
              <a:t>(1)</a:t>
            </a:r>
            <a:r>
              <a:rPr lang="en-US" sz="1600" i="1" dirty="0"/>
              <a:t>MIT Haystack Observatory, Westford, MA, United States,</a:t>
            </a:r>
            <a:r>
              <a:rPr lang="en-US" sz="1600" dirty="0"/>
              <a:t> </a:t>
            </a:r>
          </a:p>
          <a:p>
            <a:r>
              <a:rPr lang="en-US" sz="1600" baseline="30000" dirty="0"/>
              <a:t>(2)</a:t>
            </a:r>
            <a:r>
              <a:rPr lang="en-US" sz="1600" i="1" dirty="0"/>
              <a:t>Laboratory for Atmospheric and Space Physics, Boulder, CO, United States</a:t>
            </a:r>
            <a:r>
              <a:rPr lang="en-US" sz="1600" dirty="0"/>
              <a:t>, </a:t>
            </a:r>
          </a:p>
          <a:p>
            <a:r>
              <a:rPr lang="en-US" sz="1600" baseline="30000" dirty="0"/>
              <a:t>(3)</a:t>
            </a:r>
            <a:r>
              <a:rPr lang="en-US" sz="1600" i="1" dirty="0" err="1"/>
              <a:t>NorthWest</a:t>
            </a:r>
            <a:r>
              <a:rPr lang="en-US" sz="1600" i="1" dirty="0"/>
              <a:t> Research Associates, Boulder, CO, United States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9AD3F-3097-F44B-B0F1-800DDC69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77" y="102988"/>
            <a:ext cx="756326" cy="759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757E4-0833-8D43-B32A-5DFEE829D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313" y="114726"/>
            <a:ext cx="759840" cy="759840"/>
          </a:xfrm>
          <a:prstGeom prst="rect">
            <a:avLst/>
          </a:prstGeom>
        </p:spPr>
      </p:pic>
      <p:pic>
        <p:nvPicPr>
          <p:cNvPr id="11" name="Google Shape;61;p13">
            <a:extLst>
              <a:ext uri="{FF2B5EF4-FFF2-40B4-BE49-F238E27FC236}">
                <a16:creationId xmlns:a16="http://schemas.microsoft.com/office/drawing/2014/main" id="{136C6C2D-CA6D-7B43-88DC-1FA2D59B9E6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2189" y="77052"/>
            <a:ext cx="716125" cy="7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ADEE0-47BC-094C-A4DF-77658676C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664" y="187263"/>
            <a:ext cx="1903444" cy="644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F7B25A-3C83-CF48-A7BD-5FAF21F2B2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76" b="25773"/>
          <a:stretch/>
        </p:blipFill>
        <p:spPr>
          <a:xfrm>
            <a:off x="10814916" y="84977"/>
            <a:ext cx="1161184" cy="652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C3C2C-E976-8648-BF36-CF2B91517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05" t="9445" b="11171"/>
          <a:stretch/>
        </p:blipFill>
        <p:spPr>
          <a:xfrm>
            <a:off x="2763793" y="4809975"/>
            <a:ext cx="2072625" cy="185504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5A91D0-AE57-E641-8AF9-C135E990F565}"/>
              </a:ext>
            </a:extLst>
          </p:cNvPr>
          <p:cNvCxnSpPr/>
          <p:nvPr/>
        </p:nvCxnSpPr>
        <p:spPr>
          <a:xfrm>
            <a:off x="2180287" y="5798200"/>
            <a:ext cx="5486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F72D0-FC00-FC43-810E-AC33FA024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" y="77052"/>
            <a:ext cx="297180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55EBA1-4EB3-B447-A1FF-D48D0A1D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54" y="131662"/>
            <a:ext cx="11991988" cy="724373"/>
          </a:xfrm>
        </p:spPr>
        <p:txBody>
          <a:bodyPr>
            <a:normAutofit/>
          </a:bodyPr>
          <a:lstStyle/>
          <a:p>
            <a:r>
              <a:rPr lang="en-US" sz="3600" b="1" dirty="0"/>
              <a:t>Gravity waves evolve with altitude, latitude, and longitude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27D94E-4CE9-3542-BCF0-59707A9D4722}"/>
              </a:ext>
            </a:extLst>
          </p:cNvPr>
          <p:cNvGrpSpPr>
            <a:grpSpLocks noChangeAspect="1"/>
          </p:cNvGrpSpPr>
          <p:nvPr/>
        </p:nvGrpSpPr>
        <p:grpSpPr>
          <a:xfrm>
            <a:off x="6545570" y="1008440"/>
            <a:ext cx="4495800" cy="2165102"/>
            <a:chOff x="535545" y="3429000"/>
            <a:chExt cx="3858073" cy="1857983"/>
          </a:xfrm>
        </p:grpSpPr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2DB5178C-ED38-5E48-ABA8-B9F1A8E4A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953" t="33671" b="34316"/>
            <a:stretch/>
          </p:blipFill>
          <p:spPr>
            <a:xfrm>
              <a:off x="535545" y="3429000"/>
              <a:ext cx="3858073" cy="18579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6E4B95F-22DB-F147-AA98-AB10493FB416}"/>
                </a:ext>
              </a:extLst>
            </p:cNvPr>
            <p:cNvCxnSpPr/>
            <p:nvPr/>
          </p:nvCxnSpPr>
          <p:spPr>
            <a:xfrm>
              <a:off x="1880681" y="3665435"/>
              <a:ext cx="0" cy="134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D28375-10D0-F841-8767-A0B4D01BFF96}"/>
                </a:ext>
              </a:extLst>
            </p:cNvPr>
            <p:cNvCxnSpPr/>
            <p:nvPr/>
          </p:nvCxnSpPr>
          <p:spPr>
            <a:xfrm>
              <a:off x="3289283" y="3665435"/>
              <a:ext cx="0" cy="134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516119-96E4-324C-85F6-187AEFAEB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99" y="3429000"/>
            <a:ext cx="1798320" cy="2143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2CCEE-CA19-B04C-A59C-F6C2228FB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53" y="3438729"/>
            <a:ext cx="1798320" cy="214376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E7DBFA9-73E4-6E42-88A5-B27386F9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994" y="3222053"/>
            <a:ext cx="2743200" cy="2228850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19FA6469-35B7-184F-BBBA-3382A95DE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424" y="3235462"/>
            <a:ext cx="2800350" cy="22098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87DFC9-DA98-AE47-B0A8-F6539505DF9F}"/>
              </a:ext>
            </a:extLst>
          </p:cNvPr>
          <p:cNvCxnSpPr/>
          <p:nvPr/>
        </p:nvCxnSpPr>
        <p:spPr>
          <a:xfrm flipH="1">
            <a:off x="7950866" y="2878586"/>
            <a:ext cx="130313" cy="378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B1B97C-F60F-A74D-8567-B1CA1186F1EC}"/>
              </a:ext>
            </a:extLst>
          </p:cNvPr>
          <p:cNvGrpSpPr/>
          <p:nvPr/>
        </p:nvGrpSpPr>
        <p:grpSpPr>
          <a:xfrm>
            <a:off x="501416" y="1116757"/>
            <a:ext cx="4054813" cy="2321972"/>
            <a:chOff x="118353" y="1116757"/>
            <a:chExt cx="4054813" cy="23219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43453D-E836-0D4C-B5AD-0581CC399A42}"/>
                </a:ext>
              </a:extLst>
            </p:cNvPr>
            <p:cNvGrpSpPr/>
            <p:nvPr/>
          </p:nvGrpSpPr>
          <p:grpSpPr>
            <a:xfrm>
              <a:off x="118353" y="1116757"/>
              <a:ext cx="4054813" cy="2228200"/>
              <a:chOff x="2209800" y="1122102"/>
              <a:chExt cx="5713926" cy="343686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3B006CF-EB82-134C-89FB-A7052CB3C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937" r="1" b="21381"/>
              <a:stretch/>
            </p:blipFill>
            <p:spPr>
              <a:xfrm>
                <a:off x="2209800" y="1122102"/>
                <a:ext cx="5713926" cy="300539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910B89-0CD2-274A-8860-230B6BC509DD}"/>
                  </a:ext>
                </a:extLst>
              </p:cNvPr>
              <p:cNvSpPr txBox="1"/>
              <p:nvPr/>
            </p:nvSpPr>
            <p:spPr>
              <a:xfrm>
                <a:off x="5143500" y="4131712"/>
                <a:ext cx="914400" cy="42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Jan 15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38C65C-BCE1-9B4A-8646-CE7F278DDD0B}"/>
                  </a:ext>
                </a:extLst>
              </p:cNvPr>
              <p:cNvSpPr txBox="1"/>
              <p:nvPr/>
            </p:nvSpPr>
            <p:spPr>
              <a:xfrm>
                <a:off x="6705600" y="4131712"/>
                <a:ext cx="914400" cy="42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Feb 15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14AF5-4820-9A45-8BA0-3F538C20380F}"/>
                  </a:ext>
                </a:extLst>
              </p:cNvPr>
              <p:cNvSpPr txBox="1"/>
              <p:nvPr/>
            </p:nvSpPr>
            <p:spPr>
              <a:xfrm>
                <a:off x="3581400" y="4119414"/>
                <a:ext cx="914400" cy="42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Dec 15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260DA3-C904-1547-A748-66FAA04037B2}"/>
                </a:ext>
              </a:extLst>
            </p:cNvPr>
            <p:cNvCxnSpPr>
              <a:cxnSpLocks/>
            </p:cNvCxnSpPr>
            <p:nvPr/>
          </p:nvCxnSpPr>
          <p:spPr>
            <a:xfrm>
              <a:off x="1959113" y="1223319"/>
              <a:ext cx="0" cy="1751421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0FCCBAF-4ABB-6B40-B6CB-4269B38E756C}"/>
                </a:ext>
              </a:extLst>
            </p:cNvPr>
            <p:cNvCxnSpPr>
              <a:cxnSpLocks/>
            </p:cNvCxnSpPr>
            <p:nvPr/>
          </p:nvCxnSpPr>
          <p:spPr>
            <a:xfrm>
              <a:off x="3331961" y="1215281"/>
              <a:ext cx="0" cy="1751421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14D6D77-674F-D146-BA5B-886959E79151}"/>
                </a:ext>
              </a:extLst>
            </p:cNvPr>
            <p:cNvCxnSpPr/>
            <p:nvPr/>
          </p:nvCxnSpPr>
          <p:spPr>
            <a:xfrm flipH="1">
              <a:off x="1828800" y="3059985"/>
              <a:ext cx="130313" cy="3787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988FB58-1708-8543-BBBD-3A0A3A23ED18}"/>
                </a:ext>
              </a:extLst>
            </p:cNvPr>
            <p:cNvCxnSpPr>
              <a:cxnSpLocks/>
            </p:cNvCxnSpPr>
            <p:nvPr/>
          </p:nvCxnSpPr>
          <p:spPr>
            <a:xfrm>
              <a:off x="3293526" y="3052237"/>
              <a:ext cx="132349" cy="3864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BB7016-4D85-9C4C-A3A0-EEA5A4A59F62}"/>
              </a:ext>
            </a:extLst>
          </p:cNvPr>
          <p:cNvCxnSpPr>
            <a:cxnSpLocks/>
          </p:cNvCxnSpPr>
          <p:nvPr/>
        </p:nvCxnSpPr>
        <p:spPr>
          <a:xfrm>
            <a:off x="9847079" y="2878586"/>
            <a:ext cx="132349" cy="3864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4E5EDA2-4FD8-D848-B251-FA7A157EE064}"/>
              </a:ext>
            </a:extLst>
          </p:cNvPr>
          <p:cNvSpPr txBox="1"/>
          <p:nvPr/>
        </p:nvSpPr>
        <p:spPr>
          <a:xfrm>
            <a:off x="1322176" y="856035"/>
            <a:ext cx="294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AIRS GW, 35km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59DE25-6369-664C-927C-671E28E3CED1}"/>
              </a:ext>
            </a:extLst>
          </p:cNvPr>
          <p:cNvSpPr txBox="1"/>
          <p:nvPr/>
        </p:nvSpPr>
        <p:spPr>
          <a:xfrm>
            <a:off x="7036270" y="1016123"/>
            <a:ext cx="87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SABER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A3CABB-00B9-564C-B925-492F0E51C2B9}"/>
              </a:ext>
            </a:extLst>
          </p:cNvPr>
          <p:cNvSpPr/>
          <p:nvPr/>
        </p:nvSpPr>
        <p:spPr>
          <a:xfrm>
            <a:off x="245526" y="5750403"/>
            <a:ext cx="1186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Winter 2016-2017</a:t>
            </a:r>
            <a:r>
              <a:rPr lang="en-US" dirty="0"/>
              <a:t>: strong polar vortex from mid-Dec to mid-Jan; minor sudden stratospheric warming in the end of Jan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Aqua satellite, AIRS data (35 km): peak GW activity at </a:t>
            </a:r>
            <a:r>
              <a:rPr lang="en-US" b="1" dirty="0"/>
              <a:t>55-75</a:t>
            </a:r>
            <a:r>
              <a:rPr lang="en-US" b="1" baseline="30000" dirty="0"/>
              <a:t>o</a:t>
            </a:r>
            <a:r>
              <a:rPr lang="en-US" b="1" dirty="0"/>
              <a:t>N, GW hotspot over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TIMED satellite, SABER data: enhanced GW activity in Dec down to </a:t>
            </a:r>
            <a:r>
              <a:rPr lang="en-US" b="1" dirty="0"/>
              <a:t>35-40</a:t>
            </a:r>
            <a:r>
              <a:rPr lang="en-US" b="1" baseline="30000" dirty="0"/>
              <a:t>o</a:t>
            </a:r>
            <a:r>
              <a:rPr lang="en-US" b="1" dirty="0"/>
              <a:t>N</a:t>
            </a:r>
            <a:r>
              <a:rPr lang="en-US" dirty="0"/>
              <a:t>; extended </a:t>
            </a:r>
            <a:r>
              <a:rPr lang="en-US" b="1" dirty="0"/>
              <a:t>range of longitudes   </a:t>
            </a:r>
          </a:p>
        </p:txBody>
      </p:sp>
    </p:spTree>
    <p:extLst>
      <p:ext uri="{BB962C8B-B14F-4D97-AF65-F5344CB8AC3E}">
        <p14:creationId xmlns:p14="http://schemas.microsoft.com/office/powerpoint/2010/main" val="29519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6B6E-A48C-7D4F-A2D9-278B52B7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45" y="57749"/>
            <a:ext cx="11292015" cy="1095291"/>
          </a:xfrm>
        </p:spPr>
        <p:txBody>
          <a:bodyPr>
            <a:normAutofit/>
          </a:bodyPr>
          <a:lstStyle/>
          <a:p>
            <a:r>
              <a:rPr lang="en-US" sz="3600" b="1" dirty="0"/>
              <a:t>TIDs and GW in the ionosphere/thermosphere are amplified during high GW activity in the stratosphere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A1C78-D1D8-684C-AAB3-6EB68A64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7" y="1495930"/>
            <a:ext cx="36576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133D-F7BE-0E41-B0AF-61CFC1ED4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" y="3471148"/>
            <a:ext cx="36576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796A8-5F25-5540-BE5E-FADA6E356B7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1" t="38893" r="7200"/>
          <a:stretch/>
        </p:blipFill>
        <p:spPr>
          <a:xfrm>
            <a:off x="6811633" y="1522192"/>
            <a:ext cx="3379337" cy="206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DD56D-87B0-5E4F-9F79-585C0FE3934B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9" t="36665" r="6688"/>
          <a:stretch/>
        </p:blipFill>
        <p:spPr>
          <a:xfrm>
            <a:off x="6811633" y="3503643"/>
            <a:ext cx="3451968" cy="214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3BE4AA-45EE-8345-A489-A717783CD6AA}"/>
              </a:ext>
            </a:extLst>
          </p:cNvPr>
          <p:cNvSpPr txBox="1"/>
          <p:nvPr/>
        </p:nvSpPr>
        <p:spPr>
          <a:xfrm>
            <a:off x="10263601" y="1807446"/>
            <a:ext cx="163109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 stratospheric GW activity</a:t>
            </a:r>
          </a:p>
          <a:p>
            <a:pPr algn="ctr"/>
            <a:r>
              <a:rPr lang="en-US" b="1" dirty="0"/>
              <a:t>Dec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CF26A-FA38-224B-9F54-82D08DA915C5}"/>
              </a:ext>
            </a:extLst>
          </p:cNvPr>
          <p:cNvSpPr txBox="1"/>
          <p:nvPr/>
        </p:nvSpPr>
        <p:spPr>
          <a:xfrm>
            <a:off x="10263601" y="3802080"/>
            <a:ext cx="1631092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stratospheric GW activity</a:t>
            </a:r>
          </a:p>
          <a:p>
            <a:pPr algn="ctr"/>
            <a:r>
              <a:rPr lang="en-US" b="1" dirty="0"/>
              <a:t>Feb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A3E1DD-762D-AC41-91E3-01B0E7866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1497238"/>
            <a:ext cx="3657600" cy="2057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010E39-F93F-0045-BD69-6BD046786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0" y="3483505"/>
            <a:ext cx="36576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6844C2-DE17-9E46-B5BD-026E6F6B85C7}"/>
              </a:ext>
            </a:extLst>
          </p:cNvPr>
          <p:cNvSpPr txBox="1"/>
          <p:nvPr/>
        </p:nvSpPr>
        <p:spPr>
          <a:xfrm>
            <a:off x="282145" y="1149068"/>
            <a:ext cx="2732904" cy="345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GNSS </a:t>
            </a:r>
            <a:r>
              <a:rPr lang="en-US" sz="1600" b="1" dirty="0" err="1"/>
              <a:t>dTEC</a:t>
            </a:r>
            <a:r>
              <a:rPr lang="en-US" sz="1600" b="1" dirty="0"/>
              <a:t>, Europe, 0</a:t>
            </a:r>
            <a:r>
              <a:rPr lang="en-US" sz="1600" b="1" baseline="30000" dirty="0"/>
              <a:t>o</a:t>
            </a:r>
            <a:r>
              <a:rPr lang="en-US" sz="1600" b="1" dirty="0"/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A9792-6363-A146-BD9F-7A5059571318}"/>
              </a:ext>
            </a:extLst>
          </p:cNvPr>
          <p:cNvSpPr txBox="1"/>
          <p:nvPr/>
        </p:nvSpPr>
        <p:spPr>
          <a:xfrm>
            <a:off x="3519613" y="1150944"/>
            <a:ext cx="263405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GNSS </a:t>
            </a:r>
            <a:r>
              <a:rPr lang="en-US" sz="1600" b="1" dirty="0" err="1"/>
              <a:t>dTEC</a:t>
            </a:r>
            <a:r>
              <a:rPr lang="en-US" sz="1600" b="1" dirty="0"/>
              <a:t>, central US, 95</a:t>
            </a:r>
            <a:r>
              <a:rPr lang="en-US" sz="1600" b="1" baseline="30000" dirty="0"/>
              <a:t>o</a:t>
            </a:r>
            <a:r>
              <a:rPr lang="en-US" sz="1600" b="1" dirty="0"/>
              <a:t>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D4CE5-C532-3E4F-98CF-2454AC274403}"/>
              </a:ext>
            </a:extLst>
          </p:cNvPr>
          <p:cNvSpPr txBox="1"/>
          <p:nvPr/>
        </p:nvSpPr>
        <p:spPr>
          <a:xfrm>
            <a:off x="6949392" y="1146855"/>
            <a:ext cx="318546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HIAMCM simulations, Europe, 0</a:t>
            </a:r>
            <a:r>
              <a:rPr lang="en-US" sz="1600" b="1" baseline="30000" dirty="0"/>
              <a:t>o</a:t>
            </a:r>
            <a:r>
              <a:rPr lang="en-US" sz="1600" b="1" dirty="0"/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F441D-D3A6-C942-859C-F4001E5E9B5B}"/>
              </a:ext>
            </a:extLst>
          </p:cNvPr>
          <p:cNvSpPr/>
          <p:nvPr/>
        </p:nvSpPr>
        <p:spPr>
          <a:xfrm>
            <a:off x="55867" y="5578453"/>
            <a:ext cx="102077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Analysis of GNSS TEC data shows amplification of </a:t>
            </a:r>
            <a:r>
              <a:rPr lang="en-US" sz="1700" b="1" dirty="0"/>
              <a:t>daytime small and medium-scale TIDs</a:t>
            </a:r>
            <a:r>
              <a:rPr lang="en-US" sz="1700" dirty="0"/>
              <a:t> in December 2016 as compared to February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TIDs are amplified in a large range of latitudes (</a:t>
            </a:r>
            <a:r>
              <a:rPr lang="en-US" sz="1700" b="1" dirty="0"/>
              <a:t>25-60</a:t>
            </a:r>
            <a:r>
              <a:rPr lang="en-US" sz="1700" b="1" baseline="30000" dirty="0"/>
              <a:t>o</a:t>
            </a:r>
            <a:r>
              <a:rPr lang="en-US" sz="1700" b="1" dirty="0"/>
              <a:t>N</a:t>
            </a:r>
            <a:r>
              <a:rPr lang="en-US" sz="1700" dirty="0"/>
              <a:t>) and longitudes (Europe, Asia, eastern and central US)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Simulations with HIAMCM model show good agreement with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6260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25F48-3479-1FE6-7059-7A068100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56650"/>
            <a:ext cx="11969578" cy="572443"/>
          </a:xfrm>
        </p:spPr>
        <p:txBody>
          <a:bodyPr anchor="ctr">
            <a:normAutofit fontScale="90000"/>
          </a:bodyPr>
          <a:lstStyle/>
          <a:p>
            <a:r>
              <a:rPr lang="en-US" sz="3600" b="1" dirty="0"/>
              <a:t>Winter 2019/2020: correlation of GW Variance and TIDs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1C7C0C7-F233-B837-77F6-D2BA5D80B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2" y="4916239"/>
            <a:ext cx="11737835" cy="194176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Stratospheric GWs are enhanced over Europe</a:t>
            </a:r>
          </a:p>
          <a:p>
            <a:r>
              <a:rPr lang="en-US" sz="2000" dirty="0"/>
              <a:t>TID analysis at different longitudes, 45</a:t>
            </a:r>
            <a:r>
              <a:rPr lang="en-US" sz="2000" baseline="30000" dirty="0"/>
              <a:t>o</a:t>
            </a:r>
            <a:r>
              <a:rPr lang="en-US" sz="2000" dirty="0"/>
              <a:t>N</a:t>
            </a:r>
          </a:p>
          <a:p>
            <a:r>
              <a:rPr lang="en-US" sz="2000" dirty="0"/>
              <a:t>Correlation between TID at a given longitude and stratospheric GW variance, over whole winter</a:t>
            </a:r>
          </a:p>
          <a:p>
            <a:r>
              <a:rPr lang="en-US" sz="2000" dirty="0"/>
              <a:t>Used “daytime mean” (9 hrs between sunrise and sunset) of absolute value of TID</a:t>
            </a:r>
          </a:p>
          <a:p>
            <a:r>
              <a:rPr lang="en-US" sz="2000" b="1" dirty="0"/>
              <a:t>Stronger correlation between TIDs and AIRS GW at 60-90W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D0DEAAE0-7FD4-9F57-29BF-DFF74B8D3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7" r="6119"/>
          <a:stretch/>
        </p:blipFill>
        <p:spPr>
          <a:xfrm>
            <a:off x="9653734" y="2815477"/>
            <a:ext cx="2491874" cy="210312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FAC45607-6A9A-E364-6B64-DF63758E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5" r="5916"/>
          <a:stretch/>
        </p:blipFill>
        <p:spPr>
          <a:xfrm>
            <a:off x="7452448" y="2827830"/>
            <a:ext cx="2435675" cy="210312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F799BF6-6414-1A4F-71BB-DF85AD0C8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5" r="5562"/>
          <a:stretch/>
        </p:blipFill>
        <p:spPr>
          <a:xfrm>
            <a:off x="5127176" y="2842476"/>
            <a:ext cx="2498270" cy="2103120"/>
          </a:xfrm>
          <a:prstGeom prst="rect">
            <a:avLst/>
          </a:prstGeom>
        </p:spPr>
      </p:pic>
      <p:pic>
        <p:nvPicPr>
          <p:cNvPr id="21" name="Picture 20" descr="Chart, pie chart&#10;&#10;Description automatically generated">
            <a:extLst>
              <a:ext uri="{FF2B5EF4-FFF2-40B4-BE49-F238E27FC236}">
                <a16:creationId xmlns:a16="http://schemas.microsoft.com/office/drawing/2014/main" id="{26358860-4140-74B7-C999-77B63FBAC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3" r="7188"/>
          <a:stretch/>
        </p:blipFill>
        <p:spPr>
          <a:xfrm>
            <a:off x="2925875" y="2844174"/>
            <a:ext cx="2435675" cy="2103120"/>
          </a:xfrm>
          <a:prstGeom prst="rect">
            <a:avLst/>
          </a:prstGeom>
        </p:spPr>
      </p:pic>
      <p:pic>
        <p:nvPicPr>
          <p:cNvPr id="23" name="Picture 22" descr="Chart, pie chart&#10;&#10;Description automatically generated">
            <a:extLst>
              <a:ext uri="{FF2B5EF4-FFF2-40B4-BE49-F238E27FC236}">
                <a16:creationId xmlns:a16="http://schemas.microsoft.com/office/drawing/2014/main" id="{5266C92F-7BBC-DA97-FC39-361562818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54" r="4409"/>
          <a:stretch/>
        </p:blipFill>
        <p:spPr>
          <a:xfrm>
            <a:off x="9743234" y="743735"/>
            <a:ext cx="2436444" cy="2103120"/>
          </a:xfrm>
          <a:prstGeom prst="rect">
            <a:avLst/>
          </a:prstGeom>
        </p:spPr>
      </p:pic>
      <p:pic>
        <p:nvPicPr>
          <p:cNvPr id="26" name="Picture 25" descr="Chart, bar chart&#10;&#10;Description automatically generated">
            <a:extLst>
              <a:ext uri="{FF2B5EF4-FFF2-40B4-BE49-F238E27FC236}">
                <a16:creationId xmlns:a16="http://schemas.microsoft.com/office/drawing/2014/main" id="{B8CE782F-DF73-F57A-F97A-803312FB2A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39" r="6717"/>
          <a:stretch/>
        </p:blipFill>
        <p:spPr>
          <a:xfrm>
            <a:off x="7474860" y="758446"/>
            <a:ext cx="2394624" cy="2103120"/>
          </a:xfrm>
          <a:prstGeom prst="rect">
            <a:avLst/>
          </a:prstGeom>
        </p:spPr>
      </p:pic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864D577E-D1A2-9B49-D415-DE54A0DF38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43" r="5414"/>
          <a:stretch/>
        </p:blipFill>
        <p:spPr>
          <a:xfrm>
            <a:off x="5141293" y="732812"/>
            <a:ext cx="2498270" cy="2103120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D8AEE4B3-2212-817D-B7A5-B3C8E3FFB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13" r="7278"/>
          <a:stretch/>
        </p:blipFill>
        <p:spPr>
          <a:xfrm>
            <a:off x="2949377" y="746049"/>
            <a:ext cx="2435675" cy="2103120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B608D9CA-2CB1-BB45-8B2B-D9B8509FB8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226" t="5732" r="6128" b="11626"/>
          <a:stretch/>
        </p:blipFill>
        <p:spPr>
          <a:xfrm>
            <a:off x="59216" y="1087390"/>
            <a:ext cx="2810598" cy="3433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129BA-2019-6148-BF8E-367A4D1AC8AF}"/>
              </a:ext>
            </a:extLst>
          </p:cNvPr>
          <p:cNvSpPr txBox="1"/>
          <p:nvPr/>
        </p:nvSpPr>
        <p:spPr>
          <a:xfrm>
            <a:off x="4324868" y="2199502"/>
            <a:ext cx="634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120W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7826D-C53B-B94D-BE68-BB130207DF51}"/>
              </a:ext>
            </a:extLst>
          </p:cNvPr>
          <p:cNvSpPr/>
          <p:nvPr/>
        </p:nvSpPr>
        <p:spPr>
          <a:xfrm>
            <a:off x="6529252" y="2183193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105W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8FD0E-E08A-614E-8B36-F9575947A37D}"/>
              </a:ext>
            </a:extLst>
          </p:cNvPr>
          <p:cNvSpPr/>
          <p:nvPr/>
        </p:nvSpPr>
        <p:spPr>
          <a:xfrm>
            <a:off x="8902112" y="2199501"/>
            <a:ext cx="530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90W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3EC93-B7F6-574C-B037-A93EFD8A9906}"/>
              </a:ext>
            </a:extLst>
          </p:cNvPr>
          <p:cNvSpPr/>
          <p:nvPr/>
        </p:nvSpPr>
        <p:spPr>
          <a:xfrm>
            <a:off x="11132033" y="2183192"/>
            <a:ext cx="530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75W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4A68A4-3091-4547-AE99-4899346E7B07}"/>
              </a:ext>
            </a:extLst>
          </p:cNvPr>
          <p:cNvSpPr/>
          <p:nvPr/>
        </p:nvSpPr>
        <p:spPr>
          <a:xfrm>
            <a:off x="4400229" y="4293756"/>
            <a:ext cx="530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60W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78250-973D-8E41-A852-2AEC368D1162}"/>
              </a:ext>
            </a:extLst>
          </p:cNvPr>
          <p:cNvSpPr/>
          <p:nvPr/>
        </p:nvSpPr>
        <p:spPr>
          <a:xfrm>
            <a:off x="6777331" y="425695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0E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67C8A-4DCE-1F4A-AAB3-2A41F2AB6C88}"/>
              </a:ext>
            </a:extLst>
          </p:cNvPr>
          <p:cNvSpPr/>
          <p:nvPr/>
        </p:nvSpPr>
        <p:spPr>
          <a:xfrm>
            <a:off x="8939782" y="4256956"/>
            <a:ext cx="455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15E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8A594-C100-FB40-B6F8-D04E111A62EB}"/>
              </a:ext>
            </a:extLst>
          </p:cNvPr>
          <p:cNvSpPr/>
          <p:nvPr/>
        </p:nvSpPr>
        <p:spPr>
          <a:xfrm>
            <a:off x="11228995" y="4256956"/>
            <a:ext cx="455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30E</a:t>
            </a:r>
          </a:p>
        </p:txBody>
      </p:sp>
    </p:spTree>
    <p:extLst>
      <p:ext uri="{BB962C8B-B14F-4D97-AF65-F5344CB8AC3E}">
        <p14:creationId xmlns:p14="http://schemas.microsoft.com/office/powerpoint/2010/main" val="348549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424</Words>
  <Application>Microsoft Macintosh PowerPoint</Application>
  <PresentationFormat>Widescreen</PresentationFormat>
  <Paragraphs>47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Influence of stratospheric gravity waves on TIDs at mid-latitudes</vt:lpstr>
      <vt:lpstr>Gravity waves evolve with altitude, latitude, and longitude</vt:lpstr>
      <vt:lpstr>TIDs and GW in the ionosphere/thermosphere are amplified during high GW activity in the stratosphere</vt:lpstr>
      <vt:lpstr>Winter 2019/2020: correlation of GW Variance and TIDs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2021-12-11T17:00:50Z</dcterms:created>
  <dcterms:modified xsi:type="dcterms:W3CDTF">2022-05-26T20:53:34Z</dcterms:modified>
</cp:coreProperties>
</file>